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F4980-6B57-4E86-98AC-C8721F5FD52E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F783A-13AE-4142-BDA9-9527AD725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172EDD-3B3C-4AEB-84EE-FA6B34DF0401}" type="slidenum">
              <a:rPr lang="en-US"/>
              <a:pPr/>
              <a:t>1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 altLang="ja-JP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6CA05-6C06-4DF8-B3AD-2D1DE0870332}" type="slidenum">
              <a:rPr lang="en-US"/>
              <a:pPr/>
              <a:t>11</a:t>
            </a:fld>
            <a:endParaRPr lang="en-US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EE1A6-785D-43A8-9197-1B09C7EB69EA}" type="slidenum">
              <a:rPr lang="en-US"/>
              <a:pPr/>
              <a:t>12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F4159-5796-450A-8DCC-070259D91A88}" type="slidenum">
              <a:rPr lang="en-US"/>
              <a:pPr/>
              <a:t>13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5963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3"/>
            <a:ext cx="5029200" cy="4068762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EA8DA-5C61-402C-B069-A3A83D9498D7}" type="slidenum">
              <a:rPr lang="en-US"/>
              <a:pPr/>
              <a:t>14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5963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3"/>
            <a:ext cx="5029200" cy="4068762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6E9D48-6FAE-4520-A401-01D7AC68CA4E}" type="slidenum">
              <a:rPr lang="en-US"/>
              <a:pPr/>
              <a:t>15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5963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3"/>
            <a:ext cx="5029200" cy="4068762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B4427-BD23-4B91-89BE-9CBA80DDA9F8}" type="slidenum">
              <a:rPr lang="en-US"/>
              <a:pPr/>
              <a:t>3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5963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3"/>
            <a:ext cx="5029200" cy="4068762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D12D8-3836-40A7-B083-516DA7159DF7}" type="slidenum">
              <a:rPr lang="en-US"/>
              <a:pPr/>
              <a:t>4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5963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3"/>
            <a:ext cx="5029200" cy="4068762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515E0-D3F6-47A6-8D72-2EB26F3301D3}" type="slidenum">
              <a:rPr lang="en-US"/>
              <a:pPr/>
              <a:t>5</a:t>
            </a:fld>
            <a:endParaRPr 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303F7-0E33-4FEB-8EBF-1A60C8B814F8}" type="slidenum">
              <a:rPr lang="en-US"/>
              <a:pPr/>
              <a:t>6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A0CEA1-C516-4358-BCA2-9806D6B58193}" type="slidenum">
              <a:rPr lang="en-US"/>
              <a:pPr/>
              <a:t>7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C57407-FB07-4BEE-A11D-E54694B8F08A}" type="slidenum">
              <a:rPr lang="en-US"/>
              <a:pPr/>
              <a:t>8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3505200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42FF1C-964B-46A1-B6E6-E3FE36EAC942}" type="slidenum">
              <a:rPr lang="en-US"/>
              <a:pPr/>
              <a:t>9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3505200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34A42-AE41-4A79-9EF3-5EC6D2328A2C}" type="slidenum">
              <a:rPr lang="en-US"/>
              <a:pPr/>
              <a:t>10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AAD3-3447-4422-B24E-3A264A45C7E2}" type="datetime1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567E-75E3-4C8D-B2A2-E8D35AD8F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5996-4C0D-49EE-896E-7F39308157D2}" type="datetime1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567E-75E3-4C8D-B2A2-E8D35AD8F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43AC-9581-4DD9-AF7C-CBCCE4FC1578}" type="datetime1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567E-75E3-4C8D-B2A2-E8D35AD8F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598613"/>
            <a:ext cx="4037013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5" y="3922713"/>
            <a:ext cx="4037013" cy="2173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9781DE18-86FE-4B11-B3FF-39C0A4E7220E}" type="datetime1">
              <a:rPr lang="en-US" smtClean="0"/>
              <a:t>4/6/2015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13B2A6EC-24C8-42BB-BFE4-4061CA9DBC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B769-8B15-4787-9EAB-EFC8D2A197F0}" type="datetime1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567E-75E3-4C8D-B2A2-E8D35AD8F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D0F-6160-4C39-81BD-E462AED79CA7}" type="datetime1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567E-75E3-4C8D-B2A2-E8D35AD8F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C91C-8B18-4BCE-9AD4-BD93EE191F1E}" type="datetime1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567E-75E3-4C8D-B2A2-E8D35AD8F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A87A-9B0F-4981-BE10-2E01A216F954}" type="datetime1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567E-75E3-4C8D-B2A2-E8D35AD8F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7068-1B0A-4788-B14B-E43807C253BC}" type="datetime1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567E-75E3-4C8D-B2A2-E8D35AD8F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6930-2CC1-4A89-B8E6-58F040B6BCF1}" type="datetime1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567E-75E3-4C8D-B2A2-E8D35AD8F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548D-E67C-4B47-8432-BB8701E43D34}" type="datetime1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567E-75E3-4C8D-B2A2-E8D35AD8F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C1A5-21D7-492C-8529-BB4548E0C48B}" type="datetime1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567E-75E3-4C8D-B2A2-E8D35AD8F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7D3A-17DB-417D-B200-365689DA3AD0}" type="datetime1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567E-75E3-4C8D-B2A2-E8D35AD8F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Office_Excel_97-2003_Worksheet3.xls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oleObject" Target="../embeddings/Microsoft_Office_Excel_97-2003_Worksheet1.xls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Microsoft_Office_Excel_97-2003_Worksheet5.xls"/><Relationship Id="rId4" Type="http://schemas.openxmlformats.org/officeDocument/2006/relationships/oleObject" Target="../embeddings/Microsoft_Office_Excel_97-2003_Worksheet4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383338"/>
            <a:ext cx="2895600" cy="4746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Shah, 2015</a:t>
            </a:r>
            <a:endParaRPr lang="en-US" dirty="0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2050"/>
            <a:ext cx="2130425" cy="474663"/>
          </a:xfrm>
          <a:prstGeom prst="rect">
            <a:avLst/>
          </a:prstGeom>
        </p:spPr>
        <p:txBody>
          <a:bodyPr/>
          <a:lstStyle/>
          <a:p>
            <a:fld id="{B22EBE77-49E9-4FF5-9A2E-1DF5479A0BE0}" type="slidenum">
              <a:rPr lang="en-US"/>
              <a:pPr/>
              <a:t>1</a:t>
            </a:fld>
            <a:endParaRPr 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1200"/>
            <a:ext cx="9144000" cy="914400"/>
          </a:xfrm>
        </p:spPr>
        <p:txBody>
          <a:bodyPr/>
          <a:lstStyle/>
          <a:p>
            <a:pPr defTabSz="930275"/>
            <a:r>
              <a:rPr lang="en-US"/>
              <a:t>Data Warehousing 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685800"/>
          </a:xfrm>
        </p:spPr>
        <p:txBody>
          <a:bodyPr>
            <a:normAutofit fontScale="92500" lnSpcReduction="20000"/>
          </a:bodyPr>
          <a:lstStyle/>
          <a:p>
            <a:pPr defTabSz="930275">
              <a:lnSpc>
                <a:spcPct val="80000"/>
              </a:lnSpc>
            </a:pPr>
            <a:r>
              <a:rPr lang="en-US" sz="2800" u="sng" dirty="0"/>
              <a:t>Lecture-11</a:t>
            </a:r>
          </a:p>
          <a:p>
            <a:pPr defTabSz="930275">
              <a:lnSpc>
                <a:spcPct val="80000"/>
              </a:lnSpc>
            </a:pPr>
            <a:r>
              <a:rPr lang="en-US" sz="2800" dirty="0"/>
              <a:t>Multidimensional OLAP (MOLAP)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1EED-1091-464C-84A1-617B243606E7}" type="slidenum">
              <a:rPr lang="en-US"/>
              <a:pPr/>
              <a:t>10</a:t>
            </a:fld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MOLAP evaluation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381000" y="838200"/>
            <a:ext cx="876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3600" b="1">
                <a:solidFill>
                  <a:schemeClr val="hlink"/>
                </a:solidFill>
              </a:rPr>
              <a:t>Advantages of MOLAP:</a:t>
            </a:r>
          </a:p>
          <a:p>
            <a:pPr algn="l"/>
            <a:endParaRPr lang="en-US" sz="3600" b="1">
              <a:solidFill>
                <a:schemeClr val="hlink"/>
              </a:solidFill>
            </a:endParaRPr>
          </a:p>
          <a:p>
            <a:pPr algn="l">
              <a:buSzPct val="50000"/>
              <a:buFont typeface="Wingdings" pitchFamily="2" charset="2"/>
              <a:buChar char="n"/>
            </a:pPr>
            <a:r>
              <a:rPr lang="en-US" sz="3200"/>
              <a:t> Instant response (pre-calculated aggregates).</a:t>
            </a:r>
          </a:p>
          <a:p>
            <a:pPr algn="l">
              <a:buSzPct val="50000"/>
              <a:buFont typeface="Wingdings" pitchFamily="2" charset="2"/>
              <a:buChar char="n"/>
            </a:pPr>
            <a:endParaRPr lang="en-US" sz="3200"/>
          </a:p>
          <a:p>
            <a:pPr algn="l">
              <a:buSzPct val="50000"/>
              <a:buFont typeface="Wingdings" pitchFamily="2" charset="2"/>
              <a:buChar char="n"/>
            </a:pPr>
            <a:r>
              <a:rPr lang="en-US" sz="3200"/>
              <a:t> Impossible to ask question without an answer.</a:t>
            </a:r>
          </a:p>
          <a:p>
            <a:pPr algn="l">
              <a:buSzPct val="50000"/>
              <a:buFont typeface="Wingdings" pitchFamily="2" charset="2"/>
              <a:buChar char="n"/>
            </a:pPr>
            <a:endParaRPr lang="en-US" sz="3200"/>
          </a:p>
          <a:p>
            <a:pPr algn="l">
              <a:buSzPct val="50000"/>
              <a:buFont typeface="Wingdings" pitchFamily="2" charset="2"/>
              <a:buChar char="n"/>
            </a:pPr>
            <a:r>
              <a:rPr lang="en-US" sz="3200"/>
              <a:t> Value added functions (ranking, % change).</a:t>
            </a:r>
          </a:p>
          <a:p>
            <a:pPr algn="l"/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D170-C2D5-416C-A9A2-01502A0FC2B5}" type="slidenum">
              <a:rPr lang="en-US"/>
              <a:pPr/>
              <a:t>11</a:t>
            </a:fld>
            <a:endParaRPr 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MOLAP evaluation</a:t>
            </a:r>
          </a:p>
        </p:txBody>
      </p:sp>
      <p:sp>
        <p:nvSpPr>
          <p:cNvPr id="654339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3600" b="1">
                <a:solidFill>
                  <a:schemeClr val="hlink"/>
                </a:solidFill>
              </a:rPr>
              <a:t>Drawbacks of MOLAP:</a:t>
            </a:r>
          </a:p>
          <a:p>
            <a:pPr algn="l"/>
            <a:endParaRPr lang="en-US" sz="3200" b="1">
              <a:solidFill>
                <a:schemeClr val="hlink"/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3200"/>
              <a:t> Long load time ( pre-calculating the cube may take days!).</a:t>
            </a:r>
          </a:p>
          <a:p>
            <a:pPr algn="l">
              <a:buFont typeface="Wingdings" pitchFamily="2" charset="2"/>
              <a:buChar char="§"/>
            </a:pPr>
            <a:endParaRPr lang="en-US" sz="3200"/>
          </a:p>
          <a:p>
            <a:pPr algn="l">
              <a:buFont typeface="Wingdings" pitchFamily="2" charset="2"/>
              <a:buChar char="§"/>
            </a:pPr>
            <a:r>
              <a:rPr lang="en-US" sz="3200"/>
              <a:t> Very sparse cube (wastage of space) for high cardinality (sometimes in small hundreds). e.g. number of heaters sold in Jacobabad or Sibi.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4CE1-FC0D-49F2-A01A-AA36E80CCE66}" type="slidenum">
              <a:rPr lang="en-US"/>
              <a:pPr/>
              <a:t>12</a:t>
            </a:fld>
            <a:endParaRPr lang="en-US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/>
              <a:t>MOLAP Implementation issues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334000"/>
          </a:xfrm>
          <a:noFill/>
          <a:ln/>
        </p:spPr>
        <p:txBody>
          <a:bodyPr lIns="92075" tIns="46038" rIns="92075" bIns="46038"/>
          <a:lstStyle/>
          <a:p>
            <a:pPr marL="285750" indent="-285750">
              <a:buFont typeface="Wingdings" pitchFamily="2" charset="2"/>
              <a:buNone/>
            </a:pPr>
            <a:r>
              <a:rPr lang="en-US"/>
              <a:t>   </a:t>
            </a:r>
            <a:r>
              <a:rPr lang="en-US" b="1" u="sng"/>
              <a:t>Maintenance issue:</a:t>
            </a:r>
            <a:r>
              <a:rPr lang="en-US"/>
              <a:t>  Every data item received must be aggregated into </a:t>
            </a:r>
            <a:r>
              <a:rPr lang="en-US" i="1" u="sng"/>
              <a:t>every</a:t>
            </a:r>
            <a:r>
              <a:rPr lang="en-US"/>
              <a:t> cube (assuming “to-date” summaries are maintained). </a:t>
            </a:r>
            <a:r>
              <a:rPr lang="en-US">
                <a:solidFill>
                  <a:schemeClr val="hlink"/>
                </a:solidFill>
              </a:rPr>
              <a:t>Lot of work.</a:t>
            </a:r>
            <a:endParaRPr lang="en-US" sz="1400">
              <a:solidFill>
                <a:schemeClr val="hlink"/>
              </a:solidFill>
            </a:endParaRPr>
          </a:p>
          <a:p>
            <a:pPr marL="285750" indent="-285750">
              <a:buFont typeface="Wingdings" pitchFamily="2" charset="2"/>
              <a:buNone/>
            </a:pPr>
            <a:endParaRPr lang="en-US" sz="1400"/>
          </a:p>
          <a:p>
            <a:pPr marL="285750" indent="-285750">
              <a:spcBef>
                <a:spcPct val="80000"/>
              </a:spcBef>
              <a:buFont typeface="Wingdings" pitchFamily="2" charset="2"/>
              <a:buNone/>
            </a:pPr>
            <a:r>
              <a:rPr lang="en-US"/>
              <a:t>	</a:t>
            </a:r>
            <a:r>
              <a:rPr lang="en-US" b="1" u="sng"/>
              <a:t>Storage issue:</a:t>
            </a:r>
            <a:r>
              <a:rPr lang="en-US"/>
              <a:t> As dimensions get less detailed (e.g., year vs. day) cubes get much smaller, but storage consequences for building hundreds of cubes can be significant. </a:t>
            </a:r>
            <a:r>
              <a:rPr lang="en-US">
                <a:solidFill>
                  <a:schemeClr val="hlink"/>
                </a:solidFill>
              </a:rPr>
              <a:t>Lot of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A9D6-0A28-4688-BE8E-BD792FE84C7F}" type="slidenum">
              <a:rPr lang="en-US"/>
              <a:pPr/>
              <a:t>13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Partitioned Cubes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62013"/>
            <a:ext cx="8839200" cy="5638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600"/>
              <a:t>To overcome the space limitation of MOLAP, the cube is partitioned. </a:t>
            </a:r>
            <a:endParaRPr lang="en-US" sz="16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600"/>
              <a:t>The divide&amp;conquer cube partitioning approach helps alleviate the scalability limitations of MOLAP implementation.</a:t>
            </a:r>
          </a:p>
          <a:p>
            <a:pPr>
              <a:lnSpc>
                <a:spcPct val="90000"/>
              </a:lnSpc>
            </a:pPr>
            <a:endParaRPr lang="en-US" sz="2600"/>
          </a:p>
          <a:p>
            <a:pPr>
              <a:lnSpc>
                <a:spcPct val="90000"/>
              </a:lnSpc>
            </a:pPr>
            <a:r>
              <a:rPr lang="en-US" sz="2600"/>
              <a:t>One logical cube of data can be spread across multiple physical cubes on separate (or same) servers.</a:t>
            </a:r>
            <a:endParaRPr lang="en-US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  </a:t>
            </a:r>
          </a:p>
          <a:p>
            <a:pPr>
              <a:lnSpc>
                <a:spcPct val="90000"/>
              </a:lnSpc>
            </a:pPr>
            <a:r>
              <a:rPr lang="en-US" sz="2600"/>
              <a:t>Ideal cube partitioning is completely invisible to end users.</a:t>
            </a:r>
            <a:endParaRPr lang="en-US" sz="1600"/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2600"/>
              <a:t>Performance </a:t>
            </a:r>
            <a:r>
              <a:rPr lang="en-US" sz="2600" u="sng"/>
              <a:t>degradation does occurs</a:t>
            </a:r>
            <a:r>
              <a:rPr lang="en-US" sz="2600"/>
              <a:t> in case of a join across partitioned cubes.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199A-4682-46E7-925F-267AD42EE332}" type="slidenum">
              <a:rPr lang="en-US"/>
              <a:pPr/>
              <a:t>14</a:t>
            </a:fld>
            <a:endParaRPr lang="en-US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Partitioned Cubes: How it looks Like?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00400" y="1905000"/>
            <a:ext cx="1371600" cy="3013075"/>
            <a:chOff x="1584" y="1104"/>
            <a:chExt cx="1409" cy="2417"/>
          </a:xfrm>
        </p:grpSpPr>
        <p:pic>
          <p:nvPicPr>
            <p:cNvPr id="624648" name="Picture 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4" y="1104"/>
              <a:ext cx="1409" cy="2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4649" name="Rectangle 9"/>
            <p:cNvSpPr>
              <a:spLocks noChangeArrowheads="1"/>
            </p:cNvSpPr>
            <p:nvPr/>
          </p:nvSpPr>
          <p:spPr bwMode="auto">
            <a:xfrm>
              <a:off x="1646" y="1952"/>
              <a:ext cx="406" cy="1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657600" y="1905000"/>
            <a:ext cx="1371600" cy="3013075"/>
            <a:chOff x="1584" y="1104"/>
            <a:chExt cx="1409" cy="2417"/>
          </a:xfrm>
        </p:grpSpPr>
        <p:pic>
          <p:nvPicPr>
            <p:cNvPr id="624651" name="Picture 1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4" y="1104"/>
              <a:ext cx="1409" cy="2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4652" name="Rectangle 12"/>
            <p:cNvSpPr>
              <a:spLocks noChangeArrowheads="1"/>
            </p:cNvSpPr>
            <p:nvPr/>
          </p:nvSpPr>
          <p:spPr bwMode="auto">
            <a:xfrm>
              <a:off x="1646" y="1952"/>
              <a:ext cx="406" cy="1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624656" name="Line 16"/>
          <p:cNvSpPr>
            <a:spLocks noChangeShapeType="1"/>
          </p:cNvSpPr>
          <p:nvPr/>
        </p:nvSpPr>
        <p:spPr bwMode="auto">
          <a:xfrm flipV="1">
            <a:off x="3048000" y="1828800"/>
            <a:ext cx="873125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57" name="Line 17"/>
          <p:cNvSpPr>
            <a:spLocks noChangeShapeType="1"/>
          </p:cNvSpPr>
          <p:nvPr/>
        </p:nvSpPr>
        <p:spPr bwMode="auto">
          <a:xfrm>
            <a:off x="3048000" y="2895600"/>
            <a:ext cx="0" cy="2057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58" name="Text Box 18"/>
          <p:cNvSpPr txBox="1">
            <a:spLocks noChangeArrowheads="1"/>
          </p:cNvSpPr>
          <p:nvPr/>
        </p:nvSpPr>
        <p:spPr bwMode="auto">
          <a:xfrm>
            <a:off x="2778125" y="2093913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Time</a:t>
            </a:r>
          </a:p>
        </p:txBody>
      </p:sp>
      <p:sp>
        <p:nvSpPr>
          <p:cNvPr id="624659" name="Text Box 19"/>
          <p:cNvSpPr txBox="1">
            <a:spLocks noChangeArrowheads="1"/>
          </p:cNvSpPr>
          <p:nvPr/>
        </p:nvSpPr>
        <p:spPr bwMode="auto">
          <a:xfrm>
            <a:off x="1752600" y="3505200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Geography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114800" y="1905000"/>
            <a:ext cx="1371600" cy="3013075"/>
            <a:chOff x="1584" y="1104"/>
            <a:chExt cx="1409" cy="2417"/>
          </a:xfrm>
        </p:grpSpPr>
        <p:pic>
          <p:nvPicPr>
            <p:cNvPr id="624665" name="Picture 2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4" y="1104"/>
              <a:ext cx="1409" cy="2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4666" name="Rectangle 26"/>
            <p:cNvSpPr>
              <a:spLocks noChangeArrowheads="1"/>
            </p:cNvSpPr>
            <p:nvPr/>
          </p:nvSpPr>
          <p:spPr bwMode="auto">
            <a:xfrm>
              <a:off x="1646" y="1952"/>
              <a:ext cx="406" cy="1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838575" y="762000"/>
            <a:ext cx="3362325" cy="1600200"/>
            <a:chOff x="2418" y="480"/>
            <a:chExt cx="2118" cy="1008"/>
          </a:xfrm>
        </p:grpSpPr>
        <p:sp>
          <p:nvSpPr>
            <p:cNvPr id="624660" name="Freeform 20"/>
            <p:cNvSpPr>
              <a:spLocks/>
            </p:cNvSpPr>
            <p:nvPr/>
          </p:nvSpPr>
          <p:spPr bwMode="auto">
            <a:xfrm>
              <a:off x="2688" y="720"/>
              <a:ext cx="240" cy="43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48" y="192"/>
                </a:cxn>
                <a:cxn ang="0">
                  <a:pos x="192" y="144"/>
                </a:cxn>
                <a:cxn ang="0">
                  <a:pos x="0" y="384"/>
                </a:cxn>
              </a:cxnLst>
              <a:rect l="0" t="0" r="r" b="b"/>
              <a:pathLst>
                <a:path w="200" h="384">
                  <a:moveTo>
                    <a:pt x="192" y="0"/>
                  </a:moveTo>
                  <a:cubicBezTo>
                    <a:pt x="120" y="84"/>
                    <a:pt x="48" y="168"/>
                    <a:pt x="48" y="192"/>
                  </a:cubicBezTo>
                  <a:cubicBezTo>
                    <a:pt x="48" y="216"/>
                    <a:pt x="200" y="112"/>
                    <a:pt x="192" y="144"/>
                  </a:cubicBezTo>
                  <a:cubicBezTo>
                    <a:pt x="184" y="176"/>
                    <a:pt x="92" y="280"/>
                    <a:pt x="0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62" name="Text Box 22"/>
            <p:cNvSpPr txBox="1">
              <a:spLocks noChangeArrowheads="1"/>
            </p:cNvSpPr>
            <p:nvPr/>
          </p:nvSpPr>
          <p:spPr bwMode="auto">
            <a:xfrm>
              <a:off x="2418" y="480"/>
              <a:ext cx="93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Men’s clothing</a:t>
              </a:r>
            </a:p>
          </p:txBody>
        </p:sp>
        <p:sp>
          <p:nvSpPr>
            <p:cNvPr id="624663" name="Text Box 23"/>
            <p:cNvSpPr txBox="1">
              <a:spLocks noChangeArrowheads="1"/>
            </p:cNvSpPr>
            <p:nvPr/>
          </p:nvSpPr>
          <p:spPr bwMode="auto">
            <a:xfrm>
              <a:off x="2957" y="720"/>
              <a:ext cx="106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Children clothing</a:t>
              </a:r>
            </a:p>
          </p:txBody>
        </p:sp>
        <p:sp>
          <p:nvSpPr>
            <p:cNvPr id="624667" name="Freeform 27"/>
            <p:cNvSpPr>
              <a:spLocks/>
            </p:cNvSpPr>
            <p:nvPr/>
          </p:nvSpPr>
          <p:spPr bwMode="auto">
            <a:xfrm>
              <a:off x="3168" y="912"/>
              <a:ext cx="96" cy="24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48" y="192"/>
                </a:cxn>
                <a:cxn ang="0">
                  <a:pos x="192" y="144"/>
                </a:cxn>
                <a:cxn ang="0">
                  <a:pos x="0" y="384"/>
                </a:cxn>
              </a:cxnLst>
              <a:rect l="0" t="0" r="r" b="b"/>
              <a:pathLst>
                <a:path w="200" h="384">
                  <a:moveTo>
                    <a:pt x="192" y="0"/>
                  </a:moveTo>
                  <a:cubicBezTo>
                    <a:pt x="120" y="84"/>
                    <a:pt x="48" y="168"/>
                    <a:pt x="48" y="192"/>
                  </a:cubicBezTo>
                  <a:cubicBezTo>
                    <a:pt x="48" y="216"/>
                    <a:pt x="200" y="112"/>
                    <a:pt x="192" y="144"/>
                  </a:cubicBezTo>
                  <a:cubicBezTo>
                    <a:pt x="184" y="176"/>
                    <a:pt x="92" y="280"/>
                    <a:pt x="0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68" name="Freeform 28"/>
            <p:cNvSpPr>
              <a:spLocks/>
            </p:cNvSpPr>
            <p:nvPr/>
          </p:nvSpPr>
          <p:spPr bwMode="auto">
            <a:xfrm>
              <a:off x="3744" y="1104"/>
              <a:ext cx="200" cy="384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48" y="192"/>
                </a:cxn>
                <a:cxn ang="0">
                  <a:pos x="192" y="144"/>
                </a:cxn>
                <a:cxn ang="0">
                  <a:pos x="0" y="384"/>
                </a:cxn>
              </a:cxnLst>
              <a:rect l="0" t="0" r="r" b="b"/>
              <a:pathLst>
                <a:path w="200" h="384">
                  <a:moveTo>
                    <a:pt x="192" y="0"/>
                  </a:moveTo>
                  <a:cubicBezTo>
                    <a:pt x="120" y="84"/>
                    <a:pt x="48" y="168"/>
                    <a:pt x="48" y="192"/>
                  </a:cubicBezTo>
                  <a:cubicBezTo>
                    <a:pt x="48" y="216"/>
                    <a:pt x="200" y="112"/>
                    <a:pt x="192" y="144"/>
                  </a:cubicBezTo>
                  <a:cubicBezTo>
                    <a:pt x="184" y="176"/>
                    <a:pt x="92" y="280"/>
                    <a:pt x="0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69" name="Text Box 29"/>
            <p:cNvSpPr txBox="1">
              <a:spLocks noChangeArrowheads="1"/>
            </p:cNvSpPr>
            <p:nvPr/>
          </p:nvSpPr>
          <p:spPr bwMode="auto">
            <a:xfrm>
              <a:off x="3888" y="912"/>
              <a:ext cx="6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Bed linen</a:t>
              </a:r>
            </a:p>
          </p:txBody>
        </p:sp>
      </p:grpSp>
      <p:sp>
        <p:nvSpPr>
          <p:cNvPr id="624671" name="Text Box 31"/>
          <p:cNvSpPr txBox="1">
            <a:spLocks noChangeArrowheads="1"/>
          </p:cNvSpPr>
          <p:nvPr/>
        </p:nvSpPr>
        <p:spPr bwMode="auto">
          <a:xfrm>
            <a:off x="0" y="533400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Sales data cube partitioned at a major cotton products sale outlet</a:t>
            </a:r>
          </a:p>
        </p:txBody>
      </p:sp>
      <p:sp>
        <p:nvSpPr>
          <p:cNvPr id="624672" name="Line 32"/>
          <p:cNvSpPr>
            <a:spLocks noChangeShapeType="1"/>
          </p:cNvSpPr>
          <p:nvPr/>
        </p:nvSpPr>
        <p:spPr bwMode="auto">
          <a:xfrm>
            <a:off x="3048000" y="2895600"/>
            <a:ext cx="2438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73" name="Text Box 33"/>
          <p:cNvSpPr txBox="1">
            <a:spLocks noChangeArrowheads="1"/>
          </p:cNvSpPr>
          <p:nvPr/>
        </p:nvSpPr>
        <p:spPr bwMode="auto">
          <a:xfrm>
            <a:off x="3752850" y="297180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Product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4.73587E-6 L 0.10833 -4.7358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-4.73587E-6 L 0.05 -4.7358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A908-643E-4454-B1B3-D4A7A175E940}" type="slidenum">
              <a:rPr lang="en-US"/>
              <a:pPr/>
              <a:t>15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Virtual Cubes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86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Used to query two dissimilar cubes by creating a third “virtual” cube by a join between two cubes.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Logically similar to a relational view i.e. linking two (or more) cubes along common dimension(s).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Biggest advantage is saving in space by eliminating storage of redundant information.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/>
              <a:t>	</a:t>
            </a:r>
            <a:r>
              <a:rPr lang="en-US" sz="2800" u="sng"/>
              <a:t>Example:</a:t>
            </a:r>
            <a:r>
              <a:rPr lang="en-US" sz="2800"/>
              <a:t>  Joining the store cube and the list price cube along the product dimension, to calculate the sale price without redundant storage of the sale price data.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217-664F-457C-8108-E532218CE7C4}" type="slidenum">
              <a:rPr lang="en-US"/>
              <a:pPr/>
              <a:t>16</a:t>
            </a:fld>
            <a:endParaRPr 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438400"/>
            <a:ext cx="8226425" cy="1143000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7D27-D7E0-46B2-9B02-3FA8857BF66A}" type="slidenum">
              <a:rPr lang="en-US"/>
              <a:pPr/>
              <a:t>2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09800"/>
            <a:ext cx="8226425" cy="1143000"/>
          </a:xfrm>
        </p:spPr>
        <p:txBody>
          <a:bodyPr/>
          <a:lstStyle/>
          <a:p>
            <a:r>
              <a:rPr lang="en-US" sz="4000"/>
              <a:t>Multidimensional OLAP (MOLAP)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86FD-E39D-4158-A706-78D01F8C04A4}" type="slidenum">
              <a:rPr lang="en-US"/>
              <a:pPr/>
              <a:t>3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r>
              <a:rPr lang="en-US" sz="4000"/>
              <a:t>OLAP Implementations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5638800"/>
          </a:xfrm>
          <a:noFill/>
          <a:ln/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r>
              <a:rPr lang="en-US" sz="2800" b="1"/>
              <a:t>	1. </a:t>
            </a:r>
            <a:r>
              <a:rPr lang="en-US" sz="2800" b="1" u="sng"/>
              <a:t>MOLAP:</a:t>
            </a:r>
            <a:r>
              <a:rPr lang="en-US" sz="2800"/>
              <a:t>  OLAP implemented with a multi-dimensional data structure.</a:t>
            </a:r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 b="1"/>
              <a:t>	2. </a:t>
            </a:r>
            <a:r>
              <a:rPr lang="en-US" sz="2800" b="1" u="sng"/>
              <a:t>ROLAP:</a:t>
            </a:r>
            <a:r>
              <a:rPr lang="en-US" sz="2800"/>
              <a:t>  OLAP implemented with a relational database.</a:t>
            </a:r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 b="1"/>
              <a:t>	3. </a:t>
            </a:r>
            <a:r>
              <a:rPr lang="en-US" sz="2800" b="1" u="sng"/>
              <a:t>HOLAP:</a:t>
            </a:r>
            <a:r>
              <a:rPr lang="en-US" sz="2800"/>
              <a:t>  OLAP implemented as a hybrid of MOLAP and ROLAP.</a:t>
            </a:r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 b="1"/>
              <a:t>	4. </a:t>
            </a:r>
            <a:r>
              <a:rPr lang="en-US" sz="2800" b="1" u="sng"/>
              <a:t>DOLAP:</a:t>
            </a:r>
            <a:r>
              <a:rPr lang="en-US" sz="2800"/>
              <a:t>  OLAP implemented for desktop decision support environments.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3E8A-4D44-42A8-BA34-A0A5D4B8DE6C}" type="slidenum">
              <a:rPr lang="en-US"/>
              <a:pPr/>
              <a:t>4</a:t>
            </a:fld>
            <a:endParaRPr lang="en-US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MOLAP Implementations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197475"/>
          </a:xfrm>
          <a:noFill/>
          <a:ln/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sz="2800"/>
              <a:t>	OLAP has historically been implemented using a multi_dimensional data structure or “cube”.</a:t>
            </a:r>
          </a:p>
          <a:p>
            <a:pPr>
              <a:buFont typeface="Wingdings" pitchFamily="2" charset="2"/>
              <a:buNone/>
            </a:pPr>
            <a:endParaRPr lang="en-US" sz="2800"/>
          </a:p>
          <a:p>
            <a:r>
              <a:rPr lang="en-US" sz="2800"/>
              <a:t>Dimensions are key business factors for analysis:</a:t>
            </a:r>
          </a:p>
          <a:p>
            <a:pPr lvl="1"/>
            <a:r>
              <a:rPr lang="en-US" sz="2400">
                <a:solidFill>
                  <a:schemeClr val="hlink"/>
                </a:solidFill>
              </a:rPr>
              <a:t>Geographies</a:t>
            </a:r>
            <a:r>
              <a:rPr lang="en-US" sz="2400"/>
              <a:t> (city, district, division, province,...)</a:t>
            </a:r>
          </a:p>
          <a:p>
            <a:pPr lvl="1"/>
            <a:r>
              <a:rPr lang="en-US" sz="2400">
                <a:solidFill>
                  <a:schemeClr val="hlink"/>
                </a:solidFill>
              </a:rPr>
              <a:t>Products</a:t>
            </a:r>
            <a:r>
              <a:rPr lang="en-US" sz="2400"/>
              <a:t> (item, product category, product department,...)</a:t>
            </a:r>
          </a:p>
          <a:p>
            <a:pPr lvl="1"/>
            <a:r>
              <a:rPr lang="en-US" sz="2400">
                <a:solidFill>
                  <a:schemeClr val="hlink"/>
                </a:solidFill>
              </a:rPr>
              <a:t>Dates</a:t>
            </a:r>
            <a:r>
              <a:rPr lang="en-US" sz="2400"/>
              <a:t> (day, week, month, quarter, year,...)</a:t>
            </a:r>
          </a:p>
          <a:p>
            <a:pPr lvl="1"/>
            <a:endParaRPr lang="en-US" sz="2400"/>
          </a:p>
          <a:p>
            <a:r>
              <a:rPr lang="en-US" sz="2800"/>
              <a:t>Very high performance achieved by O(1) time lookup into “cube” data structure to retrieve pre_aggregated results.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771-6CD5-44F8-BE00-E8E477EE22B9}" type="slidenum">
              <a:rPr lang="en-US"/>
              <a:pPr/>
              <a:t>5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MOLAP Implementations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4497388"/>
          </a:xfrm>
        </p:spPr>
        <p:txBody>
          <a:bodyPr>
            <a:normAutofit fontScale="92500" lnSpcReduction="20000"/>
          </a:bodyPr>
          <a:lstStyle/>
          <a:p>
            <a:r>
              <a:rPr lang="en-US" sz="2800"/>
              <a:t>No standard query language for querying MOLAP </a:t>
            </a:r>
          </a:p>
          <a:p>
            <a:pPr lvl="1">
              <a:buFontTx/>
              <a:buChar char="-"/>
            </a:pPr>
            <a:r>
              <a:rPr lang="en-US" sz="2400" i="1"/>
              <a:t>No SQL !</a:t>
            </a:r>
            <a:endParaRPr lang="en-US" sz="1600" i="1"/>
          </a:p>
          <a:p>
            <a:pPr lvl="1">
              <a:buFontTx/>
              <a:buChar char="-"/>
            </a:pPr>
            <a:endParaRPr lang="en-US" sz="1600" i="1"/>
          </a:p>
          <a:p>
            <a:r>
              <a:rPr lang="en-US" sz="2800"/>
              <a:t>Vendors provide proprietary languages allowing business users to create queries that involve pivots, drilling down, or rolling up.</a:t>
            </a:r>
          </a:p>
          <a:p>
            <a:pPr lvl="1">
              <a:buFontTx/>
              <a:buChar char="-"/>
            </a:pPr>
            <a:r>
              <a:rPr lang="en-US" sz="2400"/>
              <a:t>E.g. MDX of Microsoft</a:t>
            </a:r>
          </a:p>
          <a:p>
            <a:pPr lvl="1">
              <a:buFontTx/>
              <a:buChar char="-"/>
            </a:pPr>
            <a:endParaRPr lang="en-US" sz="2400"/>
          </a:p>
          <a:p>
            <a:pPr lvl="1">
              <a:buFontTx/>
              <a:buChar char="-"/>
            </a:pPr>
            <a:r>
              <a:rPr lang="en-US" sz="2400"/>
              <a:t>Languages generally involve extensive visual (click and drag) support.</a:t>
            </a:r>
          </a:p>
          <a:p>
            <a:pPr lvl="1">
              <a:buFontTx/>
              <a:buChar char="-"/>
            </a:pPr>
            <a:endParaRPr lang="en-US" sz="2400"/>
          </a:p>
          <a:p>
            <a:pPr lvl="1">
              <a:buFontTx/>
              <a:buChar char="-"/>
            </a:pPr>
            <a:r>
              <a:rPr lang="en-US" sz="2400"/>
              <a:t>Application Programming Interface (API)’s also provided for probing the cubes.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FE6-2051-41C9-8933-2799029D20D6}" type="slidenum">
              <a:rPr lang="en-US"/>
              <a:pPr/>
              <a:t>6</a:t>
            </a:fld>
            <a:endParaRPr 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  <a:ln/>
        </p:spPr>
        <p:txBody>
          <a:bodyPr anchorCtr="0"/>
          <a:lstStyle/>
          <a:p>
            <a:r>
              <a:rPr lang="en-US"/>
              <a:t>Aggregations in MOLAP</a:t>
            </a:r>
          </a:p>
        </p:txBody>
      </p:sp>
      <p:sp>
        <p:nvSpPr>
          <p:cNvPr id="656387" name="Rectangle 3"/>
          <p:cNvSpPr>
            <a:spLocks noChangeArrowheads="1"/>
          </p:cNvSpPr>
          <p:nvPr/>
        </p:nvSpPr>
        <p:spPr bwMode="auto">
          <a:xfrm>
            <a:off x="152400" y="9144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52438" indent="-452438" algn="l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Sales volume as a function of (i) product, (ii) time, and (iii) geography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2438" indent="-452438" algn="l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2438" indent="-452438" algn="l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 cube structure created to handle this.</a:t>
            </a:r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304800" y="2971800"/>
            <a:ext cx="4568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000">
                <a:solidFill>
                  <a:schemeClr val="hlink"/>
                </a:solidFill>
                <a:latin typeface="Tahoma" charset="0"/>
                <a:cs typeface="Arial" charset="0"/>
              </a:rPr>
              <a:t>Dimensions: Product, Geography, Time</a:t>
            </a: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608013" y="3794125"/>
            <a:ext cx="1454150" cy="1920875"/>
            <a:chOff x="383" y="2582"/>
            <a:chExt cx="916" cy="1210"/>
          </a:xfrm>
        </p:grpSpPr>
        <p:sp>
          <p:nvSpPr>
            <p:cNvPr id="656389" name="Rectangle 5"/>
            <p:cNvSpPr>
              <a:spLocks noChangeArrowheads="1"/>
            </p:cNvSpPr>
            <p:nvPr/>
          </p:nvSpPr>
          <p:spPr bwMode="auto">
            <a:xfrm>
              <a:off x="383" y="2582"/>
              <a:ext cx="916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>
                  <a:solidFill>
                    <a:schemeClr val="hlink"/>
                  </a:solidFill>
                  <a:latin typeface="Tahoma" charset="0"/>
                  <a:cs typeface="Arial" charset="0"/>
                </a:rPr>
                <a:t>Industry</a:t>
              </a:r>
            </a:p>
            <a:p>
              <a:pPr algn="l"/>
              <a:endParaRPr lang="en-US" sz="2000">
                <a:solidFill>
                  <a:schemeClr val="hlink"/>
                </a:solidFill>
                <a:latin typeface="Tahoma" charset="0"/>
                <a:cs typeface="Arial" charset="0"/>
              </a:endParaRPr>
            </a:p>
            <a:p>
              <a:pPr algn="l"/>
              <a:r>
                <a:rPr lang="en-US" sz="2000">
                  <a:solidFill>
                    <a:schemeClr val="hlink"/>
                  </a:solidFill>
                  <a:latin typeface="Tahoma" charset="0"/>
                  <a:cs typeface="Arial" charset="0"/>
                </a:rPr>
                <a:t>Category</a:t>
              </a:r>
            </a:p>
            <a:p>
              <a:pPr algn="l"/>
              <a:endParaRPr lang="en-US" sz="2000">
                <a:solidFill>
                  <a:schemeClr val="hlink"/>
                </a:solidFill>
                <a:latin typeface="Tahoma" charset="0"/>
                <a:cs typeface="Arial" charset="0"/>
              </a:endParaRPr>
            </a:p>
            <a:p>
              <a:pPr algn="l"/>
              <a:r>
                <a:rPr lang="en-US" sz="2000">
                  <a:solidFill>
                    <a:schemeClr val="hlink"/>
                  </a:solidFill>
                  <a:latin typeface="Tahoma" charset="0"/>
                  <a:cs typeface="Arial" charset="0"/>
                </a:rPr>
                <a:t>Product</a:t>
              </a:r>
            </a:p>
            <a:p>
              <a:pPr algn="l"/>
              <a:r>
                <a:rPr lang="en-US" sz="2000">
                  <a:solidFill>
                    <a:schemeClr val="hlink"/>
                  </a:solidFill>
                  <a:latin typeface="Tahoma" charset="0"/>
                  <a:cs typeface="Arial" charset="0"/>
                </a:rPr>
                <a:t>                </a:t>
              </a:r>
            </a:p>
          </p:txBody>
        </p:sp>
        <p:sp>
          <p:nvSpPr>
            <p:cNvPr id="656390" name="Line 6"/>
            <p:cNvSpPr>
              <a:spLocks noChangeShapeType="1"/>
            </p:cNvSpPr>
            <p:nvPr/>
          </p:nvSpPr>
          <p:spPr bwMode="auto">
            <a:xfrm>
              <a:off x="736" y="282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93" name="Line 9"/>
            <p:cNvSpPr>
              <a:spLocks noChangeShapeType="1"/>
            </p:cNvSpPr>
            <p:nvPr/>
          </p:nvSpPr>
          <p:spPr bwMode="auto">
            <a:xfrm>
              <a:off x="736" y="3206"/>
              <a:ext cx="0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6400" name="Rectangle 16"/>
          <p:cNvSpPr>
            <a:spLocks noChangeArrowheads="1"/>
          </p:cNvSpPr>
          <p:nvPr/>
        </p:nvSpPr>
        <p:spPr bwMode="auto">
          <a:xfrm>
            <a:off x="457200" y="3429000"/>
            <a:ext cx="3897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cs typeface="Arial" charset="0"/>
              </a:rPr>
              <a:t>Hierarchical summarization paths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2514600"/>
            <a:ext cx="2600325" cy="4038600"/>
            <a:chOff x="3024" y="1584"/>
            <a:chExt cx="1638" cy="2544"/>
          </a:xfrm>
        </p:grpSpPr>
        <p:sp>
          <p:nvSpPr>
            <p:cNvPr id="656402" name="Rectangle 18"/>
            <p:cNvSpPr>
              <a:spLocks noChangeArrowheads="1"/>
            </p:cNvSpPr>
            <p:nvPr/>
          </p:nvSpPr>
          <p:spPr bwMode="auto">
            <a:xfrm rot="16200000" flipH="1">
              <a:off x="2787" y="2781"/>
              <a:ext cx="7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400">
                  <a:solidFill>
                    <a:schemeClr val="hlink"/>
                  </a:solidFill>
                  <a:latin typeface="Tahoma" charset="0"/>
                  <a:cs typeface="Arial" charset="0"/>
                </a:rPr>
                <a:t>Product</a:t>
              </a:r>
            </a:p>
          </p:txBody>
        </p:sp>
        <p:sp>
          <p:nvSpPr>
            <p:cNvPr id="656403" name="Rectangle 19"/>
            <p:cNvSpPr>
              <a:spLocks noChangeArrowheads="1"/>
            </p:cNvSpPr>
            <p:nvPr/>
          </p:nvSpPr>
          <p:spPr bwMode="auto">
            <a:xfrm rot="18720000">
              <a:off x="3150" y="1842"/>
              <a:ext cx="8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sz="2400">
                  <a:solidFill>
                    <a:schemeClr val="hlink"/>
                  </a:solidFill>
                  <a:latin typeface="Tahoma" charset="0"/>
                  <a:cs typeface="Arial" charset="0"/>
                </a:rPr>
                <a:t>Geog</a:t>
              </a:r>
            </a:p>
          </p:txBody>
        </p:sp>
        <p:sp>
          <p:nvSpPr>
            <p:cNvPr id="656404" name="Rectangle 20"/>
            <p:cNvSpPr>
              <a:spLocks noChangeArrowheads="1"/>
            </p:cNvSpPr>
            <p:nvPr/>
          </p:nvSpPr>
          <p:spPr bwMode="auto">
            <a:xfrm>
              <a:off x="4128" y="3840"/>
              <a:ext cx="5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400">
                  <a:solidFill>
                    <a:schemeClr val="hlink"/>
                  </a:solidFill>
                  <a:latin typeface="Tahoma" charset="0"/>
                  <a:cs typeface="Arial" charset="0"/>
                </a:rPr>
                <a:t>Time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105400" y="2895600"/>
            <a:ext cx="3038475" cy="3298825"/>
            <a:chOff x="3216" y="1824"/>
            <a:chExt cx="1914" cy="2078"/>
          </a:xfrm>
        </p:grpSpPr>
        <p:sp>
          <p:nvSpPr>
            <p:cNvPr id="656406" name="Text Box 22"/>
            <p:cNvSpPr txBox="1">
              <a:spLocks noChangeArrowheads="1"/>
            </p:cNvSpPr>
            <p:nvPr/>
          </p:nvSpPr>
          <p:spPr bwMode="auto">
            <a:xfrm>
              <a:off x="3590" y="3671"/>
              <a:ext cx="1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w1  w2  w3 w4 w5  w6</a:t>
              </a:r>
            </a:p>
          </p:txBody>
        </p:sp>
        <p:sp>
          <p:nvSpPr>
            <p:cNvPr id="656407" name="Text Box 23"/>
            <p:cNvSpPr txBox="1">
              <a:spLocks noChangeArrowheads="1"/>
            </p:cNvSpPr>
            <p:nvPr/>
          </p:nvSpPr>
          <p:spPr bwMode="auto">
            <a:xfrm>
              <a:off x="3216" y="2304"/>
              <a:ext cx="458" cy="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1600"/>
                <a:t>Milk</a:t>
              </a:r>
            </a:p>
            <a:p>
              <a:pPr algn="l">
                <a:lnSpc>
                  <a:spcPct val="150000"/>
                </a:lnSpc>
              </a:pPr>
              <a:r>
                <a:rPr lang="en-US" sz="1600"/>
                <a:t>Bread</a:t>
              </a:r>
            </a:p>
            <a:p>
              <a:pPr algn="l">
                <a:lnSpc>
                  <a:spcPct val="150000"/>
                </a:lnSpc>
              </a:pPr>
              <a:r>
                <a:rPr lang="en-US" sz="1600"/>
                <a:t>Eggs</a:t>
              </a:r>
            </a:p>
            <a:p>
              <a:pPr algn="l">
                <a:lnSpc>
                  <a:spcPct val="150000"/>
                </a:lnSpc>
              </a:pPr>
              <a:r>
                <a:rPr lang="en-US" sz="1600"/>
                <a:t>Butter</a:t>
              </a:r>
            </a:p>
            <a:p>
              <a:pPr algn="l">
                <a:lnSpc>
                  <a:spcPct val="150000"/>
                </a:lnSpc>
              </a:pPr>
              <a:r>
                <a:rPr lang="en-US" sz="1600"/>
                <a:t>Jam</a:t>
              </a:r>
            </a:p>
            <a:p>
              <a:pPr algn="l">
                <a:lnSpc>
                  <a:spcPct val="150000"/>
                </a:lnSpc>
              </a:pPr>
              <a:r>
                <a:rPr lang="en-US" sz="1600"/>
                <a:t>Juice</a:t>
              </a:r>
            </a:p>
          </p:txBody>
        </p:sp>
        <p:sp>
          <p:nvSpPr>
            <p:cNvPr id="656408" name="Text Box 24"/>
            <p:cNvSpPr txBox="1">
              <a:spLocks noChangeArrowheads="1"/>
            </p:cNvSpPr>
            <p:nvPr/>
          </p:nvSpPr>
          <p:spPr bwMode="auto">
            <a:xfrm>
              <a:off x="3456" y="2160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</a:t>
              </a:r>
            </a:p>
          </p:txBody>
        </p:sp>
        <p:sp>
          <p:nvSpPr>
            <p:cNvPr id="656409" name="Text Box 25"/>
            <p:cNvSpPr txBox="1">
              <a:spLocks noChangeArrowheads="1"/>
            </p:cNvSpPr>
            <p:nvPr/>
          </p:nvSpPr>
          <p:spPr bwMode="auto">
            <a:xfrm>
              <a:off x="3600" y="206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</a:t>
              </a:r>
            </a:p>
          </p:txBody>
        </p:sp>
        <p:sp>
          <p:nvSpPr>
            <p:cNvPr id="656410" name="Text Box 26"/>
            <p:cNvSpPr txBox="1">
              <a:spLocks noChangeArrowheads="1"/>
            </p:cNvSpPr>
            <p:nvPr/>
          </p:nvSpPr>
          <p:spPr bwMode="auto">
            <a:xfrm>
              <a:off x="3684" y="1920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W</a:t>
              </a:r>
            </a:p>
          </p:txBody>
        </p:sp>
        <p:sp>
          <p:nvSpPr>
            <p:cNvPr id="656411" name="Text Box 27"/>
            <p:cNvSpPr txBox="1">
              <a:spLocks noChangeArrowheads="1"/>
            </p:cNvSpPr>
            <p:nvPr/>
          </p:nvSpPr>
          <p:spPr bwMode="auto">
            <a:xfrm>
              <a:off x="3840" y="182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775325" y="3200400"/>
            <a:ext cx="2835275" cy="2689225"/>
            <a:chOff x="3638" y="2016"/>
            <a:chExt cx="1786" cy="1694"/>
          </a:xfrm>
        </p:grpSpPr>
        <p:sp>
          <p:nvSpPr>
            <p:cNvPr id="656413" name="AutoShape 29"/>
            <p:cNvSpPr>
              <a:spLocks noChangeArrowheads="1"/>
            </p:cNvSpPr>
            <p:nvPr/>
          </p:nvSpPr>
          <p:spPr bwMode="auto">
            <a:xfrm>
              <a:off x="3936" y="312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14" name="AutoShape 30"/>
            <p:cNvSpPr>
              <a:spLocks noChangeArrowheads="1"/>
            </p:cNvSpPr>
            <p:nvPr/>
          </p:nvSpPr>
          <p:spPr bwMode="auto">
            <a:xfrm>
              <a:off x="4176" y="312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15" name="AutoShape 31"/>
            <p:cNvSpPr>
              <a:spLocks noChangeArrowheads="1"/>
            </p:cNvSpPr>
            <p:nvPr/>
          </p:nvSpPr>
          <p:spPr bwMode="auto">
            <a:xfrm>
              <a:off x="4416" y="312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16" name="AutoShape 32"/>
            <p:cNvSpPr>
              <a:spLocks noChangeArrowheads="1"/>
            </p:cNvSpPr>
            <p:nvPr/>
          </p:nvSpPr>
          <p:spPr bwMode="auto">
            <a:xfrm>
              <a:off x="4656" y="312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17" name="AutoShape 33"/>
            <p:cNvSpPr>
              <a:spLocks noChangeArrowheads="1"/>
            </p:cNvSpPr>
            <p:nvPr/>
          </p:nvSpPr>
          <p:spPr bwMode="auto">
            <a:xfrm>
              <a:off x="4896" y="312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18" name="AutoShape 34"/>
            <p:cNvSpPr>
              <a:spLocks noChangeArrowheads="1"/>
            </p:cNvSpPr>
            <p:nvPr/>
          </p:nvSpPr>
          <p:spPr bwMode="auto">
            <a:xfrm>
              <a:off x="5136" y="312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19" name="AutoShape 35"/>
            <p:cNvSpPr>
              <a:spLocks noChangeArrowheads="1"/>
            </p:cNvSpPr>
            <p:nvPr/>
          </p:nvSpPr>
          <p:spPr bwMode="auto">
            <a:xfrm>
              <a:off x="3936" y="288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20" name="AutoShape 36"/>
            <p:cNvSpPr>
              <a:spLocks noChangeArrowheads="1"/>
            </p:cNvSpPr>
            <p:nvPr/>
          </p:nvSpPr>
          <p:spPr bwMode="auto">
            <a:xfrm>
              <a:off x="4176" y="288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21" name="AutoShape 37"/>
            <p:cNvSpPr>
              <a:spLocks noChangeArrowheads="1"/>
            </p:cNvSpPr>
            <p:nvPr/>
          </p:nvSpPr>
          <p:spPr bwMode="auto">
            <a:xfrm>
              <a:off x="4416" y="288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22" name="AutoShape 38"/>
            <p:cNvSpPr>
              <a:spLocks noChangeArrowheads="1"/>
            </p:cNvSpPr>
            <p:nvPr/>
          </p:nvSpPr>
          <p:spPr bwMode="auto">
            <a:xfrm>
              <a:off x="4656" y="288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23" name="AutoShape 39"/>
            <p:cNvSpPr>
              <a:spLocks noChangeArrowheads="1"/>
            </p:cNvSpPr>
            <p:nvPr/>
          </p:nvSpPr>
          <p:spPr bwMode="auto">
            <a:xfrm>
              <a:off x="4896" y="288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24" name="AutoShape 40"/>
            <p:cNvSpPr>
              <a:spLocks noChangeArrowheads="1"/>
            </p:cNvSpPr>
            <p:nvPr/>
          </p:nvSpPr>
          <p:spPr bwMode="auto">
            <a:xfrm>
              <a:off x="5136" y="288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25" name="AutoShape 41"/>
            <p:cNvSpPr>
              <a:spLocks noChangeArrowheads="1"/>
            </p:cNvSpPr>
            <p:nvPr/>
          </p:nvSpPr>
          <p:spPr bwMode="auto">
            <a:xfrm>
              <a:off x="3936" y="268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26" name="AutoShape 42"/>
            <p:cNvSpPr>
              <a:spLocks noChangeArrowheads="1"/>
            </p:cNvSpPr>
            <p:nvPr/>
          </p:nvSpPr>
          <p:spPr bwMode="auto">
            <a:xfrm>
              <a:off x="4176" y="268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27" name="AutoShape 43"/>
            <p:cNvSpPr>
              <a:spLocks noChangeArrowheads="1"/>
            </p:cNvSpPr>
            <p:nvPr/>
          </p:nvSpPr>
          <p:spPr bwMode="auto">
            <a:xfrm>
              <a:off x="4416" y="268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28" name="AutoShape 44"/>
            <p:cNvSpPr>
              <a:spLocks noChangeArrowheads="1"/>
            </p:cNvSpPr>
            <p:nvPr/>
          </p:nvSpPr>
          <p:spPr bwMode="auto">
            <a:xfrm>
              <a:off x="4656" y="268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29" name="AutoShape 45"/>
            <p:cNvSpPr>
              <a:spLocks noChangeArrowheads="1"/>
            </p:cNvSpPr>
            <p:nvPr/>
          </p:nvSpPr>
          <p:spPr bwMode="auto">
            <a:xfrm>
              <a:off x="4896" y="268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30" name="AutoShape 46"/>
            <p:cNvSpPr>
              <a:spLocks noChangeArrowheads="1"/>
            </p:cNvSpPr>
            <p:nvPr/>
          </p:nvSpPr>
          <p:spPr bwMode="auto">
            <a:xfrm>
              <a:off x="5136" y="268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31" name="AutoShape 47"/>
            <p:cNvSpPr>
              <a:spLocks noChangeArrowheads="1"/>
            </p:cNvSpPr>
            <p:nvPr/>
          </p:nvSpPr>
          <p:spPr bwMode="auto">
            <a:xfrm>
              <a:off x="3936" y="244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32" name="AutoShape 48"/>
            <p:cNvSpPr>
              <a:spLocks noChangeArrowheads="1"/>
            </p:cNvSpPr>
            <p:nvPr/>
          </p:nvSpPr>
          <p:spPr bwMode="auto">
            <a:xfrm>
              <a:off x="4176" y="244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33" name="AutoShape 49"/>
            <p:cNvSpPr>
              <a:spLocks noChangeArrowheads="1"/>
            </p:cNvSpPr>
            <p:nvPr/>
          </p:nvSpPr>
          <p:spPr bwMode="auto">
            <a:xfrm>
              <a:off x="4416" y="244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34" name="AutoShape 50"/>
            <p:cNvSpPr>
              <a:spLocks noChangeArrowheads="1"/>
            </p:cNvSpPr>
            <p:nvPr/>
          </p:nvSpPr>
          <p:spPr bwMode="auto">
            <a:xfrm>
              <a:off x="4656" y="244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35" name="AutoShape 51"/>
            <p:cNvSpPr>
              <a:spLocks noChangeArrowheads="1"/>
            </p:cNvSpPr>
            <p:nvPr/>
          </p:nvSpPr>
          <p:spPr bwMode="auto">
            <a:xfrm>
              <a:off x="4896" y="244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36" name="AutoShape 52"/>
            <p:cNvSpPr>
              <a:spLocks noChangeArrowheads="1"/>
            </p:cNvSpPr>
            <p:nvPr/>
          </p:nvSpPr>
          <p:spPr bwMode="auto">
            <a:xfrm>
              <a:off x="5136" y="244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37" name="AutoShape 53"/>
            <p:cNvSpPr>
              <a:spLocks noChangeArrowheads="1"/>
            </p:cNvSpPr>
            <p:nvPr/>
          </p:nvSpPr>
          <p:spPr bwMode="auto">
            <a:xfrm>
              <a:off x="3936" y="225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38" name="AutoShape 54"/>
            <p:cNvSpPr>
              <a:spLocks noChangeArrowheads="1"/>
            </p:cNvSpPr>
            <p:nvPr/>
          </p:nvSpPr>
          <p:spPr bwMode="auto">
            <a:xfrm>
              <a:off x="4176" y="225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39" name="AutoShape 55"/>
            <p:cNvSpPr>
              <a:spLocks noChangeArrowheads="1"/>
            </p:cNvSpPr>
            <p:nvPr/>
          </p:nvSpPr>
          <p:spPr bwMode="auto">
            <a:xfrm>
              <a:off x="4416" y="225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40" name="AutoShape 56"/>
            <p:cNvSpPr>
              <a:spLocks noChangeArrowheads="1"/>
            </p:cNvSpPr>
            <p:nvPr/>
          </p:nvSpPr>
          <p:spPr bwMode="auto">
            <a:xfrm>
              <a:off x="4656" y="225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41" name="AutoShape 57"/>
            <p:cNvSpPr>
              <a:spLocks noChangeArrowheads="1"/>
            </p:cNvSpPr>
            <p:nvPr/>
          </p:nvSpPr>
          <p:spPr bwMode="auto">
            <a:xfrm>
              <a:off x="4896" y="225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42" name="AutoShape 58"/>
            <p:cNvSpPr>
              <a:spLocks noChangeArrowheads="1"/>
            </p:cNvSpPr>
            <p:nvPr/>
          </p:nvSpPr>
          <p:spPr bwMode="auto">
            <a:xfrm>
              <a:off x="5136" y="225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43" name="AutoShape 59"/>
            <p:cNvSpPr>
              <a:spLocks noChangeArrowheads="1"/>
            </p:cNvSpPr>
            <p:nvPr/>
          </p:nvSpPr>
          <p:spPr bwMode="auto">
            <a:xfrm>
              <a:off x="3936" y="201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44" name="AutoShape 60"/>
            <p:cNvSpPr>
              <a:spLocks noChangeArrowheads="1"/>
            </p:cNvSpPr>
            <p:nvPr/>
          </p:nvSpPr>
          <p:spPr bwMode="auto">
            <a:xfrm>
              <a:off x="4176" y="201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45" name="AutoShape 61"/>
            <p:cNvSpPr>
              <a:spLocks noChangeArrowheads="1"/>
            </p:cNvSpPr>
            <p:nvPr/>
          </p:nvSpPr>
          <p:spPr bwMode="auto">
            <a:xfrm>
              <a:off x="4416" y="201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46" name="AutoShape 62"/>
            <p:cNvSpPr>
              <a:spLocks noChangeArrowheads="1"/>
            </p:cNvSpPr>
            <p:nvPr/>
          </p:nvSpPr>
          <p:spPr bwMode="auto">
            <a:xfrm>
              <a:off x="4656" y="201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47" name="AutoShape 63"/>
            <p:cNvSpPr>
              <a:spLocks noChangeArrowheads="1"/>
            </p:cNvSpPr>
            <p:nvPr/>
          </p:nvSpPr>
          <p:spPr bwMode="auto">
            <a:xfrm>
              <a:off x="4896" y="201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48" name="AutoShape 64"/>
            <p:cNvSpPr>
              <a:spLocks noChangeArrowheads="1"/>
            </p:cNvSpPr>
            <p:nvPr/>
          </p:nvSpPr>
          <p:spPr bwMode="auto">
            <a:xfrm>
              <a:off x="5136" y="201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49" name="AutoShape 65"/>
            <p:cNvSpPr>
              <a:spLocks noChangeArrowheads="1"/>
            </p:cNvSpPr>
            <p:nvPr/>
          </p:nvSpPr>
          <p:spPr bwMode="auto">
            <a:xfrm>
              <a:off x="3840" y="321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50" name="AutoShape 66"/>
            <p:cNvSpPr>
              <a:spLocks noChangeArrowheads="1"/>
            </p:cNvSpPr>
            <p:nvPr/>
          </p:nvSpPr>
          <p:spPr bwMode="auto">
            <a:xfrm>
              <a:off x="4080" y="321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51" name="AutoShape 67"/>
            <p:cNvSpPr>
              <a:spLocks noChangeArrowheads="1"/>
            </p:cNvSpPr>
            <p:nvPr/>
          </p:nvSpPr>
          <p:spPr bwMode="auto">
            <a:xfrm>
              <a:off x="4320" y="321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52" name="AutoShape 68"/>
            <p:cNvSpPr>
              <a:spLocks noChangeArrowheads="1"/>
            </p:cNvSpPr>
            <p:nvPr/>
          </p:nvSpPr>
          <p:spPr bwMode="auto">
            <a:xfrm>
              <a:off x="4560" y="321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53" name="AutoShape 69"/>
            <p:cNvSpPr>
              <a:spLocks noChangeArrowheads="1"/>
            </p:cNvSpPr>
            <p:nvPr/>
          </p:nvSpPr>
          <p:spPr bwMode="auto">
            <a:xfrm>
              <a:off x="4800" y="321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54" name="AutoShape 70"/>
            <p:cNvSpPr>
              <a:spLocks noChangeArrowheads="1"/>
            </p:cNvSpPr>
            <p:nvPr/>
          </p:nvSpPr>
          <p:spPr bwMode="auto">
            <a:xfrm>
              <a:off x="5040" y="321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55" name="AutoShape 71"/>
            <p:cNvSpPr>
              <a:spLocks noChangeArrowheads="1"/>
            </p:cNvSpPr>
            <p:nvPr/>
          </p:nvSpPr>
          <p:spPr bwMode="auto">
            <a:xfrm>
              <a:off x="3840" y="297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56" name="AutoShape 72"/>
            <p:cNvSpPr>
              <a:spLocks noChangeArrowheads="1"/>
            </p:cNvSpPr>
            <p:nvPr/>
          </p:nvSpPr>
          <p:spPr bwMode="auto">
            <a:xfrm>
              <a:off x="4080" y="297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57" name="AutoShape 73"/>
            <p:cNvSpPr>
              <a:spLocks noChangeArrowheads="1"/>
            </p:cNvSpPr>
            <p:nvPr/>
          </p:nvSpPr>
          <p:spPr bwMode="auto">
            <a:xfrm>
              <a:off x="4320" y="297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58" name="AutoShape 74"/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59" name="AutoShape 75"/>
            <p:cNvSpPr>
              <a:spLocks noChangeArrowheads="1"/>
            </p:cNvSpPr>
            <p:nvPr/>
          </p:nvSpPr>
          <p:spPr bwMode="auto">
            <a:xfrm>
              <a:off x="4800" y="297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60" name="AutoShape 76"/>
            <p:cNvSpPr>
              <a:spLocks noChangeArrowheads="1"/>
            </p:cNvSpPr>
            <p:nvPr/>
          </p:nvSpPr>
          <p:spPr bwMode="auto">
            <a:xfrm>
              <a:off x="5040" y="297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61" name="AutoShape 77"/>
            <p:cNvSpPr>
              <a:spLocks noChangeArrowheads="1"/>
            </p:cNvSpPr>
            <p:nvPr/>
          </p:nvSpPr>
          <p:spPr bwMode="auto">
            <a:xfrm>
              <a:off x="3840" y="278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62" name="AutoShape 78"/>
            <p:cNvSpPr>
              <a:spLocks noChangeArrowheads="1"/>
            </p:cNvSpPr>
            <p:nvPr/>
          </p:nvSpPr>
          <p:spPr bwMode="auto">
            <a:xfrm>
              <a:off x="4080" y="278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63" name="AutoShape 79"/>
            <p:cNvSpPr>
              <a:spLocks noChangeArrowheads="1"/>
            </p:cNvSpPr>
            <p:nvPr/>
          </p:nvSpPr>
          <p:spPr bwMode="auto">
            <a:xfrm>
              <a:off x="4320" y="278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64" name="AutoShape 80"/>
            <p:cNvSpPr>
              <a:spLocks noChangeArrowheads="1"/>
            </p:cNvSpPr>
            <p:nvPr/>
          </p:nvSpPr>
          <p:spPr bwMode="auto">
            <a:xfrm>
              <a:off x="4560" y="278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65" name="AutoShape 81"/>
            <p:cNvSpPr>
              <a:spLocks noChangeArrowheads="1"/>
            </p:cNvSpPr>
            <p:nvPr/>
          </p:nvSpPr>
          <p:spPr bwMode="auto">
            <a:xfrm>
              <a:off x="4800" y="278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66" name="AutoShape 82"/>
            <p:cNvSpPr>
              <a:spLocks noChangeArrowheads="1"/>
            </p:cNvSpPr>
            <p:nvPr/>
          </p:nvSpPr>
          <p:spPr bwMode="auto">
            <a:xfrm>
              <a:off x="5040" y="278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67" name="AutoShape 83"/>
            <p:cNvSpPr>
              <a:spLocks noChangeArrowheads="1"/>
            </p:cNvSpPr>
            <p:nvPr/>
          </p:nvSpPr>
          <p:spPr bwMode="auto">
            <a:xfrm>
              <a:off x="3840" y="254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68" name="AutoShape 84"/>
            <p:cNvSpPr>
              <a:spLocks noChangeArrowheads="1"/>
            </p:cNvSpPr>
            <p:nvPr/>
          </p:nvSpPr>
          <p:spPr bwMode="auto">
            <a:xfrm>
              <a:off x="4080" y="254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69" name="AutoShape 85"/>
            <p:cNvSpPr>
              <a:spLocks noChangeArrowheads="1"/>
            </p:cNvSpPr>
            <p:nvPr/>
          </p:nvSpPr>
          <p:spPr bwMode="auto">
            <a:xfrm>
              <a:off x="4320" y="254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70" name="AutoShape 86"/>
            <p:cNvSpPr>
              <a:spLocks noChangeArrowheads="1"/>
            </p:cNvSpPr>
            <p:nvPr/>
          </p:nvSpPr>
          <p:spPr bwMode="auto">
            <a:xfrm>
              <a:off x="4560" y="254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71" name="AutoShape 87"/>
            <p:cNvSpPr>
              <a:spLocks noChangeArrowheads="1"/>
            </p:cNvSpPr>
            <p:nvPr/>
          </p:nvSpPr>
          <p:spPr bwMode="auto">
            <a:xfrm>
              <a:off x="4800" y="254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72" name="AutoShape 88"/>
            <p:cNvSpPr>
              <a:spLocks noChangeArrowheads="1"/>
            </p:cNvSpPr>
            <p:nvPr/>
          </p:nvSpPr>
          <p:spPr bwMode="auto">
            <a:xfrm>
              <a:off x="5040" y="254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73" name="AutoShape 89"/>
            <p:cNvSpPr>
              <a:spLocks noChangeArrowheads="1"/>
            </p:cNvSpPr>
            <p:nvPr/>
          </p:nvSpPr>
          <p:spPr bwMode="auto">
            <a:xfrm>
              <a:off x="3840" y="235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74" name="AutoShape 90"/>
            <p:cNvSpPr>
              <a:spLocks noChangeArrowheads="1"/>
            </p:cNvSpPr>
            <p:nvPr/>
          </p:nvSpPr>
          <p:spPr bwMode="auto">
            <a:xfrm>
              <a:off x="4080" y="235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75" name="AutoShape 91"/>
            <p:cNvSpPr>
              <a:spLocks noChangeArrowheads="1"/>
            </p:cNvSpPr>
            <p:nvPr/>
          </p:nvSpPr>
          <p:spPr bwMode="auto">
            <a:xfrm>
              <a:off x="4320" y="235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76" name="AutoShape 92"/>
            <p:cNvSpPr>
              <a:spLocks noChangeArrowheads="1"/>
            </p:cNvSpPr>
            <p:nvPr/>
          </p:nvSpPr>
          <p:spPr bwMode="auto">
            <a:xfrm>
              <a:off x="4560" y="235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77" name="AutoShape 93"/>
            <p:cNvSpPr>
              <a:spLocks noChangeArrowheads="1"/>
            </p:cNvSpPr>
            <p:nvPr/>
          </p:nvSpPr>
          <p:spPr bwMode="auto">
            <a:xfrm>
              <a:off x="4800" y="235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78" name="AutoShape 94"/>
            <p:cNvSpPr>
              <a:spLocks noChangeArrowheads="1"/>
            </p:cNvSpPr>
            <p:nvPr/>
          </p:nvSpPr>
          <p:spPr bwMode="auto">
            <a:xfrm>
              <a:off x="5040" y="235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79" name="AutoShape 95"/>
            <p:cNvSpPr>
              <a:spLocks noChangeArrowheads="1"/>
            </p:cNvSpPr>
            <p:nvPr/>
          </p:nvSpPr>
          <p:spPr bwMode="auto">
            <a:xfrm>
              <a:off x="3840" y="211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80" name="AutoShape 96"/>
            <p:cNvSpPr>
              <a:spLocks noChangeArrowheads="1"/>
            </p:cNvSpPr>
            <p:nvPr/>
          </p:nvSpPr>
          <p:spPr bwMode="auto">
            <a:xfrm>
              <a:off x="4080" y="211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81" name="AutoShape 97"/>
            <p:cNvSpPr>
              <a:spLocks noChangeArrowheads="1"/>
            </p:cNvSpPr>
            <p:nvPr/>
          </p:nvSpPr>
          <p:spPr bwMode="auto">
            <a:xfrm>
              <a:off x="4320" y="211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82" name="AutoShape 98"/>
            <p:cNvSpPr>
              <a:spLocks noChangeArrowheads="1"/>
            </p:cNvSpPr>
            <p:nvPr/>
          </p:nvSpPr>
          <p:spPr bwMode="auto">
            <a:xfrm>
              <a:off x="4560" y="211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83" name="AutoShape 99"/>
            <p:cNvSpPr>
              <a:spLocks noChangeArrowheads="1"/>
            </p:cNvSpPr>
            <p:nvPr/>
          </p:nvSpPr>
          <p:spPr bwMode="auto">
            <a:xfrm>
              <a:off x="4800" y="211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84" name="AutoShape 100"/>
            <p:cNvSpPr>
              <a:spLocks noChangeArrowheads="1"/>
            </p:cNvSpPr>
            <p:nvPr/>
          </p:nvSpPr>
          <p:spPr bwMode="auto">
            <a:xfrm>
              <a:off x="5040" y="211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85" name="AutoShape 101"/>
            <p:cNvSpPr>
              <a:spLocks noChangeArrowheads="1"/>
            </p:cNvSpPr>
            <p:nvPr/>
          </p:nvSpPr>
          <p:spPr bwMode="auto">
            <a:xfrm>
              <a:off x="3744" y="331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86" name="AutoShape 102"/>
            <p:cNvSpPr>
              <a:spLocks noChangeArrowheads="1"/>
            </p:cNvSpPr>
            <p:nvPr/>
          </p:nvSpPr>
          <p:spPr bwMode="auto">
            <a:xfrm>
              <a:off x="3984" y="331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87" name="AutoShape 103"/>
            <p:cNvSpPr>
              <a:spLocks noChangeArrowheads="1"/>
            </p:cNvSpPr>
            <p:nvPr/>
          </p:nvSpPr>
          <p:spPr bwMode="auto">
            <a:xfrm>
              <a:off x="4224" y="331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88" name="AutoShape 104"/>
            <p:cNvSpPr>
              <a:spLocks noChangeArrowheads="1"/>
            </p:cNvSpPr>
            <p:nvPr/>
          </p:nvSpPr>
          <p:spPr bwMode="auto">
            <a:xfrm>
              <a:off x="4464" y="331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89" name="AutoShape 105"/>
            <p:cNvSpPr>
              <a:spLocks noChangeArrowheads="1"/>
            </p:cNvSpPr>
            <p:nvPr/>
          </p:nvSpPr>
          <p:spPr bwMode="auto">
            <a:xfrm>
              <a:off x="4704" y="331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90" name="AutoShape 106"/>
            <p:cNvSpPr>
              <a:spLocks noChangeArrowheads="1"/>
            </p:cNvSpPr>
            <p:nvPr/>
          </p:nvSpPr>
          <p:spPr bwMode="auto">
            <a:xfrm>
              <a:off x="4944" y="331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91" name="AutoShape 107"/>
            <p:cNvSpPr>
              <a:spLocks noChangeArrowheads="1"/>
            </p:cNvSpPr>
            <p:nvPr/>
          </p:nvSpPr>
          <p:spPr bwMode="auto">
            <a:xfrm>
              <a:off x="3744" y="307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92" name="AutoShape 108"/>
            <p:cNvSpPr>
              <a:spLocks noChangeArrowheads="1"/>
            </p:cNvSpPr>
            <p:nvPr/>
          </p:nvSpPr>
          <p:spPr bwMode="auto">
            <a:xfrm>
              <a:off x="3984" y="307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93" name="AutoShape 109"/>
            <p:cNvSpPr>
              <a:spLocks noChangeArrowheads="1"/>
            </p:cNvSpPr>
            <p:nvPr/>
          </p:nvSpPr>
          <p:spPr bwMode="auto">
            <a:xfrm>
              <a:off x="4224" y="307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94" name="AutoShape 110"/>
            <p:cNvSpPr>
              <a:spLocks noChangeArrowheads="1"/>
            </p:cNvSpPr>
            <p:nvPr/>
          </p:nvSpPr>
          <p:spPr bwMode="auto">
            <a:xfrm>
              <a:off x="4464" y="307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95" name="AutoShape 111"/>
            <p:cNvSpPr>
              <a:spLocks noChangeArrowheads="1"/>
            </p:cNvSpPr>
            <p:nvPr/>
          </p:nvSpPr>
          <p:spPr bwMode="auto">
            <a:xfrm>
              <a:off x="4704" y="307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96" name="AutoShape 112"/>
            <p:cNvSpPr>
              <a:spLocks noChangeArrowheads="1"/>
            </p:cNvSpPr>
            <p:nvPr/>
          </p:nvSpPr>
          <p:spPr bwMode="auto">
            <a:xfrm>
              <a:off x="4944" y="3072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97" name="AutoShape 113"/>
            <p:cNvSpPr>
              <a:spLocks noChangeArrowheads="1"/>
            </p:cNvSpPr>
            <p:nvPr/>
          </p:nvSpPr>
          <p:spPr bwMode="auto">
            <a:xfrm>
              <a:off x="3744" y="288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98" name="AutoShape 114"/>
            <p:cNvSpPr>
              <a:spLocks noChangeArrowheads="1"/>
            </p:cNvSpPr>
            <p:nvPr/>
          </p:nvSpPr>
          <p:spPr bwMode="auto">
            <a:xfrm>
              <a:off x="3984" y="288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99" name="AutoShape 115"/>
            <p:cNvSpPr>
              <a:spLocks noChangeArrowheads="1"/>
            </p:cNvSpPr>
            <p:nvPr/>
          </p:nvSpPr>
          <p:spPr bwMode="auto">
            <a:xfrm>
              <a:off x="4224" y="288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00" name="AutoShape 116"/>
            <p:cNvSpPr>
              <a:spLocks noChangeArrowheads="1"/>
            </p:cNvSpPr>
            <p:nvPr/>
          </p:nvSpPr>
          <p:spPr bwMode="auto">
            <a:xfrm>
              <a:off x="4464" y="288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01" name="AutoShape 117"/>
            <p:cNvSpPr>
              <a:spLocks noChangeArrowheads="1"/>
            </p:cNvSpPr>
            <p:nvPr/>
          </p:nvSpPr>
          <p:spPr bwMode="auto">
            <a:xfrm>
              <a:off x="4704" y="288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02" name="AutoShape 118"/>
            <p:cNvSpPr>
              <a:spLocks noChangeArrowheads="1"/>
            </p:cNvSpPr>
            <p:nvPr/>
          </p:nvSpPr>
          <p:spPr bwMode="auto">
            <a:xfrm>
              <a:off x="4944" y="288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03" name="AutoShape 119"/>
            <p:cNvSpPr>
              <a:spLocks noChangeArrowheads="1"/>
            </p:cNvSpPr>
            <p:nvPr/>
          </p:nvSpPr>
          <p:spPr bwMode="auto">
            <a:xfrm>
              <a:off x="3744" y="264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04" name="AutoShape 120"/>
            <p:cNvSpPr>
              <a:spLocks noChangeArrowheads="1"/>
            </p:cNvSpPr>
            <p:nvPr/>
          </p:nvSpPr>
          <p:spPr bwMode="auto">
            <a:xfrm>
              <a:off x="3984" y="264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05" name="AutoShape 121"/>
            <p:cNvSpPr>
              <a:spLocks noChangeArrowheads="1"/>
            </p:cNvSpPr>
            <p:nvPr/>
          </p:nvSpPr>
          <p:spPr bwMode="auto">
            <a:xfrm>
              <a:off x="4224" y="264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06" name="AutoShape 122"/>
            <p:cNvSpPr>
              <a:spLocks noChangeArrowheads="1"/>
            </p:cNvSpPr>
            <p:nvPr/>
          </p:nvSpPr>
          <p:spPr bwMode="auto">
            <a:xfrm>
              <a:off x="4464" y="264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07" name="AutoShape 123"/>
            <p:cNvSpPr>
              <a:spLocks noChangeArrowheads="1"/>
            </p:cNvSpPr>
            <p:nvPr/>
          </p:nvSpPr>
          <p:spPr bwMode="auto">
            <a:xfrm>
              <a:off x="4704" y="264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08" name="AutoShape 124"/>
            <p:cNvSpPr>
              <a:spLocks noChangeArrowheads="1"/>
            </p:cNvSpPr>
            <p:nvPr/>
          </p:nvSpPr>
          <p:spPr bwMode="auto">
            <a:xfrm>
              <a:off x="4944" y="2640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09" name="AutoShape 125"/>
            <p:cNvSpPr>
              <a:spLocks noChangeArrowheads="1"/>
            </p:cNvSpPr>
            <p:nvPr/>
          </p:nvSpPr>
          <p:spPr bwMode="auto">
            <a:xfrm>
              <a:off x="3744" y="244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10" name="AutoShape 126"/>
            <p:cNvSpPr>
              <a:spLocks noChangeArrowheads="1"/>
            </p:cNvSpPr>
            <p:nvPr/>
          </p:nvSpPr>
          <p:spPr bwMode="auto">
            <a:xfrm>
              <a:off x="3984" y="244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11" name="AutoShape 127"/>
            <p:cNvSpPr>
              <a:spLocks noChangeArrowheads="1"/>
            </p:cNvSpPr>
            <p:nvPr/>
          </p:nvSpPr>
          <p:spPr bwMode="auto">
            <a:xfrm>
              <a:off x="4224" y="244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12" name="AutoShape 128"/>
            <p:cNvSpPr>
              <a:spLocks noChangeArrowheads="1"/>
            </p:cNvSpPr>
            <p:nvPr/>
          </p:nvSpPr>
          <p:spPr bwMode="auto">
            <a:xfrm>
              <a:off x="4464" y="244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13" name="AutoShape 129"/>
            <p:cNvSpPr>
              <a:spLocks noChangeArrowheads="1"/>
            </p:cNvSpPr>
            <p:nvPr/>
          </p:nvSpPr>
          <p:spPr bwMode="auto">
            <a:xfrm>
              <a:off x="4704" y="244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14" name="AutoShape 130"/>
            <p:cNvSpPr>
              <a:spLocks noChangeArrowheads="1"/>
            </p:cNvSpPr>
            <p:nvPr/>
          </p:nvSpPr>
          <p:spPr bwMode="auto">
            <a:xfrm>
              <a:off x="4944" y="244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15" name="AutoShape 131"/>
            <p:cNvSpPr>
              <a:spLocks noChangeArrowheads="1"/>
            </p:cNvSpPr>
            <p:nvPr/>
          </p:nvSpPr>
          <p:spPr bwMode="auto">
            <a:xfrm>
              <a:off x="3744" y="220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16" name="AutoShape 132"/>
            <p:cNvSpPr>
              <a:spLocks noChangeArrowheads="1"/>
            </p:cNvSpPr>
            <p:nvPr/>
          </p:nvSpPr>
          <p:spPr bwMode="auto">
            <a:xfrm>
              <a:off x="3984" y="220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17" name="AutoShape 133"/>
            <p:cNvSpPr>
              <a:spLocks noChangeArrowheads="1"/>
            </p:cNvSpPr>
            <p:nvPr/>
          </p:nvSpPr>
          <p:spPr bwMode="auto">
            <a:xfrm>
              <a:off x="4224" y="220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18" name="AutoShape 134"/>
            <p:cNvSpPr>
              <a:spLocks noChangeArrowheads="1"/>
            </p:cNvSpPr>
            <p:nvPr/>
          </p:nvSpPr>
          <p:spPr bwMode="auto">
            <a:xfrm>
              <a:off x="4464" y="220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19" name="AutoShape 135"/>
            <p:cNvSpPr>
              <a:spLocks noChangeArrowheads="1"/>
            </p:cNvSpPr>
            <p:nvPr/>
          </p:nvSpPr>
          <p:spPr bwMode="auto">
            <a:xfrm>
              <a:off x="4704" y="220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20" name="AutoShape 136"/>
            <p:cNvSpPr>
              <a:spLocks noChangeArrowheads="1"/>
            </p:cNvSpPr>
            <p:nvPr/>
          </p:nvSpPr>
          <p:spPr bwMode="auto">
            <a:xfrm>
              <a:off x="4944" y="220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21" name="AutoShape 137"/>
            <p:cNvSpPr>
              <a:spLocks noChangeArrowheads="1"/>
            </p:cNvSpPr>
            <p:nvPr/>
          </p:nvSpPr>
          <p:spPr bwMode="auto">
            <a:xfrm>
              <a:off x="3648" y="340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22" name="AutoShape 138"/>
            <p:cNvSpPr>
              <a:spLocks noChangeArrowheads="1"/>
            </p:cNvSpPr>
            <p:nvPr/>
          </p:nvSpPr>
          <p:spPr bwMode="auto">
            <a:xfrm>
              <a:off x="3888" y="340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23" name="AutoShape 139"/>
            <p:cNvSpPr>
              <a:spLocks noChangeArrowheads="1"/>
            </p:cNvSpPr>
            <p:nvPr/>
          </p:nvSpPr>
          <p:spPr bwMode="auto">
            <a:xfrm>
              <a:off x="4128" y="340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24" name="AutoShape 140"/>
            <p:cNvSpPr>
              <a:spLocks noChangeArrowheads="1"/>
            </p:cNvSpPr>
            <p:nvPr/>
          </p:nvSpPr>
          <p:spPr bwMode="auto">
            <a:xfrm>
              <a:off x="4368" y="340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25" name="AutoShape 141"/>
            <p:cNvSpPr>
              <a:spLocks noChangeArrowheads="1"/>
            </p:cNvSpPr>
            <p:nvPr/>
          </p:nvSpPr>
          <p:spPr bwMode="auto">
            <a:xfrm>
              <a:off x="4608" y="340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26" name="AutoShape 142"/>
            <p:cNvSpPr>
              <a:spLocks noChangeArrowheads="1"/>
            </p:cNvSpPr>
            <p:nvPr/>
          </p:nvSpPr>
          <p:spPr bwMode="auto">
            <a:xfrm>
              <a:off x="4848" y="340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27" name="AutoShape 143"/>
            <p:cNvSpPr>
              <a:spLocks noChangeArrowheads="1"/>
            </p:cNvSpPr>
            <p:nvPr/>
          </p:nvSpPr>
          <p:spPr bwMode="auto">
            <a:xfrm>
              <a:off x="3648" y="316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12</a:t>
              </a:r>
            </a:p>
          </p:txBody>
        </p:sp>
        <p:sp>
          <p:nvSpPr>
            <p:cNvPr id="656528" name="AutoShape 144"/>
            <p:cNvSpPr>
              <a:spLocks noChangeArrowheads="1"/>
            </p:cNvSpPr>
            <p:nvPr/>
          </p:nvSpPr>
          <p:spPr bwMode="auto">
            <a:xfrm>
              <a:off x="3888" y="316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29" name="AutoShape 145"/>
            <p:cNvSpPr>
              <a:spLocks noChangeArrowheads="1"/>
            </p:cNvSpPr>
            <p:nvPr/>
          </p:nvSpPr>
          <p:spPr bwMode="auto">
            <a:xfrm>
              <a:off x="4128" y="316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30" name="AutoShape 146"/>
            <p:cNvSpPr>
              <a:spLocks noChangeArrowheads="1"/>
            </p:cNvSpPr>
            <p:nvPr/>
          </p:nvSpPr>
          <p:spPr bwMode="auto">
            <a:xfrm>
              <a:off x="4368" y="316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31" name="AutoShape 147"/>
            <p:cNvSpPr>
              <a:spLocks noChangeArrowheads="1"/>
            </p:cNvSpPr>
            <p:nvPr/>
          </p:nvSpPr>
          <p:spPr bwMode="auto">
            <a:xfrm>
              <a:off x="4608" y="316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32" name="AutoShape 148"/>
            <p:cNvSpPr>
              <a:spLocks noChangeArrowheads="1"/>
            </p:cNvSpPr>
            <p:nvPr/>
          </p:nvSpPr>
          <p:spPr bwMode="auto">
            <a:xfrm>
              <a:off x="4848" y="3168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33" name="AutoShape 149"/>
            <p:cNvSpPr>
              <a:spLocks noChangeArrowheads="1"/>
            </p:cNvSpPr>
            <p:nvPr/>
          </p:nvSpPr>
          <p:spPr bwMode="auto">
            <a:xfrm>
              <a:off x="3648" y="297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13</a:t>
              </a:r>
            </a:p>
          </p:txBody>
        </p:sp>
        <p:sp>
          <p:nvSpPr>
            <p:cNvPr id="656534" name="AutoShape 150"/>
            <p:cNvSpPr>
              <a:spLocks noChangeArrowheads="1"/>
            </p:cNvSpPr>
            <p:nvPr/>
          </p:nvSpPr>
          <p:spPr bwMode="auto">
            <a:xfrm>
              <a:off x="3888" y="297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35" name="AutoShape 151"/>
            <p:cNvSpPr>
              <a:spLocks noChangeArrowheads="1"/>
            </p:cNvSpPr>
            <p:nvPr/>
          </p:nvSpPr>
          <p:spPr bwMode="auto">
            <a:xfrm>
              <a:off x="4128" y="297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36" name="AutoShape 152"/>
            <p:cNvSpPr>
              <a:spLocks noChangeArrowheads="1"/>
            </p:cNvSpPr>
            <p:nvPr/>
          </p:nvSpPr>
          <p:spPr bwMode="auto">
            <a:xfrm>
              <a:off x="4368" y="297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37" name="AutoShape 153"/>
            <p:cNvSpPr>
              <a:spLocks noChangeArrowheads="1"/>
            </p:cNvSpPr>
            <p:nvPr/>
          </p:nvSpPr>
          <p:spPr bwMode="auto">
            <a:xfrm>
              <a:off x="4608" y="297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38" name="AutoShape 154"/>
            <p:cNvSpPr>
              <a:spLocks noChangeArrowheads="1"/>
            </p:cNvSpPr>
            <p:nvPr/>
          </p:nvSpPr>
          <p:spPr bwMode="auto">
            <a:xfrm>
              <a:off x="4848" y="297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39" name="AutoShape 155"/>
            <p:cNvSpPr>
              <a:spLocks noChangeArrowheads="1"/>
            </p:cNvSpPr>
            <p:nvPr/>
          </p:nvSpPr>
          <p:spPr bwMode="auto">
            <a:xfrm>
              <a:off x="3648" y="273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45</a:t>
              </a:r>
            </a:p>
          </p:txBody>
        </p:sp>
        <p:sp>
          <p:nvSpPr>
            <p:cNvPr id="656540" name="AutoShape 156"/>
            <p:cNvSpPr>
              <a:spLocks noChangeArrowheads="1"/>
            </p:cNvSpPr>
            <p:nvPr/>
          </p:nvSpPr>
          <p:spPr bwMode="auto">
            <a:xfrm>
              <a:off x="3888" y="273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41" name="AutoShape 157"/>
            <p:cNvSpPr>
              <a:spLocks noChangeArrowheads="1"/>
            </p:cNvSpPr>
            <p:nvPr/>
          </p:nvSpPr>
          <p:spPr bwMode="auto">
            <a:xfrm>
              <a:off x="4128" y="273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42" name="AutoShape 158"/>
            <p:cNvSpPr>
              <a:spLocks noChangeArrowheads="1"/>
            </p:cNvSpPr>
            <p:nvPr/>
          </p:nvSpPr>
          <p:spPr bwMode="auto">
            <a:xfrm>
              <a:off x="4368" y="273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43" name="AutoShape 159"/>
            <p:cNvSpPr>
              <a:spLocks noChangeArrowheads="1"/>
            </p:cNvSpPr>
            <p:nvPr/>
          </p:nvSpPr>
          <p:spPr bwMode="auto">
            <a:xfrm>
              <a:off x="4608" y="273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44" name="AutoShape 160"/>
            <p:cNvSpPr>
              <a:spLocks noChangeArrowheads="1"/>
            </p:cNvSpPr>
            <p:nvPr/>
          </p:nvSpPr>
          <p:spPr bwMode="auto">
            <a:xfrm>
              <a:off x="4848" y="2736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45" name="AutoShape 161"/>
            <p:cNvSpPr>
              <a:spLocks noChangeArrowheads="1"/>
            </p:cNvSpPr>
            <p:nvPr/>
          </p:nvSpPr>
          <p:spPr bwMode="auto">
            <a:xfrm>
              <a:off x="3648" y="254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8</a:t>
              </a:r>
            </a:p>
          </p:txBody>
        </p:sp>
        <p:sp>
          <p:nvSpPr>
            <p:cNvPr id="656546" name="AutoShape 162"/>
            <p:cNvSpPr>
              <a:spLocks noChangeArrowheads="1"/>
            </p:cNvSpPr>
            <p:nvPr/>
          </p:nvSpPr>
          <p:spPr bwMode="auto">
            <a:xfrm>
              <a:off x="3888" y="254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47" name="AutoShape 163"/>
            <p:cNvSpPr>
              <a:spLocks noChangeArrowheads="1"/>
            </p:cNvSpPr>
            <p:nvPr/>
          </p:nvSpPr>
          <p:spPr bwMode="auto">
            <a:xfrm>
              <a:off x="4128" y="254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48" name="AutoShape 164"/>
            <p:cNvSpPr>
              <a:spLocks noChangeArrowheads="1"/>
            </p:cNvSpPr>
            <p:nvPr/>
          </p:nvSpPr>
          <p:spPr bwMode="auto">
            <a:xfrm>
              <a:off x="4368" y="254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49" name="AutoShape 165"/>
            <p:cNvSpPr>
              <a:spLocks noChangeArrowheads="1"/>
            </p:cNvSpPr>
            <p:nvPr/>
          </p:nvSpPr>
          <p:spPr bwMode="auto">
            <a:xfrm>
              <a:off x="4608" y="254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50" name="AutoShape 166"/>
            <p:cNvSpPr>
              <a:spLocks noChangeArrowheads="1"/>
            </p:cNvSpPr>
            <p:nvPr/>
          </p:nvSpPr>
          <p:spPr bwMode="auto">
            <a:xfrm>
              <a:off x="4848" y="254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51" name="AutoShape 167"/>
            <p:cNvSpPr>
              <a:spLocks noChangeArrowheads="1"/>
            </p:cNvSpPr>
            <p:nvPr/>
          </p:nvSpPr>
          <p:spPr bwMode="auto">
            <a:xfrm>
              <a:off x="3648" y="230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23</a:t>
              </a:r>
            </a:p>
          </p:txBody>
        </p:sp>
        <p:sp>
          <p:nvSpPr>
            <p:cNvPr id="656552" name="AutoShape 168"/>
            <p:cNvSpPr>
              <a:spLocks noChangeArrowheads="1"/>
            </p:cNvSpPr>
            <p:nvPr/>
          </p:nvSpPr>
          <p:spPr bwMode="auto">
            <a:xfrm>
              <a:off x="3888" y="230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53" name="AutoShape 169"/>
            <p:cNvSpPr>
              <a:spLocks noChangeArrowheads="1"/>
            </p:cNvSpPr>
            <p:nvPr/>
          </p:nvSpPr>
          <p:spPr bwMode="auto">
            <a:xfrm>
              <a:off x="4128" y="230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54" name="AutoShape 170"/>
            <p:cNvSpPr>
              <a:spLocks noChangeArrowheads="1"/>
            </p:cNvSpPr>
            <p:nvPr/>
          </p:nvSpPr>
          <p:spPr bwMode="auto">
            <a:xfrm>
              <a:off x="4368" y="230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55" name="AutoShape 171"/>
            <p:cNvSpPr>
              <a:spLocks noChangeArrowheads="1"/>
            </p:cNvSpPr>
            <p:nvPr/>
          </p:nvSpPr>
          <p:spPr bwMode="auto">
            <a:xfrm>
              <a:off x="4608" y="230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56" name="AutoShape 172"/>
            <p:cNvSpPr>
              <a:spLocks noChangeArrowheads="1"/>
            </p:cNvSpPr>
            <p:nvPr/>
          </p:nvSpPr>
          <p:spPr bwMode="auto">
            <a:xfrm>
              <a:off x="4848" y="2304"/>
              <a:ext cx="28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57" name="Text Box 173"/>
            <p:cNvSpPr txBox="1">
              <a:spLocks noChangeArrowheads="1"/>
            </p:cNvSpPr>
            <p:nvPr/>
          </p:nvSpPr>
          <p:spPr bwMode="auto">
            <a:xfrm>
              <a:off x="3638" y="3431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US"/>
            </a:p>
          </p:txBody>
        </p:sp>
        <p:sp>
          <p:nvSpPr>
            <p:cNvPr id="656558" name="Text Box 174"/>
            <p:cNvSpPr txBox="1">
              <a:spLocks noChangeArrowheads="1"/>
            </p:cNvSpPr>
            <p:nvPr/>
          </p:nvSpPr>
          <p:spPr bwMode="auto">
            <a:xfrm>
              <a:off x="3638" y="347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10</a:t>
              </a:r>
            </a:p>
          </p:txBody>
        </p:sp>
      </p:grpSp>
      <p:grpSp>
        <p:nvGrpSpPr>
          <p:cNvPr id="6" name="Group 176"/>
          <p:cNvGrpSpPr>
            <a:grpSpLocks/>
          </p:cNvGrpSpPr>
          <p:nvPr/>
        </p:nvGrpSpPr>
        <p:grpSpPr bwMode="auto">
          <a:xfrm>
            <a:off x="1739900" y="3810000"/>
            <a:ext cx="1131888" cy="2835275"/>
            <a:chOff x="383" y="2582"/>
            <a:chExt cx="713" cy="1786"/>
          </a:xfrm>
        </p:grpSpPr>
        <p:sp>
          <p:nvSpPr>
            <p:cNvPr id="656561" name="Rectangle 177"/>
            <p:cNvSpPr>
              <a:spLocks noChangeArrowheads="1"/>
            </p:cNvSpPr>
            <p:nvPr/>
          </p:nvSpPr>
          <p:spPr bwMode="auto">
            <a:xfrm>
              <a:off x="383" y="2582"/>
              <a:ext cx="713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>
                  <a:solidFill>
                    <a:schemeClr val="hlink"/>
                  </a:solidFill>
                  <a:latin typeface="Tahoma" charset="0"/>
                  <a:cs typeface="Arial" charset="0"/>
                </a:rPr>
                <a:t>Province</a:t>
              </a:r>
            </a:p>
            <a:p>
              <a:pPr algn="l"/>
              <a:endParaRPr lang="en-US" sz="2000">
                <a:solidFill>
                  <a:schemeClr val="hlink"/>
                </a:solidFill>
                <a:latin typeface="Tahoma" charset="0"/>
                <a:cs typeface="Arial" charset="0"/>
              </a:endParaRPr>
            </a:p>
            <a:p>
              <a:pPr algn="l"/>
              <a:r>
                <a:rPr lang="en-US" sz="2000">
                  <a:solidFill>
                    <a:schemeClr val="hlink"/>
                  </a:solidFill>
                  <a:latin typeface="Tahoma" charset="0"/>
                  <a:cs typeface="Arial" charset="0"/>
                </a:rPr>
                <a:t>Division</a:t>
              </a:r>
            </a:p>
            <a:p>
              <a:pPr algn="l"/>
              <a:endParaRPr lang="en-US" sz="2000">
                <a:solidFill>
                  <a:schemeClr val="hlink"/>
                </a:solidFill>
                <a:latin typeface="Tahoma" charset="0"/>
                <a:cs typeface="Arial" charset="0"/>
              </a:endParaRPr>
            </a:p>
            <a:p>
              <a:pPr algn="l"/>
              <a:r>
                <a:rPr lang="en-US" sz="2000">
                  <a:solidFill>
                    <a:schemeClr val="hlink"/>
                  </a:solidFill>
                  <a:latin typeface="Tahoma" charset="0"/>
                  <a:cs typeface="Arial" charset="0"/>
                </a:rPr>
                <a:t>District</a:t>
              </a:r>
            </a:p>
            <a:p>
              <a:pPr algn="l"/>
              <a:endParaRPr lang="en-US" sz="2000">
                <a:solidFill>
                  <a:schemeClr val="hlink"/>
                </a:solidFill>
                <a:latin typeface="Tahoma" charset="0"/>
                <a:cs typeface="Arial" charset="0"/>
              </a:endParaRPr>
            </a:p>
            <a:p>
              <a:pPr algn="l"/>
              <a:r>
                <a:rPr lang="en-US" sz="2000">
                  <a:solidFill>
                    <a:schemeClr val="hlink"/>
                  </a:solidFill>
                  <a:latin typeface="Tahoma" charset="0"/>
                  <a:cs typeface="Arial" charset="0"/>
                </a:rPr>
                <a:t>City  </a:t>
              </a:r>
            </a:p>
            <a:p>
              <a:pPr algn="l"/>
              <a:endParaRPr lang="en-US" sz="2000">
                <a:solidFill>
                  <a:schemeClr val="hlink"/>
                </a:solidFill>
                <a:latin typeface="Tahoma" charset="0"/>
                <a:cs typeface="Arial" charset="0"/>
              </a:endParaRPr>
            </a:p>
            <a:p>
              <a:pPr algn="l"/>
              <a:r>
                <a:rPr lang="en-US" sz="2000">
                  <a:solidFill>
                    <a:schemeClr val="hlink"/>
                  </a:solidFill>
                  <a:latin typeface="Tahoma" charset="0"/>
                  <a:cs typeface="Arial" charset="0"/>
                </a:rPr>
                <a:t>Zone</a:t>
              </a:r>
            </a:p>
          </p:txBody>
        </p:sp>
        <p:sp>
          <p:nvSpPr>
            <p:cNvPr id="656562" name="Line 178"/>
            <p:cNvSpPr>
              <a:spLocks noChangeShapeType="1"/>
            </p:cNvSpPr>
            <p:nvPr/>
          </p:nvSpPr>
          <p:spPr bwMode="auto">
            <a:xfrm>
              <a:off x="736" y="282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63" name="Line 179"/>
            <p:cNvSpPr>
              <a:spLocks noChangeShapeType="1"/>
            </p:cNvSpPr>
            <p:nvPr/>
          </p:nvSpPr>
          <p:spPr bwMode="auto">
            <a:xfrm>
              <a:off x="736" y="3206"/>
              <a:ext cx="0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64" name="Line 180"/>
            <p:cNvSpPr>
              <a:spLocks noChangeShapeType="1"/>
            </p:cNvSpPr>
            <p:nvPr/>
          </p:nvSpPr>
          <p:spPr bwMode="auto">
            <a:xfrm>
              <a:off x="729" y="3971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65" name="Line 181"/>
            <p:cNvSpPr>
              <a:spLocks noChangeShapeType="1"/>
            </p:cNvSpPr>
            <p:nvPr/>
          </p:nvSpPr>
          <p:spPr bwMode="auto">
            <a:xfrm>
              <a:off x="729" y="35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82"/>
          <p:cNvGrpSpPr>
            <a:grpSpLocks/>
          </p:cNvGrpSpPr>
          <p:nvPr/>
        </p:nvGrpSpPr>
        <p:grpSpPr bwMode="auto">
          <a:xfrm>
            <a:off x="2743200" y="3810000"/>
            <a:ext cx="1984375" cy="2225675"/>
            <a:chOff x="480" y="2515"/>
            <a:chExt cx="1250" cy="1402"/>
          </a:xfrm>
        </p:grpSpPr>
        <p:sp>
          <p:nvSpPr>
            <p:cNvPr id="656567" name="Rectangle 183"/>
            <p:cNvSpPr>
              <a:spLocks noChangeArrowheads="1"/>
            </p:cNvSpPr>
            <p:nvPr/>
          </p:nvSpPr>
          <p:spPr bwMode="auto">
            <a:xfrm>
              <a:off x="480" y="2515"/>
              <a:ext cx="1250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>
                  <a:solidFill>
                    <a:schemeClr val="hlink"/>
                  </a:solidFill>
                  <a:latin typeface="Tahoma" charset="0"/>
                  <a:cs typeface="Arial" charset="0"/>
                </a:rPr>
                <a:t>     Year</a:t>
              </a:r>
            </a:p>
            <a:p>
              <a:pPr algn="l"/>
              <a:endParaRPr lang="en-US" sz="2000">
                <a:solidFill>
                  <a:schemeClr val="hlink"/>
                </a:solidFill>
                <a:latin typeface="Tahoma" charset="0"/>
                <a:cs typeface="Arial" charset="0"/>
              </a:endParaRPr>
            </a:p>
            <a:p>
              <a:pPr algn="l"/>
              <a:r>
                <a:rPr lang="en-US" sz="2000">
                  <a:solidFill>
                    <a:schemeClr val="hlink"/>
                  </a:solidFill>
                  <a:latin typeface="Tahoma" charset="0"/>
                  <a:cs typeface="Arial" charset="0"/>
                </a:rPr>
                <a:t>Quarter</a:t>
              </a:r>
            </a:p>
            <a:p>
              <a:pPr algn="l"/>
              <a:endParaRPr lang="en-US" sz="2000">
                <a:solidFill>
                  <a:schemeClr val="hlink"/>
                </a:solidFill>
                <a:latin typeface="Tahoma" charset="0"/>
                <a:cs typeface="Arial" charset="0"/>
              </a:endParaRPr>
            </a:p>
            <a:p>
              <a:pPr algn="l"/>
              <a:r>
                <a:rPr lang="en-US" sz="2000">
                  <a:solidFill>
                    <a:schemeClr val="hlink"/>
                  </a:solidFill>
                  <a:latin typeface="Tahoma" charset="0"/>
                  <a:cs typeface="Arial" charset="0"/>
                </a:rPr>
                <a:t>Month      Week</a:t>
              </a:r>
            </a:p>
            <a:p>
              <a:pPr algn="l"/>
              <a:endParaRPr lang="en-US" sz="2000">
                <a:solidFill>
                  <a:schemeClr val="hlink"/>
                </a:solidFill>
                <a:latin typeface="Tahoma" charset="0"/>
                <a:cs typeface="Arial" charset="0"/>
              </a:endParaRPr>
            </a:p>
            <a:p>
              <a:pPr algn="l"/>
              <a:r>
                <a:rPr lang="en-US" sz="2000">
                  <a:solidFill>
                    <a:schemeClr val="hlink"/>
                  </a:solidFill>
                  <a:latin typeface="Tahoma" charset="0"/>
                  <a:cs typeface="Arial" charset="0"/>
                </a:rPr>
                <a:t>    Day</a:t>
              </a:r>
            </a:p>
          </p:txBody>
        </p:sp>
        <p:sp>
          <p:nvSpPr>
            <p:cNvPr id="656568" name="Line 184"/>
            <p:cNvSpPr>
              <a:spLocks noChangeShapeType="1"/>
            </p:cNvSpPr>
            <p:nvPr/>
          </p:nvSpPr>
          <p:spPr bwMode="auto">
            <a:xfrm>
              <a:off x="837" y="273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69" name="Line 185"/>
            <p:cNvSpPr>
              <a:spLocks noChangeShapeType="1"/>
            </p:cNvSpPr>
            <p:nvPr/>
          </p:nvSpPr>
          <p:spPr bwMode="auto">
            <a:xfrm flipH="1">
              <a:off x="635" y="3120"/>
              <a:ext cx="202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70" name="Line 186"/>
            <p:cNvSpPr>
              <a:spLocks noChangeShapeType="1"/>
            </p:cNvSpPr>
            <p:nvPr/>
          </p:nvSpPr>
          <p:spPr bwMode="auto">
            <a:xfrm>
              <a:off x="937" y="2736"/>
              <a:ext cx="353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71" name="Line 187"/>
            <p:cNvSpPr>
              <a:spLocks noChangeShapeType="1"/>
            </p:cNvSpPr>
            <p:nvPr/>
          </p:nvSpPr>
          <p:spPr bwMode="auto">
            <a:xfrm>
              <a:off x="635" y="3456"/>
              <a:ext cx="20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72" name="Line 188"/>
            <p:cNvSpPr>
              <a:spLocks noChangeShapeType="1"/>
            </p:cNvSpPr>
            <p:nvPr/>
          </p:nvSpPr>
          <p:spPr bwMode="auto">
            <a:xfrm flipH="1">
              <a:off x="1089" y="3480"/>
              <a:ext cx="20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/>
      <p:bldP spid="6564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1BCA-2974-4DF4-9908-6A1F0E9D37F0}" type="slidenum">
              <a:rPr lang="en-US"/>
              <a:pPr/>
              <a:t>7</a:t>
            </a:fld>
            <a:endParaRPr lang="en-US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Cube operations</a:t>
            </a:r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372600" cy="5867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Drill down:  get more details</a:t>
            </a:r>
          </a:p>
          <a:p>
            <a:pPr lvl="1">
              <a:lnSpc>
                <a:spcPct val="80000"/>
              </a:lnSpc>
            </a:pPr>
            <a:r>
              <a:rPr lang="en-US"/>
              <a:t>e.g., given summarized sales as above, find breakup of sales by city within each region, or within Sindh</a:t>
            </a:r>
          </a:p>
          <a:p>
            <a:pPr lvl="1"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Rollup: summarize data</a:t>
            </a:r>
          </a:p>
          <a:p>
            <a:pPr lvl="1">
              <a:lnSpc>
                <a:spcPct val="80000"/>
              </a:lnSpc>
            </a:pPr>
            <a:r>
              <a:rPr lang="en-US"/>
              <a:t>e.g., given sales data, summarize sales for last year by product category and region</a:t>
            </a:r>
          </a:p>
          <a:p>
            <a:pPr lvl="1"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Slice and dice:  select and project </a:t>
            </a:r>
          </a:p>
          <a:p>
            <a:pPr lvl="1">
              <a:lnSpc>
                <a:spcPct val="80000"/>
              </a:lnSpc>
            </a:pPr>
            <a:r>
              <a:rPr lang="en-US"/>
              <a:t>e.g.:  Sales of soft-drinks in Karachi during last quarter</a:t>
            </a:r>
          </a:p>
          <a:p>
            <a:pPr lvl="1"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Pivot:  change the view of data</a:t>
            </a:r>
          </a:p>
          <a:p>
            <a:pPr lvl="1">
              <a:lnSpc>
                <a:spcPct val="8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2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D935-0C4F-4AB2-90A6-BE6FD02A3124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838200" y="3200400"/>
            <a:ext cx="8134350" cy="3536950"/>
            <a:chOff x="528" y="2016"/>
            <a:chExt cx="5124" cy="2228"/>
          </a:xfrm>
        </p:grpSpPr>
        <p:sp>
          <p:nvSpPr>
            <p:cNvPr id="535617" name="Text Box 65"/>
            <p:cNvSpPr txBox="1">
              <a:spLocks noChangeArrowheads="1"/>
            </p:cNvSpPr>
            <p:nvPr/>
          </p:nvSpPr>
          <p:spPr bwMode="auto">
            <a:xfrm>
              <a:off x="4896" y="2783"/>
              <a:ext cx="7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Drill-down</a:t>
              </a:r>
            </a:p>
          </p:txBody>
        </p:sp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528" y="2016"/>
              <a:ext cx="4944" cy="2228"/>
              <a:chOff x="528" y="2016"/>
              <a:chExt cx="4944" cy="2228"/>
            </a:xfrm>
          </p:grpSpPr>
          <p:grpSp>
            <p:nvGrpSpPr>
              <p:cNvPr id="4" name="Group 55"/>
              <p:cNvGrpSpPr>
                <a:grpSpLocks/>
              </p:cNvGrpSpPr>
              <p:nvPr/>
            </p:nvGrpSpPr>
            <p:grpSpPr bwMode="auto">
              <a:xfrm>
                <a:off x="528" y="2016"/>
                <a:ext cx="4944" cy="2228"/>
                <a:chOff x="528" y="2016"/>
                <a:chExt cx="4944" cy="2228"/>
              </a:xfrm>
            </p:grpSpPr>
            <p:graphicFrame>
              <p:nvGraphicFramePr>
                <p:cNvPr id="535602" name="Object 50"/>
                <p:cNvGraphicFramePr>
                  <a:graphicFrameLocks noChangeAspect="1"/>
                </p:cNvGraphicFramePr>
                <p:nvPr/>
              </p:nvGraphicFramePr>
              <p:xfrm>
                <a:off x="528" y="2266"/>
                <a:ext cx="4416" cy="1978"/>
              </p:xfrm>
              <a:graphic>
                <a:graphicData uri="http://schemas.openxmlformats.org/presentationml/2006/ole">
                  <p:oleObj spid="_x0000_s1028" name="Chart" r:id="rId4" imgW="5381549" imgH="2409749" progId="Excel.Sheet.8">
                    <p:embed/>
                  </p:oleObj>
                </a:graphicData>
              </a:graphic>
            </p:graphicFrame>
            <p:sp>
              <p:nvSpPr>
                <p:cNvPr id="535605" name="AutoShape 53"/>
                <p:cNvSpPr>
                  <a:spLocks noChangeArrowheads="1"/>
                </p:cNvSpPr>
                <p:nvPr/>
              </p:nvSpPr>
              <p:spPr bwMode="auto">
                <a:xfrm>
                  <a:off x="5088" y="2016"/>
                  <a:ext cx="384" cy="768"/>
                </a:xfrm>
                <a:prstGeom prst="curvedLeftArrow">
                  <a:avLst>
                    <a:gd name="adj1" fmla="val 40000"/>
                    <a:gd name="adj2" fmla="val 80000"/>
                    <a:gd name="adj3" fmla="val 33333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5612" name="Text Box 60"/>
              <p:cNvSpPr txBox="1">
                <a:spLocks noChangeArrowheads="1"/>
              </p:cNvSpPr>
              <p:nvPr/>
            </p:nvSpPr>
            <p:spPr bwMode="auto">
              <a:xfrm>
                <a:off x="1800" y="4032"/>
                <a:ext cx="23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2001                                             2002</a:t>
                </a:r>
              </a:p>
            </p:txBody>
          </p:sp>
        </p:grpSp>
      </p:grp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Querying the cube</a:t>
            </a:r>
          </a:p>
        </p:txBody>
      </p:sp>
      <p:graphicFrame>
        <p:nvGraphicFramePr>
          <p:cNvPr id="535598" name="Object 46"/>
          <p:cNvGraphicFramePr>
            <a:graphicFrameLocks noChangeAspect="1"/>
          </p:cNvGraphicFramePr>
          <p:nvPr>
            <p:ph sz="half" idx="1"/>
          </p:nvPr>
        </p:nvGraphicFramePr>
        <p:xfrm>
          <a:off x="-76200" y="762000"/>
          <a:ext cx="3486150" cy="1685925"/>
        </p:xfrm>
        <a:graphic>
          <a:graphicData uri="http://schemas.openxmlformats.org/presentationml/2006/ole">
            <p:oleObj spid="_x0000_s1026" name="Chart" r:id="rId5" imgW="3486302" imgH="1685849" progId="Excel.Sheet.8">
              <p:embed/>
            </p:oleObj>
          </a:graphicData>
        </a:graphic>
      </p:graphicFrame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3352800" y="5791200"/>
            <a:ext cx="3352800" cy="457200"/>
            <a:chOff x="2112" y="3648"/>
            <a:chExt cx="2112" cy="288"/>
          </a:xfrm>
        </p:grpSpPr>
        <p:sp>
          <p:nvSpPr>
            <p:cNvPr id="535608" name="Oval 56"/>
            <p:cNvSpPr>
              <a:spLocks noChangeArrowheads="1"/>
            </p:cNvSpPr>
            <p:nvPr/>
          </p:nvSpPr>
          <p:spPr bwMode="auto">
            <a:xfrm>
              <a:off x="2112" y="3648"/>
              <a:ext cx="288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609" name="Oval 57"/>
            <p:cNvSpPr>
              <a:spLocks noChangeArrowheads="1"/>
            </p:cNvSpPr>
            <p:nvPr/>
          </p:nvSpPr>
          <p:spPr bwMode="auto">
            <a:xfrm>
              <a:off x="3024" y="3648"/>
              <a:ext cx="288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610" name="Oval 58"/>
            <p:cNvSpPr>
              <a:spLocks noChangeArrowheads="1"/>
            </p:cNvSpPr>
            <p:nvPr/>
          </p:nvSpPr>
          <p:spPr bwMode="auto">
            <a:xfrm>
              <a:off x="3936" y="3648"/>
              <a:ext cx="288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3276600" y="762000"/>
            <a:ext cx="5943600" cy="2427288"/>
            <a:chOff x="2064" y="480"/>
            <a:chExt cx="3744" cy="1529"/>
          </a:xfrm>
        </p:grpSpPr>
        <p:graphicFrame>
          <p:nvGraphicFramePr>
            <p:cNvPr id="535629" name="Object 77"/>
            <p:cNvGraphicFramePr>
              <a:graphicFrameLocks noChangeAspect="1"/>
            </p:cNvGraphicFramePr>
            <p:nvPr/>
          </p:nvGraphicFramePr>
          <p:xfrm>
            <a:off x="2689" y="480"/>
            <a:ext cx="3119" cy="1524"/>
          </p:xfrm>
          <a:graphic>
            <a:graphicData uri="http://schemas.openxmlformats.org/presentationml/2006/ole">
              <p:oleObj spid="_x0000_s1027" name="Chart" r:id="rId6" imgW="4629302" imgH="2409749" progId="Excel.Sheet.8">
                <p:embed/>
              </p:oleObj>
            </a:graphicData>
          </a:graphic>
        </p:graphicFrame>
        <p:sp>
          <p:nvSpPr>
            <p:cNvPr id="535631" name="Text Box 79"/>
            <p:cNvSpPr txBox="1">
              <a:spLocks noChangeArrowheads="1"/>
            </p:cNvSpPr>
            <p:nvPr/>
          </p:nvSpPr>
          <p:spPr bwMode="auto">
            <a:xfrm>
              <a:off x="3406" y="1817"/>
              <a:ext cx="16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</a:rPr>
                <a:t>2001                                 2002</a:t>
              </a: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2064" y="672"/>
              <a:ext cx="704" cy="404"/>
              <a:chOff x="1600" y="1817"/>
              <a:chExt cx="704" cy="404"/>
            </a:xfrm>
          </p:grpSpPr>
          <p:sp>
            <p:nvSpPr>
              <p:cNvPr id="535632" name="AutoShape 80"/>
              <p:cNvSpPr>
                <a:spLocks noChangeArrowheads="1"/>
              </p:cNvSpPr>
              <p:nvPr/>
            </p:nvSpPr>
            <p:spPr bwMode="auto">
              <a:xfrm>
                <a:off x="1800" y="1817"/>
                <a:ext cx="312" cy="187"/>
              </a:xfrm>
              <a:prstGeom prst="rightArrow">
                <a:avLst>
                  <a:gd name="adj1" fmla="val 50000"/>
                  <a:gd name="adj2" fmla="val 41711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5633" name="Text Box 81"/>
              <p:cNvSpPr txBox="1">
                <a:spLocks noChangeArrowheads="1"/>
              </p:cNvSpPr>
              <p:nvPr/>
            </p:nvSpPr>
            <p:spPr bwMode="auto">
              <a:xfrm>
                <a:off x="1600" y="2009"/>
                <a:ext cx="7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Drill-Down</a:t>
                </a:r>
              </a:p>
            </p:txBody>
          </p:sp>
        </p:grpSp>
        <p:grpSp>
          <p:nvGrpSpPr>
            <p:cNvPr id="8" name="Group 83"/>
            <p:cNvGrpSpPr>
              <a:grpSpLocks/>
            </p:cNvGrpSpPr>
            <p:nvPr/>
          </p:nvGrpSpPr>
          <p:grpSpPr bwMode="auto">
            <a:xfrm rot="10800000" flipV="1">
              <a:off x="2148" y="1138"/>
              <a:ext cx="541" cy="404"/>
              <a:chOff x="1683" y="1817"/>
              <a:chExt cx="541" cy="404"/>
            </a:xfrm>
          </p:grpSpPr>
          <p:sp>
            <p:nvSpPr>
              <p:cNvPr id="535636" name="AutoShape 84"/>
              <p:cNvSpPr>
                <a:spLocks noChangeArrowheads="1"/>
              </p:cNvSpPr>
              <p:nvPr/>
            </p:nvSpPr>
            <p:spPr bwMode="auto">
              <a:xfrm>
                <a:off x="1800" y="1817"/>
                <a:ext cx="312" cy="187"/>
              </a:xfrm>
              <a:prstGeom prst="rightArrow">
                <a:avLst>
                  <a:gd name="adj1" fmla="val 50000"/>
                  <a:gd name="adj2" fmla="val 41711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5637" name="Text Box 85"/>
              <p:cNvSpPr txBox="1">
                <a:spLocks noChangeArrowheads="1"/>
              </p:cNvSpPr>
              <p:nvPr/>
            </p:nvSpPr>
            <p:spPr bwMode="auto">
              <a:xfrm>
                <a:off x="1683" y="2009"/>
                <a:ext cx="54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Roll-Up</a:t>
                </a:r>
              </a:p>
            </p:txBody>
          </p:sp>
        </p:grp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6019800" y="1066800"/>
            <a:ext cx="2552700" cy="2019300"/>
            <a:chOff x="3792" y="672"/>
            <a:chExt cx="1608" cy="1272"/>
          </a:xfrm>
        </p:grpSpPr>
        <p:sp>
          <p:nvSpPr>
            <p:cNvPr id="535639" name="AutoShape 87"/>
            <p:cNvSpPr>
              <a:spLocks noChangeArrowheads="1"/>
            </p:cNvSpPr>
            <p:nvPr/>
          </p:nvSpPr>
          <p:spPr bwMode="auto">
            <a:xfrm>
              <a:off x="3792" y="1052"/>
              <a:ext cx="312" cy="86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640" name="AutoShape 88"/>
            <p:cNvSpPr>
              <a:spLocks noChangeArrowheads="1"/>
            </p:cNvSpPr>
            <p:nvPr/>
          </p:nvSpPr>
          <p:spPr bwMode="auto">
            <a:xfrm>
              <a:off x="5088" y="672"/>
              <a:ext cx="312" cy="1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7B86-2B34-4F52-8E96-EDBFDF70A950}" type="slidenum">
              <a:rPr lang="en-US"/>
              <a:pPr/>
              <a:t>9</a:t>
            </a:fld>
            <a:endParaRPr lang="en-US"/>
          </a:p>
        </p:txBody>
      </p:sp>
      <p:sp>
        <p:nvSpPr>
          <p:cNvPr id="662537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Querying the cube: Pivoting</a:t>
            </a:r>
          </a:p>
        </p:txBody>
      </p:sp>
      <p:graphicFrame>
        <p:nvGraphicFramePr>
          <p:cNvPr id="662538" name="Object 10"/>
          <p:cNvGraphicFramePr>
            <a:graphicFrameLocks noChangeAspect="1"/>
          </p:cNvGraphicFramePr>
          <p:nvPr>
            <p:ph sz="half" idx="1"/>
          </p:nvPr>
        </p:nvGraphicFramePr>
        <p:xfrm>
          <a:off x="2438400" y="914400"/>
          <a:ext cx="4800600" cy="2320925"/>
        </p:xfrm>
        <a:graphic>
          <a:graphicData uri="http://schemas.openxmlformats.org/presentationml/2006/ole">
            <p:oleObj spid="_x0000_s2050" name="Chart" r:id="rId4" imgW="3486302" imgH="1685849" progId="Excel.Sheet.8">
              <p:embed/>
            </p:oleObj>
          </a:graphicData>
        </a:graphic>
      </p:graphicFrame>
      <p:graphicFrame>
        <p:nvGraphicFramePr>
          <p:cNvPr id="662552" name="Object 24"/>
          <p:cNvGraphicFramePr>
            <a:graphicFrameLocks noChangeAspect="1"/>
          </p:cNvGraphicFramePr>
          <p:nvPr>
            <p:ph sz="half" idx="2"/>
          </p:nvPr>
        </p:nvGraphicFramePr>
        <p:xfrm>
          <a:off x="1905000" y="3505200"/>
          <a:ext cx="5791200" cy="3014663"/>
        </p:xfrm>
        <a:graphic>
          <a:graphicData uri="http://schemas.openxmlformats.org/presentationml/2006/ole">
            <p:oleObj spid="_x0000_s2051" name="Chart" r:id="rId5" imgW="4629302" imgH="2409749" progId="Excel.Sheet.8">
              <p:embed/>
            </p:oleObj>
          </a:graphicData>
        </a:graphic>
      </p:graphicFrame>
      <p:sp>
        <p:nvSpPr>
          <p:cNvPr id="662554" name="AutoShape 26"/>
          <p:cNvSpPr>
            <a:spLocks noChangeArrowheads="1"/>
          </p:cNvSpPr>
          <p:nvPr/>
        </p:nvSpPr>
        <p:spPr bwMode="auto">
          <a:xfrm>
            <a:off x="5486400" y="3733800"/>
            <a:ext cx="609600" cy="23622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662552" grpId="0"/>
      <p:bldP spid="6625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543</Words>
  <Application>Microsoft Office PowerPoint</Application>
  <PresentationFormat>On-screen Show (4:3)</PresentationFormat>
  <Paragraphs>189</Paragraphs>
  <Slides>16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Chart</vt:lpstr>
      <vt:lpstr>Data Warehousing </vt:lpstr>
      <vt:lpstr>Multidimensional OLAP (MOLAP)</vt:lpstr>
      <vt:lpstr>OLAP Implementations</vt:lpstr>
      <vt:lpstr>MOLAP Implementations</vt:lpstr>
      <vt:lpstr>MOLAP Implementations</vt:lpstr>
      <vt:lpstr>Aggregations in MOLAP</vt:lpstr>
      <vt:lpstr>Cube operations</vt:lpstr>
      <vt:lpstr>Querying the cube</vt:lpstr>
      <vt:lpstr>Querying the cube: Pivoting</vt:lpstr>
      <vt:lpstr>MOLAP evaluation</vt:lpstr>
      <vt:lpstr>MOLAP evaluation</vt:lpstr>
      <vt:lpstr>MOLAP Implementation issues</vt:lpstr>
      <vt:lpstr>Partitioned Cubes</vt:lpstr>
      <vt:lpstr>Partitioned Cubes: How it looks Like?</vt:lpstr>
      <vt:lpstr>Virtual Cubes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</dc:title>
  <dc:creator>Arif Shah</dc:creator>
  <cp:lastModifiedBy>Arif Shah</cp:lastModifiedBy>
  <cp:revision>2</cp:revision>
  <dcterms:created xsi:type="dcterms:W3CDTF">2015-04-06T04:16:30Z</dcterms:created>
  <dcterms:modified xsi:type="dcterms:W3CDTF">2015-04-06T04:59:46Z</dcterms:modified>
</cp:coreProperties>
</file>