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A385F-716B-4477-B86F-1A85BBCF03B9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F7D77-5B5E-4A41-84DD-5F80B10CB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059FE-2FE0-4762-B7B2-458C98F78F3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5AC1F-3141-415C-99F9-A27BF7738A57}" type="slidenum">
              <a:rPr lang="en-US"/>
              <a:pPr/>
              <a:t>10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E9B86-5B9C-424A-ACDA-7B1C7DC4366E}" type="slidenum">
              <a:rPr lang="en-US"/>
              <a:pPr/>
              <a:t>11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467AB-9470-44E7-964E-D928557E5144}" type="slidenum">
              <a:rPr lang="en-US"/>
              <a:pPr/>
              <a:t>12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7BD52-6DB9-41E7-9ED8-D465634CFF70}" type="slidenum">
              <a:rPr lang="en-US"/>
              <a:pPr/>
              <a:t>2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D1150-75CC-4AC9-ADCD-EB8E56CBF72E}" type="slidenum">
              <a:rPr lang="en-US"/>
              <a:pPr/>
              <a:t>3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F6630-C082-48CC-832A-9A0252FBEE34}" type="slidenum">
              <a:rPr lang="en-US"/>
              <a:pPr/>
              <a:t>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51EB4-79D9-4FC1-8970-75B112E43279}" type="slidenum">
              <a:rPr lang="en-US"/>
              <a:pPr/>
              <a:t>5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7D6D7-594C-4870-852A-49DF1030489D}" type="slidenum">
              <a:rPr lang="en-US"/>
              <a:pPr/>
              <a:t>6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7B5AA-CED1-47F8-9AC8-7A8F4BFA93DB}" type="slidenum">
              <a:rPr lang="en-US"/>
              <a:pPr/>
              <a:t>7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FB1F7-4635-4BE4-A028-BB028ABC3C7A}" type="slidenum">
              <a:rPr lang="en-US"/>
              <a:pPr/>
              <a:t>8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95B74-0F5F-4718-836D-4D20FFE3FEC1}" type="slidenum">
              <a:rPr lang="en-US"/>
              <a:pPr/>
              <a:t>9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5963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9913"/>
            <a:ext cx="5029200" cy="4068762"/>
          </a:xfrm>
          <a:ln/>
        </p:spPr>
        <p:txBody>
          <a:bodyPr lIns="91627" tIns="45814" rIns="91627" bIns="45814"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629D-9A96-48A6-B5D7-2A2CFA4FB799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6E4B-90EB-49DF-96F4-0B6C10719911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C4D0-DFED-438E-B89F-C87ED8FC50BE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630143C-D3BA-4BDC-917E-B18708C4EE32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95E11611-BC9A-4D4E-BEE1-72BB45E633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ACBA-287C-4AD8-99F2-0DE8C10680D4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0B22-921B-4543-AD6C-3D141385AF47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8627-F92D-4570-B69E-3CCFCE736F95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AB76-934B-43CD-82D2-0956B24F9B09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DFD-A4F6-4B2F-A84F-F734F7371055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0EC4-976C-483C-91D9-0B17B95A62CD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68A-25FE-48B1-86B2-599D403FF413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0A81-6CB1-4981-A60F-110E212C2567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4D59C0-3E77-4576-AB83-4AB021CF1D9F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BE7C225-EF32-4EF4-9EC4-18410EC98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 fontScale="92500" lnSpcReduction="20000"/>
          </a:bodyPr>
          <a:lstStyle/>
          <a:p>
            <a:pPr defTabSz="930275">
              <a:lnSpc>
                <a:spcPct val="80000"/>
              </a:lnSpc>
            </a:pPr>
            <a:r>
              <a:rPr lang="en-US" sz="2800" u="sng"/>
              <a:t>Lecture-10</a:t>
            </a:r>
          </a:p>
          <a:p>
            <a:pPr defTabSz="930275">
              <a:lnSpc>
                <a:spcPct val="80000"/>
              </a:lnSpc>
            </a:pPr>
            <a:r>
              <a:rPr lang="en-US" sz="2800"/>
              <a:t>Online Analytical Processing (OLAP)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3338"/>
            <a:ext cx="2895600" cy="4746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Shah, 2015</a:t>
            </a:r>
            <a:endParaRPr lang="en-US" dirty="0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  <a:prstGeom prst="rect">
            <a:avLst/>
          </a:prstGeom>
        </p:spPr>
        <p:txBody>
          <a:bodyPr/>
          <a:lstStyle/>
          <a:p>
            <a:pPr algn="r"/>
            <a:fld id="{C0DB3A02-48C3-428C-B545-1146742675E5}" type="slidenum">
              <a:rPr lang="en-US"/>
              <a:pPr algn="r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r>
              <a:rPr lang="en-US" sz="3600"/>
              <a:t>Where does OLAP fit in?</a:t>
            </a:r>
          </a:p>
        </p:txBody>
      </p:sp>
      <p:sp>
        <p:nvSpPr>
          <p:cNvPr id="1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1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223AA-B8F9-486C-884B-159609EB8956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0" y="2362200"/>
            <a:ext cx="1377950" cy="1555750"/>
            <a:chOff x="288" y="1440"/>
            <a:chExt cx="868" cy="980"/>
          </a:xfrm>
        </p:grpSpPr>
        <p:grpSp>
          <p:nvGrpSpPr>
            <p:cNvPr id="3" name="Group 166"/>
            <p:cNvGrpSpPr>
              <a:grpSpLocks/>
            </p:cNvGrpSpPr>
            <p:nvPr/>
          </p:nvGrpSpPr>
          <p:grpSpPr bwMode="auto">
            <a:xfrm>
              <a:off x="432" y="1440"/>
              <a:ext cx="624" cy="528"/>
              <a:chOff x="432" y="1440"/>
              <a:chExt cx="624" cy="528"/>
            </a:xfrm>
          </p:grpSpPr>
          <p:sp>
            <p:nvSpPr>
              <p:cNvPr id="608263" name="AutoShape 7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64" name="AutoShape 8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65" name="AutoShape 9"/>
              <p:cNvSpPr>
                <a:spLocks noChangeArrowheads="1"/>
              </p:cNvSpPr>
              <p:nvPr/>
            </p:nvSpPr>
            <p:spPr bwMode="auto">
              <a:xfrm>
                <a:off x="432" y="1584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8423" name="Text Box 167"/>
            <p:cNvSpPr txBox="1">
              <a:spLocks noChangeArrowheads="1"/>
            </p:cNvSpPr>
            <p:nvPr/>
          </p:nvSpPr>
          <p:spPr bwMode="auto">
            <a:xfrm>
              <a:off x="288" y="2016"/>
              <a:ext cx="8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Transaction</a:t>
              </a:r>
            </a:p>
            <a:p>
              <a:r>
                <a:rPr lang="en-US"/>
                <a:t>Data</a:t>
              </a:r>
            </a:p>
          </p:txBody>
        </p:sp>
      </p:grpSp>
      <p:grpSp>
        <p:nvGrpSpPr>
          <p:cNvPr id="4" name="Group 181"/>
          <p:cNvGrpSpPr>
            <a:grpSpLocks/>
          </p:cNvGrpSpPr>
          <p:nvPr/>
        </p:nvGrpSpPr>
        <p:grpSpPr bwMode="auto">
          <a:xfrm>
            <a:off x="4648200" y="1676400"/>
            <a:ext cx="2381250" cy="3460750"/>
            <a:chOff x="3024" y="1008"/>
            <a:chExt cx="1500" cy="2180"/>
          </a:xfrm>
        </p:grpSpPr>
        <p:grpSp>
          <p:nvGrpSpPr>
            <p:cNvPr id="5" name="Group 173"/>
            <p:cNvGrpSpPr>
              <a:grpSpLocks/>
            </p:cNvGrpSpPr>
            <p:nvPr/>
          </p:nvGrpSpPr>
          <p:grpSpPr bwMode="auto">
            <a:xfrm>
              <a:off x="3552" y="1008"/>
              <a:ext cx="972" cy="2180"/>
              <a:chOff x="2784" y="672"/>
              <a:chExt cx="972" cy="2180"/>
            </a:xfrm>
          </p:grpSpPr>
          <p:grpSp>
            <p:nvGrpSpPr>
              <p:cNvPr id="6" name="Group 163"/>
              <p:cNvGrpSpPr>
                <a:grpSpLocks/>
              </p:cNvGrpSpPr>
              <p:nvPr/>
            </p:nvGrpSpPr>
            <p:grpSpPr bwMode="auto">
              <a:xfrm>
                <a:off x="2784" y="672"/>
                <a:ext cx="816" cy="1748"/>
                <a:chOff x="2592" y="864"/>
                <a:chExt cx="816" cy="1748"/>
              </a:xfrm>
            </p:grpSpPr>
            <p:sp>
              <p:nvSpPr>
                <p:cNvPr id="608415" name="Rectangle 159"/>
                <p:cNvSpPr>
                  <a:spLocks noChangeArrowheads="1"/>
                </p:cNvSpPr>
                <p:nvPr/>
              </p:nvSpPr>
              <p:spPr bwMode="auto">
                <a:xfrm>
                  <a:off x="2688" y="1008"/>
                  <a:ext cx="720" cy="15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8416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2736" y="864"/>
                  <a:ext cx="630" cy="7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7200">
                      <a:solidFill>
                        <a:srgbClr val="000000"/>
                      </a:solidFill>
                      <a:sym typeface="Wingdings" pitchFamily="2" charset="2"/>
                    </a:rPr>
                    <a:t></a:t>
                  </a:r>
                </a:p>
              </p:txBody>
            </p:sp>
            <p:sp>
              <p:nvSpPr>
                <p:cNvPr id="608417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592" y="1632"/>
                  <a:ext cx="816" cy="9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9600">
                      <a:solidFill>
                        <a:srgbClr val="000000"/>
                      </a:solidFill>
                      <a:sym typeface="Webdings" pitchFamily="18" charset="2"/>
                    </a:rPr>
                    <a:t></a:t>
                  </a:r>
                </a:p>
              </p:txBody>
            </p:sp>
          </p:grpSp>
          <p:sp>
            <p:nvSpPr>
              <p:cNvPr id="608425" name="Text Box 169"/>
              <p:cNvSpPr txBox="1">
                <a:spLocks noChangeArrowheads="1"/>
              </p:cNvSpPr>
              <p:nvPr/>
            </p:nvSpPr>
            <p:spPr bwMode="auto">
              <a:xfrm>
                <a:off x="2832" y="2448"/>
                <a:ext cx="92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Presentation</a:t>
                </a:r>
              </a:p>
              <a:p>
                <a:r>
                  <a:rPr lang="en-US"/>
                  <a:t>Tools</a:t>
                </a:r>
              </a:p>
            </p:txBody>
          </p:sp>
          <p:sp>
            <p:nvSpPr>
              <p:cNvPr id="608428" name="Text Box 172"/>
              <p:cNvSpPr txBox="1">
                <a:spLocks noChangeArrowheads="1"/>
              </p:cNvSpPr>
              <p:nvPr/>
            </p:nvSpPr>
            <p:spPr bwMode="auto">
              <a:xfrm>
                <a:off x="2928" y="1344"/>
                <a:ext cx="6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>
                    <a:solidFill>
                      <a:srgbClr val="000000"/>
                    </a:solidFill>
                  </a:rPr>
                  <a:t>Reports</a:t>
                </a:r>
              </a:p>
            </p:txBody>
          </p:sp>
        </p:grpSp>
        <p:sp>
          <p:nvSpPr>
            <p:cNvPr id="608436" name="AutoShape 180"/>
            <p:cNvSpPr>
              <a:spLocks noChangeArrowheads="1"/>
            </p:cNvSpPr>
            <p:nvPr/>
          </p:nvSpPr>
          <p:spPr bwMode="auto">
            <a:xfrm>
              <a:off x="3024" y="1824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85"/>
          <p:cNvGrpSpPr>
            <a:grpSpLocks/>
          </p:cNvGrpSpPr>
          <p:nvPr/>
        </p:nvGrpSpPr>
        <p:grpSpPr bwMode="auto">
          <a:xfrm>
            <a:off x="1524000" y="2133600"/>
            <a:ext cx="2971800" cy="2744788"/>
            <a:chOff x="816" y="1200"/>
            <a:chExt cx="1872" cy="1729"/>
          </a:xfrm>
        </p:grpSpPr>
        <p:grpSp>
          <p:nvGrpSpPr>
            <p:cNvPr id="8" name="Group 179"/>
            <p:cNvGrpSpPr>
              <a:grpSpLocks/>
            </p:cNvGrpSpPr>
            <p:nvPr/>
          </p:nvGrpSpPr>
          <p:grpSpPr bwMode="auto">
            <a:xfrm>
              <a:off x="912" y="1200"/>
              <a:ext cx="1776" cy="1729"/>
              <a:chOff x="1152" y="1200"/>
              <a:chExt cx="1776" cy="1729"/>
            </a:xfrm>
          </p:grpSpPr>
          <p:grpSp>
            <p:nvGrpSpPr>
              <p:cNvPr id="9" name="Group 175"/>
              <p:cNvGrpSpPr>
                <a:grpSpLocks/>
              </p:cNvGrpSpPr>
              <p:nvPr/>
            </p:nvGrpSpPr>
            <p:grpSpPr bwMode="auto">
              <a:xfrm>
                <a:off x="1728" y="1200"/>
                <a:ext cx="1200" cy="1729"/>
                <a:chOff x="1296" y="1056"/>
                <a:chExt cx="1200" cy="1729"/>
              </a:xfrm>
            </p:grpSpPr>
            <p:grpSp>
              <p:nvGrpSpPr>
                <p:cNvPr id="10" name="Group 158"/>
                <p:cNvGrpSpPr>
                  <a:grpSpLocks/>
                </p:cNvGrpSpPr>
                <p:nvPr/>
              </p:nvGrpSpPr>
              <p:grpSpPr bwMode="auto">
                <a:xfrm>
                  <a:off x="1296" y="1056"/>
                  <a:ext cx="1200" cy="1152"/>
                  <a:chOff x="3648" y="2016"/>
                  <a:chExt cx="1776" cy="1680"/>
                </a:xfrm>
              </p:grpSpPr>
              <p:sp>
                <p:nvSpPr>
                  <p:cNvPr id="60826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312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68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312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69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12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0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12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1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312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2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312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3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4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5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6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7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8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79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68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0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68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1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68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2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3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68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4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268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5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7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8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89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0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1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25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2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25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3" name="AutoShape 37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5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4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25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5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25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6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225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7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0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8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0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299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0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1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20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2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5136" y="20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3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4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2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5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2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6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32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7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32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8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321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09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0" name="AutoShape 5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1" name="AutoShap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2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3" name="AutoShape 57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4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5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78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78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7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78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8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78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19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278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278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1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2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3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4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5" name="AutoShape 69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6" name="AutoShape 70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7" name="AutoShape 7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35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8" name="AutoShape 7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35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29" name="AutoShape 73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35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0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35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1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235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2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235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3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1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4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1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5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1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6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21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7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21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8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21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39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3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0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33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1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3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2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3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3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33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4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331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5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07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6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307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7" name="AutoShape 9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7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8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307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49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307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0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3072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1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2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3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4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5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6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88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7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64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8" name="AutoShap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64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59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64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0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64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1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64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2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640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3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4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5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6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7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8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44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69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2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0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2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1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2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3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2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4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2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5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4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6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4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7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4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8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79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0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40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1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16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2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16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3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316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4" name="AutoShape 128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16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5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16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6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3168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7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8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89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0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1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2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97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3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73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4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73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5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73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6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73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7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73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8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736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399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00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01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02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03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04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54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08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30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09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30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10" name="AutoShape 154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30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11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230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12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30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8413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304"/>
                    <a:ext cx="288" cy="288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08424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376" y="2208"/>
                  <a:ext cx="804" cy="5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OLAP</a:t>
                  </a:r>
                </a:p>
                <a:p>
                  <a:r>
                    <a:rPr lang="en-US"/>
                    <a:t>Data Cube</a:t>
                  </a:r>
                </a:p>
                <a:p>
                  <a:r>
                    <a:rPr lang="en-US"/>
                    <a:t>(MOLAP)</a:t>
                  </a:r>
                </a:p>
              </p:txBody>
            </p:sp>
          </p:grpSp>
          <p:sp>
            <p:nvSpPr>
              <p:cNvPr id="608433" name="AutoShape 177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480" cy="192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8440" name="Text Box 184"/>
            <p:cNvSpPr txBox="1">
              <a:spLocks noChangeArrowheads="1"/>
            </p:cNvSpPr>
            <p:nvPr/>
          </p:nvSpPr>
          <p:spPr bwMode="auto">
            <a:xfrm>
              <a:off x="816" y="1296"/>
              <a:ext cx="6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Data </a:t>
              </a:r>
            </a:p>
            <a:p>
              <a:r>
                <a:rPr lang="en-US"/>
                <a:t>Loading</a:t>
              </a:r>
            </a:p>
          </p:txBody>
        </p:sp>
      </p:grpSp>
      <p:sp>
        <p:nvSpPr>
          <p:cNvPr id="608418" name="Text Box 162"/>
          <p:cNvSpPr txBox="1">
            <a:spLocks noChangeArrowheads="1"/>
          </p:cNvSpPr>
          <p:nvPr/>
        </p:nvSpPr>
        <p:spPr bwMode="auto">
          <a:xfrm>
            <a:off x="7283450" y="1524000"/>
            <a:ext cx="21653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5600">
                <a:sym typeface="Webdings" pitchFamily="18" charset="2"/>
              </a:rPr>
              <a:t></a:t>
            </a:r>
          </a:p>
        </p:txBody>
      </p:sp>
      <p:sp>
        <p:nvSpPr>
          <p:cNvPr id="608420" name="Text Box 164"/>
          <p:cNvSpPr txBox="1">
            <a:spLocks noChangeArrowheads="1"/>
          </p:cNvSpPr>
          <p:nvPr/>
        </p:nvSpPr>
        <p:spPr bwMode="auto">
          <a:xfrm>
            <a:off x="8153400" y="16002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/>
              <a:t>?</a:t>
            </a:r>
          </a:p>
        </p:txBody>
      </p:sp>
      <p:sp>
        <p:nvSpPr>
          <p:cNvPr id="608426" name="Text Box 170"/>
          <p:cNvSpPr txBox="1">
            <a:spLocks noChangeArrowheads="1"/>
          </p:cNvSpPr>
          <p:nvPr/>
        </p:nvSpPr>
        <p:spPr bwMode="auto">
          <a:xfrm>
            <a:off x="7848600" y="38100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Decision</a:t>
            </a:r>
          </a:p>
          <a:p>
            <a:r>
              <a:rPr lang="en-US"/>
              <a:t>Maker</a:t>
            </a:r>
          </a:p>
        </p:txBody>
      </p:sp>
      <p:sp>
        <p:nvSpPr>
          <p:cNvPr id="608434" name="AutoShape 178"/>
          <p:cNvSpPr>
            <a:spLocks noChangeArrowheads="1"/>
          </p:cNvSpPr>
          <p:nvPr/>
        </p:nvSpPr>
        <p:spPr bwMode="auto">
          <a:xfrm rot="1531981">
            <a:off x="6934200" y="2438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594" name="AutoShape 338"/>
          <p:cNvSpPr>
            <a:spLocks noChangeArrowheads="1"/>
          </p:cNvSpPr>
          <p:nvPr/>
        </p:nvSpPr>
        <p:spPr bwMode="auto">
          <a:xfrm rot="-1668711">
            <a:off x="6934200" y="3581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/>
          <a:lstStyle/>
          <a:p>
            <a:r>
              <a:rPr lang="en-US" sz="4000"/>
              <a:t>OLTP vs. OLAP</a:t>
            </a:r>
          </a:p>
        </p:txBody>
      </p:sp>
      <p:graphicFrame>
        <p:nvGraphicFramePr>
          <p:cNvPr id="645608" name="Group 488"/>
          <p:cNvGraphicFramePr>
            <a:graphicFrameLocks noGrp="1"/>
          </p:cNvGraphicFramePr>
          <p:nvPr>
            <p:ph type="tbl" idx="1"/>
          </p:nvPr>
        </p:nvGraphicFramePr>
        <p:xfrm>
          <a:off x="460375" y="990600"/>
          <a:ext cx="8226425" cy="5521644"/>
        </p:xfrm>
        <a:graphic>
          <a:graphicData uri="http://schemas.openxmlformats.org/drawingml/2006/table">
            <a:tbl>
              <a:tblPr/>
              <a:tblGrid>
                <a:gridCol w="2359025"/>
                <a:gridCol w="2670175"/>
                <a:gridCol w="3197225"/>
              </a:tblGrid>
              <a:tr h="276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OLTP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OLAP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Level of data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Detailed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Aggregated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Amount of data per transaction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Views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Pre-defined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User-defined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Typical write operation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Update, insert, delete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Bulk insert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“age” of data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Current (60-90 days)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Historical 5-10 years and also 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Low-Med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Tables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Flat tables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Multi-Dimensional tables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Database size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 (10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 – 10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B)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(10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 – 10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15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B)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Query Optimizing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Requires experience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Already “optimized”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availability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Low-Med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0209-80C4-443D-BE96-9F6B014C9F09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OLAP FASMI Test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915400" cy="5867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</a:t>
            </a:r>
            <a:r>
              <a:rPr lang="en-US" sz="2400" b="1" u="sng">
                <a:solidFill>
                  <a:schemeClr val="hlink"/>
                </a:solidFill>
              </a:rPr>
              <a:t>F</a:t>
            </a:r>
            <a:r>
              <a:rPr lang="en-US" sz="2400" b="1" u="sng"/>
              <a:t>ast:</a:t>
            </a:r>
            <a:r>
              <a:rPr lang="en-US" sz="2400"/>
              <a:t>  Delivers information to the user at a fairly constant rate.  Most queries answered in under five seconds.</a:t>
            </a: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</a:t>
            </a:r>
            <a:r>
              <a:rPr lang="en-US" sz="2400" b="1" u="sng">
                <a:solidFill>
                  <a:schemeClr val="hlink"/>
                </a:solidFill>
              </a:rPr>
              <a:t>A</a:t>
            </a:r>
            <a:r>
              <a:rPr lang="en-US" sz="2400" b="1" u="sng"/>
              <a:t>nalysis:</a:t>
            </a:r>
            <a:r>
              <a:rPr lang="en-US" sz="2400"/>
              <a:t>  Performs basic numerical and statistical analysis of the data, pre-defined by an application developer or defined ad-hocly by the user.</a:t>
            </a: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</a:t>
            </a:r>
            <a:r>
              <a:rPr lang="en-US" sz="2400" b="1" u="sng">
                <a:solidFill>
                  <a:schemeClr val="hlink"/>
                </a:solidFill>
              </a:rPr>
              <a:t>S</a:t>
            </a:r>
            <a:r>
              <a:rPr lang="en-US" sz="2400" b="1" u="sng"/>
              <a:t>hared:</a:t>
            </a:r>
            <a:r>
              <a:rPr lang="en-US" sz="2400"/>
              <a:t>  Implements the security requirements necessary for sharing potentially confidential data across a large user population.</a:t>
            </a: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</a:t>
            </a:r>
            <a:r>
              <a:rPr lang="en-US" sz="2400" b="1" u="sng">
                <a:solidFill>
                  <a:schemeClr val="hlink"/>
                </a:solidFill>
              </a:rPr>
              <a:t>M</a:t>
            </a:r>
            <a:r>
              <a:rPr lang="en-US" sz="2400" b="1" u="sng"/>
              <a:t>ulti-dimensional:</a:t>
            </a:r>
            <a:r>
              <a:rPr lang="en-US" sz="2400"/>
              <a:t>  The essential characteristic of OLAP.</a:t>
            </a: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</a:t>
            </a:r>
            <a:r>
              <a:rPr lang="en-US" sz="2400" b="1" u="sng">
                <a:solidFill>
                  <a:schemeClr val="hlink"/>
                </a:solidFill>
              </a:rPr>
              <a:t>I</a:t>
            </a:r>
            <a:r>
              <a:rPr lang="en-US" sz="2400" b="1" u="sng"/>
              <a:t>nformation:</a:t>
            </a:r>
            <a:r>
              <a:rPr lang="en-US" sz="2400"/>
              <a:t>  Accesses all the data and information necessary and relevant for the application, wherever it may reside and not limited by volume.</a:t>
            </a:r>
            <a:endParaRPr lang="en-US" sz="14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/>
          </a:p>
          <a:p>
            <a:pPr algn="r"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...from the </a:t>
            </a:r>
            <a:r>
              <a:rPr lang="en-US" sz="1600" i="1"/>
              <a:t>OLAP Report</a:t>
            </a:r>
            <a:r>
              <a:rPr lang="en-US" sz="1600"/>
              <a:t> by Pendse and Creeth.</a:t>
            </a:r>
            <a:endParaRPr lang="en-US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EA54-E8D8-46D3-80D6-AB050190252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DWH &amp; OLAP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143000"/>
            <a:ext cx="8226425" cy="4953000"/>
          </a:xfrm>
        </p:spPr>
        <p:txBody>
          <a:bodyPr>
            <a:normAutofit lnSpcReduction="10000"/>
          </a:bodyPr>
          <a:lstStyle/>
          <a:p>
            <a:r>
              <a:rPr lang="en-US" sz="4400"/>
              <a:t>Relationship between DWH &amp; OLAP</a:t>
            </a:r>
          </a:p>
          <a:p>
            <a:endParaRPr lang="en-US" sz="4400"/>
          </a:p>
          <a:p>
            <a:r>
              <a:rPr lang="en-US" sz="4400"/>
              <a:t>Data Warehouse &amp; OLAP go together.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4400"/>
              <a:t>Analysis supported by  OLAP</a:t>
            </a: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0506-64E7-4C8A-B058-E46A0B6B3A3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3600"/>
              <a:t>Supporting the human thought process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>
          <a:xfrm>
            <a:off x="0" y="6210300"/>
            <a:ext cx="9144000" cy="481013"/>
          </a:xfrm>
          <a:solidFill>
            <a:schemeClr val="bg2"/>
          </a:solidFill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200">
                <a:solidFill>
                  <a:schemeClr val="hlink"/>
                </a:solidFill>
              </a:rPr>
              <a:t>How many such query sequences can be programmed in advance? 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4AE3-19AE-490D-BB69-BED006DAB8BF}" type="slidenum">
              <a:rPr lang="en-US"/>
              <a:pPr/>
              <a:t>3</a:t>
            </a:fld>
            <a:endParaRPr lang="en-US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457200" y="838200"/>
            <a:ext cx="47244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/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THOUGHT PROCESS</a:t>
            </a:r>
          </a:p>
        </p:txBody>
      </p:sp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5334000" y="838200"/>
            <a:ext cx="35052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/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QUERY SEQUENCE</a:t>
            </a:r>
          </a:p>
        </p:txBody>
      </p:sp>
      <p:sp>
        <p:nvSpPr>
          <p:cNvPr id="592911" name="AutoShape 15"/>
          <p:cNvSpPr>
            <a:spLocks noChangeArrowheads="1"/>
          </p:cNvSpPr>
          <p:nvPr/>
        </p:nvSpPr>
        <p:spPr bwMode="auto">
          <a:xfrm>
            <a:off x="1447800" y="1295400"/>
            <a:ext cx="3200400" cy="533400"/>
          </a:xfrm>
          <a:prstGeom prst="wedgeRoundRectCallout">
            <a:avLst>
              <a:gd name="adj1" fmla="val -62699"/>
              <a:gd name="adj2" fmla="val 13244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cs typeface="Arial" charset="0"/>
              </a:rPr>
              <a:t>An enterprise wide fall in profit </a:t>
            </a:r>
          </a:p>
        </p:txBody>
      </p:sp>
      <p:sp>
        <p:nvSpPr>
          <p:cNvPr id="592912" name="AutoShape 16"/>
          <p:cNvSpPr>
            <a:spLocks noChangeArrowheads="1"/>
          </p:cNvSpPr>
          <p:nvPr/>
        </p:nvSpPr>
        <p:spPr bwMode="auto">
          <a:xfrm>
            <a:off x="1447800" y="2209800"/>
            <a:ext cx="3200400" cy="762000"/>
          </a:xfrm>
          <a:prstGeom prst="wedgeRoundRectCallout">
            <a:avLst>
              <a:gd name="adj1" fmla="val -62551"/>
              <a:gd name="adj2" fmla="val 2916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cs typeface="Arial" charset="0"/>
              </a:rPr>
              <a:t>Profit down by a large percentage consistently during last quarter only. Rest is OK</a:t>
            </a:r>
          </a:p>
        </p:txBody>
      </p:sp>
      <p:sp>
        <p:nvSpPr>
          <p:cNvPr id="592913" name="AutoShape 17"/>
          <p:cNvSpPr>
            <a:spLocks noChangeArrowheads="1"/>
          </p:cNvSpPr>
          <p:nvPr/>
        </p:nvSpPr>
        <p:spPr bwMode="auto">
          <a:xfrm>
            <a:off x="1447800" y="3276600"/>
            <a:ext cx="3200400" cy="609600"/>
          </a:xfrm>
          <a:prstGeom prst="wedgeRoundRectCallout">
            <a:avLst>
              <a:gd name="adj1" fmla="val -58333"/>
              <a:gd name="adj2" fmla="val -8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cs typeface="Arial" charset="0"/>
              </a:rPr>
              <a:t>What is special about last quarter ?</a:t>
            </a:r>
          </a:p>
        </p:txBody>
      </p:sp>
      <p:sp>
        <p:nvSpPr>
          <p:cNvPr id="592914" name="AutoShape 18"/>
          <p:cNvSpPr>
            <a:spLocks noChangeArrowheads="1"/>
          </p:cNvSpPr>
          <p:nvPr/>
        </p:nvSpPr>
        <p:spPr bwMode="auto">
          <a:xfrm>
            <a:off x="1447800" y="4114800"/>
            <a:ext cx="3200400" cy="609600"/>
          </a:xfrm>
          <a:prstGeom prst="wedgeRoundRectCallout">
            <a:avLst>
              <a:gd name="adj1" fmla="val -59625"/>
              <a:gd name="adj2" fmla="val -8619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cs typeface="Arial" charset="0"/>
              </a:rPr>
              <a:t>Products alone doing OK, but North region is most problematic. </a:t>
            </a:r>
          </a:p>
        </p:txBody>
      </p:sp>
      <p:sp>
        <p:nvSpPr>
          <p:cNvPr id="592915" name="Rectangle 19"/>
          <p:cNvSpPr>
            <a:spLocks noChangeArrowheads="1"/>
          </p:cNvSpPr>
          <p:nvPr/>
        </p:nvSpPr>
        <p:spPr bwMode="auto">
          <a:xfrm>
            <a:off x="5638800" y="1371600"/>
            <a:ext cx="2971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solidFill>
                  <a:schemeClr val="hlink"/>
                </a:solidFill>
                <a:cs typeface="Arial" charset="0"/>
              </a:rPr>
              <a:t>What was the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400" b="1">
                <a:cs typeface="Arial" charset="0"/>
              </a:rPr>
              <a:t>quarterly sales during last </a:t>
            </a:r>
            <a:r>
              <a:rPr lang="en-US" sz="1400" b="1">
                <a:solidFill>
                  <a:schemeClr val="hlink"/>
                </a:solidFill>
                <a:cs typeface="Arial" charset="0"/>
              </a:rPr>
              <a:t>year</a:t>
            </a:r>
            <a:r>
              <a:rPr lang="en-US" sz="1400" b="1">
                <a:cs typeface="Arial" charset="0"/>
              </a:rPr>
              <a:t> ?? </a:t>
            </a:r>
          </a:p>
        </p:txBody>
      </p:sp>
      <p:sp>
        <p:nvSpPr>
          <p:cNvPr id="592916" name="Rectangle 20"/>
          <p:cNvSpPr>
            <a:spLocks noChangeArrowheads="1"/>
          </p:cNvSpPr>
          <p:nvPr/>
        </p:nvSpPr>
        <p:spPr bwMode="auto">
          <a:xfrm>
            <a:off x="5638800" y="2133600"/>
            <a:ext cx="2971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solidFill>
                  <a:schemeClr val="hlink"/>
                </a:solidFill>
                <a:cs typeface="Arial" charset="0"/>
              </a:rPr>
              <a:t>What was the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400" b="1">
                <a:cs typeface="Arial" charset="0"/>
              </a:rPr>
              <a:t>quarterly sales at regional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400" b="1">
                <a:cs typeface="Arial" charset="0"/>
              </a:rPr>
              <a:t>level during last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400" b="1">
                <a:solidFill>
                  <a:schemeClr val="hlink"/>
                </a:solidFill>
                <a:cs typeface="Arial" charset="0"/>
              </a:rPr>
              <a:t>year</a:t>
            </a:r>
            <a:r>
              <a:rPr lang="en-US" sz="1400" b="1">
                <a:cs typeface="Arial" charset="0"/>
              </a:rPr>
              <a:t> ??</a:t>
            </a:r>
          </a:p>
        </p:txBody>
      </p:sp>
      <p:sp>
        <p:nvSpPr>
          <p:cNvPr id="592917" name="Rectangle 21"/>
          <p:cNvSpPr>
            <a:spLocks noChangeArrowheads="1"/>
          </p:cNvSpPr>
          <p:nvPr/>
        </p:nvSpPr>
        <p:spPr bwMode="auto">
          <a:xfrm>
            <a:off x="5638800" y="3810000"/>
            <a:ext cx="2971800" cy="609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solidFill>
                  <a:schemeClr val="hlink"/>
                </a:solidFill>
                <a:cs typeface="Arial" charset="0"/>
              </a:rPr>
              <a:t>What was the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400" b="1">
                <a:cs typeface="Arial" charset="0"/>
              </a:rPr>
              <a:t>monthly sale for last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400" b="1">
                <a:solidFill>
                  <a:schemeClr val="hlink"/>
                </a:solidFill>
                <a:cs typeface="Arial" charset="0"/>
              </a:rPr>
              <a:t>quarter </a:t>
            </a:r>
            <a:r>
              <a:rPr lang="en-US" sz="1400" b="1">
                <a:cs typeface="Arial" charset="0"/>
              </a:rPr>
              <a:t>group by </a:t>
            </a:r>
            <a:r>
              <a:rPr lang="en-US" sz="1400" b="1">
                <a:solidFill>
                  <a:schemeClr val="hlink"/>
                </a:solidFill>
                <a:cs typeface="Arial" charset="0"/>
              </a:rPr>
              <a:t>products</a:t>
            </a:r>
          </a:p>
        </p:txBody>
      </p:sp>
      <p:sp>
        <p:nvSpPr>
          <p:cNvPr id="592918" name="Rectangle 22"/>
          <p:cNvSpPr>
            <a:spLocks noChangeArrowheads="1"/>
          </p:cNvSpPr>
          <p:nvPr/>
        </p:nvSpPr>
        <p:spPr bwMode="auto">
          <a:xfrm>
            <a:off x="5638800" y="5372100"/>
            <a:ext cx="2971800" cy="838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solidFill>
                  <a:schemeClr val="hlink"/>
                </a:solidFill>
                <a:cs typeface="Arial" charset="0"/>
              </a:rPr>
              <a:t>What was the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400" b="1">
                <a:cs typeface="Arial" charset="0"/>
              </a:rPr>
              <a:t>monthly sale of </a:t>
            </a:r>
            <a:r>
              <a:rPr lang="en-US" sz="1400" b="1">
                <a:solidFill>
                  <a:schemeClr val="hlink"/>
                </a:solidFill>
                <a:cs typeface="Arial" charset="0"/>
              </a:rPr>
              <a:t>products</a:t>
            </a:r>
            <a:r>
              <a:rPr lang="en-US" sz="1400" b="1">
                <a:cs typeface="Arial" charset="0"/>
              </a:rPr>
              <a:t> in </a:t>
            </a:r>
            <a:r>
              <a:rPr lang="en-US" sz="1400" b="1">
                <a:solidFill>
                  <a:schemeClr val="hlink"/>
                </a:solidFill>
                <a:cs typeface="Arial" charset="0"/>
              </a:rPr>
              <a:t>north </a:t>
            </a:r>
            <a:r>
              <a:rPr lang="en-US" sz="1400" b="1">
                <a:cs typeface="Arial" charset="0"/>
              </a:rPr>
              <a:t>at </a:t>
            </a:r>
            <a:r>
              <a:rPr lang="en-US" sz="1400" b="1">
                <a:solidFill>
                  <a:schemeClr val="hlink"/>
                </a:solidFill>
                <a:cs typeface="Arial" charset="0"/>
              </a:rPr>
              <a:t>store level</a:t>
            </a:r>
            <a:r>
              <a:rPr lang="en-US" sz="1400" b="1">
                <a:cs typeface="Arial" charset="0"/>
              </a:rPr>
              <a:t> group by </a:t>
            </a:r>
            <a:r>
              <a:rPr lang="en-US" sz="1400" b="1">
                <a:solidFill>
                  <a:schemeClr val="hlink"/>
                </a:solidFill>
                <a:cs typeface="Arial" charset="0"/>
              </a:rPr>
              <a:t>products purchased</a:t>
            </a:r>
          </a:p>
        </p:txBody>
      </p:sp>
      <p:sp>
        <p:nvSpPr>
          <p:cNvPr id="592919" name="AutoShape 23"/>
          <p:cNvSpPr>
            <a:spLocks noChangeArrowheads="1"/>
          </p:cNvSpPr>
          <p:nvPr/>
        </p:nvSpPr>
        <p:spPr bwMode="auto">
          <a:xfrm>
            <a:off x="1447800" y="4953000"/>
            <a:ext cx="3200400" cy="838200"/>
          </a:xfrm>
          <a:prstGeom prst="wedgeRoundRectCallout">
            <a:avLst>
              <a:gd name="adj1" fmla="val -56000"/>
              <a:gd name="adj2" fmla="val -8030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cs typeface="Arial" charset="0"/>
              </a:rPr>
              <a:t>OK. So the problem is the high cost of products purchased </a:t>
            </a:r>
          </a:p>
          <a:p>
            <a:pPr eaLnBrk="1" hangingPunct="1"/>
            <a:r>
              <a:rPr lang="en-US" sz="1400" b="1">
                <a:cs typeface="Arial" charset="0"/>
              </a:rPr>
              <a:t>in north.</a:t>
            </a:r>
          </a:p>
        </p:txBody>
      </p:sp>
      <p:sp>
        <p:nvSpPr>
          <p:cNvPr id="592921" name="Freeform 25"/>
          <p:cNvSpPr>
            <a:spLocks/>
          </p:cNvSpPr>
          <p:nvPr/>
        </p:nvSpPr>
        <p:spPr bwMode="auto">
          <a:xfrm>
            <a:off x="8610600" y="1676400"/>
            <a:ext cx="2286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40"/>
              </a:cxn>
              <a:cxn ang="0">
                <a:pos x="0" y="672"/>
              </a:cxn>
            </a:cxnLst>
            <a:rect l="0" t="0" r="r" b="b"/>
            <a:pathLst>
              <a:path w="144" h="672">
                <a:moveTo>
                  <a:pt x="0" y="0"/>
                </a:moveTo>
                <a:cubicBezTo>
                  <a:pt x="72" y="64"/>
                  <a:pt x="144" y="128"/>
                  <a:pt x="144" y="240"/>
                </a:cubicBezTo>
                <a:cubicBezTo>
                  <a:pt x="144" y="352"/>
                  <a:pt x="72" y="512"/>
                  <a:pt x="0" y="6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2922" name="Freeform 26"/>
          <p:cNvSpPr>
            <a:spLocks/>
          </p:cNvSpPr>
          <p:nvPr/>
        </p:nvSpPr>
        <p:spPr bwMode="auto">
          <a:xfrm>
            <a:off x="8610600" y="3276600"/>
            <a:ext cx="2286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40"/>
              </a:cxn>
              <a:cxn ang="0">
                <a:pos x="0" y="672"/>
              </a:cxn>
            </a:cxnLst>
            <a:rect l="0" t="0" r="r" b="b"/>
            <a:pathLst>
              <a:path w="144" h="672">
                <a:moveTo>
                  <a:pt x="0" y="0"/>
                </a:moveTo>
                <a:cubicBezTo>
                  <a:pt x="72" y="64"/>
                  <a:pt x="144" y="128"/>
                  <a:pt x="144" y="240"/>
                </a:cubicBezTo>
                <a:cubicBezTo>
                  <a:pt x="144" y="352"/>
                  <a:pt x="72" y="512"/>
                  <a:pt x="0" y="6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2924" name="Rectangle 28"/>
          <p:cNvSpPr>
            <a:spLocks noChangeArrowheads="1"/>
          </p:cNvSpPr>
          <p:nvPr/>
        </p:nvSpPr>
        <p:spPr bwMode="auto">
          <a:xfrm>
            <a:off x="5638800" y="2971800"/>
            <a:ext cx="2971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1400" b="1">
                <a:solidFill>
                  <a:schemeClr val="hlink"/>
                </a:solidFill>
                <a:cs typeface="Arial" charset="0"/>
              </a:rPr>
              <a:t>What was the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400" b="1">
                <a:cs typeface="Arial" charset="0"/>
              </a:rPr>
              <a:t>quarterly sales at product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1400" b="1">
                <a:cs typeface="Arial" charset="0"/>
              </a:rPr>
              <a:t>level during last</a:t>
            </a:r>
            <a:r>
              <a:rPr lang="en-US" sz="1400" b="1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1400" b="1">
                <a:solidFill>
                  <a:schemeClr val="hlink"/>
                </a:solidFill>
                <a:cs typeface="Arial" charset="0"/>
              </a:rPr>
              <a:t>year</a:t>
            </a:r>
            <a:r>
              <a:rPr lang="en-US" sz="1400" b="1">
                <a:cs typeface="Arial" charset="0"/>
              </a:rPr>
              <a:t>?</a:t>
            </a:r>
          </a:p>
        </p:txBody>
      </p:sp>
      <p:sp>
        <p:nvSpPr>
          <p:cNvPr id="592925" name="Freeform 29"/>
          <p:cNvSpPr>
            <a:spLocks/>
          </p:cNvSpPr>
          <p:nvPr/>
        </p:nvSpPr>
        <p:spPr bwMode="auto">
          <a:xfrm flipH="1">
            <a:off x="5410200" y="1600200"/>
            <a:ext cx="228600" cy="167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40"/>
              </a:cxn>
              <a:cxn ang="0">
                <a:pos x="0" y="672"/>
              </a:cxn>
            </a:cxnLst>
            <a:rect l="0" t="0" r="r" b="b"/>
            <a:pathLst>
              <a:path w="144" h="672">
                <a:moveTo>
                  <a:pt x="0" y="0"/>
                </a:moveTo>
                <a:cubicBezTo>
                  <a:pt x="72" y="64"/>
                  <a:pt x="144" y="128"/>
                  <a:pt x="144" y="240"/>
                </a:cubicBezTo>
                <a:cubicBezTo>
                  <a:pt x="144" y="352"/>
                  <a:pt x="72" y="512"/>
                  <a:pt x="0" y="6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2927" name="Text Box 31"/>
          <p:cNvSpPr txBox="1">
            <a:spLocks noChangeArrowheads="1"/>
          </p:cNvSpPr>
          <p:nvPr/>
        </p:nvSpPr>
        <p:spPr bwMode="auto">
          <a:xfrm>
            <a:off x="-609600" y="1905000"/>
            <a:ext cx="2584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900">
                <a:sym typeface="Webdings" pitchFamily="18" charset="2"/>
              </a:rPr>
              <a:t></a:t>
            </a:r>
          </a:p>
        </p:txBody>
      </p:sp>
      <p:sp>
        <p:nvSpPr>
          <p:cNvPr id="592928" name="Text Box 32"/>
          <p:cNvSpPr txBox="1">
            <a:spLocks noChangeArrowheads="1"/>
          </p:cNvSpPr>
          <p:nvPr/>
        </p:nvSpPr>
        <p:spPr bwMode="auto">
          <a:xfrm>
            <a:off x="457200" y="1911350"/>
            <a:ext cx="43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/>
              <a:t>?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410200" y="3429000"/>
            <a:ext cx="3200400" cy="1752600"/>
            <a:chOff x="3408" y="2160"/>
            <a:chExt cx="2016" cy="1104"/>
          </a:xfrm>
        </p:grpSpPr>
        <p:sp>
          <p:nvSpPr>
            <p:cNvPr id="592926" name="Freeform 30"/>
            <p:cNvSpPr>
              <a:spLocks/>
            </p:cNvSpPr>
            <p:nvPr/>
          </p:nvSpPr>
          <p:spPr bwMode="auto">
            <a:xfrm flipH="1">
              <a:off x="3408" y="2160"/>
              <a:ext cx="144" cy="9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240"/>
                </a:cxn>
                <a:cxn ang="0">
                  <a:pos x="0" y="672"/>
                </a:cxn>
              </a:cxnLst>
              <a:rect l="0" t="0" r="r" b="b"/>
              <a:pathLst>
                <a:path w="144" h="672">
                  <a:moveTo>
                    <a:pt x="0" y="0"/>
                  </a:moveTo>
                  <a:cubicBezTo>
                    <a:pt x="72" y="64"/>
                    <a:pt x="144" y="128"/>
                    <a:pt x="144" y="240"/>
                  </a:cubicBezTo>
                  <a:cubicBezTo>
                    <a:pt x="144" y="352"/>
                    <a:pt x="72" y="512"/>
                    <a:pt x="0" y="67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2929" name="Rectangle 33"/>
            <p:cNvSpPr>
              <a:spLocks noChangeArrowheads="1"/>
            </p:cNvSpPr>
            <p:nvPr/>
          </p:nvSpPr>
          <p:spPr bwMode="auto">
            <a:xfrm>
              <a:off x="3552" y="2880"/>
              <a:ext cx="1872" cy="38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1" hangingPunct="1"/>
              <a:r>
                <a:rPr lang="en-US" sz="1400" b="1">
                  <a:solidFill>
                    <a:schemeClr val="hlink"/>
                  </a:solidFill>
                  <a:cs typeface="Arial" charset="0"/>
                </a:rPr>
                <a:t>What was the</a:t>
              </a:r>
              <a:r>
                <a:rPr lang="en-US" sz="1400" b="1">
                  <a:solidFill>
                    <a:schemeClr val="accent2"/>
                  </a:solidFill>
                  <a:cs typeface="Arial" charset="0"/>
                </a:rPr>
                <a:t> </a:t>
              </a:r>
              <a:r>
                <a:rPr lang="en-US" sz="1400" b="1">
                  <a:cs typeface="Arial" charset="0"/>
                </a:rPr>
                <a:t>monthly sale for last</a:t>
              </a:r>
              <a:r>
                <a:rPr lang="en-US" sz="1400" b="1">
                  <a:solidFill>
                    <a:schemeClr val="accent2"/>
                  </a:solidFill>
                  <a:cs typeface="Arial" charset="0"/>
                </a:rPr>
                <a:t> </a:t>
              </a:r>
              <a:r>
                <a:rPr lang="en-US" sz="1400" b="1">
                  <a:solidFill>
                    <a:schemeClr val="hlink"/>
                  </a:solidFill>
                  <a:cs typeface="Arial" charset="0"/>
                </a:rPr>
                <a:t>quarter</a:t>
              </a:r>
              <a:r>
                <a:rPr lang="en-US" sz="1400" b="1">
                  <a:cs typeface="Arial" charset="0"/>
                </a:rPr>
                <a:t> group by </a:t>
              </a:r>
              <a:r>
                <a:rPr lang="en-US" sz="1400" b="1">
                  <a:solidFill>
                    <a:schemeClr val="hlink"/>
                  </a:solidFill>
                  <a:cs typeface="Arial" charset="0"/>
                </a:rPr>
                <a:t>region</a:t>
              </a:r>
            </a:p>
          </p:txBody>
        </p:sp>
      </p:grpSp>
      <p:sp>
        <p:nvSpPr>
          <p:cNvPr id="592930" name="Freeform 34"/>
          <p:cNvSpPr>
            <a:spLocks/>
          </p:cNvSpPr>
          <p:nvPr/>
        </p:nvSpPr>
        <p:spPr bwMode="auto">
          <a:xfrm>
            <a:off x="8648700" y="4876800"/>
            <a:ext cx="2286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40"/>
              </a:cxn>
              <a:cxn ang="0">
                <a:pos x="0" y="672"/>
              </a:cxn>
            </a:cxnLst>
            <a:rect l="0" t="0" r="r" b="b"/>
            <a:pathLst>
              <a:path w="144" h="672">
                <a:moveTo>
                  <a:pt x="0" y="0"/>
                </a:moveTo>
                <a:cubicBezTo>
                  <a:pt x="72" y="64"/>
                  <a:pt x="144" y="128"/>
                  <a:pt x="144" y="240"/>
                </a:cubicBezTo>
                <a:cubicBezTo>
                  <a:pt x="144" y="352"/>
                  <a:pt x="72" y="512"/>
                  <a:pt x="0" y="6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 animBg="1"/>
      <p:bldP spid="592900" grpId="0"/>
      <p:bldP spid="592901" grpId="0"/>
      <p:bldP spid="592911" grpId="0" animBg="1"/>
      <p:bldP spid="592913" grpId="0" animBg="1"/>
      <p:bldP spid="592914" grpId="0" animBg="1"/>
      <p:bldP spid="592915" grpId="0" animBg="1"/>
      <p:bldP spid="592916" grpId="0" animBg="1"/>
      <p:bldP spid="592918" grpId="0" animBg="1"/>
      <p:bldP spid="592919" grpId="0" animBg="1"/>
      <p:bldP spid="592921" grpId="0" animBg="1"/>
      <p:bldP spid="592922" grpId="0" animBg="1"/>
      <p:bldP spid="592924" grpId="0" animBg="1"/>
      <p:bldP spid="592925" grpId="0" animBg="1"/>
      <p:bldP spid="5929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Analysis of last example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715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3600"/>
              <a:t>Analysis is </a:t>
            </a:r>
            <a:r>
              <a:rPr lang="en-US" sz="3600">
                <a:solidFill>
                  <a:schemeClr val="hlink"/>
                </a:solidFill>
              </a:rPr>
              <a:t>Ad-hoc</a:t>
            </a:r>
          </a:p>
          <a:p>
            <a:pPr>
              <a:lnSpc>
                <a:spcPct val="125000"/>
              </a:lnSpc>
            </a:pPr>
            <a:r>
              <a:rPr lang="en-US" sz="3600"/>
              <a:t>Analysis is </a:t>
            </a:r>
            <a:r>
              <a:rPr lang="en-US" sz="3600">
                <a:solidFill>
                  <a:schemeClr val="hlink"/>
                </a:solidFill>
              </a:rPr>
              <a:t>interactive </a:t>
            </a:r>
            <a:r>
              <a:rPr lang="en-US">
                <a:solidFill>
                  <a:schemeClr val="hlink"/>
                </a:solidFill>
              </a:rPr>
              <a:t>(user driven)</a:t>
            </a:r>
          </a:p>
          <a:p>
            <a:pPr>
              <a:lnSpc>
                <a:spcPct val="125000"/>
              </a:lnSpc>
            </a:pPr>
            <a:r>
              <a:rPr lang="en-US" sz="3600"/>
              <a:t>Analysis is </a:t>
            </a:r>
            <a:r>
              <a:rPr lang="en-US" sz="3600">
                <a:solidFill>
                  <a:schemeClr val="hlink"/>
                </a:solidFill>
              </a:rPr>
              <a:t>iterative</a:t>
            </a:r>
          </a:p>
          <a:p>
            <a:pPr lvl="1"/>
            <a:r>
              <a:rPr lang="en-US"/>
              <a:t>Answer to one question leads to a dozen more</a:t>
            </a:r>
            <a:endParaRPr lang="en-US" sz="1400"/>
          </a:p>
          <a:p>
            <a:pPr lvl="1"/>
            <a:endParaRPr lang="en-US" sz="1400"/>
          </a:p>
          <a:p>
            <a:r>
              <a:rPr lang="en-US" sz="3600"/>
              <a:t>Analysis is</a:t>
            </a:r>
            <a:r>
              <a:rPr lang="en-US" sz="3600">
                <a:solidFill>
                  <a:schemeClr val="hlink"/>
                </a:solidFill>
              </a:rPr>
              <a:t> directional</a:t>
            </a:r>
            <a:r>
              <a:rPr lang="en-US" sz="3600"/>
              <a:t> </a:t>
            </a:r>
          </a:p>
          <a:p>
            <a:pPr lvl="1">
              <a:lnSpc>
                <a:spcPct val="80000"/>
              </a:lnSpc>
            </a:pPr>
            <a:r>
              <a:rPr lang="en-US"/>
              <a:t>Drill Down</a:t>
            </a:r>
            <a:endParaRPr lang="en-US" sz="1200"/>
          </a:p>
          <a:p>
            <a:pPr lvl="1">
              <a:lnSpc>
                <a:spcPct val="80000"/>
              </a:lnSpc>
            </a:pPr>
            <a:endParaRPr lang="en-US" sz="1200"/>
          </a:p>
          <a:p>
            <a:pPr lvl="1">
              <a:lnSpc>
                <a:spcPct val="80000"/>
              </a:lnSpc>
            </a:pPr>
            <a:r>
              <a:rPr lang="en-US"/>
              <a:t>Roll Up</a:t>
            </a:r>
            <a:endParaRPr lang="en-US" sz="1400"/>
          </a:p>
          <a:p>
            <a:pPr lvl="1">
              <a:lnSpc>
                <a:spcPct val="80000"/>
              </a:lnSpc>
            </a:pPr>
            <a:endParaRPr lang="en-US" sz="1400"/>
          </a:p>
          <a:p>
            <a:pPr lvl="1">
              <a:lnSpc>
                <a:spcPct val="80000"/>
              </a:lnSpc>
            </a:pPr>
            <a:r>
              <a:rPr lang="en-US"/>
              <a:t>Pivot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E659-CDC8-4D6E-BBE1-11D45EC848BF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55925" y="4572000"/>
            <a:ext cx="1708150" cy="1631950"/>
            <a:chOff x="1909" y="2730"/>
            <a:chExt cx="1076" cy="1057"/>
          </a:xfrm>
        </p:grpSpPr>
        <p:sp>
          <p:nvSpPr>
            <p:cNvPr id="594948" name="AutoShape 4"/>
            <p:cNvSpPr>
              <a:spLocks/>
            </p:cNvSpPr>
            <p:nvPr/>
          </p:nvSpPr>
          <p:spPr bwMode="auto">
            <a:xfrm>
              <a:off x="1909" y="2730"/>
              <a:ext cx="198" cy="1057"/>
            </a:xfrm>
            <a:prstGeom prst="rightBrace">
              <a:avLst>
                <a:gd name="adj1" fmla="val 444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49" name="Text Box 5"/>
            <p:cNvSpPr txBox="1">
              <a:spLocks noChangeArrowheads="1"/>
            </p:cNvSpPr>
            <p:nvPr/>
          </p:nvSpPr>
          <p:spPr bwMode="auto">
            <a:xfrm>
              <a:off x="2058" y="2971"/>
              <a:ext cx="927" cy="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More in subsequent slides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Challenges…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 feasible to write predefined queries.</a:t>
            </a:r>
          </a:p>
          <a:p>
            <a:pPr lvl="1">
              <a:lnSpc>
                <a:spcPct val="90000"/>
              </a:lnSpc>
            </a:pPr>
            <a:r>
              <a:rPr lang="en-US"/>
              <a:t>Fails to remain user_driven (becomes programmer driven).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Fails to remain ad_hoc and hence is not interactive.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/>
              <a:t>Enable ad-hoc query support</a:t>
            </a:r>
          </a:p>
          <a:p>
            <a:pPr lvl="1">
              <a:lnSpc>
                <a:spcPct val="90000"/>
              </a:lnSpc>
            </a:pPr>
            <a:r>
              <a:rPr lang="en-US"/>
              <a:t>Business user can not build his/her own queries (does not know SQL, should not know it).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On_the_go SQL generation and execution too slow.</a:t>
            </a:r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369C-DAC9-4BE8-ABB8-4497A2A5252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r>
              <a:rPr lang="en-US" sz="3600"/>
              <a:t>Contradiction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Want to compute answers in advance, but don't know the questions</a:t>
            </a:r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3600"/>
              <a:t>Solution</a:t>
            </a:r>
          </a:p>
          <a:p>
            <a:pPr lvl="1">
              <a:lnSpc>
                <a:spcPct val="90000"/>
              </a:lnSpc>
            </a:pPr>
            <a:r>
              <a:rPr lang="en-US"/>
              <a:t>Compute answers to “all” possible “queries”. But how?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NOTE: Queries are multidimensional aggregates at some level</a:t>
            </a: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FE00-2950-4DF8-B85D-36B73333376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3600"/>
              <a:t>“All” possible queries (level aggregates)</a:t>
            </a:r>
          </a:p>
        </p:txBody>
      </p: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D629-38F6-4AD8-993B-084935A37275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04800" y="1447800"/>
            <a:ext cx="7507288" cy="1058863"/>
            <a:chOff x="192" y="912"/>
            <a:chExt cx="4729" cy="667"/>
          </a:xfrm>
        </p:grpSpPr>
        <p:sp>
          <p:nvSpPr>
            <p:cNvPr id="599069" name="Line 29"/>
            <p:cNvSpPr>
              <a:spLocks noChangeShapeType="1"/>
            </p:cNvSpPr>
            <p:nvPr/>
          </p:nvSpPr>
          <p:spPr bwMode="auto">
            <a:xfrm flipH="1">
              <a:off x="2390" y="912"/>
              <a:ext cx="734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Line 30"/>
            <p:cNvSpPr>
              <a:spLocks noChangeShapeType="1"/>
            </p:cNvSpPr>
            <p:nvPr/>
          </p:nvSpPr>
          <p:spPr bwMode="auto">
            <a:xfrm>
              <a:off x="3124" y="912"/>
              <a:ext cx="133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6" name="Text Box 6"/>
            <p:cNvSpPr txBox="1">
              <a:spLocks noChangeArrowheads="1"/>
            </p:cNvSpPr>
            <p:nvPr/>
          </p:nvSpPr>
          <p:spPr bwMode="auto">
            <a:xfrm>
              <a:off x="192" y="1243"/>
              <a:ext cx="9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hlink"/>
                  </a:solidFill>
                  <a:latin typeface="Tahoma" charset="0"/>
                  <a:cs typeface="Arial" charset="0"/>
                </a:rPr>
                <a:t>Province</a:t>
              </a:r>
            </a:p>
          </p:txBody>
        </p:sp>
        <p:sp>
          <p:nvSpPr>
            <p:cNvPr id="599054" name="Text Box 14"/>
            <p:cNvSpPr txBox="1">
              <a:spLocks noChangeArrowheads="1"/>
            </p:cNvSpPr>
            <p:nvPr/>
          </p:nvSpPr>
          <p:spPr bwMode="auto">
            <a:xfrm>
              <a:off x="2069" y="1291"/>
              <a:ext cx="7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Frontier</a:t>
              </a:r>
            </a:p>
          </p:txBody>
        </p:sp>
        <p:sp>
          <p:nvSpPr>
            <p:cNvPr id="599055" name="Text Box 15"/>
            <p:cNvSpPr txBox="1">
              <a:spLocks noChangeArrowheads="1"/>
            </p:cNvSpPr>
            <p:nvPr/>
          </p:nvSpPr>
          <p:spPr bwMode="auto">
            <a:xfrm>
              <a:off x="4224" y="1291"/>
              <a:ext cx="6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Punjab</a:t>
              </a:r>
            </a:p>
          </p:txBody>
        </p:sp>
        <p:sp>
          <p:nvSpPr>
            <p:cNvPr id="599063" name="Text Box 23"/>
            <p:cNvSpPr txBox="1">
              <a:spLocks noChangeArrowheads="1"/>
            </p:cNvSpPr>
            <p:nvPr/>
          </p:nvSpPr>
          <p:spPr bwMode="auto">
            <a:xfrm>
              <a:off x="3263" y="1291"/>
              <a:ext cx="2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...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58775" y="2438400"/>
            <a:ext cx="8485188" cy="1135063"/>
            <a:chOff x="226" y="1536"/>
            <a:chExt cx="5345" cy="715"/>
          </a:xfrm>
        </p:grpSpPr>
        <p:sp>
          <p:nvSpPr>
            <p:cNvPr id="599048" name="Text Box 8"/>
            <p:cNvSpPr txBox="1">
              <a:spLocks noChangeArrowheads="1"/>
            </p:cNvSpPr>
            <p:nvPr/>
          </p:nvSpPr>
          <p:spPr bwMode="auto">
            <a:xfrm>
              <a:off x="226" y="1915"/>
              <a:ext cx="8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hlink"/>
                  </a:solidFill>
                  <a:latin typeface="Tahoma" charset="0"/>
                  <a:cs typeface="Arial" charset="0"/>
                </a:rPr>
                <a:t>Division</a:t>
              </a:r>
            </a:p>
          </p:txBody>
        </p:sp>
        <p:sp>
          <p:nvSpPr>
            <p:cNvPr id="599050" name="Line 10"/>
            <p:cNvSpPr>
              <a:spLocks noChangeShapeType="1"/>
            </p:cNvSpPr>
            <p:nvPr/>
          </p:nvSpPr>
          <p:spPr bwMode="auto">
            <a:xfrm flipH="1">
              <a:off x="448" y="1536"/>
              <a:ext cx="3" cy="3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6" name="Text Box 16"/>
            <p:cNvSpPr txBox="1">
              <a:spLocks noChangeArrowheads="1"/>
            </p:cNvSpPr>
            <p:nvPr/>
          </p:nvSpPr>
          <p:spPr bwMode="auto">
            <a:xfrm>
              <a:off x="4884" y="1963"/>
              <a:ext cx="6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Multan</a:t>
              </a:r>
            </a:p>
          </p:txBody>
        </p:sp>
        <p:sp>
          <p:nvSpPr>
            <p:cNvPr id="599057" name="Text Box 17"/>
            <p:cNvSpPr txBox="1">
              <a:spLocks noChangeArrowheads="1"/>
            </p:cNvSpPr>
            <p:nvPr/>
          </p:nvSpPr>
          <p:spPr bwMode="auto">
            <a:xfrm>
              <a:off x="3504" y="1963"/>
              <a:ext cx="6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Lahore</a:t>
              </a:r>
            </a:p>
          </p:txBody>
        </p:sp>
        <p:sp>
          <p:nvSpPr>
            <p:cNvPr id="599058" name="Text Box 18"/>
            <p:cNvSpPr txBox="1">
              <a:spLocks noChangeArrowheads="1"/>
            </p:cNvSpPr>
            <p:nvPr/>
          </p:nvSpPr>
          <p:spPr bwMode="auto">
            <a:xfrm>
              <a:off x="2496" y="1963"/>
              <a:ext cx="9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Peshawar</a:t>
              </a:r>
            </a:p>
          </p:txBody>
        </p:sp>
        <p:sp>
          <p:nvSpPr>
            <p:cNvPr id="599059" name="Text Box 19"/>
            <p:cNvSpPr txBox="1">
              <a:spLocks noChangeArrowheads="1"/>
            </p:cNvSpPr>
            <p:nvPr/>
          </p:nvSpPr>
          <p:spPr bwMode="auto">
            <a:xfrm>
              <a:off x="1453" y="1963"/>
              <a:ext cx="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Mardan</a:t>
              </a:r>
            </a:p>
          </p:txBody>
        </p:sp>
        <p:sp>
          <p:nvSpPr>
            <p:cNvPr id="599064" name="Text Box 24"/>
            <p:cNvSpPr txBox="1">
              <a:spLocks noChangeArrowheads="1"/>
            </p:cNvSpPr>
            <p:nvPr/>
          </p:nvSpPr>
          <p:spPr bwMode="auto">
            <a:xfrm>
              <a:off x="4500" y="1963"/>
              <a:ext cx="2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...</a:t>
              </a:r>
            </a:p>
          </p:txBody>
        </p:sp>
        <p:sp>
          <p:nvSpPr>
            <p:cNvPr id="599065" name="Text Box 25"/>
            <p:cNvSpPr txBox="1">
              <a:spLocks noChangeArrowheads="1"/>
            </p:cNvSpPr>
            <p:nvPr/>
          </p:nvSpPr>
          <p:spPr bwMode="auto">
            <a:xfrm>
              <a:off x="2160" y="1963"/>
              <a:ext cx="2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...</a:t>
              </a:r>
            </a:p>
          </p:txBody>
        </p:sp>
        <p:sp>
          <p:nvSpPr>
            <p:cNvPr id="599071" name="Line 31"/>
            <p:cNvSpPr>
              <a:spLocks noChangeShapeType="1"/>
            </p:cNvSpPr>
            <p:nvPr/>
          </p:nvSpPr>
          <p:spPr bwMode="auto">
            <a:xfrm flipH="1">
              <a:off x="1748" y="1536"/>
              <a:ext cx="596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2" name="Line 32"/>
            <p:cNvSpPr>
              <a:spLocks noChangeShapeType="1"/>
            </p:cNvSpPr>
            <p:nvPr/>
          </p:nvSpPr>
          <p:spPr bwMode="auto">
            <a:xfrm>
              <a:off x="2344" y="1536"/>
              <a:ext cx="504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3" name="Line 33"/>
            <p:cNvSpPr>
              <a:spLocks noChangeShapeType="1"/>
            </p:cNvSpPr>
            <p:nvPr/>
          </p:nvSpPr>
          <p:spPr bwMode="auto">
            <a:xfrm flipH="1">
              <a:off x="3950" y="1536"/>
              <a:ext cx="596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4" name="Line 34"/>
            <p:cNvSpPr>
              <a:spLocks noChangeShapeType="1"/>
            </p:cNvSpPr>
            <p:nvPr/>
          </p:nvSpPr>
          <p:spPr bwMode="auto">
            <a:xfrm>
              <a:off x="4546" y="1536"/>
              <a:ext cx="688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3" name="Line 53"/>
            <p:cNvSpPr>
              <a:spLocks noChangeShapeType="1"/>
            </p:cNvSpPr>
            <p:nvPr/>
          </p:nvSpPr>
          <p:spPr bwMode="auto">
            <a:xfrm>
              <a:off x="288" y="1776"/>
              <a:ext cx="52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228600" y="4503738"/>
            <a:ext cx="8534400" cy="1287462"/>
            <a:chOff x="144" y="2837"/>
            <a:chExt cx="5376" cy="811"/>
          </a:xfrm>
        </p:grpSpPr>
        <p:sp>
          <p:nvSpPr>
            <p:cNvPr id="599051" name="Line 11"/>
            <p:cNvSpPr>
              <a:spLocks noChangeShapeType="1"/>
            </p:cNvSpPr>
            <p:nvPr/>
          </p:nvSpPr>
          <p:spPr bwMode="auto">
            <a:xfrm>
              <a:off x="451" y="2837"/>
              <a:ext cx="0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0" name="Text Box 20"/>
            <p:cNvSpPr txBox="1">
              <a:spLocks noChangeArrowheads="1"/>
            </p:cNvSpPr>
            <p:nvPr/>
          </p:nvSpPr>
          <p:spPr bwMode="auto">
            <a:xfrm>
              <a:off x="3148" y="3312"/>
              <a:ext cx="6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Lahore</a:t>
              </a:r>
            </a:p>
          </p:txBody>
        </p:sp>
        <p:sp>
          <p:nvSpPr>
            <p:cNvPr id="599067" name="Text Box 27"/>
            <p:cNvSpPr txBox="1">
              <a:spLocks noChangeArrowheads="1"/>
            </p:cNvSpPr>
            <p:nvPr/>
          </p:nvSpPr>
          <p:spPr bwMode="auto">
            <a:xfrm>
              <a:off x="3951" y="3312"/>
              <a:ext cx="2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...</a:t>
              </a:r>
            </a:p>
          </p:txBody>
        </p:sp>
        <p:sp>
          <p:nvSpPr>
            <p:cNvPr id="599077" name="Line 37"/>
            <p:cNvSpPr>
              <a:spLocks noChangeShapeType="1"/>
            </p:cNvSpPr>
            <p:nvPr/>
          </p:nvSpPr>
          <p:spPr bwMode="auto">
            <a:xfrm flipH="1">
              <a:off x="2574" y="2885"/>
              <a:ext cx="229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8" name="Line 38"/>
            <p:cNvSpPr>
              <a:spLocks noChangeShapeType="1"/>
            </p:cNvSpPr>
            <p:nvPr/>
          </p:nvSpPr>
          <p:spPr bwMode="auto">
            <a:xfrm>
              <a:off x="2803" y="2885"/>
              <a:ext cx="229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Line 47"/>
            <p:cNvSpPr>
              <a:spLocks noChangeShapeType="1"/>
            </p:cNvSpPr>
            <p:nvPr/>
          </p:nvSpPr>
          <p:spPr bwMode="auto">
            <a:xfrm flipH="1">
              <a:off x="3445" y="2885"/>
              <a:ext cx="459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8" name="Line 48"/>
            <p:cNvSpPr>
              <a:spLocks noChangeShapeType="1"/>
            </p:cNvSpPr>
            <p:nvPr/>
          </p:nvSpPr>
          <p:spPr bwMode="auto">
            <a:xfrm>
              <a:off x="3904" y="2885"/>
              <a:ext cx="642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9" name="Text Box 49"/>
            <p:cNvSpPr txBox="1">
              <a:spLocks noChangeArrowheads="1"/>
            </p:cNvSpPr>
            <p:nvPr/>
          </p:nvSpPr>
          <p:spPr bwMode="auto">
            <a:xfrm>
              <a:off x="4354" y="3360"/>
              <a:ext cx="11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Gugranwala</a:t>
              </a:r>
            </a:p>
          </p:txBody>
        </p:sp>
        <p:sp>
          <p:nvSpPr>
            <p:cNvPr id="599091" name="Text Box 51"/>
            <p:cNvSpPr txBox="1">
              <a:spLocks noChangeArrowheads="1"/>
            </p:cNvSpPr>
            <p:nvPr/>
          </p:nvSpPr>
          <p:spPr bwMode="auto">
            <a:xfrm>
              <a:off x="144" y="3264"/>
              <a:ext cx="4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hlink"/>
                  </a:solidFill>
                  <a:latin typeface="Tahoma" charset="0"/>
                  <a:cs typeface="Arial" charset="0"/>
                </a:rPr>
                <a:t>City</a:t>
              </a:r>
            </a:p>
          </p:txBody>
        </p:sp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288" y="3077"/>
              <a:ext cx="52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228600" y="5570538"/>
            <a:ext cx="8534400" cy="1135062"/>
            <a:chOff x="144" y="3509"/>
            <a:chExt cx="5376" cy="715"/>
          </a:xfrm>
        </p:grpSpPr>
        <p:sp>
          <p:nvSpPr>
            <p:cNvPr id="599052" name="Line 12"/>
            <p:cNvSpPr>
              <a:spLocks noChangeShapeType="1"/>
            </p:cNvSpPr>
            <p:nvPr/>
          </p:nvSpPr>
          <p:spPr bwMode="auto">
            <a:xfrm>
              <a:off x="451" y="3509"/>
              <a:ext cx="0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Text Box 7"/>
            <p:cNvSpPr txBox="1">
              <a:spLocks noChangeArrowheads="1"/>
            </p:cNvSpPr>
            <p:nvPr/>
          </p:nvSpPr>
          <p:spPr bwMode="auto">
            <a:xfrm>
              <a:off x="144" y="3888"/>
              <a:ext cx="5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hlink"/>
                  </a:solidFill>
                  <a:latin typeface="Tahoma" charset="0"/>
                  <a:cs typeface="Arial" charset="0"/>
                </a:rPr>
                <a:t>Zone</a:t>
              </a:r>
            </a:p>
          </p:txBody>
        </p:sp>
        <p:sp>
          <p:nvSpPr>
            <p:cNvPr id="599061" name="Text Box 21"/>
            <p:cNvSpPr txBox="1">
              <a:spLocks noChangeArrowheads="1"/>
            </p:cNvSpPr>
            <p:nvPr/>
          </p:nvSpPr>
          <p:spPr bwMode="auto">
            <a:xfrm>
              <a:off x="3567" y="3983"/>
              <a:ext cx="6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Tahoma" charset="0"/>
                  <a:cs typeface="Arial" charset="0"/>
                </a:rPr>
                <a:t>Gulberg</a:t>
              </a:r>
            </a:p>
          </p:txBody>
        </p:sp>
        <p:sp>
          <p:nvSpPr>
            <p:cNvPr id="599062" name="Text Box 22"/>
            <p:cNvSpPr txBox="1">
              <a:spLocks noChangeArrowheads="1"/>
            </p:cNvSpPr>
            <p:nvPr/>
          </p:nvSpPr>
          <p:spPr bwMode="auto">
            <a:xfrm>
              <a:off x="2574" y="3983"/>
              <a:ext cx="6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  <a:latin typeface="Tahoma" charset="0"/>
                  <a:cs typeface="Arial" charset="0"/>
                </a:rPr>
                <a:t>Defense</a:t>
              </a:r>
            </a:p>
          </p:txBody>
        </p:sp>
        <p:sp>
          <p:nvSpPr>
            <p:cNvPr id="599068" name="Text Box 28"/>
            <p:cNvSpPr txBox="1">
              <a:spLocks noChangeArrowheads="1"/>
            </p:cNvSpPr>
            <p:nvPr/>
          </p:nvSpPr>
          <p:spPr bwMode="auto">
            <a:xfrm>
              <a:off x="3437" y="3936"/>
              <a:ext cx="2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...</a:t>
              </a:r>
            </a:p>
          </p:txBody>
        </p:sp>
        <p:sp>
          <p:nvSpPr>
            <p:cNvPr id="599083" name="Line 43"/>
            <p:cNvSpPr>
              <a:spLocks noChangeShapeType="1"/>
            </p:cNvSpPr>
            <p:nvPr/>
          </p:nvSpPr>
          <p:spPr bwMode="auto">
            <a:xfrm flipH="1">
              <a:off x="2987" y="3557"/>
              <a:ext cx="412" cy="48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4" name="Line 44"/>
            <p:cNvSpPr>
              <a:spLocks noChangeShapeType="1"/>
            </p:cNvSpPr>
            <p:nvPr/>
          </p:nvSpPr>
          <p:spPr bwMode="auto">
            <a:xfrm>
              <a:off x="3399" y="3557"/>
              <a:ext cx="596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Line 45"/>
            <p:cNvSpPr>
              <a:spLocks noChangeShapeType="1"/>
            </p:cNvSpPr>
            <p:nvPr/>
          </p:nvSpPr>
          <p:spPr bwMode="auto">
            <a:xfrm flipH="1">
              <a:off x="4454" y="3605"/>
              <a:ext cx="229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Line 46"/>
            <p:cNvSpPr>
              <a:spLocks noChangeShapeType="1"/>
            </p:cNvSpPr>
            <p:nvPr/>
          </p:nvSpPr>
          <p:spPr bwMode="auto">
            <a:xfrm>
              <a:off x="4683" y="3605"/>
              <a:ext cx="23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Line 55"/>
            <p:cNvSpPr>
              <a:spLocks noChangeShapeType="1"/>
            </p:cNvSpPr>
            <p:nvPr/>
          </p:nvSpPr>
          <p:spPr bwMode="auto">
            <a:xfrm>
              <a:off x="288" y="3749"/>
              <a:ext cx="52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354013" y="3497263"/>
            <a:ext cx="8404225" cy="1150937"/>
            <a:chOff x="223" y="2203"/>
            <a:chExt cx="5294" cy="725"/>
          </a:xfrm>
        </p:grpSpPr>
        <p:sp>
          <p:nvSpPr>
            <p:cNvPr id="599103" name="Text Box 63"/>
            <p:cNvSpPr txBox="1">
              <a:spLocks noChangeArrowheads="1"/>
            </p:cNvSpPr>
            <p:nvPr/>
          </p:nvSpPr>
          <p:spPr bwMode="auto">
            <a:xfrm>
              <a:off x="223" y="2592"/>
              <a:ext cx="8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hlink"/>
                  </a:solidFill>
                  <a:latin typeface="Tahoma" charset="0"/>
                  <a:cs typeface="Arial" charset="0"/>
                </a:rPr>
                <a:t>District</a:t>
              </a:r>
            </a:p>
          </p:txBody>
        </p:sp>
        <p:sp>
          <p:nvSpPr>
            <p:cNvPr id="599104" name="Line 64"/>
            <p:cNvSpPr>
              <a:spLocks noChangeShapeType="1"/>
            </p:cNvSpPr>
            <p:nvPr/>
          </p:nvSpPr>
          <p:spPr bwMode="auto">
            <a:xfrm>
              <a:off x="448" y="2213"/>
              <a:ext cx="0" cy="3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06" name="Text Box 66"/>
            <p:cNvSpPr txBox="1">
              <a:spLocks noChangeArrowheads="1"/>
            </p:cNvSpPr>
            <p:nvPr/>
          </p:nvSpPr>
          <p:spPr bwMode="auto">
            <a:xfrm>
              <a:off x="3501" y="2640"/>
              <a:ext cx="6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Lahore</a:t>
              </a:r>
            </a:p>
          </p:txBody>
        </p:sp>
        <p:sp>
          <p:nvSpPr>
            <p:cNvPr id="599107" name="Text Box 67"/>
            <p:cNvSpPr txBox="1">
              <a:spLocks noChangeArrowheads="1"/>
            </p:cNvSpPr>
            <p:nvPr/>
          </p:nvSpPr>
          <p:spPr bwMode="auto">
            <a:xfrm>
              <a:off x="2493" y="2640"/>
              <a:ext cx="9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Peshawar</a:t>
              </a:r>
            </a:p>
          </p:txBody>
        </p:sp>
        <p:sp>
          <p:nvSpPr>
            <p:cNvPr id="599112" name="Line 72"/>
            <p:cNvSpPr>
              <a:spLocks noChangeShapeType="1"/>
            </p:cNvSpPr>
            <p:nvPr/>
          </p:nvSpPr>
          <p:spPr bwMode="auto">
            <a:xfrm flipH="1">
              <a:off x="2845" y="2251"/>
              <a:ext cx="3" cy="49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13" name="Line 73"/>
            <p:cNvSpPr>
              <a:spLocks noChangeShapeType="1"/>
            </p:cNvSpPr>
            <p:nvPr/>
          </p:nvSpPr>
          <p:spPr bwMode="auto">
            <a:xfrm flipH="1">
              <a:off x="3947" y="2203"/>
              <a:ext cx="4" cy="53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15" name="Line 75"/>
            <p:cNvSpPr>
              <a:spLocks noChangeShapeType="1"/>
            </p:cNvSpPr>
            <p:nvPr/>
          </p:nvSpPr>
          <p:spPr bwMode="auto">
            <a:xfrm>
              <a:off x="285" y="2453"/>
              <a:ext cx="52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385763" y="982663"/>
            <a:ext cx="8377237" cy="1066800"/>
            <a:chOff x="243" y="619"/>
            <a:chExt cx="5277" cy="672"/>
          </a:xfrm>
        </p:grpSpPr>
        <p:sp>
          <p:nvSpPr>
            <p:cNvPr id="599045" name="Text Box 5"/>
            <p:cNvSpPr txBox="1">
              <a:spLocks noChangeArrowheads="1"/>
            </p:cNvSpPr>
            <p:nvPr/>
          </p:nvSpPr>
          <p:spPr bwMode="auto">
            <a:xfrm>
              <a:off x="243" y="619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hlink"/>
                  </a:solidFill>
                  <a:latin typeface="Tahoma" charset="0"/>
                  <a:cs typeface="Arial" charset="0"/>
                </a:rPr>
                <a:t>ALL</a:t>
              </a:r>
            </a:p>
          </p:txBody>
        </p:sp>
        <p:sp>
          <p:nvSpPr>
            <p:cNvPr id="599053" name="Text Box 13"/>
            <p:cNvSpPr txBox="1">
              <a:spLocks noChangeArrowheads="1"/>
            </p:cNvSpPr>
            <p:nvPr/>
          </p:nvSpPr>
          <p:spPr bwMode="auto">
            <a:xfrm>
              <a:off x="2987" y="667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ALL</a:t>
              </a:r>
            </a:p>
          </p:txBody>
        </p:sp>
        <p:sp>
          <p:nvSpPr>
            <p:cNvPr id="599049" name="Line 9"/>
            <p:cNvSpPr>
              <a:spLocks noChangeShapeType="1"/>
            </p:cNvSpPr>
            <p:nvPr/>
          </p:nvSpPr>
          <p:spPr bwMode="auto">
            <a:xfrm flipH="1">
              <a:off x="448" y="864"/>
              <a:ext cx="3" cy="4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2" name="Line 52"/>
            <p:cNvSpPr>
              <a:spLocks noChangeShapeType="1"/>
            </p:cNvSpPr>
            <p:nvPr/>
          </p:nvSpPr>
          <p:spPr bwMode="auto">
            <a:xfrm>
              <a:off x="288" y="1104"/>
              <a:ext cx="52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9116" name="Text Box 76"/>
            <p:cNvSpPr txBox="1">
              <a:spLocks noChangeArrowheads="1"/>
            </p:cNvSpPr>
            <p:nvPr/>
          </p:nvSpPr>
          <p:spPr bwMode="auto">
            <a:xfrm>
              <a:off x="243" y="619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b="1">
                  <a:solidFill>
                    <a:schemeClr val="hlink"/>
                  </a:solidFill>
                  <a:latin typeface="Tahoma" charset="0"/>
                  <a:cs typeface="Arial" charset="0"/>
                </a:rPr>
                <a:t>ALL</a:t>
              </a:r>
            </a:p>
          </p:txBody>
        </p:sp>
        <p:sp>
          <p:nvSpPr>
            <p:cNvPr id="599117" name="Text Box 77"/>
            <p:cNvSpPr txBox="1">
              <a:spLocks noChangeArrowheads="1"/>
            </p:cNvSpPr>
            <p:nvPr/>
          </p:nvSpPr>
          <p:spPr bwMode="auto">
            <a:xfrm>
              <a:off x="2987" y="667"/>
              <a:ext cx="4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tx2"/>
                  </a:solidFill>
                  <a:latin typeface="Tahoma" charset="0"/>
                  <a:cs typeface="Arial" charset="0"/>
                </a:rPr>
                <a:t>ALL</a:t>
              </a:r>
            </a:p>
          </p:txBody>
        </p:sp>
        <p:sp>
          <p:nvSpPr>
            <p:cNvPr id="599118" name="Line 78"/>
            <p:cNvSpPr>
              <a:spLocks noChangeShapeType="1"/>
            </p:cNvSpPr>
            <p:nvPr/>
          </p:nvSpPr>
          <p:spPr bwMode="auto">
            <a:xfrm flipH="1">
              <a:off x="448" y="864"/>
              <a:ext cx="3" cy="4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/>
          </a:bodyPr>
          <a:lstStyle/>
          <a:p>
            <a:r>
              <a:rPr lang="en-US"/>
              <a:t>OLAP: Facts &amp; Dimensions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127000" y="914400"/>
            <a:ext cx="8864600" cy="5232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FACTS:</a:t>
            </a:r>
            <a:r>
              <a:rPr lang="en-US" sz="2800"/>
              <a:t> Quantitative values (numbers) or “measures.”</a:t>
            </a:r>
          </a:p>
          <a:p>
            <a:pPr lvl="1">
              <a:lnSpc>
                <a:spcPct val="90000"/>
              </a:lnSpc>
            </a:pPr>
            <a:r>
              <a:rPr lang="en-US"/>
              <a:t>e.g., units sold, sales $, C</a:t>
            </a:r>
            <a:r>
              <a:rPr lang="en-US" baseline="30000"/>
              <a:t>o</a:t>
            </a:r>
            <a:r>
              <a:rPr lang="en-US"/>
              <a:t>, Kg etc.</a:t>
            </a:r>
          </a:p>
          <a:p>
            <a:pPr lvl="1">
              <a:lnSpc>
                <a:spcPct val="90000"/>
              </a:lnSpc>
            </a:pPr>
            <a:endParaRPr lang="en-US" sz="1200"/>
          </a:p>
          <a:p>
            <a:pPr lvl="1">
              <a:lnSpc>
                <a:spcPct val="90000"/>
              </a:lnSpc>
            </a:pPr>
            <a:endParaRPr lang="en-US" sz="1200"/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DIMENSIONS:</a:t>
            </a:r>
            <a:r>
              <a:rPr lang="en-US" sz="2800"/>
              <a:t> Descriptive categories.</a:t>
            </a:r>
          </a:p>
          <a:p>
            <a:pPr lvl="1">
              <a:lnSpc>
                <a:spcPct val="90000"/>
              </a:lnSpc>
            </a:pPr>
            <a:r>
              <a:rPr lang="en-US"/>
              <a:t>e.g., time, geography, product etc.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DIM often organized in hierarchies representing levels of detail in the data (e.g., week, month, quarter, year, decade etc.).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899C-BDCF-4ED2-AD71-D2AB47EF8C0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Ctr="0">
            <a:normAutofit fontScale="90000"/>
          </a:bodyPr>
          <a:lstStyle/>
          <a:p>
            <a:r>
              <a:rPr lang="en-US" sz="4000"/>
              <a:t>Where Does OLAP Fit In?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533400"/>
            <a:ext cx="8991600" cy="6019800"/>
          </a:xfrm>
          <a:noFill/>
          <a:ln/>
        </p:spPr>
        <p:txBody>
          <a:bodyPr lIns="92075" tIns="46038" rIns="92075" bIns="46038"/>
          <a:lstStyle/>
          <a:p>
            <a:pPr marL="812800" indent="-812800">
              <a:buFont typeface="Wingdings" pitchFamily="2" charset="2"/>
              <a:buNone/>
            </a:pPr>
            <a:endParaRPr lang="en-US"/>
          </a:p>
          <a:p>
            <a:pPr marL="812800" indent="-812800"/>
            <a:r>
              <a:rPr lang="en-US"/>
              <a:t>It is a classification of applications, </a:t>
            </a:r>
            <a:r>
              <a:rPr lang="en-US" u="sng"/>
              <a:t>NOT</a:t>
            </a:r>
            <a:r>
              <a:rPr lang="en-US"/>
              <a:t> a database design technique.</a:t>
            </a:r>
            <a:endParaRPr lang="en-US" sz="2000"/>
          </a:p>
          <a:p>
            <a:pPr marL="812800" indent="-812800"/>
            <a:endParaRPr lang="en-US" sz="2000"/>
          </a:p>
          <a:p>
            <a:pPr marL="812800" indent="-812800"/>
            <a:r>
              <a:rPr lang="en-US"/>
              <a:t>Analytical processing uses </a:t>
            </a:r>
            <a:r>
              <a:rPr lang="en-US" u="sng"/>
              <a:t>multi-level aggregates</a:t>
            </a:r>
            <a:r>
              <a:rPr lang="en-US"/>
              <a:t>, instead of </a:t>
            </a:r>
            <a:r>
              <a:rPr lang="en-US" u="sng"/>
              <a:t>record level access</a:t>
            </a:r>
            <a:r>
              <a:rPr lang="en-US"/>
              <a:t>.</a:t>
            </a:r>
          </a:p>
          <a:p>
            <a:pPr marL="812800" indent="-812800"/>
            <a:endParaRPr lang="en-US" sz="2400"/>
          </a:p>
          <a:p>
            <a:pPr marL="812800" indent="-812800"/>
            <a:r>
              <a:rPr lang="en-US"/>
              <a:t>Objective is to support very </a:t>
            </a:r>
          </a:p>
          <a:p>
            <a:pPr marL="1168400" lvl="1" indent="-711200">
              <a:buFont typeface="Wingdings" pitchFamily="2" charset="2"/>
              <a:buAutoNum type="romanUcPeriod"/>
            </a:pPr>
            <a:r>
              <a:rPr lang="en-US"/>
              <a:t>fast </a:t>
            </a:r>
          </a:p>
          <a:p>
            <a:pPr marL="1168400" lvl="1" indent="-711200">
              <a:buFont typeface="Wingdings" pitchFamily="2" charset="2"/>
              <a:buAutoNum type="romanUcPeriod"/>
            </a:pPr>
            <a:r>
              <a:rPr lang="en-US"/>
              <a:t>iterative and </a:t>
            </a:r>
          </a:p>
          <a:p>
            <a:pPr marL="1168400" lvl="1" indent="-711200">
              <a:buFont typeface="Wingdings" pitchFamily="2" charset="2"/>
              <a:buAutoNum type="romanUcPeriod"/>
            </a:pPr>
            <a:r>
              <a:rPr lang="en-US"/>
              <a:t>ad-hoc decision-making.</a:t>
            </a:r>
            <a:endParaRPr lang="en-US" sz="1800"/>
          </a:p>
          <a:p>
            <a:pPr marL="812800" indent="-812800"/>
            <a:endParaRPr lang="en-US" sz="2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532C-1D8D-40BD-A6AC-8B9DE07FAC3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631</Words>
  <Application>Microsoft Office PowerPoint</Application>
  <PresentationFormat>On-screen Show (4:3)</PresentationFormat>
  <Paragraphs>209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Data Warehousing </vt:lpstr>
      <vt:lpstr>DWH &amp; OLAP</vt:lpstr>
      <vt:lpstr>Supporting the human thought process</vt:lpstr>
      <vt:lpstr>Analysis of last example</vt:lpstr>
      <vt:lpstr>Challenges…</vt:lpstr>
      <vt:lpstr>Challenges</vt:lpstr>
      <vt:lpstr>“All” possible queries (level aggregates)</vt:lpstr>
      <vt:lpstr>OLAP: Facts &amp; Dimensions</vt:lpstr>
      <vt:lpstr>Where Does OLAP Fit In?</vt:lpstr>
      <vt:lpstr>Where does OLAP fit in?</vt:lpstr>
      <vt:lpstr>OLTP vs. OLAP</vt:lpstr>
      <vt:lpstr>OLAP FASMI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2</cp:revision>
  <dcterms:created xsi:type="dcterms:W3CDTF">2015-03-30T04:51:16Z</dcterms:created>
  <dcterms:modified xsi:type="dcterms:W3CDTF">2015-03-30T04:52:49Z</dcterms:modified>
</cp:coreProperties>
</file>