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BA2AD-571F-4E0F-9BBB-BAA64E85A582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3DFAA-6D84-45B1-9492-730C2A77E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ACBAF9-19A1-4DE1-A90E-A9789BB6CB7D}" type="slidenum">
              <a:rPr lang="en-US"/>
              <a:pPr/>
              <a:t>1</a:t>
            </a:fld>
            <a:endParaRPr lang="en-US"/>
          </a:p>
        </p:txBody>
      </p:sp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9E71B-48C2-4E51-BDF2-C90038EB8E1D}" type="slidenum">
              <a:rPr lang="en-US"/>
              <a:pPr/>
              <a:t>11</a:t>
            </a:fld>
            <a:endParaRPr lang="en-US"/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10038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  <p:sp>
        <p:nvSpPr>
          <p:cNvPr id="8878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12D614-ABE3-4529-9C1D-5DC07417F84B}" type="slidenum">
              <a:rPr lang="en-US"/>
              <a:pPr/>
              <a:t>12</a:t>
            </a:fld>
            <a:endParaRPr lang="en-US"/>
          </a:p>
        </p:txBody>
      </p:sp>
      <p:sp>
        <p:nvSpPr>
          <p:cNvPr id="8908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 w="12700" cap="flat">
            <a:solidFill>
              <a:schemeClr val="tx1"/>
            </a:solidFill>
          </a:ln>
        </p:spPr>
      </p:sp>
      <p:sp>
        <p:nvSpPr>
          <p:cNvPr id="89088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10038"/>
          </a:xfrm>
          <a:ln/>
        </p:spPr>
        <p:txBody>
          <a:bodyPr lIns="91627" tIns="45814" rIns="91627" bIns="45814"/>
          <a:lstStyle/>
          <a:p>
            <a:endParaRPr lang="en-US" b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1B059F-762C-4DAC-85BA-4E85163E2A18}" type="slidenum">
              <a:rPr lang="en-US"/>
              <a:pPr/>
              <a:t>13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26AF2-064B-4BF3-BCD1-E4F5BDD987C0}" type="slidenum">
              <a:rPr lang="en-US"/>
              <a:pPr/>
              <a:t>14</a:t>
            </a:fld>
            <a:endParaRPr lang="en-US"/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5AB690-F106-4292-9DD7-7E78BDD7A1CB}" type="slidenum">
              <a:rPr lang="en-US"/>
              <a:pPr/>
              <a:t>15</a:t>
            </a:fld>
            <a:endParaRPr lang="en-US"/>
          </a:p>
        </p:txBody>
      </p:sp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1EC33-3383-4246-B6E2-6134F31E838A}" type="slidenum">
              <a:rPr lang="en-US"/>
              <a:pPr/>
              <a:t>16</a:t>
            </a:fld>
            <a:endParaRPr lang="en-US"/>
          </a:p>
        </p:txBody>
      </p:sp>
      <p:sp>
        <p:nvSpPr>
          <p:cNvPr id="82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0B96E-8C7A-4011-B2EB-47E94D0A49A1}" type="slidenum">
              <a:rPr lang="en-US"/>
              <a:pPr/>
              <a:t>17</a:t>
            </a:fld>
            <a:endParaRPr lang="en-US"/>
          </a:p>
        </p:txBody>
      </p:sp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D5335C-8F0A-46B7-A5F9-1060D7FDDD95}" type="slidenum">
              <a:rPr lang="en-US"/>
              <a:pPr/>
              <a:t>18</a:t>
            </a:fld>
            <a:endParaRPr lang="en-US"/>
          </a:p>
        </p:txBody>
      </p:sp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419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BA9A0-C285-47C3-83C5-DE04EBBD52EB}" type="slidenum">
              <a:rPr lang="en-US"/>
              <a:pPr/>
              <a:t>3</a:t>
            </a:fld>
            <a:endParaRPr lang="en-US"/>
          </a:p>
        </p:txBody>
      </p:sp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68A0B-D2DA-4432-BCEE-EAEA4585979C}" type="slidenum">
              <a:rPr lang="en-US"/>
              <a:pPr/>
              <a:t>4</a:t>
            </a:fld>
            <a:endParaRPr lang="en-US"/>
          </a:p>
        </p:txBody>
      </p:sp>
      <p:sp>
        <p:nvSpPr>
          <p:cNvPr id="85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424570-FF75-4775-9C77-8CA00A685138}" type="slidenum">
              <a:rPr lang="en-US"/>
              <a:pPr/>
              <a:t>5</a:t>
            </a:fld>
            <a:endParaRPr lang="en-US"/>
          </a:p>
        </p:txBody>
      </p:sp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AA1F17-201C-4127-B733-FA027C125070}" type="slidenum">
              <a:rPr lang="en-US"/>
              <a:pPr/>
              <a:t>6</a:t>
            </a:fld>
            <a:endParaRPr lang="en-US"/>
          </a:p>
        </p:txBody>
      </p:sp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556B3-05DD-438E-AF52-6B8D97A4AA34}" type="slidenum">
              <a:rPr lang="en-US"/>
              <a:pPr/>
              <a:t>7</a:t>
            </a:fld>
            <a:endParaRPr lang="en-US"/>
          </a:p>
        </p:txBody>
      </p:sp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DB573D-2FAE-4E28-BBB5-FE9F493210BF}" type="slidenum">
              <a:rPr lang="en-US"/>
              <a:pPr/>
              <a:t>8</a:t>
            </a:fld>
            <a:endParaRPr lang="en-US"/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10038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  <p:sp>
        <p:nvSpPr>
          <p:cNvPr id="802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36337A-9491-4CC8-9EAF-4AC37D1CDB6C}" type="slidenum">
              <a:rPr lang="en-US"/>
              <a:pPr/>
              <a:t>9</a:t>
            </a:fld>
            <a:endParaRPr 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10038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  <p:sp>
        <p:nvSpPr>
          <p:cNvPr id="808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31960C-EAF2-43EB-860F-84F32DD45650}" type="slidenum">
              <a:rPr lang="en-US"/>
              <a:pPr/>
              <a:t>10</a:t>
            </a:fld>
            <a:endParaRPr lang="en-US"/>
          </a:p>
        </p:txBody>
      </p:sp>
      <p:sp>
        <p:nvSpPr>
          <p:cNvPr id="922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10038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  <p:sp>
        <p:nvSpPr>
          <p:cNvPr id="922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939-8ED7-4E34-9737-78BD3CB05E5E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6FA8-C3E0-4693-A233-45EED9469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939-8ED7-4E34-9737-78BD3CB05E5E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6FA8-C3E0-4693-A233-45EED9469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939-8ED7-4E34-9737-78BD3CB05E5E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6FA8-C3E0-4693-A233-45EED9469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40B7A7AE-D162-466C-A8EF-EB062F6E9A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5613" y="1598613"/>
            <a:ext cx="8226425" cy="44973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69195A9E-4E55-4D8F-AC05-369A31C5C0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939-8ED7-4E34-9737-78BD3CB05E5E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6FA8-C3E0-4693-A233-45EED9469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939-8ED7-4E34-9737-78BD3CB05E5E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6FA8-C3E0-4693-A233-45EED9469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939-8ED7-4E34-9737-78BD3CB05E5E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6FA8-C3E0-4693-A233-45EED9469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939-8ED7-4E34-9737-78BD3CB05E5E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6FA8-C3E0-4693-A233-45EED9469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939-8ED7-4E34-9737-78BD3CB05E5E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6FA8-C3E0-4693-A233-45EED9469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939-8ED7-4E34-9737-78BD3CB05E5E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6FA8-C3E0-4693-A233-45EED9469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939-8ED7-4E34-9737-78BD3CB05E5E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6FA8-C3E0-4693-A233-45EED9469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939-8ED7-4E34-9737-78BD3CB05E5E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6FA8-C3E0-4693-A233-45EED9469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B7939-8ED7-4E34-9737-78BD3CB05E5E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26FA8-C3E0-4693-A233-45EED9469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Worksheet1.xls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2050"/>
            <a:ext cx="2130425" cy="474663"/>
          </a:xfrm>
          <a:prstGeom prst="rect">
            <a:avLst/>
          </a:prstGeom>
        </p:spPr>
        <p:txBody>
          <a:bodyPr/>
          <a:lstStyle/>
          <a:p>
            <a:fld id="{9D6B97AC-5A96-4765-A53F-4F3B1374DEB5}" type="slidenum">
              <a:rPr lang="en-US"/>
              <a:pPr/>
              <a:t>1</a:t>
            </a:fld>
            <a:endParaRPr lang="en-US"/>
          </a:p>
        </p:txBody>
      </p:sp>
      <p:sp>
        <p:nvSpPr>
          <p:cNvPr id="84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81200"/>
            <a:ext cx="9144000" cy="914400"/>
          </a:xfrm>
        </p:spPr>
        <p:txBody>
          <a:bodyPr/>
          <a:lstStyle/>
          <a:p>
            <a:pPr defTabSz="930275"/>
            <a:r>
              <a:rPr lang="en-US"/>
              <a:t>Data Warehousing 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124200"/>
            <a:ext cx="9144000" cy="685800"/>
          </a:xfrm>
        </p:spPr>
        <p:txBody>
          <a:bodyPr>
            <a:normAutofit/>
          </a:bodyPr>
          <a:lstStyle/>
          <a:p>
            <a:pPr defTabSz="930275">
              <a:lnSpc>
                <a:spcPct val="80000"/>
              </a:lnSpc>
            </a:pPr>
            <a:endParaRPr lang="en-US" sz="2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436A-B31A-4343-BFFC-A908C6D56BE7}" type="slidenum">
              <a:rPr lang="en-US"/>
              <a:pPr/>
              <a:t>10</a:t>
            </a:fld>
            <a:endParaRPr lang="en-US"/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pPr defTabSz="930275"/>
            <a:r>
              <a:rPr lang="en-US" sz="4000"/>
              <a:t>The case </a:t>
            </a:r>
            <a:r>
              <a:rPr lang="en-US" sz="4000" u="sng"/>
              <a:t>AGAINST</a:t>
            </a:r>
            <a:r>
              <a:rPr lang="en-US" sz="4000"/>
              <a:t> data aggregation</a:t>
            </a:r>
            <a:endParaRPr lang="en-US" sz="3200"/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839200" cy="5486400"/>
          </a:xfrm>
          <a:noFill/>
          <a:ln/>
        </p:spPr>
        <p:txBody>
          <a:bodyPr lIns="92075" tIns="46038" rIns="92075" bIns="46038"/>
          <a:lstStyle/>
          <a:p>
            <a:pPr marL="228600" indent="-228600">
              <a:spcBef>
                <a:spcPct val="50000"/>
              </a:spcBef>
              <a:buSzPct val="100000"/>
            </a:pPr>
            <a:r>
              <a:rPr lang="en-US"/>
              <a:t>Aggregation can hide crucial facts.</a:t>
            </a:r>
          </a:p>
          <a:p>
            <a:pPr marL="514350" lvl="1" indent="-171450">
              <a:spcBef>
                <a:spcPct val="50000"/>
              </a:spcBef>
            </a:pPr>
            <a:r>
              <a:rPr lang="en-US"/>
              <a:t>The average of 100 &amp; 100 is same as 150 &amp; 50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377F-0842-4CB0-9274-C5FA84544D81}" type="slidenum">
              <a:rPr lang="en-US"/>
              <a:pPr/>
              <a:t>11</a:t>
            </a:fld>
            <a:endParaRPr lang="en-US"/>
          </a:p>
        </p:txBody>
      </p:sp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/>
          <a:lstStyle/>
          <a:p>
            <a:pPr defTabSz="930275"/>
            <a:r>
              <a:rPr lang="en-US"/>
              <a:t>Aggregation hides crucial facts Example</a:t>
            </a:r>
            <a:endParaRPr lang="en-US" sz="3600"/>
          </a:p>
        </p:txBody>
      </p:sp>
      <p:graphicFrame>
        <p:nvGraphicFramePr>
          <p:cNvPr id="887111" name="Group 327"/>
          <p:cNvGraphicFramePr>
            <a:graphicFrameLocks noGrp="1"/>
          </p:cNvGraphicFramePr>
          <p:nvPr>
            <p:ph idx="1"/>
          </p:nvPr>
        </p:nvGraphicFramePr>
        <p:xfrm>
          <a:off x="533400" y="2209800"/>
          <a:ext cx="8226425" cy="2225040"/>
        </p:xfrm>
        <a:graphic>
          <a:graphicData uri="http://schemas.openxmlformats.org/drawingml/2006/table">
            <a:tbl>
              <a:tblPr/>
              <a:tblGrid>
                <a:gridCol w="1504950"/>
                <a:gridCol w="1344613"/>
                <a:gridCol w="1344612"/>
                <a:gridCol w="1343025"/>
                <a:gridCol w="1344613"/>
                <a:gridCol w="1344612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Week-1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Week-2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Week-3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Week-4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Average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Zone-1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Zone-2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Zone-3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Zone-4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Average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7112" name="Rectangle 328"/>
          <p:cNvSpPr>
            <a:spLocks noChangeArrowheads="1"/>
          </p:cNvSpPr>
          <p:nvPr/>
        </p:nvSpPr>
        <p:spPr bwMode="auto">
          <a:xfrm>
            <a:off x="2057400" y="2590800"/>
            <a:ext cx="5334000" cy="1447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/>
              <a:t>Just looking at the averages i.e. aggregate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87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1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68E7-0ED3-45C2-90DF-74C0D42998CA}" type="slidenum">
              <a:rPr lang="en-US"/>
              <a:pPr/>
              <a:t>12</a:t>
            </a:fld>
            <a:endParaRPr lang="en-US"/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/>
          <a:lstStyle/>
          <a:p>
            <a:pPr defTabSz="930275"/>
            <a:r>
              <a:rPr lang="en-US"/>
              <a:t>Aggregation hides crucial facts chart</a:t>
            </a:r>
            <a:endParaRPr lang="en-US" sz="3600"/>
          </a:p>
        </p:txBody>
      </p:sp>
      <p:graphicFrame>
        <p:nvGraphicFramePr>
          <p:cNvPr id="889911" name="Object 55"/>
          <p:cNvGraphicFramePr>
            <a:graphicFrameLocks noChangeAspect="1"/>
          </p:cNvGraphicFramePr>
          <p:nvPr>
            <p:ph idx="1"/>
          </p:nvPr>
        </p:nvGraphicFramePr>
        <p:xfrm>
          <a:off x="1143000" y="838200"/>
          <a:ext cx="7010400" cy="3856038"/>
        </p:xfrm>
        <a:graphic>
          <a:graphicData uri="http://schemas.openxmlformats.org/presentationml/2006/ole">
            <p:oleObj spid="_x0000_s1026" name="Chart" r:id="rId4" imgW="4381500" imgH="2409749" progId="Excel.Sheet.8">
              <p:embed/>
            </p:oleObj>
          </a:graphicData>
        </a:graphic>
      </p:graphicFrame>
      <p:sp>
        <p:nvSpPr>
          <p:cNvPr id="889913" name="Text Box 57"/>
          <p:cNvSpPr txBox="1">
            <a:spLocks noChangeArrowheads="1"/>
          </p:cNvSpPr>
          <p:nvPr/>
        </p:nvSpPr>
        <p:spPr bwMode="auto">
          <a:xfrm>
            <a:off x="1295400" y="4729163"/>
            <a:ext cx="5797550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>
                <a:solidFill>
                  <a:schemeClr val="hlink"/>
                </a:solidFill>
              </a:rPr>
              <a:t>Z1:</a:t>
            </a:r>
            <a:r>
              <a:rPr lang="en-US" sz="2000"/>
              <a:t> Sale is constant (need to work on it)</a:t>
            </a:r>
          </a:p>
          <a:p>
            <a:pPr algn="l">
              <a:lnSpc>
                <a:spcPct val="120000"/>
              </a:lnSpc>
            </a:pPr>
            <a:r>
              <a:rPr lang="en-US" sz="2000">
                <a:solidFill>
                  <a:schemeClr val="hlink"/>
                </a:solidFill>
              </a:rPr>
              <a:t>Z2:</a:t>
            </a:r>
            <a:r>
              <a:rPr lang="en-US" sz="2000"/>
              <a:t> Sale went up, then fell (need of concern)</a:t>
            </a:r>
          </a:p>
          <a:p>
            <a:pPr algn="l">
              <a:lnSpc>
                <a:spcPct val="120000"/>
              </a:lnSpc>
            </a:pPr>
            <a:r>
              <a:rPr lang="en-US" sz="2000">
                <a:solidFill>
                  <a:schemeClr val="hlink"/>
                </a:solidFill>
              </a:rPr>
              <a:t>Z3:</a:t>
            </a:r>
            <a:r>
              <a:rPr lang="en-US" sz="2000"/>
              <a:t> Sale is on the rise, why?</a:t>
            </a:r>
          </a:p>
          <a:p>
            <a:pPr algn="l">
              <a:lnSpc>
                <a:spcPct val="120000"/>
              </a:lnSpc>
            </a:pPr>
            <a:r>
              <a:rPr lang="en-US" sz="2000">
                <a:solidFill>
                  <a:schemeClr val="hlink"/>
                </a:solidFill>
              </a:rPr>
              <a:t>Z4:</a:t>
            </a:r>
            <a:r>
              <a:rPr lang="en-US" sz="2000"/>
              <a:t> Sale dropped sharply, need to look deeply.</a:t>
            </a:r>
          </a:p>
          <a:p>
            <a:pPr algn="l">
              <a:lnSpc>
                <a:spcPct val="120000"/>
              </a:lnSpc>
            </a:pPr>
            <a:r>
              <a:rPr lang="en-US" sz="2000">
                <a:solidFill>
                  <a:schemeClr val="hlink"/>
                </a:solidFill>
              </a:rPr>
              <a:t>W2:</a:t>
            </a:r>
            <a:r>
              <a:rPr lang="en-US" sz="2000"/>
              <a:t> Static sale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DA34-8148-4988-91CD-59E314914298}" type="slidenum">
              <a:rPr lang="en-US"/>
              <a:pPr/>
              <a:t>13</a:t>
            </a:fld>
            <a:endParaRPr lang="en-US"/>
          </a:p>
        </p:txBody>
      </p:sp>
      <p:sp>
        <p:nvSpPr>
          <p:cNvPr id="628743" name="Text Box 7"/>
          <p:cNvSpPr txBox="1">
            <a:spLocks noChangeArrowheads="1"/>
          </p:cNvSpPr>
          <p:nvPr/>
        </p:nvSpPr>
        <p:spPr bwMode="auto">
          <a:xfrm>
            <a:off x="1914525" y="2608263"/>
            <a:ext cx="5029200" cy="184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/>
              <a:t>“We need monthly sales</a:t>
            </a:r>
          </a:p>
          <a:p>
            <a:pPr>
              <a:lnSpc>
                <a:spcPct val="120000"/>
              </a:lnSpc>
            </a:pPr>
            <a:r>
              <a:rPr lang="en-US" sz="3200"/>
              <a:t>volume and Rs. by</a:t>
            </a:r>
          </a:p>
          <a:p>
            <a:pPr>
              <a:lnSpc>
                <a:spcPct val="120000"/>
              </a:lnSpc>
            </a:pPr>
            <a:r>
              <a:rPr lang="en-US" sz="3200"/>
              <a:t>week, product and Zone”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810000" y="1905000"/>
            <a:ext cx="2286000" cy="1541463"/>
            <a:chOff x="2538" y="1141"/>
            <a:chExt cx="1440" cy="971"/>
          </a:xfrm>
        </p:grpSpPr>
        <p:sp>
          <p:nvSpPr>
            <p:cNvPr id="628745" name="Text Box 9"/>
            <p:cNvSpPr txBox="1">
              <a:spLocks noChangeArrowheads="1"/>
            </p:cNvSpPr>
            <p:nvPr/>
          </p:nvSpPr>
          <p:spPr bwMode="auto">
            <a:xfrm>
              <a:off x="3195" y="1141"/>
              <a:ext cx="783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hlink"/>
                  </a:solidFill>
                </a:rPr>
                <a:t>Facts</a:t>
              </a:r>
            </a:p>
          </p:txBody>
        </p:sp>
        <p:sp>
          <p:nvSpPr>
            <p:cNvPr id="628747" name="Line 11"/>
            <p:cNvSpPr>
              <a:spLocks noChangeShapeType="1"/>
            </p:cNvSpPr>
            <p:nvPr/>
          </p:nvSpPr>
          <p:spPr bwMode="auto">
            <a:xfrm flipH="1">
              <a:off x="2538" y="1488"/>
              <a:ext cx="1008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8748" name="Line 12"/>
            <p:cNvSpPr>
              <a:spLocks noChangeShapeType="1"/>
            </p:cNvSpPr>
            <p:nvPr/>
          </p:nvSpPr>
          <p:spPr bwMode="auto">
            <a:xfrm flipH="1">
              <a:off x="3354" y="1488"/>
              <a:ext cx="24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895600" y="4419600"/>
            <a:ext cx="2970213" cy="965200"/>
            <a:chOff x="1818" y="2688"/>
            <a:chExt cx="1871" cy="608"/>
          </a:xfrm>
        </p:grpSpPr>
        <p:sp>
          <p:nvSpPr>
            <p:cNvPr id="628746" name="Text Box 10"/>
            <p:cNvSpPr txBox="1">
              <a:spLocks noChangeArrowheads="1"/>
            </p:cNvSpPr>
            <p:nvPr/>
          </p:nvSpPr>
          <p:spPr bwMode="auto">
            <a:xfrm>
              <a:off x="2124" y="2931"/>
              <a:ext cx="1565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hlink"/>
                  </a:solidFill>
                </a:rPr>
                <a:t>Dimensions</a:t>
              </a:r>
            </a:p>
          </p:txBody>
        </p:sp>
        <p:sp>
          <p:nvSpPr>
            <p:cNvPr id="628749" name="Line 13"/>
            <p:cNvSpPr>
              <a:spLocks noChangeShapeType="1"/>
            </p:cNvSpPr>
            <p:nvPr/>
          </p:nvSpPr>
          <p:spPr bwMode="auto">
            <a:xfrm flipH="1" flipV="1">
              <a:off x="2826" y="2688"/>
              <a:ext cx="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8750" name="Line 14"/>
            <p:cNvSpPr>
              <a:spLocks noChangeShapeType="1"/>
            </p:cNvSpPr>
            <p:nvPr/>
          </p:nvSpPr>
          <p:spPr bwMode="auto">
            <a:xfrm flipV="1">
              <a:off x="2826" y="2688"/>
              <a:ext cx="768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8751" name="Line 15"/>
            <p:cNvSpPr>
              <a:spLocks noChangeShapeType="1"/>
            </p:cNvSpPr>
            <p:nvPr/>
          </p:nvSpPr>
          <p:spPr bwMode="auto">
            <a:xfrm flipH="1" flipV="1">
              <a:off x="1818" y="2736"/>
              <a:ext cx="1008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8756" name="Rectangle 2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1"/>
          </a:solidFill>
          <a:ln/>
        </p:spPr>
        <p:txBody>
          <a:bodyPr/>
          <a:lstStyle/>
          <a:p>
            <a:r>
              <a:rPr lang="en-US"/>
              <a:t>Step 3: Choose Facts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B1B9-78CE-4098-BA07-46017A0FBF60}" type="slidenum">
              <a:rPr lang="en-US"/>
              <a:pPr/>
              <a:t>14</a:t>
            </a:fld>
            <a:endParaRPr lang="en-US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6425" cy="5791200"/>
          </a:xfrm>
        </p:spPr>
        <p:txBody>
          <a:bodyPr/>
          <a:lstStyle/>
          <a:p>
            <a:r>
              <a:rPr lang="en-US" sz="3600"/>
              <a:t>Choose the </a:t>
            </a:r>
            <a:r>
              <a:rPr lang="en-US" sz="3600" u="sng"/>
              <a:t>facts</a:t>
            </a:r>
            <a:r>
              <a:rPr lang="en-US" sz="3600"/>
              <a:t> that will populate each fact table record. </a:t>
            </a:r>
          </a:p>
          <a:p>
            <a:endParaRPr lang="en-US" sz="3600"/>
          </a:p>
          <a:p>
            <a:pPr lvl="1"/>
            <a:r>
              <a:rPr lang="en-US" sz="3200"/>
              <a:t>Remember that best Facts are Numeric, Continuously Valued and Additive.  </a:t>
            </a:r>
          </a:p>
          <a:p>
            <a:pPr lvl="1"/>
            <a:endParaRPr lang="en-US" sz="3200"/>
          </a:p>
          <a:p>
            <a:pPr lvl="1"/>
            <a:r>
              <a:rPr lang="en-US" sz="3200"/>
              <a:t>Example: Quantity Sold, Amount etc. </a:t>
            </a:r>
          </a:p>
          <a:p>
            <a:endParaRPr lang="en-US" sz="2400"/>
          </a:p>
        </p:txBody>
      </p:sp>
      <p:sp>
        <p:nvSpPr>
          <p:cNvPr id="63079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/>
          <a:lstStyle/>
          <a:p>
            <a:r>
              <a:rPr lang="en-US" sz="3600"/>
              <a:t>Step 3: Choose Facts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7643-07D9-4053-BFB1-E1416BD5126F}" type="slidenum">
              <a:rPr lang="en-US"/>
              <a:pPr/>
              <a:t>15</a:t>
            </a:fld>
            <a:endParaRPr lang="en-US"/>
          </a:p>
        </p:txBody>
      </p:sp>
      <p:sp>
        <p:nvSpPr>
          <p:cNvPr id="899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8686800" cy="5791200"/>
          </a:xfrm>
        </p:spPr>
        <p:txBody>
          <a:bodyPr/>
          <a:lstStyle/>
          <a:p>
            <a:endParaRPr lang="en-US" sz="2400"/>
          </a:p>
          <a:p>
            <a:r>
              <a:rPr lang="en-US" sz="3600"/>
              <a:t>Choose the </a:t>
            </a:r>
            <a:r>
              <a:rPr lang="en-US" sz="3600" u="sng"/>
              <a:t>dimensions</a:t>
            </a:r>
            <a:r>
              <a:rPr lang="en-US" sz="3600"/>
              <a:t> that apply to each fact in the fact table. </a:t>
            </a:r>
          </a:p>
          <a:p>
            <a:endParaRPr lang="en-US" sz="2400"/>
          </a:p>
          <a:p>
            <a:pPr lvl="1"/>
            <a:r>
              <a:rPr lang="en-US" sz="3200"/>
              <a:t>Typical dimensions: time, product, geography etc.</a:t>
            </a:r>
          </a:p>
          <a:p>
            <a:pPr lvl="1"/>
            <a:endParaRPr lang="en-US" sz="2000"/>
          </a:p>
          <a:p>
            <a:pPr lvl="1"/>
            <a:r>
              <a:rPr lang="en-US" sz="3200"/>
              <a:t>Identify the descriptive attributes that explain each dimension.</a:t>
            </a:r>
          </a:p>
          <a:p>
            <a:pPr lvl="1"/>
            <a:endParaRPr lang="en-US" sz="2000"/>
          </a:p>
          <a:p>
            <a:pPr lvl="1"/>
            <a:r>
              <a:rPr lang="en-US" sz="3200"/>
              <a:t>Determine hierarchies within each dimension. </a:t>
            </a:r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/>
          <a:lstStyle/>
          <a:p>
            <a:r>
              <a:rPr lang="en-US" sz="3600"/>
              <a:t>Step 4: Choose Dimensions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F596-FAE0-43B6-B76C-8C87673698B5}" type="slidenum">
              <a:rPr lang="en-US"/>
              <a:pPr/>
              <a:t>16</a:t>
            </a:fld>
            <a:endParaRPr lang="en-US"/>
          </a:p>
        </p:txBody>
      </p:sp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3600"/>
              <a:t>Step-4: How to Identify a Dimension?</a:t>
            </a:r>
          </a:p>
        </p:txBody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990600"/>
          </a:xfrm>
        </p:spPr>
        <p:txBody>
          <a:bodyPr/>
          <a:lstStyle/>
          <a:p>
            <a:r>
              <a:rPr lang="en-US" sz="2800"/>
              <a:t>The single valued attributes </a:t>
            </a:r>
            <a:r>
              <a:rPr lang="en-US" sz="2800" u="sng"/>
              <a:t>during recording of a transaction</a:t>
            </a:r>
            <a:r>
              <a:rPr lang="en-US" sz="2800"/>
              <a:t> are dimensions. </a:t>
            </a:r>
          </a:p>
          <a:p>
            <a:pPr lvl="1"/>
            <a:endParaRPr lang="en-US" sz="240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209800" y="2108200"/>
            <a:ext cx="3141663" cy="2347913"/>
            <a:chOff x="1392" y="1328"/>
            <a:chExt cx="1979" cy="1479"/>
          </a:xfrm>
        </p:grpSpPr>
        <p:sp>
          <p:nvSpPr>
            <p:cNvPr id="828421" name="Text Box 5"/>
            <p:cNvSpPr txBox="1">
              <a:spLocks noChangeArrowheads="1"/>
            </p:cNvSpPr>
            <p:nvPr/>
          </p:nvSpPr>
          <p:spPr bwMode="auto">
            <a:xfrm>
              <a:off x="1968" y="1591"/>
              <a:ext cx="1403" cy="121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b="0">
                  <a:solidFill>
                    <a:schemeClr val="bg2"/>
                  </a:solidFill>
                </a:rPr>
                <a:t>Calendar_Date </a:t>
              </a:r>
            </a:p>
            <a:p>
              <a:pPr algn="l"/>
              <a:r>
                <a:rPr lang="en-US" sz="2000" b="0">
                  <a:solidFill>
                    <a:schemeClr val="bg2"/>
                  </a:solidFill>
                </a:rPr>
                <a:t>Time_of_Day </a:t>
              </a:r>
            </a:p>
            <a:p>
              <a:pPr algn="l"/>
              <a:r>
                <a:rPr lang="en-US" sz="2000" b="0">
                  <a:solidFill>
                    <a:schemeClr val="bg2"/>
                  </a:solidFill>
                </a:rPr>
                <a:t>Account _No</a:t>
              </a:r>
            </a:p>
            <a:p>
              <a:pPr algn="l"/>
              <a:r>
                <a:rPr lang="en-US" sz="2000" b="0">
                  <a:solidFill>
                    <a:schemeClr val="bg2"/>
                  </a:solidFill>
                </a:rPr>
                <a:t>ATM_Location </a:t>
              </a:r>
            </a:p>
            <a:p>
              <a:pPr algn="l"/>
              <a:r>
                <a:rPr lang="en-US" sz="2000" b="0">
                  <a:solidFill>
                    <a:schemeClr val="bg2"/>
                  </a:solidFill>
                </a:rPr>
                <a:t>Transaction_Type</a:t>
              </a:r>
            </a:p>
            <a:p>
              <a:pPr algn="l"/>
              <a:r>
                <a:rPr lang="en-US" sz="2000" b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Transaction_Rs</a:t>
              </a:r>
            </a:p>
          </p:txBody>
        </p:sp>
        <p:sp>
          <p:nvSpPr>
            <p:cNvPr id="828423" name="Text Box 7"/>
            <p:cNvSpPr txBox="1">
              <a:spLocks noChangeArrowheads="1"/>
            </p:cNvSpPr>
            <p:nvPr/>
          </p:nvSpPr>
          <p:spPr bwMode="auto">
            <a:xfrm>
              <a:off x="2218" y="1328"/>
              <a:ext cx="8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b="0"/>
                <a:t>Fact Table</a:t>
              </a:r>
            </a:p>
          </p:txBody>
        </p:sp>
        <p:sp>
          <p:nvSpPr>
            <p:cNvPr id="828424" name="AutoShape 8"/>
            <p:cNvSpPr>
              <a:spLocks/>
            </p:cNvSpPr>
            <p:nvPr/>
          </p:nvSpPr>
          <p:spPr bwMode="auto">
            <a:xfrm>
              <a:off x="1786" y="1632"/>
              <a:ext cx="86" cy="912"/>
            </a:xfrm>
            <a:prstGeom prst="leftBrace">
              <a:avLst>
                <a:gd name="adj1" fmla="val 883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25" name="Text Box 9"/>
            <p:cNvSpPr txBox="1">
              <a:spLocks noChangeArrowheads="1"/>
            </p:cNvSpPr>
            <p:nvPr/>
          </p:nvSpPr>
          <p:spPr bwMode="auto">
            <a:xfrm>
              <a:off x="1392" y="1968"/>
              <a:ext cx="4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b="0"/>
                <a:t>Dim</a:t>
              </a:r>
            </a:p>
          </p:txBody>
        </p:sp>
      </p:grpSp>
      <p:sp>
        <p:nvSpPr>
          <p:cNvPr id="828427" name="Text Box 11"/>
          <p:cNvSpPr txBox="1">
            <a:spLocks noChangeArrowheads="1"/>
          </p:cNvSpPr>
          <p:nvPr/>
        </p:nvSpPr>
        <p:spPr bwMode="auto">
          <a:xfrm>
            <a:off x="914400" y="4927600"/>
            <a:ext cx="7362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Time_of_day:</a:t>
            </a:r>
            <a:r>
              <a:rPr lang="en-US" sz="2000"/>
              <a:t> Morning, Mid Morning, Lunch Break etc.</a:t>
            </a:r>
          </a:p>
          <a:p>
            <a:pPr algn="l"/>
            <a:endParaRPr lang="en-US" sz="2000"/>
          </a:p>
          <a:p>
            <a:pPr algn="l"/>
            <a:r>
              <a:rPr 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Transaction_Type:</a:t>
            </a:r>
            <a:r>
              <a:rPr lang="en-US" sz="2000"/>
              <a:t> Withdrawal, Deposit, Check balance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19" grpId="0" build="p"/>
      <p:bldP spid="8284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91E8-9B63-472A-8BB6-7D97BA787128}" type="slidenum">
              <a:rPr lang="en-US"/>
              <a:pPr/>
              <a:t>17</a:t>
            </a:fld>
            <a:endParaRPr lang="en-US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3600"/>
              <a:t>Step-4: Can Dimensions be Multi-valued?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226425" cy="1752600"/>
          </a:xfrm>
        </p:spPr>
        <p:txBody>
          <a:bodyPr/>
          <a:lstStyle/>
          <a:p>
            <a:r>
              <a:rPr lang="en-US" sz="2800"/>
              <a:t>Are dimensions ALWYS single?</a:t>
            </a:r>
          </a:p>
          <a:p>
            <a:pPr lvl="1"/>
            <a:r>
              <a:rPr lang="en-US" sz="2400"/>
              <a:t>Not really</a:t>
            </a:r>
          </a:p>
          <a:p>
            <a:pPr lvl="1"/>
            <a:r>
              <a:rPr lang="en-US" sz="2400"/>
              <a:t>What are the problems? And how to handle them</a:t>
            </a:r>
          </a:p>
          <a:p>
            <a:endParaRPr lang="en-US" sz="1800"/>
          </a:p>
          <a:p>
            <a:endParaRPr lang="en-US" sz="2800"/>
          </a:p>
          <a:p>
            <a:pPr lvl="1"/>
            <a:endParaRPr lang="en-US" sz="2400"/>
          </a:p>
        </p:txBody>
      </p:sp>
      <p:sp>
        <p:nvSpPr>
          <p:cNvPr id="832522" name="Rectangle 10"/>
          <p:cNvSpPr>
            <a:spLocks noChangeArrowheads="1"/>
          </p:cNvSpPr>
          <p:nvPr/>
        </p:nvSpPr>
        <p:spPr bwMode="auto">
          <a:xfrm>
            <a:off x="2514600" y="2419350"/>
            <a:ext cx="4584700" cy="1955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sz="2400" b="0">
                <a:solidFill>
                  <a:schemeClr val="tx2"/>
                </a:solidFill>
              </a:rPr>
              <a:t> Calendar_Date (of inspection) </a:t>
            </a:r>
          </a:p>
          <a:p>
            <a:pPr algn="l">
              <a:buFont typeface="Wingdings" pitchFamily="2" charset="2"/>
              <a:buChar char="§"/>
            </a:pPr>
            <a:r>
              <a:rPr lang="en-US" sz="2400" b="0">
                <a:solidFill>
                  <a:schemeClr val="tx2"/>
                </a:solidFill>
              </a:rPr>
              <a:t> Reg_No</a:t>
            </a:r>
          </a:p>
          <a:p>
            <a:pPr algn="l">
              <a:buFont typeface="Wingdings" pitchFamily="2" charset="2"/>
              <a:buChar char="§"/>
            </a:pPr>
            <a:r>
              <a:rPr lang="en-US" sz="2400" b="0">
                <a:solidFill>
                  <a:schemeClr val="tx2"/>
                </a:solidFill>
              </a:rPr>
              <a:t> Technician</a:t>
            </a:r>
          </a:p>
          <a:p>
            <a:pPr algn="l">
              <a:buFont typeface="Wingdings" pitchFamily="2" charset="2"/>
              <a:buChar char="§"/>
            </a:pPr>
            <a:r>
              <a:rPr lang="en-US" sz="2400" b="0">
                <a:solidFill>
                  <a:schemeClr val="tx2"/>
                </a:solidFill>
              </a:rPr>
              <a:t> Workshop </a:t>
            </a:r>
          </a:p>
          <a:p>
            <a:pPr algn="l">
              <a:buFont typeface="Wingdings" pitchFamily="2" charset="2"/>
              <a:buChar char="§"/>
            </a:pPr>
            <a:r>
              <a:rPr lang="en-US" sz="2400" b="0">
                <a:solidFill>
                  <a:schemeClr val="tx2"/>
                </a:solidFill>
              </a:rPr>
              <a:t> Maintenance_Operation</a:t>
            </a:r>
            <a:endParaRPr lang="en-US" sz="2400" b="0">
              <a:solidFill>
                <a:schemeClr val="folHlink"/>
              </a:solidFill>
            </a:endParaRPr>
          </a:p>
        </p:txBody>
      </p:sp>
      <p:sp>
        <p:nvSpPr>
          <p:cNvPr id="832523" name="Rectangle 11"/>
          <p:cNvSpPr>
            <a:spLocks noChangeArrowheads="1"/>
          </p:cNvSpPr>
          <p:nvPr/>
        </p:nvSpPr>
        <p:spPr bwMode="auto">
          <a:xfrm>
            <a:off x="457200" y="4495800"/>
            <a:ext cx="8534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</a:pPr>
            <a:r>
              <a:rPr 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How many maintenance operations are possible?</a:t>
            </a:r>
          </a:p>
          <a:p>
            <a:pPr marL="742950" lvl="1" indent="-285750" algn="l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b="0">
                <a:effectLst>
                  <a:outerShdw blurRad="38100" dist="38100" dir="2700000" algn="tl">
                    <a:srgbClr val="000000"/>
                  </a:outerShdw>
                </a:effectLst>
              </a:rPr>
              <a:t>Few</a:t>
            </a:r>
          </a:p>
          <a:p>
            <a:pPr marL="742950" lvl="1" indent="-285750" algn="l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b="0">
                <a:effectLst>
                  <a:outerShdw blurRad="38100" dist="38100" dir="2700000" algn="tl">
                    <a:srgbClr val="000000"/>
                  </a:outerShdw>
                </a:effectLst>
              </a:rPr>
              <a:t>Maybe more for old cars.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</a:pPr>
            <a:endParaRPr lang="en-US" sz="1800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5" grpId="0" build="p" bldLvl="2"/>
      <p:bldP spid="832522" grpId="0" animBg="1"/>
      <p:bldP spid="83252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6C09-B472-46F0-BCAF-F91093BD930E}" type="slidenum">
              <a:rPr lang="en-US"/>
              <a:pPr/>
              <a:t>18</a:t>
            </a:fld>
            <a:endParaRPr lang="en-US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3600"/>
              <a:t>Step-4: Dimensions &amp; Grain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226425" cy="5181600"/>
          </a:xfrm>
        </p:spPr>
        <p:txBody>
          <a:bodyPr/>
          <a:lstStyle/>
          <a:p>
            <a:r>
              <a:rPr lang="en-US" sz="2800"/>
              <a:t>Several grains are possible as per business requirement. </a:t>
            </a:r>
          </a:p>
          <a:p>
            <a:endParaRPr lang="en-US" sz="2800"/>
          </a:p>
          <a:p>
            <a:pPr lvl="1"/>
            <a:r>
              <a:rPr lang="en-US" sz="2400"/>
              <a:t>For some aggregations certain descriptions do not remain atomic.  </a:t>
            </a:r>
          </a:p>
          <a:p>
            <a:pPr lvl="1"/>
            <a:endParaRPr lang="en-US" sz="2400"/>
          </a:p>
          <a:p>
            <a:pPr lvl="1"/>
            <a:r>
              <a:rPr lang="en-US" sz="2400"/>
              <a:t>Example: Time_of_Day may change several times during daily aggregate, but not during a transaction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2800"/>
              <a:t>Choose the dimensions that are applicable within the selected grain.</a:t>
            </a:r>
          </a:p>
          <a:p>
            <a:pPr lvl="1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67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628E-5197-4B75-AD27-1693128E1EA9}" type="slidenum">
              <a:rPr lang="en-US"/>
              <a:pPr/>
              <a:t>2</a:t>
            </a:fld>
            <a:endParaRPr lang="en-US"/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09800"/>
            <a:ext cx="8226425" cy="1143000"/>
          </a:xfrm>
        </p:spPr>
        <p:txBody>
          <a:bodyPr/>
          <a:lstStyle/>
          <a:p>
            <a:r>
              <a:rPr lang="en-US" sz="4000"/>
              <a:t>Process of Dimensional Modeling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1D34-0F45-49AC-8BDE-DB87B63321B9}" type="slidenum">
              <a:rPr lang="en-US"/>
              <a:pPr/>
              <a:t>3</a:t>
            </a:fld>
            <a:endParaRPr lang="en-US"/>
          </a:p>
        </p:txBody>
      </p:sp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The Process of Dimensional Modeling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4497388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Four Step Method from ER to DM</a:t>
            </a:r>
          </a:p>
          <a:p>
            <a:pPr marL="533400" indent="-533400">
              <a:lnSpc>
                <a:spcPct val="90000"/>
              </a:lnSpc>
            </a:pPr>
            <a:endParaRPr lang="en-US"/>
          </a:p>
          <a:p>
            <a:pPr marL="914400" lvl="1" indent="-457200">
              <a:lnSpc>
                <a:spcPct val="150000"/>
              </a:lnSpc>
              <a:buFontTx/>
              <a:buAutoNum type="arabicPeriod"/>
            </a:pPr>
            <a:r>
              <a:rPr lang="en-US" sz="3600"/>
              <a:t>Choose the Business Process</a:t>
            </a:r>
          </a:p>
          <a:p>
            <a:pPr marL="914400" lvl="1" indent="-457200">
              <a:lnSpc>
                <a:spcPct val="150000"/>
              </a:lnSpc>
              <a:buFontTx/>
              <a:buAutoNum type="arabicPeriod"/>
            </a:pPr>
            <a:r>
              <a:rPr lang="en-US" sz="3600"/>
              <a:t>Choose the Grain</a:t>
            </a:r>
          </a:p>
          <a:p>
            <a:pPr marL="914400" lvl="1" indent="-457200">
              <a:lnSpc>
                <a:spcPct val="150000"/>
              </a:lnSpc>
              <a:buFontTx/>
              <a:buAutoNum type="arabicPeriod"/>
            </a:pPr>
            <a:r>
              <a:rPr lang="en-US" sz="3600"/>
              <a:t>Choose the Facts</a:t>
            </a:r>
          </a:p>
          <a:p>
            <a:pPr marL="914400" lvl="1" indent="-457200">
              <a:lnSpc>
                <a:spcPct val="150000"/>
              </a:lnSpc>
              <a:buFontTx/>
              <a:buAutoNum type="arabicPeriod"/>
            </a:pPr>
            <a:r>
              <a:rPr lang="en-US" sz="3600"/>
              <a:t>Choose the Dimensions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1FA1-1580-4886-B4E1-7DAF9129EE1C}" type="slidenum">
              <a:rPr lang="en-US"/>
              <a:pPr/>
              <a:t>4</a:t>
            </a:fld>
            <a:endParaRPr lang="en-US"/>
          </a:p>
        </p:txBody>
      </p:sp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Step-1: Choose the Business Process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144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business process is a major operational process in an organization.</a:t>
            </a:r>
          </a:p>
          <a:p>
            <a:pPr>
              <a:lnSpc>
                <a:spcPct val="90000"/>
              </a:lnSpc>
            </a:pPr>
            <a:endParaRPr lang="en-US" sz="300"/>
          </a:p>
          <a:p>
            <a:pPr>
              <a:lnSpc>
                <a:spcPct val="90000"/>
              </a:lnSpc>
            </a:pPr>
            <a:endParaRPr lang="en-US" sz="300"/>
          </a:p>
          <a:p>
            <a:pPr>
              <a:lnSpc>
                <a:spcPct val="90000"/>
              </a:lnSpc>
            </a:pPr>
            <a:endParaRPr lang="en-US" sz="300"/>
          </a:p>
          <a:p>
            <a:pPr>
              <a:lnSpc>
                <a:spcPct val="90000"/>
              </a:lnSpc>
            </a:pPr>
            <a:r>
              <a:rPr lang="en-US"/>
              <a:t>Typically supported by a legacy system (database) or an OLTP.</a:t>
            </a:r>
          </a:p>
          <a:p>
            <a:pPr lvl="1">
              <a:lnSpc>
                <a:spcPct val="90000"/>
              </a:lnSpc>
            </a:pPr>
            <a:r>
              <a:rPr lang="en-US"/>
              <a:t>Examples: Orders, Invoices, Inventory etc.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/>
              <a:t>Business Processes are often termed as Data Marts and that is why many people  criticize DM as being data mart oriented. 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A5E2-6F04-4355-9328-EEBDEDB7AE38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2" name="Group 146"/>
          <p:cNvGrpSpPr>
            <a:grpSpLocks/>
          </p:cNvGrpSpPr>
          <p:nvPr/>
        </p:nvGrpSpPr>
        <p:grpSpPr bwMode="auto">
          <a:xfrm>
            <a:off x="1066800" y="2389188"/>
            <a:ext cx="1352550" cy="1954212"/>
            <a:chOff x="1966" y="2666"/>
            <a:chExt cx="852" cy="1231"/>
          </a:xfrm>
        </p:grpSpPr>
        <p:sp>
          <p:nvSpPr>
            <p:cNvPr id="627827" name="Line 115"/>
            <p:cNvSpPr>
              <a:spLocks noChangeShapeType="1"/>
            </p:cNvSpPr>
            <p:nvPr/>
          </p:nvSpPr>
          <p:spPr bwMode="auto">
            <a:xfrm>
              <a:off x="2425" y="2925"/>
              <a:ext cx="0" cy="3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829" name="Line 117"/>
            <p:cNvSpPr>
              <a:spLocks noChangeShapeType="1"/>
            </p:cNvSpPr>
            <p:nvPr/>
          </p:nvSpPr>
          <p:spPr bwMode="auto">
            <a:xfrm flipH="1" flipV="1">
              <a:off x="2097" y="2990"/>
              <a:ext cx="328" cy="25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830" name="Line 118"/>
            <p:cNvSpPr>
              <a:spLocks noChangeShapeType="1"/>
            </p:cNvSpPr>
            <p:nvPr/>
          </p:nvSpPr>
          <p:spPr bwMode="auto">
            <a:xfrm flipH="1" flipV="1">
              <a:off x="2097" y="2796"/>
              <a:ext cx="0" cy="19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837" name="Line 125"/>
            <p:cNvSpPr>
              <a:spLocks noChangeShapeType="1"/>
            </p:cNvSpPr>
            <p:nvPr/>
          </p:nvSpPr>
          <p:spPr bwMode="auto">
            <a:xfrm rot="5400000">
              <a:off x="2133" y="3280"/>
              <a:ext cx="324" cy="2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839" name="Line 127"/>
            <p:cNvSpPr>
              <a:spLocks noChangeShapeType="1"/>
            </p:cNvSpPr>
            <p:nvPr/>
          </p:nvSpPr>
          <p:spPr bwMode="auto">
            <a:xfrm rot="5400000">
              <a:off x="2066" y="3671"/>
              <a:ext cx="1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841" name="Line 129"/>
            <p:cNvSpPr>
              <a:spLocks noChangeShapeType="1"/>
            </p:cNvSpPr>
            <p:nvPr/>
          </p:nvSpPr>
          <p:spPr bwMode="auto">
            <a:xfrm rot="16200000" flipH="1">
              <a:off x="2395" y="3280"/>
              <a:ext cx="324" cy="2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843" name="Line 131"/>
            <p:cNvSpPr>
              <a:spLocks noChangeShapeType="1"/>
            </p:cNvSpPr>
            <p:nvPr/>
          </p:nvSpPr>
          <p:spPr bwMode="auto">
            <a:xfrm rot="16200000" flipH="1">
              <a:off x="2590" y="3671"/>
              <a:ext cx="1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844" name="Oval 132"/>
            <p:cNvSpPr>
              <a:spLocks noChangeArrowheads="1"/>
            </p:cNvSpPr>
            <p:nvPr/>
          </p:nvSpPr>
          <p:spPr bwMode="auto">
            <a:xfrm>
              <a:off x="2294" y="3120"/>
              <a:ext cx="196" cy="19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47" name="Oval 135"/>
            <p:cNvSpPr>
              <a:spLocks noChangeArrowheads="1"/>
            </p:cNvSpPr>
            <p:nvPr/>
          </p:nvSpPr>
          <p:spPr bwMode="auto">
            <a:xfrm>
              <a:off x="2097" y="3702"/>
              <a:ext cx="197" cy="1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48" name="Oval 136"/>
            <p:cNvSpPr>
              <a:spLocks noChangeArrowheads="1"/>
            </p:cNvSpPr>
            <p:nvPr/>
          </p:nvSpPr>
          <p:spPr bwMode="auto">
            <a:xfrm>
              <a:off x="2622" y="3702"/>
              <a:ext cx="196" cy="1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50" name="Oval 138"/>
            <p:cNvSpPr>
              <a:spLocks noChangeArrowheads="1"/>
            </p:cNvSpPr>
            <p:nvPr/>
          </p:nvSpPr>
          <p:spPr bwMode="auto">
            <a:xfrm>
              <a:off x="2359" y="2796"/>
              <a:ext cx="197" cy="19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52" name="Oval 140"/>
            <p:cNvSpPr>
              <a:spLocks noChangeArrowheads="1"/>
            </p:cNvSpPr>
            <p:nvPr/>
          </p:nvSpPr>
          <p:spPr bwMode="auto">
            <a:xfrm>
              <a:off x="1966" y="2666"/>
              <a:ext cx="196" cy="19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9"/>
          <p:cNvGrpSpPr>
            <a:grpSpLocks/>
          </p:cNvGrpSpPr>
          <p:nvPr/>
        </p:nvGrpSpPr>
        <p:grpSpPr bwMode="auto">
          <a:xfrm>
            <a:off x="5867400" y="2971800"/>
            <a:ext cx="1600200" cy="3556000"/>
            <a:chOff x="3696" y="1920"/>
            <a:chExt cx="864" cy="2192"/>
          </a:xfrm>
        </p:grpSpPr>
        <p:sp>
          <p:nvSpPr>
            <p:cNvPr id="627754" name="Text Box 42"/>
            <p:cNvSpPr txBox="1">
              <a:spLocks noChangeArrowheads="1"/>
            </p:cNvSpPr>
            <p:nvPr/>
          </p:nvSpPr>
          <p:spPr bwMode="auto">
            <a:xfrm>
              <a:off x="3696" y="1920"/>
              <a:ext cx="672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2800" b="0"/>
                <a:t>Star-1</a:t>
              </a:r>
            </a:p>
          </p:txBody>
        </p:sp>
        <p:sp>
          <p:nvSpPr>
            <p:cNvPr id="627789" name="Text Box 77"/>
            <p:cNvSpPr txBox="1">
              <a:spLocks noChangeArrowheads="1"/>
            </p:cNvSpPr>
            <p:nvPr/>
          </p:nvSpPr>
          <p:spPr bwMode="auto">
            <a:xfrm>
              <a:off x="3792" y="3792"/>
              <a:ext cx="768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2800" b="0"/>
                <a:t>Star-2</a:t>
              </a:r>
            </a:p>
          </p:txBody>
        </p:sp>
      </p:grpSp>
      <p:grpSp>
        <p:nvGrpSpPr>
          <p:cNvPr id="4" name="Group 148"/>
          <p:cNvGrpSpPr>
            <a:grpSpLocks/>
          </p:cNvGrpSpPr>
          <p:nvPr/>
        </p:nvGrpSpPr>
        <p:grpSpPr bwMode="auto">
          <a:xfrm>
            <a:off x="228600" y="2701925"/>
            <a:ext cx="2501900" cy="1336675"/>
            <a:chOff x="2112" y="2736"/>
            <a:chExt cx="1576" cy="842"/>
          </a:xfrm>
        </p:grpSpPr>
        <p:sp>
          <p:nvSpPr>
            <p:cNvPr id="627791" name="Line 79"/>
            <p:cNvSpPr>
              <a:spLocks noChangeShapeType="1"/>
            </p:cNvSpPr>
            <p:nvPr/>
          </p:nvSpPr>
          <p:spPr bwMode="auto">
            <a:xfrm>
              <a:off x="2178" y="2866"/>
              <a:ext cx="46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94" name="Line 82"/>
            <p:cNvSpPr>
              <a:spLocks noChangeShapeType="1"/>
            </p:cNvSpPr>
            <p:nvPr/>
          </p:nvSpPr>
          <p:spPr bwMode="auto">
            <a:xfrm flipH="1" flipV="1">
              <a:off x="2769" y="2866"/>
              <a:ext cx="328" cy="25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96" name="Line 84"/>
            <p:cNvSpPr>
              <a:spLocks noChangeShapeType="1"/>
            </p:cNvSpPr>
            <p:nvPr/>
          </p:nvSpPr>
          <p:spPr bwMode="auto">
            <a:xfrm flipH="1" flipV="1">
              <a:off x="2571" y="2866"/>
              <a:ext cx="19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98" name="Line 86"/>
            <p:cNvSpPr>
              <a:spLocks noChangeShapeType="1"/>
            </p:cNvSpPr>
            <p:nvPr/>
          </p:nvSpPr>
          <p:spPr bwMode="auto">
            <a:xfrm rot="5400000" flipH="1" flipV="1">
              <a:off x="3066" y="2831"/>
              <a:ext cx="324" cy="26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99" name="Line 87"/>
            <p:cNvSpPr>
              <a:spLocks noChangeShapeType="1"/>
            </p:cNvSpPr>
            <p:nvPr/>
          </p:nvSpPr>
          <p:spPr bwMode="auto">
            <a:xfrm rot="5400000" flipH="1" flipV="1">
              <a:off x="3458" y="2702"/>
              <a:ext cx="0" cy="1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802" name="Line 90"/>
            <p:cNvSpPr>
              <a:spLocks noChangeShapeType="1"/>
            </p:cNvSpPr>
            <p:nvPr/>
          </p:nvSpPr>
          <p:spPr bwMode="auto">
            <a:xfrm rot="5400000">
              <a:off x="2805" y="3156"/>
              <a:ext cx="324" cy="26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803" name="Line 91"/>
            <p:cNvSpPr>
              <a:spLocks noChangeShapeType="1"/>
            </p:cNvSpPr>
            <p:nvPr/>
          </p:nvSpPr>
          <p:spPr bwMode="auto">
            <a:xfrm rot="5400000">
              <a:off x="2737" y="3350"/>
              <a:ext cx="0" cy="1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806" name="Line 94"/>
            <p:cNvSpPr>
              <a:spLocks noChangeShapeType="1"/>
            </p:cNvSpPr>
            <p:nvPr/>
          </p:nvSpPr>
          <p:spPr bwMode="auto">
            <a:xfrm rot="16200000" flipH="1">
              <a:off x="3067" y="3156"/>
              <a:ext cx="324" cy="26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807" name="Line 95"/>
            <p:cNvSpPr>
              <a:spLocks noChangeShapeType="1"/>
            </p:cNvSpPr>
            <p:nvPr/>
          </p:nvSpPr>
          <p:spPr bwMode="auto">
            <a:xfrm rot="16200000" flipH="1">
              <a:off x="3459" y="3351"/>
              <a:ext cx="0" cy="1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809" name="Oval 97"/>
            <p:cNvSpPr>
              <a:spLocks noChangeArrowheads="1"/>
            </p:cNvSpPr>
            <p:nvPr/>
          </p:nvSpPr>
          <p:spPr bwMode="auto">
            <a:xfrm>
              <a:off x="2966" y="2996"/>
              <a:ext cx="196" cy="194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11" name="Oval 99"/>
            <p:cNvSpPr>
              <a:spLocks noChangeArrowheads="1"/>
            </p:cNvSpPr>
            <p:nvPr/>
          </p:nvSpPr>
          <p:spPr bwMode="auto">
            <a:xfrm>
              <a:off x="2506" y="3384"/>
              <a:ext cx="197" cy="194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18" name="Oval 106"/>
            <p:cNvSpPr>
              <a:spLocks noChangeArrowheads="1"/>
            </p:cNvSpPr>
            <p:nvPr/>
          </p:nvSpPr>
          <p:spPr bwMode="auto">
            <a:xfrm>
              <a:off x="2112" y="2801"/>
              <a:ext cx="197" cy="195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20" name="Oval 108"/>
            <p:cNvSpPr>
              <a:spLocks noChangeArrowheads="1"/>
            </p:cNvSpPr>
            <p:nvPr/>
          </p:nvSpPr>
          <p:spPr bwMode="auto">
            <a:xfrm>
              <a:off x="3490" y="3384"/>
              <a:ext cx="198" cy="194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21" name="Oval 109"/>
            <p:cNvSpPr>
              <a:spLocks noChangeArrowheads="1"/>
            </p:cNvSpPr>
            <p:nvPr/>
          </p:nvSpPr>
          <p:spPr bwMode="auto">
            <a:xfrm>
              <a:off x="3490" y="2736"/>
              <a:ext cx="198" cy="194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228600" y="2286000"/>
            <a:ext cx="3022600" cy="2728913"/>
            <a:chOff x="1888" y="1785"/>
            <a:chExt cx="1904" cy="1719"/>
          </a:xfrm>
        </p:grpSpPr>
        <p:sp>
          <p:nvSpPr>
            <p:cNvPr id="627719" name="Text Box 7"/>
            <p:cNvSpPr txBox="1">
              <a:spLocks noChangeArrowheads="1"/>
            </p:cNvSpPr>
            <p:nvPr/>
          </p:nvSpPr>
          <p:spPr bwMode="auto">
            <a:xfrm>
              <a:off x="2176" y="3177"/>
              <a:ext cx="13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2800" b="0"/>
                <a:t>Snow-flake</a:t>
              </a:r>
            </a:p>
          </p:txBody>
        </p: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1888" y="1785"/>
              <a:ext cx="1904" cy="1296"/>
              <a:chOff x="384" y="1152"/>
              <a:chExt cx="2192" cy="1632"/>
            </a:xfrm>
          </p:grpSpPr>
          <p:sp>
            <p:nvSpPr>
              <p:cNvPr id="627721" name="Line 9"/>
              <p:cNvSpPr>
                <a:spLocks noChangeShapeType="1"/>
              </p:cNvSpPr>
              <p:nvPr/>
            </p:nvSpPr>
            <p:spPr bwMode="auto">
              <a:xfrm>
                <a:off x="460" y="1642"/>
                <a:ext cx="37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722" name="Line 10"/>
              <p:cNvSpPr>
                <a:spLocks noChangeShapeType="1"/>
              </p:cNvSpPr>
              <p:nvPr/>
            </p:nvSpPr>
            <p:spPr bwMode="auto">
              <a:xfrm>
                <a:off x="1518" y="1560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723" name="Line 11"/>
              <p:cNvSpPr>
                <a:spLocks noChangeShapeType="1"/>
              </p:cNvSpPr>
              <p:nvPr/>
            </p:nvSpPr>
            <p:spPr bwMode="auto">
              <a:xfrm>
                <a:off x="1518" y="1968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724" name="Line 12"/>
              <p:cNvSpPr>
                <a:spLocks noChangeShapeType="1"/>
              </p:cNvSpPr>
              <p:nvPr/>
            </p:nvSpPr>
            <p:spPr bwMode="auto">
              <a:xfrm flipH="1" flipV="1">
                <a:off x="1140" y="1642"/>
                <a:ext cx="378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725" name="Line 13"/>
              <p:cNvSpPr>
                <a:spLocks noChangeShapeType="1"/>
              </p:cNvSpPr>
              <p:nvPr/>
            </p:nvSpPr>
            <p:spPr bwMode="auto">
              <a:xfrm flipH="1" flipV="1">
                <a:off x="1140" y="1397"/>
                <a:ext cx="0" cy="2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726" name="Line 14"/>
              <p:cNvSpPr>
                <a:spLocks noChangeShapeType="1"/>
              </p:cNvSpPr>
              <p:nvPr/>
            </p:nvSpPr>
            <p:spPr bwMode="auto">
              <a:xfrm flipH="1" flipV="1">
                <a:off x="913" y="1642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 rot="5400000">
                <a:off x="1456" y="1377"/>
                <a:ext cx="653" cy="529"/>
                <a:chOff x="2400" y="1440"/>
                <a:chExt cx="384" cy="336"/>
              </a:xfrm>
            </p:grpSpPr>
            <p:sp>
              <p:nvSpPr>
                <p:cNvPr id="627728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2544" y="1584"/>
                  <a:ext cx="24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729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2544" y="144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730" name="Line 18"/>
                <p:cNvSpPr>
                  <a:spLocks noChangeShapeType="1"/>
                </p:cNvSpPr>
                <p:nvPr/>
              </p:nvSpPr>
              <p:spPr bwMode="auto">
                <a:xfrm flipH="1" flipV="1">
                  <a:off x="2400" y="158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 rot="5400000" flipH="1" flipV="1">
                <a:off x="927" y="2030"/>
                <a:ext cx="653" cy="529"/>
                <a:chOff x="2400" y="1440"/>
                <a:chExt cx="384" cy="336"/>
              </a:xfrm>
            </p:grpSpPr>
            <p:sp>
              <p:nvSpPr>
                <p:cNvPr id="627732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2544" y="1584"/>
                  <a:ext cx="24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733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2544" y="144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734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2400" y="158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3"/>
              <p:cNvGrpSpPr>
                <a:grpSpLocks/>
              </p:cNvGrpSpPr>
              <p:nvPr/>
            </p:nvGrpSpPr>
            <p:grpSpPr bwMode="auto">
              <a:xfrm rot="16200000" flipV="1">
                <a:off x="1456" y="2030"/>
                <a:ext cx="653" cy="529"/>
                <a:chOff x="2400" y="1440"/>
                <a:chExt cx="384" cy="336"/>
              </a:xfrm>
            </p:grpSpPr>
            <p:sp>
              <p:nvSpPr>
                <p:cNvPr id="627736" name="Line 24"/>
                <p:cNvSpPr>
                  <a:spLocks noChangeShapeType="1"/>
                </p:cNvSpPr>
                <p:nvPr/>
              </p:nvSpPr>
              <p:spPr bwMode="auto">
                <a:xfrm flipH="1" flipV="1">
                  <a:off x="2544" y="1584"/>
                  <a:ext cx="24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737" name="Line 25"/>
                <p:cNvSpPr>
                  <a:spLocks noChangeShapeType="1"/>
                </p:cNvSpPr>
                <p:nvPr/>
              </p:nvSpPr>
              <p:spPr bwMode="auto">
                <a:xfrm flipH="1" flipV="1">
                  <a:off x="2544" y="144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738" name="Line 26"/>
                <p:cNvSpPr>
                  <a:spLocks noChangeShapeType="1"/>
                </p:cNvSpPr>
                <p:nvPr/>
              </p:nvSpPr>
              <p:spPr bwMode="auto">
                <a:xfrm flipH="1" flipV="1">
                  <a:off x="2400" y="158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27739" name="Oval 27"/>
              <p:cNvSpPr>
                <a:spLocks noChangeArrowheads="1"/>
              </p:cNvSpPr>
              <p:nvPr/>
            </p:nvSpPr>
            <p:spPr bwMode="auto">
              <a:xfrm>
                <a:off x="1367" y="1805"/>
                <a:ext cx="226" cy="24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740" name="Oval 28"/>
              <p:cNvSpPr>
                <a:spLocks noChangeArrowheads="1"/>
              </p:cNvSpPr>
              <p:nvPr/>
            </p:nvSpPr>
            <p:spPr bwMode="auto">
              <a:xfrm>
                <a:off x="1367" y="2294"/>
                <a:ext cx="226" cy="24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741" name="Oval 29"/>
              <p:cNvSpPr>
                <a:spLocks noChangeArrowheads="1"/>
              </p:cNvSpPr>
              <p:nvPr/>
            </p:nvSpPr>
            <p:spPr bwMode="auto">
              <a:xfrm>
                <a:off x="838" y="2294"/>
                <a:ext cx="226" cy="24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742" name="Oval 30"/>
              <p:cNvSpPr>
                <a:spLocks noChangeArrowheads="1"/>
              </p:cNvSpPr>
              <p:nvPr/>
            </p:nvSpPr>
            <p:spPr bwMode="auto">
              <a:xfrm>
                <a:off x="1140" y="2539"/>
                <a:ext cx="227" cy="24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743" name="Oval 31"/>
              <p:cNvSpPr>
                <a:spLocks noChangeArrowheads="1"/>
              </p:cNvSpPr>
              <p:nvPr/>
            </p:nvSpPr>
            <p:spPr bwMode="auto">
              <a:xfrm>
                <a:off x="1745" y="2539"/>
                <a:ext cx="226" cy="24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744" name="Oval 32"/>
              <p:cNvSpPr>
                <a:spLocks noChangeArrowheads="1"/>
              </p:cNvSpPr>
              <p:nvPr/>
            </p:nvSpPr>
            <p:spPr bwMode="auto">
              <a:xfrm>
                <a:off x="1669" y="1152"/>
                <a:ext cx="227" cy="24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745" name="Oval 33"/>
              <p:cNvSpPr>
                <a:spLocks noChangeArrowheads="1"/>
              </p:cNvSpPr>
              <p:nvPr/>
            </p:nvSpPr>
            <p:spPr bwMode="auto">
              <a:xfrm>
                <a:off x="1442" y="1397"/>
                <a:ext cx="227" cy="24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746" name="Oval 34"/>
              <p:cNvSpPr>
                <a:spLocks noChangeArrowheads="1"/>
              </p:cNvSpPr>
              <p:nvPr/>
            </p:nvSpPr>
            <p:spPr bwMode="auto">
              <a:xfrm>
                <a:off x="762" y="1560"/>
                <a:ext cx="227" cy="24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747" name="Oval 35"/>
              <p:cNvSpPr>
                <a:spLocks noChangeArrowheads="1"/>
              </p:cNvSpPr>
              <p:nvPr/>
            </p:nvSpPr>
            <p:spPr bwMode="auto">
              <a:xfrm>
                <a:off x="989" y="1234"/>
                <a:ext cx="226" cy="244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748" name="Oval 36"/>
              <p:cNvSpPr>
                <a:spLocks noChangeArrowheads="1"/>
              </p:cNvSpPr>
              <p:nvPr/>
            </p:nvSpPr>
            <p:spPr bwMode="auto">
              <a:xfrm>
                <a:off x="384" y="1560"/>
                <a:ext cx="227" cy="24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749" name="Line 37"/>
              <p:cNvSpPr>
                <a:spLocks noChangeShapeType="1"/>
              </p:cNvSpPr>
              <p:nvPr/>
            </p:nvSpPr>
            <p:spPr bwMode="auto">
              <a:xfrm flipH="1">
                <a:off x="2047" y="1886"/>
                <a:ext cx="378" cy="5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750" name="Oval 38"/>
              <p:cNvSpPr>
                <a:spLocks noChangeArrowheads="1"/>
              </p:cNvSpPr>
              <p:nvPr/>
            </p:nvSpPr>
            <p:spPr bwMode="auto">
              <a:xfrm>
                <a:off x="1971" y="2294"/>
                <a:ext cx="227" cy="24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751" name="Oval 39"/>
              <p:cNvSpPr>
                <a:spLocks noChangeArrowheads="1"/>
              </p:cNvSpPr>
              <p:nvPr/>
            </p:nvSpPr>
            <p:spPr bwMode="auto">
              <a:xfrm>
                <a:off x="1971" y="1478"/>
                <a:ext cx="227" cy="24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752" name="Oval 40"/>
              <p:cNvSpPr>
                <a:spLocks noChangeArrowheads="1"/>
              </p:cNvSpPr>
              <p:nvPr/>
            </p:nvSpPr>
            <p:spPr bwMode="auto">
              <a:xfrm>
                <a:off x="2349" y="1805"/>
                <a:ext cx="227" cy="24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27863" name="Rectangle 15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 sz="4000"/>
              <a:t>Step-1: Separating the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5.02317E-6 L 0.49167 -0.21132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6.48749E-8 L 0.50833 0.30028 " pathEditMode="relative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794B-530F-46F7-A6F7-00B40DD50B55}" type="slidenum">
              <a:rPr lang="en-US"/>
              <a:pPr/>
              <a:t>6</a:t>
            </a:fld>
            <a:endParaRPr lang="en-US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Step-2: Choosing the Grain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4582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Grain is the fundamental, atomic level of data to be represented. 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2400"/>
              <a:t>Grain is also termed as the unit of analyses.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2400"/>
              <a:t>Example grain statements 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2400"/>
              <a:t>Typical grains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Individual Transactions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Daily aggregates (snapshots)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Monthly aggregates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2400"/>
              <a:t>Relationship between grain and expressiveness.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Grain vs. hardware trade-off.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E05F-E4F9-47E6-9B03-017D537124E2}" type="slidenum">
              <a:rPr lang="en-US"/>
              <a:pPr/>
              <a:t>7</a:t>
            </a:fld>
            <a:endParaRPr lang="en-US"/>
          </a:p>
        </p:txBody>
      </p:sp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Step-2: Relationship b/w Grain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324600" y="2438400"/>
            <a:ext cx="2438400" cy="2930525"/>
            <a:chOff x="3984" y="1536"/>
            <a:chExt cx="1536" cy="1846"/>
          </a:xfrm>
        </p:grpSpPr>
        <p:sp>
          <p:nvSpPr>
            <p:cNvPr id="884744" name="AutoShape 8"/>
            <p:cNvSpPr>
              <a:spLocks noChangeArrowheads="1"/>
            </p:cNvSpPr>
            <p:nvPr/>
          </p:nvSpPr>
          <p:spPr bwMode="auto">
            <a:xfrm>
              <a:off x="3984" y="1536"/>
              <a:ext cx="1536" cy="1392"/>
            </a:xfrm>
            <a:prstGeom prst="star24">
              <a:avLst>
                <a:gd name="adj" fmla="val 37500"/>
              </a:avLst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4745" name="Text Box 9"/>
            <p:cNvSpPr txBox="1">
              <a:spLocks noChangeArrowheads="1"/>
            </p:cNvSpPr>
            <p:nvPr/>
          </p:nvSpPr>
          <p:spPr bwMode="auto">
            <a:xfrm>
              <a:off x="4172" y="2978"/>
              <a:ext cx="1288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Daily aggregates</a:t>
              </a:r>
            </a:p>
            <a:p>
              <a:r>
                <a:rPr lang="en-US" sz="1800"/>
                <a:t> 6 x 4 = 24 values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043238" y="1728788"/>
            <a:ext cx="3016250" cy="3071812"/>
            <a:chOff x="1917" y="1089"/>
            <a:chExt cx="1900" cy="1935"/>
          </a:xfrm>
        </p:grpSpPr>
        <p:sp>
          <p:nvSpPr>
            <p:cNvPr id="884743" name="AutoShape 7"/>
            <p:cNvSpPr>
              <a:spLocks noChangeArrowheads="1"/>
            </p:cNvSpPr>
            <p:nvPr/>
          </p:nvSpPr>
          <p:spPr bwMode="auto">
            <a:xfrm>
              <a:off x="2064" y="1488"/>
              <a:ext cx="1632" cy="1536"/>
            </a:xfrm>
            <a:prstGeom prst="star16">
              <a:avLst>
                <a:gd name="adj" fmla="val 37500"/>
              </a:avLst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4746" name="Text Box 10"/>
            <p:cNvSpPr txBox="1">
              <a:spLocks noChangeArrowheads="1"/>
            </p:cNvSpPr>
            <p:nvPr/>
          </p:nvSpPr>
          <p:spPr bwMode="auto">
            <a:xfrm>
              <a:off x="1917" y="1089"/>
              <a:ext cx="1900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Four aggregates per week</a:t>
              </a:r>
            </a:p>
            <a:p>
              <a:r>
                <a:rPr lang="en-US" sz="1800"/>
                <a:t> 4 x 4 = 16  values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34950" y="2514600"/>
            <a:ext cx="2965450" cy="2854325"/>
            <a:chOff x="148" y="1584"/>
            <a:chExt cx="1868" cy="1798"/>
          </a:xfrm>
        </p:grpSpPr>
        <p:sp>
          <p:nvSpPr>
            <p:cNvPr id="884742" name="AutoShape 6"/>
            <p:cNvSpPr>
              <a:spLocks noChangeArrowheads="1"/>
            </p:cNvSpPr>
            <p:nvPr/>
          </p:nvSpPr>
          <p:spPr bwMode="auto">
            <a:xfrm>
              <a:off x="192" y="1584"/>
              <a:ext cx="1392" cy="1296"/>
            </a:xfrm>
            <a:prstGeom prst="star8">
              <a:avLst>
                <a:gd name="adj" fmla="val 38250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4747" name="Text Box 11"/>
            <p:cNvSpPr txBox="1">
              <a:spLocks noChangeArrowheads="1"/>
            </p:cNvSpPr>
            <p:nvPr/>
          </p:nvSpPr>
          <p:spPr bwMode="auto">
            <a:xfrm>
              <a:off x="148" y="2978"/>
              <a:ext cx="1868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Two aggregates per week</a:t>
              </a:r>
            </a:p>
            <a:p>
              <a:r>
                <a:rPr lang="en-US" sz="1800"/>
                <a:t> 2 x 4 = 8 values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65150" y="941388"/>
            <a:ext cx="7856538" cy="506412"/>
            <a:chOff x="356" y="593"/>
            <a:chExt cx="4949" cy="319"/>
          </a:xfrm>
        </p:grpSpPr>
        <p:sp>
          <p:nvSpPr>
            <p:cNvPr id="884748" name="Line 12"/>
            <p:cNvSpPr>
              <a:spLocks noChangeShapeType="1"/>
            </p:cNvSpPr>
            <p:nvPr/>
          </p:nvSpPr>
          <p:spPr bwMode="auto">
            <a:xfrm>
              <a:off x="432" y="912"/>
              <a:ext cx="48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4749" name="Text Box 13"/>
            <p:cNvSpPr txBox="1">
              <a:spLocks noChangeArrowheads="1"/>
            </p:cNvSpPr>
            <p:nvPr/>
          </p:nvSpPr>
          <p:spPr bwMode="auto">
            <a:xfrm>
              <a:off x="356" y="593"/>
              <a:ext cx="138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hlink"/>
                  </a:solidFill>
                </a:rPr>
                <a:t>LOW Granularity</a:t>
              </a:r>
            </a:p>
          </p:txBody>
        </p:sp>
        <p:sp>
          <p:nvSpPr>
            <p:cNvPr id="884750" name="Text Box 14"/>
            <p:cNvSpPr txBox="1">
              <a:spLocks noChangeArrowheads="1"/>
            </p:cNvSpPr>
            <p:nvPr/>
          </p:nvSpPr>
          <p:spPr bwMode="auto">
            <a:xfrm>
              <a:off x="3893" y="593"/>
              <a:ext cx="141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hlink"/>
                  </a:solidFill>
                </a:rPr>
                <a:t>HIGH Granularity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F1C8-E64C-4CC7-9587-C0A864A2A50F}" type="slidenum">
              <a:rPr lang="en-US"/>
              <a:pPr/>
              <a:t>8</a:t>
            </a:fld>
            <a:endParaRPr lang="en-US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pPr defTabSz="930275"/>
            <a:r>
              <a:rPr lang="en-US"/>
              <a:t>The case </a:t>
            </a:r>
            <a:r>
              <a:rPr lang="en-US" u="sng"/>
              <a:t>FOR</a:t>
            </a:r>
            <a:r>
              <a:rPr lang="en-US"/>
              <a:t> data aggregation</a:t>
            </a:r>
            <a:endParaRPr lang="en-US" sz="3600"/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839200" cy="5257800"/>
          </a:xfrm>
          <a:noFill/>
          <a:ln/>
        </p:spPr>
        <p:txBody>
          <a:bodyPr lIns="92075" tIns="46038" rIns="92075" bIns="46038"/>
          <a:lstStyle/>
          <a:p>
            <a:pPr marL="228600" indent="-228600">
              <a:spcBef>
                <a:spcPct val="50000"/>
              </a:spcBef>
              <a:buSzPct val="100000"/>
            </a:pPr>
            <a:r>
              <a:rPr lang="en-US"/>
              <a:t> Works well for repetitive queries.</a:t>
            </a:r>
          </a:p>
          <a:p>
            <a:pPr marL="228600" indent="-228600">
              <a:spcBef>
                <a:spcPct val="50000"/>
              </a:spcBef>
              <a:buSzPct val="100000"/>
            </a:pPr>
            <a:endParaRPr lang="en-US" sz="600"/>
          </a:p>
          <a:p>
            <a:pPr marL="228600" indent="-228600">
              <a:spcBef>
                <a:spcPct val="50000"/>
              </a:spcBef>
              <a:buSzPct val="100000"/>
            </a:pPr>
            <a:r>
              <a:rPr lang="en-US"/>
              <a:t> Follows the known thought process.</a:t>
            </a:r>
          </a:p>
          <a:p>
            <a:pPr marL="228600" indent="-228600">
              <a:spcBef>
                <a:spcPct val="50000"/>
              </a:spcBef>
              <a:buSzPct val="100000"/>
            </a:pPr>
            <a:endParaRPr lang="en-US" sz="700"/>
          </a:p>
          <a:p>
            <a:pPr marL="228600" indent="-228600">
              <a:spcBef>
                <a:spcPct val="50000"/>
              </a:spcBef>
              <a:buSzPct val="100000"/>
            </a:pPr>
            <a:r>
              <a:rPr lang="en-US"/>
              <a:t> Justifiable if used for max number of queries.</a:t>
            </a:r>
          </a:p>
          <a:p>
            <a:pPr marL="228600" indent="-228600">
              <a:spcBef>
                <a:spcPct val="50000"/>
              </a:spcBef>
              <a:buSzPct val="100000"/>
            </a:pPr>
            <a:endParaRPr lang="en-US" sz="900"/>
          </a:p>
          <a:p>
            <a:pPr marL="228600" indent="-228600">
              <a:spcBef>
                <a:spcPct val="50000"/>
              </a:spcBef>
              <a:buSzPct val="100000"/>
            </a:pPr>
            <a:r>
              <a:rPr lang="en-US"/>
              <a:t> Provides a “big picture” or macroscopic view.</a:t>
            </a:r>
          </a:p>
          <a:p>
            <a:pPr marL="228600" indent="-228600">
              <a:spcBef>
                <a:spcPct val="50000"/>
              </a:spcBef>
              <a:buSzPct val="100000"/>
            </a:pPr>
            <a:endParaRPr lang="en-US" sz="700"/>
          </a:p>
          <a:p>
            <a:pPr marL="228600" indent="-228600">
              <a:spcBef>
                <a:spcPct val="50000"/>
              </a:spcBef>
              <a:buSzPct val="100000"/>
            </a:pPr>
            <a:r>
              <a:rPr lang="en-US"/>
              <a:t> Application dependent, usually inflexible to business changes (remember lack of absoluteness of conventions).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FF176-762B-47EA-9731-5B03B107AA06}" type="slidenum">
              <a:rPr lang="en-US"/>
              <a:pPr/>
              <a:t>9</a:t>
            </a:fld>
            <a:endParaRPr lang="en-US"/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pPr defTabSz="930275"/>
            <a:r>
              <a:rPr lang="en-US" sz="4000"/>
              <a:t>The case </a:t>
            </a:r>
            <a:r>
              <a:rPr lang="en-US" sz="4000" u="sng"/>
              <a:t>AGAINST</a:t>
            </a:r>
            <a:r>
              <a:rPr lang="en-US" sz="4000"/>
              <a:t> data aggregation</a:t>
            </a:r>
            <a:endParaRPr lang="en-US" sz="3200"/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839200" cy="5486400"/>
          </a:xfrm>
          <a:noFill/>
          <a:ln/>
        </p:spPr>
        <p:txBody>
          <a:bodyPr lIns="92075" tIns="46038" rIns="92075" bIns="46038"/>
          <a:lstStyle/>
          <a:p>
            <a:pPr marL="228600" indent="-228600">
              <a:spcBef>
                <a:spcPct val="50000"/>
              </a:spcBef>
              <a:buSzPct val="100000"/>
            </a:pPr>
            <a:r>
              <a:rPr lang="en-US"/>
              <a:t>Aggregation is irreversible.</a:t>
            </a:r>
          </a:p>
          <a:p>
            <a:pPr marL="514350" lvl="1" indent="-171450">
              <a:spcBef>
                <a:spcPct val="50000"/>
              </a:spcBef>
            </a:pPr>
            <a:r>
              <a:rPr lang="en-US"/>
              <a:t> Can create monthly sales data from weekly sales data, but the reverse is not possible. </a:t>
            </a:r>
            <a:endParaRPr lang="en-US" sz="1400"/>
          </a:p>
          <a:p>
            <a:pPr marL="514350" lvl="1" indent="-171450">
              <a:spcBef>
                <a:spcPct val="50000"/>
              </a:spcBef>
            </a:pPr>
            <a:endParaRPr lang="en-US" sz="800"/>
          </a:p>
          <a:p>
            <a:pPr marL="514350" lvl="1" indent="-171450">
              <a:spcBef>
                <a:spcPct val="50000"/>
              </a:spcBef>
            </a:pPr>
            <a:endParaRPr lang="en-US" sz="800"/>
          </a:p>
          <a:p>
            <a:pPr marL="228600" indent="-228600">
              <a:spcBef>
                <a:spcPct val="50000"/>
              </a:spcBef>
              <a:buSzPct val="100000"/>
            </a:pPr>
            <a:r>
              <a:rPr lang="en-US"/>
              <a:t>Aggregation limits the questions that can be answered.</a:t>
            </a:r>
          </a:p>
          <a:p>
            <a:pPr marL="514350" lvl="1" indent="-171450">
              <a:spcBef>
                <a:spcPct val="50000"/>
              </a:spcBef>
            </a:pPr>
            <a:r>
              <a:rPr lang="en-US"/>
              <a:t> What, </a:t>
            </a:r>
            <a:r>
              <a:rPr lang="en-US" u="sng"/>
              <a:t>when</a:t>
            </a:r>
            <a:r>
              <a:rPr lang="en-US"/>
              <a:t>, why, </a:t>
            </a:r>
            <a:r>
              <a:rPr lang="en-US" u="sng"/>
              <a:t>where</a:t>
            </a:r>
            <a:r>
              <a:rPr lang="en-US"/>
              <a:t>, what-else, what-next</a:t>
            </a:r>
          </a:p>
          <a:p>
            <a:pPr marL="514350" lvl="1" indent="-171450">
              <a:spcBef>
                <a:spcPct val="50000"/>
              </a:spcBef>
            </a:pPr>
            <a:endParaRPr 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698</Words>
  <Application>Microsoft Office PowerPoint</Application>
  <PresentationFormat>On-screen Show (4:3)</PresentationFormat>
  <Paragraphs>200</Paragraphs>
  <Slides>18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Chart</vt:lpstr>
      <vt:lpstr>Data Warehousing </vt:lpstr>
      <vt:lpstr>Process of Dimensional Modeling</vt:lpstr>
      <vt:lpstr>The Process of Dimensional Modeling</vt:lpstr>
      <vt:lpstr>Step-1: Choose the Business Process</vt:lpstr>
      <vt:lpstr>Step-1: Separating the Process</vt:lpstr>
      <vt:lpstr>Step-2: Choosing the Grain</vt:lpstr>
      <vt:lpstr>Step-2: Relationship b/w Grain</vt:lpstr>
      <vt:lpstr>The case FOR data aggregation</vt:lpstr>
      <vt:lpstr>The case AGAINST data aggregation</vt:lpstr>
      <vt:lpstr>The case AGAINST data aggregation</vt:lpstr>
      <vt:lpstr>Aggregation hides crucial facts Example</vt:lpstr>
      <vt:lpstr>Aggregation hides crucial facts chart</vt:lpstr>
      <vt:lpstr>Step 3: Choose Facts statement</vt:lpstr>
      <vt:lpstr>Step 3: Choose Facts</vt:lpstr>
      <vt:lpstr>Step 4: Choose Dimensions </vt:lpstr>
      <vt:lpstr>Step-4: How to Identify a Dimension?</vt:lpstr>
      <vt:lpstr>Step-4: Can Dimensions be Multi-valued?</vt:lpstr>
      <vt:lpstr>Step-4: Dimensions &amp; Grain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</dc:title>
  <dc:creator>Arif Shah</dc:creator>
  <cp:lastModifiedBy>Arif Shah</cp:lastModifiedBy>
  <cp:revision>1</cp:revision>
  <dcterms:created xsi:type="dcterms:W3CDTF">2015-05-11T05:30:01Z</dcterms:created>
  <dcterms:modified xsi:type="dcterms:W3CDTF">2015-05-11T05:32:38Z</dcterms:modified>
</cp:coreProperties>
</file>