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CAB6-B424-4D70-8CC2-DC5502C3316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30940-A3C3-4E3B-B3AF-2F0C7DCC1F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0C460-89BC-47E1-B330-79986AE5D1CC}" type="slidenum">
              <a:rPr lang="en-US"/>
              <a:pPr/>
              <a:t>1</a:t>
            </a:fld>
            <a:endParaRPr lang="en-US"/>
          </a:p>
        </p:txBody>
      </p:sp>
      <p:sp>
        <p:nvSpPr>
          <p:cNvPr id="3635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F3EFD-A769-4671-A01D-D441D86F0A4A}" type="slidenum">
              <a:rPr lang="en-US"/>
              <a:pPr/>
              <a:t>10</a:t>
            </a:fld>
            <a:endParaRPr lang="en-US"/>
          </a:p>
        </p:txBody>
      </p:sp>
      <p:sp>
        <p:nvSpPr>
          <p:cNvPr id="385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C7703-8560-4B7E-A551-495D5CD518A7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D7B2D-3758-4B8A-8C83-70AE5D8D08A1}" type="slidenum">
              <a:rPr lang="en-US"/>
              <a:pPr/>
              <a:t>12</a:t>
            </a:fld>
            <a:endParaRPr lang="en-US"/>
          </a:p>
        </p:txBody>
      </p:sp>
      <p:sp>
        <p:nvSpPr>
          <p:cNvPr id="387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C4D70-BE1E-4DF0-AD1B-AA4D3576E14A}" type="slidenum">
              <a:rPr lang="en-US"/>
              <a:pPr/>
              <a:t>13</a:t>
            </a:fld>
            <a:endParaRPr lang="en-US"/>
          </a:p>
        </p:txBody>
      </p:sp>
      <p:sp>
        <p:nvSpPr>
          <p:cNvPr id="389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81CA1-B61F-4B41-8956-4BC2A313B655}" type="slidenum">
              <a:rPr lang="en-US"/>
              <a:pPr/>
              <a:t>14</a:t>
            </a:fld>
            <a:endParaRPr lang="en-US"/>
          </a:p>
        </p:txBody>
      </p:sp>
      <p:sp>
        <p:nvSpPr>
          <p:cNvPr id="423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FA4FC-65C9-447E-8CD0-A4957ED94E9C}" type="slidenum">
              <a:rPr lang="en-US"/>
              <a:pPr/>
              <a:t>15</a:t>
            </a:fld>
            <a:endParaRPr lang="en-US"/>
          </a:p>
        </p:txBody>
      </p:sp>
      <p:sp>
        <p:nvSpPr>
          <p:cNvPr id="430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905C9-E503-449A-9421-F78F8E7588BA}" type="slidenum">
              <a:rPr lang="en-US"/>
              <a:pPr/>
              <a:t>16</a:t>
            </a:fld>
            <a:endParaRPr lang="en-US"/>
          </a:p>
        </p:txBody>
      </p:sp>
      <p:sp>
        <p:nvSpPr>
          <p:cNvPr id="3911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930" tIns="44965" rIns="89930" bIns="44965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9BFBF-A7FD-4450-9F16-5E3F51353F0E}" type="slidenum">
              <a:rPr lang="en-US"/>
              <a:pPr/>
              <a:t>17</a:t>
            </a:fld>
            <a:endParaRPr lang="en-US"/>
          </a:p>
        </p:txBody>
      </p:sp>
      <p:sp>
        <p:nvSpPr>
          <p:cNvPr id="3932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35C65-C632-4C40-898C-084BE7FD4466}" type="slidenum">
              <a:rPr lang="en-US"/>
              <a:pPr/>
              <a:t>18</a:t>
            </a:fld>
            <a:endParaRPr lang="en-US"/>
          </a:p>
        </p:txBody>
      </p:sp>
      <p:sp>
        <p:nvSpPr>
          <p:cNvPr id="401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43A60-4C0A-43D2-8462-C75311A195FC}" type="slidenum">
              <a:rPr lang="en-US"/>
              <a:pPr/>
              <a:t>19</a:t>
            </a:fld>
            <a:endParaRPr lang="en-US"/>
          </a:p>
        </p:txBody>
      </p:sp>
      <p:sp>
        <p:nvSpPr>
          <p:cNvPr id="434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0BB28-3264-4CC5-A687-17674227556E}" type="slidenum">
              <a:rPr lang="en-US"/>
              <a:pPr/>
              <a:t>2</a:t>
            </a:fld>
            <a:endParaRPr lang="en-US"/>
          </a:p>
        </p:txBody>
      </p:sp>
      <p:sp>
        <p:nvSpPr>
          <p:cNvPr id="432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2A1B1-D27A-40F5-A10B-5B2B022E25CE}" type="slidenum">
              <a:rPr lang="en-US"/>
              <a:pPr/>
              <a:t>3</a:t>
            </a:fld>
            <a:endParaRPr lang="en-US"/>
          </a:p>
        </p:txBody>
      </p:sp>
      <p:sp>
        <p:nvSpPr>
          <p:cNvPr id="397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3E27E-E521-43C2-B14A-B76D3D14A3D6}" type="slidenum">
              <a:rPr lang="en-US"/>
              <a:pPr/>
              <a:t>4</a:t>
            </a:fld>
            <a:endParaRPr lang="en-US"/>
          </a:p>
        </p:txBody>
      </p:sp>
      <p:sp>
        <p:nvSpPr>
          <p:cNvPr id="417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3CC9E-D562-4327-9D63-A9B26054BBBD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material on notes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C703-F0FD-40CB-A5AD-74868D48B540}" type="slidenum">
              <a:rPr lang="en-US"/>
              <a:pPr/>
              <a:t>6</a:t>
            </a:fld>
            <a:endParaRPr lang="en-US"/>
          </a:p>
        </p:txBody>
      </p:sp>
      <p:sp>
        <p:nvSpPr>
          <p:cNvPr id="428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material on notes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F5DF8-4F8F-4923-BCA5-CBBADC061FF9}" type="slidenum">
              <a:rPr lang="en-US"/>
              <a:pPr/>
              <a:t>7</a:t>
            </a:fld>
            <a:endParaRPr lang="en-US"/>
          </a:p>
        </p:txBody>
      </p:sp>
      <p:sp>
        <p:nvSpPr>
          <p:cNvPr id="421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9EAD0-A92F-499D-B29F-ACF268BBE272}" type="slidenum">
              <a:rPr lang="en-US"/>
              <a:pPr/>
              <a:t>8</a:t>
            </a:fld>
            <a:endParaRPr lang="en-US"/>
          </a:p>
        </p:txBody>
      </p:sp>
      <p:sp>
        <p:nvSpPr>
          <p:cNvPr id="380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B2E15-39C8-4965-86C8-53F75952CF6F}" type="slidenum">
              <a:rPr lang="en-US"/>
              <a:pPr/>
              <a:t>9</a:t>
            </a:fld>
            <a:endParaRPr lang="en-US"/>
          </a:p>
        </p:txBody>
      </p:sp>
      <p:sp>
        <p:nvSpPr>
          <p:cNvPr id="378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34B1E9E-B257-4505-B779-EFE00C935AA4}" type="datetime1">
              <a:rPr lang="en-US" smtClean="0"/>
              <a:t>5/25/2015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0E4BA-2C6F-4EFB-8351-2A0F1C33B136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19491A-CAB7-4F71-B818-7A61AA7FF41E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A0ADC099-00DC-443A-8789-16074C50E395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2C898B25-7CB2-4FD2-AE03-510800686F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B3452-C329-4B8A-938E-3AA3CC4B43B3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28AC1B-9069-4C7C-A04D-884BE1EAC751}" type="datetime1">
              <a:rPr lang="en-US" smtClean="0"/>
              <a:t>5/25/2015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2707D-26AE-42B8-8E8F-F57FDC7E61DF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C2D18-84AF-4B5A-AB52-DFB4EBDBA709}" type="datetime1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12247-3C70-40C8-9DB3-229C60168DC6}" type="datetime1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D7DF8-F095-4AD2-B6B9-D6CA748EE837}" type="datetime1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C4E703-42A5-427E-ABF6-5A58A4ADA4F6}" type="datetime1">
              <a:rPr lang="en-US" smtClean="0"/>
              <a:t>5/25/2015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A21FB91-8395-4C66-A47E-DFCFF5A32F25}" type="datetime1">
              <a:rPr lang="en-US" smtClean="0"/>
              <a:t>5/25/2015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54B3AE2-BD75-4BEB-9EA7-DDC0A017092F}" type="datetime1">
              <a:rPr lang="en-US" smtClean="0"/>
              <a:t>5/25/2015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FC7CDEB-DA5A-4E8F-9AB8-4E8CB79F305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Excel_97-2003_Worksheet12.xls"/><Relationship Id="rId4" Type="http://schemas.openxmlformats.org/officeDocument/2006/relationships/oleObject" Target="../embeddings/Microsoft_Office_Excel_97-2003_Worksheet11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Excel_97-2003_Worksheet14.xls"/><Relationship Id="rId4" Type="http://schemas.openxmlformats.org/officeDocument/2006/relationships/oleObject" Target="../embeddings/Microsoft_Office_Excel_97-2003_Worksheet13.xls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6.xls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Excel_97-2003_Worksheet4.xls"/><Relationship Id="rId5" Type="http://schemas.openxmlformats.org/officeDocument/2006/relationships/oleObject" Target="../embeddings/Microsoft_Office_Excel_97-2003_Worksheet3.xls"/><Relationship Id="rId10" Type="http://schemas.openxmlformats.org/officeDocument/2006/relationships/oleObject" Target="../embeddings/Microsoft_Office_Excel_97-2003_Worksheet8.xls"/><Relationship Id="rId4" Type="http://schemas.openxmlformats.org/officeDocument/2006/relationships/oleObject" Target="../embeddings/Microsoft_Office_Excel_97-2003_Worksheet2.xls"/><Relationship Id="rId9" Type="http://schemas.openxmlformats.org/officeDocument/2006/relationships/oleObject" Target="../embeddings/Microsoft_Office_Excel_97-2003_Worksheet7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Excel_97-2003_Worksheet10.xls"/><Relationship Id="rId4" Type="http://schemas.openxmlformats.org/officeDocument/2006/relationships/oleObject" Target="../embeddings/Microsoft_Office_Excel_97-2003_Worksheet9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10000"/>
          </a:bodyPr>
          <a:lstStyle/>
          <a:p>
            <a:pPr defTabSz="930275">
              <a:lnSpc>
                <a:spcPct val="80000"/>
              </a:lnSpc>
            </a:pPr>
            <a:endParaRPr lang="en-US" sz="2800" u="sng" dirty="0"/>
          </a:p>
          <a:p>
            <a:pPr defTabSz="930275">
              <a:lnSpc>
                <a:spcPct val="80000"/>
              </a:lnSpc>
            </a:pPr>
            <a:r>
              <a:rPr lang="en-US" sz="2800" dirty="0"/>
              <a:t>Need for Speed: Special Indexing Techniques</a:t>
            </a:r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0D661536-034A-4A52-9004-C33170C3DBA6}" type="slidenum">
              <a:rPr lang="en-US"/>
              <a:pPr/>
              <a:t>1</a:t>
            </a:fld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Index: Query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562600"/>
          </a:xfrm>
        </p:spPr>
        <p:txBody>
          <a:bodyPr/>
          <a:lstStyle/>
          <a:p>
            <a:pPr>
              <a:lnSpc>
                <a:spcPct val="125000"/>
              </a:lnSpc>
              <a:buSzTx/>
            </a:pPr>
            <a:r>
              <a:rPr lang="en-US" sz="2800">
                <a:solidFill>
                  <a:schemeClr val="hlink"/>
                </a:solidFill>
              </a:rPr>
              <a:t>Query:</a:t>
            </a:r>
            <a:r>
              <a:rPr lang="en-US" sz="2800"/>
              <a:t> </a:t>
            </a:r>
          </a:p>
          <a:p>
            <a:pPr lvl="1">
              <a:lnSpc>
                <a:spcPct val="125000"/>
              </a:lnSpc>
            </a:pPr>
            <a:r>
              <a:rPr lang="en-US" sz="2400"/>
              <a:t>Get students with age = 20 and campus = “Lahore”</a:t>
            </a:r>
          </a:p>
          <a:p>
            <a:pPr>
              <a:lnSpc>
                <a:spcPct val="125000"/>
              </a:lnSpc>
              <a:buSzTx/>
            </a:pPr>
            <a:r>
              <a:rPr lang="en-US" sz="2800"/>
              <a:t>List for age = 20:                 </a:t>
            </a:r>
            <a:r>
              <a:rPr lang="en-US" sz="2400"/>
              <a:t>1101100000</a:t>
            </a:r>
          </a:p>
          <a:p>
            <a:pPr>
              <a:lnSpc>
                <a:spcPct val="125000"/>
              </a:lnSpc>
              <a:buSzTx/>
            </a:pPr>
            <a:r>
              <a:rPr lang="en-US" sz="2800"/>
              <a:t>List for campus = “Lahore”: </a:t>
            </a:r>
            <a:r>
              <a:rPr lang="en-US" sz="2400"/>
              <a:t>1010000001</a:t>
            </a:r>
          </a:p>
          <a:p>
            <a:pPr>
              <a:lnSpc>
                <a:spcPct val="125000"/>
              </a:lnSpc>
              <a:buSzTx/>
            </a:pPr>
            <a:r>
              <a:rPr lang="en-US" sz="2800"/>
              <a:t>Answer is AND :                  </a:t>
            </a:r>
            <a:r>
              <a:rPr lang="en-US" sz="2400"/>
              <a:t>1000000000</a:t>
            </a:r>
          </a:p>
          <a:p>
            <a:pPr>
              <a:lnSpc>
                <a:spcPct val="125000"/>
              </a:lnSpc>
              <a:buClr>
                <a:schemeClr val="tx1"/>
              </a:buClr>
              <a:buSzTx/>
            </a:pPr>
            <a:r>
              <a:rPr lang="en-US" sz="2800"/>
              <a:t>Good if domain cardinality is small</a:t>
            </a:r>
          </a:p>
          <a:p>
            <a:pPr>
              <a:buClr>
                <a:schemeClr val="tx1"/>
              </a:buClr>
              <a:buSzTx/>
            </a:pPr>
            <a:r>
              <a:rPr lang="en-US" sz="2800"/>
              <a:t>Bit vectors can be compressed</a:t>
            </a:r>
          </a:p>
          <a:p>
            <a:pPr lvl="1"/>
            <a:r>
              <a:rPr lang="en-US" sz="2400"/>
              <a:t>Run length encoding</a:t>
            </a:r>
            <a:endParaRPr lang="en-US" sz="32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ED1-38CB-467B-ADD8-974D4CF1CA52}" type="slidenum">
              <a:rPr lang="en-US"/>
              <a:pPr/>
              <a:t>10</a:t>
            </a:fld>
            <a:endParaRPr lang="en-US"/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5334000" y="2209800"/>
            <a:ext cx="228600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Index: Compression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990600"/>
            <a:ext cx="7391400" cy="5562600"/>
          </a:xfrm>
        </p:spPr>
        <p:txBody>
          <a:bodyPr/>
          <a:lstStyle/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r>
              <a:rPr lang="en-US" sz="2400" b="1" u="sng"/>
              <a:t>Basic Concept</a:t>
            </a:r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r>
              <a:rPr lang="en-US" sz="2400"/>
              <a:t>1111000011110000001111100000011111 </a:t>
            </a:r>
            <a:r>
              <a:rPr lang="en-US" sz="2400">
                <a:solidFill>
                  <a:schemeClr val="hlink"/>
                </a:solidFill>
              </a:rPr>
              <a:t>INPUT</a:t>
            </a:r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r>
              <a:rPr lang="en-US" sz="2400"/>
              <a:t>14#04#14#06#15#06#15 </a:t>
            </a:r>
            <a:r>
              <a:rPr lang="en-US" sz="2400">
                <a:solidFill>
                  <a:schemeClr val="hlink"/>
                </a:solidFill>
              </a:rPr>
              <a:t>OUTPUT</a:t>
            </a:r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r>
              <a:rPr lang="en-US" sz="2400"/>
              <a:t>1010101010101010101010101010101010 </a:t>
            </a:r>
            <a:r>
              <a:rPr lang="en-US" sz="2400">
                <a:solidFill>
                  <a:schemeClr val="hlink"/>
                </a:solidFill>
              </a:rPr>
              <a:t>INPUT</a:t>
            </a:r>
            <a:endParaRPr lang="en-US" sz="2400"/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r>
              <a:rPr lang="en-US" sz="2400"/>
              <a:t>11#01#11#01#11#01#11#01#… </a:t>
            </a:r>
            <a:r>
              <a:rPr lang="en-US" sz="2400">
                <a:solidFill>
                  <a:schemeClr val="hlink"/>
                </a:solidFill>
              </a:rPr>
              <a:t>OUTPUT</a:t>
            </a:r>
            <a:endParaRPr lang="en-US" sz="2400"/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r>
              <a:rPr lang="en-US" sz="2400"/>
              <a:t>11111111111111110000000000000000 </a:t>
            </a:r>
            <a:r>
              <a:rPr lang="en-US" sz="2400">
                <a:solidFill>
                  <a:schemeClr val="hlink"/>
                </a:solidFill>
              </a:rPr>
              <a:t>INPUT</a:t>
            </a:r>
            <a:endParaRPr lang="en-US" sz="2400"/>
          </a:p>
          <a:p>
            <a:pPr>
              <a:lnSpc>
                <a:spcPct val="125000"/>
              </a:lnSpc>
              <a:buSzTx/>
              <a:buFont typeface="Wingdings" pitchFamily="2" charset="2"/>
              <a:buNone/>
            </a:pPr>
            <a:r>
              <a:rPr lang="en-US" sz="2400"/>
              <a:t>117#017 </a:t>
            </a:r>
            <a:r>
              <a:rPr lang="en-US" sz="2400">
                <a:solidFill>
                  <a:schemeClr val="hlink"/>
                </a:solidFill>
              </a:rPr>
              <a:t>OUTPUT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D58-117E-4011-968C-A95FD7D1EA00}" type="slidenum">
              <a:rPr lang="en-US"/>
              <a:pPr/>
              <a:t>11</a:t>
            </a:fld>
            <a:endParaRPr lang="en-US"/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152400" y="1828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136525" y="1763713"/>
            <a:ext cx="10175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Case-1</a:t>
            </a: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Case-2</a:t>
            </a: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Case-3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Index: More Queries</a:t>
            </a:r>
          </a:p>
        </p:txBody>
      </p:sp>
      <p:sp>
        <p:nvSpPr>
          <p:cNvPr id="38605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 algn="just">
              <a:buSzTx/>
            </a:pPr>
            <a:endParaRPr lang="en-US" sz="1800"/>
          </a:p>
          <a:p>
            <a:pPr lvl="1"/>
            <a:r>
              <a:rPr lang="en-US">
                <a:solidFill>
                  <a:schemeClr val="hlink"/>
                </a:solidFill>
              </a:rPr>
              <a:t>“Which students from Lahore are enrolled in ‘CS’?”</a:t>
            </a:r>
          </a:p>
          <a:p>
            <a:pPr lvl="1"/>
            <a:endParaRPr lang="en-US" sz="1600"/>
          </a:p>
          <a:p>
            <a:pPr lvl="1">
              <a:buClr>
                <a:schemeClr val="hlink"/>
              </a:buClr>
            </a:pPr>
            <a:r>
              <a:rPr lang="en-US">
                <a:solidFill>
                  <a:schemeClr val="hlink"/>
                </a:solidFill>
              </a:rPr>
              <a:t>“How many students are enrolled in ‘CS’?”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E27E-587D-40CC-BF77-7C19C999D37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Index: Adv.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2642-BEAC-4FC5-8E14-E8391282F80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97180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Index: Performance Points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E9-7F9B-468E-8272-1CCEDA48B878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59080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Index: Dis. Adv.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CC9E-B9C5-40A8-A607-CB99351D149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Cluster Index: Concept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5E52-31F4-4C1F-B2E1-1B71C005034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Cluster Index: Example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AF31-8E26-4037-9EB8-BCA1102F8B94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156575" cy="2492375"/>
            <a:chOff x="144" y="576"/>
            <a:chExt cx="5138" cy="1570"/>
          </a:xfrm>
        </p:grpSpPr>
        <p:graphicFrame>
          <p:nvGraphicFramePr>
            <p:cNvPr id="392196" name="Object 4"/>
            <p:cNvGraphicFramePr>
              <a:graphicFrameLocks noChangeAspect="1"/>
            </p:cNvGraphicFramePr>
            <p:nvPr/>
          </p:nvGraphicFramePr>
          <p:xfrm>
            <a:off x="144" y="576"/>
            <a:ext cx="3360" cy="1570"/>
          </p:xfrm>
          <a:graphic>
            <a:graphicData uri="http://schemas.openxmlformats.org/presentationml/2006/ole">
              <p:oleObj spid="_x0000_s4099" name="Worksheet" r:id="rId4" imgW="3914851" imgH="1828800" progId="Excel.Sheet.8">
                <p:embed/>
              </p:oleObj>
            </a:graphicData>
          </a:graphic>
        </p:graphicFrame>
        <p:sp>
          <p:nvSpPr>
            <p:cNvPr id="392197" name="Text Box 5"/>
            <p:cNvSpPr txBox="1">
              <a:spLocks noChangeArrowheads="1"/>
            </p:cNvSpPr>
            <p:nvPr/>
          </p:nvSpPr>
          <p:spPr bwMode="auto">
            <a:xfrm>
              <a:off x="3590" y="1175"/>
              <a:ext cx="1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Cluster indexing on AGE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5425" y="3803650"/>
            <a:ext cx="8467725" cy="2544763"/>
            <a:chOff x="142" y="2252"/>
            <a:chExt cx="5334" cy="1603"/>
          </a:xfrm>
        </p:grpSpPr>
        <p:graphicFrame>
          <p:nvGraphicFramePr>
            <p:cNvPr id="392199" name="Object 7"/>
            <p:cNvGraphicFramePr>
              <a:graphicFrameLocks noChangeAspect="1"/>
            </p:cNvGraphicFramePr>
            <p:nvPr/>
          </p:nvGraphicFramePr>
          <p:xfrm>
            <a:off x="142" y="2252"/>
            <a:ext cx="3347" cy="1603"/>
          </p:xfrm>
          <a:graphic>
            <a:graphicData uri="http://schemas.openxmlformats.org/presentationml/2006/ole">
              <p:oleObj spid="_x0000_s4098" name="Worksheet" r:id="rId5" imgW="3914851" imgH="1828800" progId="Excel.Sheet.8">
                <p:embed/>
              </p:oleObj>
            </a:graphicData>
          </a:graphic>
        </p:graphicFrame>
        <p:sp>
          <p:nvSpPr>
            <p:cNvPr id="392200" name="Text Box 8"/>
            <p:cNvSpPr txBox="1">
              <a:spLocks noChangeArrowheads="1"/>
            </p:cNvSpPr>
            <p:nvPr/>
          </p:nvSpPr>
          <p:spPr bwMode="auto">
            <a:xfrm>
              <a:off x="3696" y="2832"/>
              <a:ext cx="1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Cluster indexing on TECH</a:t>
              </a:r>
            </a:p>
          </p:txBody>
        </p:sp>
      </p:grp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5638800" y="3429000"/>
            <a:ext cx="327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One indexing column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Join Index: Example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D9B0-F2D0-4288-8A55-5C5A5597019F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400387" name="Object 3"/>
          <p:cNvGraphicFramePr>
            <a:graphicFrameLocks/>
          </p:cNvGraphicFramePr>
          <p:nvPr/>
        </p:nvGraphicFramePr>
        <p:xfrm>
          <a:off x="1895475" y="1908175"/>
          <a:ext cx="3219450" cy="808038"/>
        </p:xfrm>
        <a:graphic>
          <a:graphicData uri="http://schemas.openxmlformats.org/presentationml/2006/ole">
            <p:oleObj spid="_x0000_s5122" name="Worksheet" r:id="rId4" imgW="3076651" imgH="781202" progId="Excel.Sheet.8">
              <p:embed/>
            </p:oleObj>
          </a:graphicData>
        </a:graphic>
      </p:graphicFrame>
      <p:graphicFrame>
        <p:nvGraphicFramePr>
          <p:cNvPr id="400388" name="Object 4"/>
          <p:cNvGraphicFramePr>
            <a:graphicFrameLocks/>
          </p:cNvGraphicFramePr>
          <p:nvPr/>
        </p:nvGraphicFramePr>
        <p:xfrm>
          <a:off x="1676400" y="3352800"/>
          <a:ext cx="4022725" cy="1960563"/>
        </p:xfrm>
        <a:graphic>
          <a:graphicData uri="http://schemas.openxmlformats.org/presentationml/2006/ole">
            <p:oleObj spid="_x0000_s5123" name="Worksheet" r:id="rId5" imgW="3810000" imgH="1828800" progId="Excel.Sheet.8">
              <p:embed/>
            </p:oleObj>
          </a:graphicData>
        </a:graphic>
      </p:graphicFrame>
      <p:sp>
        <p:nvSpPr>
          <p:cNvPr id="400389" name="Line 5"/>
          <p:cNvSpPr>
            <a:spLocks noChangeShapeType="1"/>
          </p:cNvSpPr>
          <p:nvPr/>
        </p:nvSpPr>
        <p:spPr bwMode="auto">
          <a:xfrm>
            <a:off x="5092700" y="2311400"/>
            <a:ext cx="1739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6819900" y="2298700"/>
            <a:ext cx="0" cy="283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5700713" y="5116513"/>
            <a:ext cx="11064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>
            <a:off x="5688013" y="4849813"/>
            <a:ext cx="11064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5688013" y="3821113"/>
            <a:ext cx="11064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>
            <a:off x="5688013" y="4341813"/>
            <a:ext cx="11064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5" name="Line 11"/>
          <p:cNvSpPr>
            <a:spLocks noChangeShapeType="1"/>
          </p:cNvSpPr>
          <p:nvPr/>
        </p:nvSpPr>
        <p:spPr bwMode="auto">
          <a:xfrm>
            <a:off x="5092700" y="2590800"/>
            <a:ext cx="1193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>
            <a:off x="6324600" y="2590800"/>
            <a:ext cx="0" cy="203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7" name="Line 13"/>
          <p:cNvSpPr>
            <a:spLocks noChangeShapeType="1"/>
          </p:cNvSpPr>
          <p:nvPr/>
        </p:nvSpPr>
        <p:spPr bwMode="auto">
          <a:xfrm>
            <a:off x="5702300" y="4102100"/>
            <a:ext cx="6223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>
            <a:off x="5715000" y="46482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399" name="Rectangle 15"/>
          <p:cNvSpPr>
            <a:spLocks noChangeArrowheads="1"/>
          </p:cNvSpPr>
          <p:nvPr/>
        </p:nvSpPr>
        <p:spPr bwMode="auto">
          <a:xfrm>
            <a:off x="5334000" y="16002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join index</a:t>
            </a:r>
          </a:p>
        </p:txBody>
      </p:sp>
      <p:sp>
        <p:nvSpPr>
          <p:cNvPr id="400400" name="Text Box 16"/>
          <p:cNvSpPr txBox="1">
            <a:spLocks noChangeArrowheads="1"/>
          </p:cNvSpPr>
          <p:nvPr/>
        </p:nvSpPr>
        <p:spPr bwMode="auto">
          <a:xfrm>
            <a:off x="1801813" y="15240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400401" name="Text Box 17"/>
          <p:cNvSpPr txBox="1">
            <a:spLocks noChangeArrowheads="1"/>
          </p:cNvSpPr>
          <p:nvPr/>
        </p:nvSpPr>
        <p:spPr bwMode="auto">
          <a:xfrm>
            <a:off x="1581150" y="29718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CAMPUS</a:t>
            </a:r>
          </a:p>
        </p:txBody>
      </p:sp>
      <p:sp>
        <p:nvSpPr>
          <p:cNvPr id="400402" name="Rectangle 18"/>
          <p:cNvSpPr>
            <a:spLocks noChangeArrowheads="1"/>
          </p:cNvSpPr>
          <p:nvPr/>
        </p:nvSpPr>
        <p:spPr bwMode="auto">
          <a:xfrm>
            <a:off x="228600" y="91440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/>
              <a:t>The rows of the table consist entirely of such references, which are the RIDs of the relevant rows.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0980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Materialized views</a:t>
            </a:r>
            <a:br>
              <a:rPr lang="en-US" sz="4000"/>
            </a:b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E4FB-FFA9-4649-A78C-5815C998EE7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Special Index Structures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7848600" cy="2743200"/>
          </a:xfrm>
        </p:spPr>
        <p:txBody>
          <a:bodyPr/>
          <a:lstStyle/>
          <a:p>
            <a:pPr lvl="1">
              <a:buClr>
                <a:schemeClr val="tx2"/>
              </a:buClr>
            </a:pPr>
            <a:r>
              <a:rPr lang="en-US"/>
              <a:t>Inverted index</a:t>
            </a:r>
          </a:p>
          <a:p>
            <a:pPr lvl="1"/>
            <a:r>
              <a:rPr lang="en-US"/>
              <a:t>Bit map index</a:t>
            </a:r>
          </a:p>
          <a:p>
            <a:pPr lvl="1">
              <a:buClr>
                <a:schemeClr val="tx2"/>
              </a:buClr>
            </a:pPr>
            <a:r>
              <a:rPr lang="en-US"/>
              <a:t>Cluster index</a:t>
            </a:r>
          </a:p>
          <a:p>
            <a:pPr lvl="1">
              <a:buClr>
                <a:schemeClr val="tx2"/>
              </a:buClr>
            </a:pPr>
            <a:r>
              <a:rPr lang="en-US"/>
              <a:t>Join indexes</a:t>
            </a:r>
          </a:p>
          <a:p>
            <a:pPr lvl="1">
              <a:buClr>
                <a:schemeClr val="tx2"/>
              </a:buClr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6BF-1F3B-467C-9F2D-ABA153D1DA6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Sample table</a:t>
            </a:r>
          </a:p>
        </p:txBody>
      </p:sp>
      <p:graphicFrame>
        <p:nvGraphicFramePr>
          <p:cNvPr id="3962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47800" y="2895600"/>
          <a:ext cx="6477000" cy="3025775"/>
        </p:xfrm>
        <a:graphic>
          <a:graphicData uri="http://schemas.openxmlformats.org/presentationml/2006/ole">
            <p:oleObj spid="_x0000_s1026" name="Worksheet" r:id="rId4" imgW="3914851" imgH="1828800" progId="Excel.Sheet.8">
              <p:embed/>
            </p:oleObj>
          </a:graphicData>
        </a:graphic>
      </p:graphicFrame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A255-8932-4BBA-B1DC-B6673082CA2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Inverted index: Concept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549D-36F1-42E2-9495-6296707BC86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Inverted Index: Example-1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E52F-3483-4CDA-9EE6-B0A6AFF611C6}" type="slidenum">
              <a:rPr lang="en-US"/>
              <a:pPr/>
              <a:t>5</a:t>
            </a:fld>
            <a:endParaRPr lang="en-US"/>
          </a:p>
        </p:txBody>
      </p:sp>
      <p:sp>
        <p:nvSpPr>
          <p:cNvPr id="418863" name="Rectangle 47"/>
          <p:cNvSpPr>
            <a:spLocks noChangeArrowheads="1"/>
          </p:cNvSpPr>
          <p:nvPr/>
        </p:nvSpPr>
        <p:spPr bwMode="auto">
          <a:xfrm>
            <a:off x="228600" y="747713"/>
            <a:ext cx="8763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/>
              <a:t>D1: M. Asalm BS Computer Science Lahore Campus</a:t>
            </a:r>
          </a:p>
          <a:p>
            <a:r>
              <a:rPr lang="en-US" sz="2000"/>
              <a:t>D2: Sana Aslam of Lahore MS Computer Engineering with GPA 3.4 Karachi Campus </a:t>
            </a:r>
          </a:p>
          <a:p>
            <a:endParaRPr lang="en-US" sz="2000"/>
          </a:p>
          <a:p>
            <a:r>
              <a:rPr lang="en-US" sz="2000"/>
              <a:t>Inverted index for the documents D1 and D2 is as follows:</a:t>
            </a:r>
          </a:p>
          <a:p>
            <a:endParaRPr lang="en-US" sz="2000"/>
          </a:p>
        </p:txBody>
      </p:sp>
      <p:sp>
        <p:nvSpPr>
          <p:cNvPr id="418868" name="Text Box 52"/>
          <p:cNvSpPr txBox="1">
            <a:spLocks noChangeArrowheads="1"/>
          </p:cNvSpPr>
          <p:nvPr/>
        </p:nvSpPr>
        <p:spPr bwMode="auto">
          <a:xfrm>
            <a:off x="457200" y="2803525"/>
            <a:ext cx="3505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3.4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  <a:p>
            <a:r>
              <a:rPr lang="en-US" sz="2000"/>
              <a:t>Asalm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[D1, D2]</a:t>
            </a:r>
          </a:p>
          <a:p>
            <a:r>
              <a:rPr lang="en-US" sz="2000"/>
              <a:t>BS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[D1]</a:t>
            </a:r>
          </a:p>
          <a:p>
            <a:r>
              <a:rPr lang="en-US" sz="2000"/>
              <a:t>Campus 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[D1, D2]</a:t>
            </a:r>
          </a:p>
          <a:p>
            <a:r>
              <a:rPr lang="en-US" sz="2000"/>
              <a:t>Computer 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[D1, D2]</a:t>
            </a:r>
          </a:p>
          <a:p>
            <a:r>
              <a:rPr lang="en-US" sz="2000"/>
              <a:t>Engineering 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  <a:p>
            <a:r>
              <a:rPr lang="en-US" sz="2000"/>
              <a:t>GPA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  <a:p>
            <a:endParaRPr lang="en-US" sz="2000"/>
          </a:p>
        </p:txBody>
      </p:sp>
      <p:sp>
        <p:nvSpPr>
          <p:cNvPr id="418869" name="Rectangle 53"/>
          <p:cNvSpPr>
            <a:spLocks noChangeArrowheads="1"/>
          </p:cNvSpPr>
          <p:nvPr/>
        </p:nvSpPr>
        <p:spPr bwMode="auto">
          <a:xfrm>
            <a:off x="4191000" y="2752725"/>
            <a:ext cx="3505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Karachi 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  <a:p>
            <a:r>
              <a:rPr lang="en-US" sz="2000"/>
              <a:t>Lahore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[D1, D2]</a:t>
            </a:r>
          </a:p>
          <a:p>
            <a:r>
              <a:rPr lang="en-US" sz="2000"/>
              <a:t>M.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[D1]</a:t>
            </a:r>
          </a:p>
          <a:p>
            <a:r>
              <a:rPr lang="en-US" sz="2000"/>
              <a:t>MS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  <a:p>
            <a:r>
              <a:rPr lang="en-US" sz="2000"/>
              <a:t>of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  <a:p>
            <a:r>
              <a:rPr lang="en-US" sz="2000"/>
              <a:t>Sana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  <a:p>
            <a:r>
              <a:rPr lang="en-US" sz="2000"/>
              <a:t>Science 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[D1]</a:t>
            </a:r>
          </a:p>
          <a:p>
            <a:r>
              <a:rPr lang="en-US" sz="2000"/>
              <a:t>with 		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[D2]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Inverted Index: Example-2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729B-BB0D-41B7-8B17-87E4C5547AF4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444625"/>
            <a:ext cx="1908175" cy="2914650"/>
            <a:chOff x="768" y="910"/>
            <a:chExt cx="1202" cy="1836"/>
          </a:xfrm>
        </p:grpSpPr>
        <p:graphicFrame>
          <p:nvGraphicFramePr>
            <p:cNvPr id="427013" name="Object 5"/>
            <p:cNvGraphicFramePr>
              <a:graphicFrameLocks/>
            </p:cNvGraphicFramePr>
            <p:nvPr/>
          </p:nvGraphicFramePr>
          <p:xfrm>
            <a:off x="768" y="1680"/>
            <a:ext cx="392" cy="326"/>
          </p:xfrm>
          <a:graphic>
            <a:graphicData uri="http://schemas.openxmlformats.org/presentationml/2006/ole">
              <p:oleObj spid="_x0000_s2053" name="Worksheet" r:id="rId4" imgW="619049" imgH="523951" progId="Excel.Sheet.8">
                <p:embed/>
              </p:oleObj>
            </a:graphicData>
          </a:graphic>
        </p:graphicFrame>
        <p:graphicFrame>
          <p:nvGraphicFramePr>
            <p:cNvPr id="427014" name="Object 6"/>
            <p:cNvGraphicFramePr>
              <a:graphicFrameLocks/>
            </p:cNvGraphicFramePr>
            <p:nvPr/>
          </p:nvGraphicFramePr>
          <p:xfrm>
            <a:off x="1586" y="910"/>
            <a:ext cx="376" cy="309"/>
          </p:xfrm>
          <a:graphic>
            <a:graphicData uri="http://schemas.openxmlformats.org/presentationml/2006/ole">
              <p:oleObj spid="_x0000_s2054" name="Worksheet" r:id="rId5" imgW="619049" imgH="523951" progId="Excel.Sheet.8">
                <p:embed/>
              </p:oleObj>
            </a:graphicData>
          </a:graphic>
        </p:graphicFrame>
        <p:graphicFrame>
          <p:nvGraphicFramePr>
            <p:cNvPr id="427015" name="Object 7"/>
            <p:cNvGraphicFramePr>
              <a:graphicFrameLocks/>
            </p:cNvGraphicFramePr>
            <p:nvPr/>
          </p:nvGraphicFramePr>
          <p:xfrm>
            <a:off x="1586" y="1586"/>
            <a:ext cx="384" cy="484"/>
          </p:xfrm>
          <a:graphic>
            <a:graphicData uri="http://schemas.openxmlformats.org/presentationml/2006/ole">
              <p:oleObj spid="_x0000_s2055" name="Worksheet" r:id="rId6" imgW="619049" imgH="781202" progId="Excel.Sheet.8">
                <p:embed/>
              </p:oleObj>
            </a:graphicData>
          </a:graphic>
        </p:graphicFrame>
        <p:graphicFrame>
          <p:nvGraphicFramePr>
            <p:cNvPr id="427016" name="Object 8"/>
            <p:cNvGraphicFramePr>
              <a:graphicFrameLocks/>
            </p:cNvGraphicFramePr>
            <p:nvPr/>
          </p:nvGraphicFramePr>
          <p:xfrm>
            <a:off x="1578" y="2262"/>
            <a:ext cx="384" cy="484"/>
          </p:xfrm>
          <a:graphic>
            <a:graphicData uri="http://schemas.openxmlformats.org/presentationml/2006/ole">
              <p:oleObj spid="_x0000_s2056" name="Worksheet" r:id="rId7" imgW="619049" imgH="781202" progId="Excel.Sheet.8">
                <p:embed/>
              </p:oleObj>
            </a:graphicData>
          </a:graphic>
        </p:graphicFrame>
        <p:sp>
          <p:nvSpPr>
            <p:cNvPr id="427017" name="Line 9"/>
            <p:cNvSpPr>
              <a:spLocks noChangeShapeType="1"/>
            </p:cNvSpPr>
            <p:nvPr/>
          </p:nvSpPr>
          <p:spPr bwMode="auto">
            <a:xfrm flipV="1">
              <a:off x="1104" y="1200"/>
              <a:ext cx="48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8" name="Line 10"/>
            <p:cNvSpPr>
              <a:spLocks noChangeShapeType="1"/>
            </p:cNvSpPr>
            <p:nvPr/>
          </p:nvSpPr>
          <p:spPr bwMode="auto">
            <a:xfrm>
              <a:off x="1152" y="182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9" name="Line 11"/>
            <p:cNvSpPr>
              <a:spLocks noChangeShapeType="1"/>
            </p:cNvSpPr>
            <p:nvPr/>
          </p:nvSpPr>
          <p:spPr bwMode="auto">
            <a:xfrm>
              <a:off x="1152" y="1920"/>
              <a:ext cx="424" cy="4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35300" y="1295400"/>
            <a:ext cx="1757363" cy="4110038"/>
            <a:chOff x="1912" y="816"/>
            <a:chExt cx="1107" cy="2589"/>
          </a:xfrm>
        </p:grpSpPr>
        <p:graphicFrame>
          <p:nvGraphicFramePr>
            <p:cNvPr id="427021" name="Object 13"/>
            <p:cNvGraphicFramePr>
              <a:graphicFrameLocks/>
            </p:cNvGraphicFramePr>
            <p:nvPr/>
          </p:nvGraphicFramePr>
          <p:xfrm>
            <a:off x="2638" y="818"/>
            <a:ext cx="376" cy="609"/>
          </p:xfrm>
          <a:graphic>
            <a:graphicData uri="http://schemas.openxmlformats.org/presentationml/2006/ole">
              <p:oleObj spid="_x0000_s2051" name="Worksheet" r:id="rId8" imgW="619049" imgH="1038149" progId="Excel.Sheet.8">
                <p:embed/>
              </p:oleObj>
            </a:graphicData>
          </a:graphic>
        </p:graphicFrame>
        <p:graphicFrame>
          <p:nvGraphicFramePr>
            <p:cNvPr id="427022" name="Object 14"/>
            <p:cNvGraphicFramePr>
              <a:graphicFrameLocks/>
            </p:cNvGraphicFramePr>
            <p:nvPr/>
          </p:nvGraphicFramePr>
          <p:xfrm>
            <a:off x="2640" y="1728"/>
            <a:ext cx="379" cy="633"/>
          </p:xfrm>
          <a:graphic>
            <a:graphicData uri="http://schemas.openxmlformats.org/presentationml/2006/ole">
              <p:oleObj spid="_x0000_s2052" name="Worksheet" r:id="rId9" imgW="619049" imgH="1038149" progId="Excel.Sheet.8">
                <p:embed/>
              </p:oleObj>
            </a:graphicData>
          </a:graphic>
        </p:graphicFrame>
        <p:sp>
          <p:nvSpPr>
            <p:cNvPr id="427023" name="Line 15"/>
            <p:cNvSpPr>
              <a:spLocks noChangeShapeType="1"/>
            </p:cNvSpPr>
            <p:nvPr/>
          </p:nvSpPr>
          <p:spPr bwMode="auto">
            <a:xfrm flipV="1">
              <a:off x="1968" y="816"/>
              <a:ext cx="72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24" name="Line 16"/>
            <p:cNvSpPr>
              <a:spLocks noChangeShapeType="1"/>
            </p:cNvSpPr>
            <p:nvPr/>
          </p:nvSpPr>
          <p:spPr bwMode="auto">
            <a:xfrm>
              <a:off x="1968" y="1824"/>
              <a:ext cx="67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25" name="Line 17"/>
            <p:cNvSpPr>
              <a:spLocks noChangeShapeType="1"/>
            </p:cNvSpPr>
            <p:nvPr/>
          </p:nvSpPr>
          <p:spPr bwMode="auto">
            <a:xfrm>
              <a:off x="1968" y="2064"/>
              <a:ext cx="720" cy="76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26" name="Line 18"/>
            <p:cNvSpPr>
              <a:spLocks noChangeShapeType="1"/>
            </p:cNvSpPr>
            <p:nvPr/>
          </p:nvSpPr>
          <p:spPr bwMode="auto">
            <a:xfrm>
              <a:off x="1968" y="2304"/>
              <a:ext cx="666" cy="71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27" name="Line 19"/>
            <p:cNvSpPr>
              <a:spLocks noChangeShapeType="1"/>
            </p:cNvSpPr>
            <p:nvPr/>
          </p:nvSpPr>
          <p:spPr bwMode="auto">
            <a:xfrm>
              <a:off x="1930" y="2523"/>
              <a:ext cx="666" cy="71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28" name="Line 20"/>
            <p:cNvSpPr>
              <a:spLocks noChangeShapeType="1"/>
            </p:cNvSpPr>
            <p:nvPr/>
          </p:nvSpPr>
          <p:spPr bwMode="auto">
            <a:xfrm>
              <a:off x="1912" y="2691"/>
              <a:ext cx="666" cy="71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886200" y="1143000"/>
            <a:ext cx="1447800" cy="5181600"/>
            <a:chOff x="2448" y="720"/>
            <a:chExt cx="912" cy="3264"/>
          </a:xfrm>
        </p:grpSpPr>
        <p:sp>
          <p:nvSpPr>
            <p:cNvPr id="427030" name="Rectangle 22"/>
            <p:cNvSpPr>
              <a:spLocks noChangeArrowheads="1"/>
            </p:cNvSpPr>
            <p:nvPr/>
          </p:nvSpPr>
          <p:spPr bwMode="auto">
            <a:xfrm>
              <a:off x="2496" y="3456"/>
              <a:ext cx="8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400">
                  <a:solidFill>
                    <a:schemeClr val="hlink"/>
                  </a:solidFill>
                </a:rPr>
                <a:t>inverted</a:t>
              </a:r>
            </a:p>
            <a:p>
              <a:pPr algn="ctr"/>
              <a:r>
                <a:rPr lang="en-US" sz="2400">
                  <a:solidFill>
                    <a:schemeClr val="hlink"/>
                  </a:solidFill>
                </a:rPr>
                <a:t>index</a:t>
              </a:r>
            </a:p>
          </p:txBody>
        </p:sp>
        <p:sp>
          <p:nvSpPr>
            <p:cNvPr id="427031" name="AutoShape 23"/>
            <p:cNvSpPr>
              <a:spLocks noChangeArrowheads="1"/>
            </p:cNvSpPr>
            <p:nvPr/>
          </p:nvSpPr>
          <p:spPr bwMode="auto">
            <a:xfrm>
              <a:off x="2448" y="720"/>
              <a:ext cx="912" cy="326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19200" y="1143000"/>
            <a:ext cx="2286000" cy="4038600"/>
            <a:chOff x="768" y="720"/>
            <a:chExt cx="1440" cy="2544"/>
          </a:xfrm>
        </p:grpSpPr>
        <p:sp>
          <p:nvSpPr>
            <p:cNvPr id="427033" name="Text Box 25"/>
            <p:cNvSpPr txBox="1">
              <a:spLocks noChangeArrowheads="1"/>
            </p:cNvSpPr>
            <p:nvPr/>
          </p:nvSpPr>
          <p:spPr bwMode="auto">
            <a:xfrm>
              <a:off x="1248" y="2832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B-tree</a:t>
              </a:r>
            </a:p>
            <a:p>
              <a:pPr algn="ctr"/>
              <a:r>
                <a:rPr lang="en-US"/>
                <a:t>Index</a:t>
              </a:r>
            </a:p>
          </p:txBody>
        </p:sp>
        <p:sp>
          <p:nvSpPr>
            <p:cNvPr id="427034" name="AutoShape 26"/>
            <p:cNvSpPr>
              <a:spLocks noChangeArrowheads="1"/>
            </p:cNvSpPr>
            <p:nvPr/>
          </p:nvSpPr>
          <p:spPr bwMode="auto">
            <a:xfrm>
              <a:off x="768" y="720"/>
              <a:ext cx="1440" cy="25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24400" y="1447800"/>
            <a:ext cx="4168775" cy="4251325"/>
            <a:chOff x="2976" y="912"/>
            <a:chExt cx="2626" cy="2678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976" y="912"/>
              <a:ext cx="2504" cy="2678"/>
              <a:chOff x="2976" y="912"/>
              <a:chExt cx="2504" cy="2678"/>
            </a:xfrm>
          </p:grpSpPr>
          <p:graphicFrame>
            <p:nvGraphicFramePr>
              <p:cNvPr id="427037" name="Object 29"/>
              <p:cNvGraphicFramePr>
                <a:graphicFrameLocks/>
              </p:cNvGraphicFramePr>
              <p:nvPr/>
            </p:nvGraphicFramePr>
            <p:xfrm>
              <a:off x="4139" y="1152"/>
              <a:ext cx="1341" cy="1349"/>
            </p:xfrm>
            <a:graphic>
              <a:graphicData uri="http://schemas.openxmlformats.org/presentationml/2006/ole">
                <p:oleObj spid="_x0000_s2050" name="Worksheet" r:id="rId10" imgW="2190750" imgH="2200275" progId="Excel.Sheet.8">
                  <p:embed/>
                </p:oleObj>
              </a:graphicData>
            </a:graphic>
          </p:graphicFrame>
          <p:sp>
            <p:nvSpPr>
              <p:cNvPr id="427038" name="Line 30"/>
              <p:cNvSpPr>
                <a:spLocks noChangeShapeType="1"/>
              </p:cNvSpPr>
              <p:nvPr/>
            </p:nvSpPr>
            <p:spPr bwMode="auto">
              <a:xfrm>
                <a:off x="3024" y="912"/>
                <a:ext cx="1108" cy="48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39" name="Line 31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1096" cy="477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0" name="Line 32"/>
              <p:cNvSpPr>
                <a:spLocks noChangeShapeType="1"/>
              </p:cNvSpPr>
              <p:nvPr/>
            </p:nvSpPr>
            <p:spPr bwMode="auto">
              <a:xfrm>
                <a:off x="3024" y="1200"/>
                <a:ext cx="1104" cy="672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Line 33"/>
              <p:cNvSpPr>
                <a:spLocks noChangeShapeType="1"/>
              </p:cNvSpPr>
              <p:nvPr/>
            </p:nvSpPr>
            <p:spPr bwMode="auto">
              <a:xfrm>
                <a:off x="3024" y="1344"/>
                <a:ext cx="1102" cy="693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2" name="Line 3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1104" cy="52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3" name="Line 35"/>
              <p:cNvSpPr>
                <a:spLocks noChangeShapeType="1"/>
              </p:cNvSpPr>
              <p:nvPr/>
            </p:nvSpPr>
            <p:spPr bwMode="auto">
              <a:xfrm flipV="1">
                <a:off x="2976" y="1683"/>
                <a:ext cx="1150" cy="285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Line 36"/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1056" cy="48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5" name="Line 37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1056" cy="48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6" name="Rectangle 38"/>
              <p:cNvSpPr>
                <a:spLocks noChangeArrowheads="1"/>
              </p:cNvSpPr>
              <p:nvPr/>
            </p:nvSpPr>
            <p:spPr bwMode="auto">
              <a:xfrm rot="16200000">
                <a:off x="4517" y="2680"/>
                <a:ext cx="3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400" b="1">
                    <a:solidFill>
                      <a:schemeClr val="folHlink"/>
                    </a:solidFill>
                  </a:rPr>
                  <a:t>. . .</a:t>
                </a:r>
              </a:p>
            </p:txBody>
          </p:sp>
          <p:sp>
            <p:nvSpPr>
              <p:cNvPr id="427047" name="Rectangle 39"/>
              <p:cNvSpPr>
                <a:spLocks noChangeArrowheads="1"/>
              </p:cNvSpPr>
              <p:nvPr/>
            </p:nvSpPr>
            <p:spPr bwMode="auto">
              <a:xfrm>
                <a:off x="4336" y="3072"/>
                <a:ext cx="757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data</a:t>
                </a: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records</a:t>
                </a:r>
              </a:p>
            </p:txBody>
          </p:sp>
          <p:sp>
            <p:nvSpPr>
              <p:cNvPr id="427048" name="Rectangle 40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336" cy="14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9" name="Text Box 41"/>
              <p:cNvSpPr txBox="1">
                <a:spLocks noChangeArrowheads="1"/>
              </p:cNvSpPr>
              <p:nvPr/>
            </p:nvSpPr>
            <p:spPr bwMode="auto">
              <a:xfrm>
                <a:off x="4128" y="2911"/>
                <a:ext cx="3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r500</a:t>
                </a:r>
              </a:p>
            </p:txBody>
          </p:sp>
          <p:sp>
            <p:nvSpPr>
              <p:cNvPr id="427050" name="Rectangle 42"/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432" cy="14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Rectangle 43"/>
              <p:cNvSpPr>
                <a:spLocks noChangeArrowheads="1"/>
              </p:cNvSpPr>
              <p:nvPr/>
            </p:nvSpPr>
            <p:spPr bwMode="auto">
              <a:xfrm>
                <a:off x="4896" y="2928"/>
                <a:ext cx="384" cy="14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2" name="Text Box 44"/>
              <p:cNvSpPr txBox="1">
                <a:spLocks noChangeArrowheads="1"/>
              </p:cNvSpPr>
              <p:nvPr/>
            </p:nvSpPr>
            <p:spPr bwMode="auto">
              <a:xfrm>
                <a:off x="4464" y="2908"/>
                <a:ext cx="3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afridi</a:t>
                </a:r>
              </a:p>
            </p:txBody>
          </p:sp>
          <p:sp>
            <p:nvSpPr>
              <p:cNvPr id="427053" name="Text Box 45"/>
              <p:cNvSpPr txBox="1">
                <a:spLocks noChangeArrowheads="1"/>
              </p:cNvSpPr>
              <p:nvPr/>
            </p:nvSpPr>
            <p:spPr bwMode="auto">
              <a:xfrm>
                <a:off x="4896" y="2908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19</a:t>
                </a:r>
              </a:p>
            </p:txBody>
          </p:sp>
        </p:grpSp>
        <p:sp>
          <p:nvSpPr>
            <p:cNvPr id="427054" name="Text Box 46"/>
            <p:cNvSpPr txBox="1">
              <a:spLocks noChangeArrowheads="1"/>
            </p:cNvSpPr>
            <p:nvPr/>
          </p:nvSpPr>
          <p:spPr bwMode="auto">
            <a:xfrm>
              <a:off x="5280" y="2928"/>
              <a:ext cx="322" cy="1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Inverted Index: Query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49530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Query:</a:t>
            </a:r>
            <a:r>
              <a:rPr lang="en-US"/>
              <a:t> </a:t>
            </a:r>
          </a:p>
          <a:p>
            <a:pPr lvl="1"/>
            <a:r>
              <a:rPr lang="en-US"/>
              <a:t>Get students with age = 20 and tech = “telecom”</a:t>
            </a:r>
          </a:p>
          <a:p>
            <a:pPr lvl="1"/>
            <a:endParaRPr lang="en-US"/>
          </a:p>
          <a:p>
            <a:r>
              <a:rPr lang="en-US"/>
              <a:t>List for age = 20: </a:t>
            </a:r>
            <a:r>
              <a:rPr lang="en-US" sz="2800"/>
              <a:t>r4, r18, r34, r35</a:t>
            </a:r>
          </a:p>
          <a:p>
            <a:endParaRPr lang="en-US" sz="2800"/>
          </a:p>
          <a:p>
            <a:r>
              <a:rPr lang="en-US"/>
              <a:t>List for tech = “telecom”: </a:t>
            </a:r>
            <a:r>
              <a:rPr lang="en-US" sz="2800"/>
              <a:t>r5, r35</a:t>
            </a:r>
          </a:p>
          <a:p>
            <a:endParaRPr lang="en-US" sz="2800"/>
          </a:p>
          <a:p>
            <a:r>
              <a:rPr lang="en-US"/>
              <a:t>Answer is intersection: </a:t>
            </a:r>
            <a:r>
              <a:rPr lang="en-US" sz="2800"/>
              <a:t>r35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2AE-C65B-4E66-8A45-FC1490CB081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04800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Indexes: Concept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E159-A1BD-424F-A3C9-46E299C4761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Bitmap Indexes: Example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77724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/>
              <a:t>The index consists of bitmaps, with a column for each unique value:</a:t>
            </a:r>
            <a:endParaRPr lang="en-US" sz="2000"/>
          </a:p>
          <a:p>
            <a:endParaRPr lang="en-US" sz="2400" b="1"/>
          </a:p>
        </p:txBody>
      </p:sp>
      <p:graphicFrame>
        <p:nvGraphicFramePr>
          <p:cNvPr id="37786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029200" y="2438400"/>
          <a:ext cx="3033713" cy="2266950"/>
        </p:xfrm>
        <a:graphic>
          <a:graphicData uri="http://schemas.openxmlformats.org/presentationml/2006/ole">
            <p:oleObj spid="_x0000_s3075" name="Worksheet" r:id="rId4" imgW="2447849" imgH="1828800" progId="Excel.Sheet.8">
              <p:embed/>
            </p:oleObj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0825-07D4-47D9-9CB5-908A8A22F887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1066800" y="2432050"/>
          <a:ext cx="3749675" cy="2239963"/>
        </p:xfrm>
        <a:graphic>
          <a:graphicData uri="http://schemas.openxmlformats.org/presentationml/2006/ole">
            <p:oleObj spid="_x0000_s3074" name="Worksheet" r:id="rId5" imgW="3086100" imgH="1800149" progId="Excel.Sheet.8">
              <p:embed/>
            </p:oleObj>
          </a:graphicData>
        </a:graphic>
      </p:graphicFrame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4956175" y="205581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Index on Tech (smaller table):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993775" y="2055813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Index on City (larger table):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58</TotalTime>
  <Words>442</Words>
  <Application>Microsoft Office PowerPoint</Application>
  <PresentationFormat>On-screen Show (4:3)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Foundry</vt:lpstr>
      <vt:lpstr>Microsoft Excel Worksheet</vt:lpstr>
      <vt:lpstr>Data Warehousing </vt:lpstr>
      <vt:lpstr>Special Index Structures</vt:lpstr>
      <vt:lpstr>Sample table</vt:lpstr>
      <vt:lpstr>Inverted index: Concept</vt:lpstr>
      <vt:lpstr>Inverted Index: Example-1</vt:lpstr>
      <vt:lpstr>Inverted Index: Example-2</vt:lpstr>
      <vt:lpstr>Inverted Index: Query</vt:lpstr>
      <vt:lpstr>Bitmap Indexes: Concept</vt:lpstr>
      <vt:lpstr>Bitmap Indexes: Example</vt:lpstr>
      <vt:lpstr>Bitmap Index: Query</vt:lpstr>
      <vt:lpstr>Bitmap Index: Compression</vt:lpstr>
      <vt:lpstr>Bitmap Index: More Queries</vt:lpstr>
      <vt:lpstr>Bitmap Index: Adv. </vt:lpstr>
      <vt:lpstr>Bitmap Index: Performance Points</vt:lpstr>
      <vt:lpstr>Bitmap Index: Dis. Adv.</vt:lpstr>
      <vt:lpstr>Cluster Index: Concept</vt:lpstr>
      <vt:lpstr>Cluster Index: Example</vt:lpstr>
      <vt:lpstr>Join Index: Example</vt:lpstr>
      <vt:lpstr>Materialized views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 Shah</dc:creator>
  <cp:lastModifiedBy>Arif Shah</cp:lastModifiedBy>
  <cp:revision>7</cp:revision>
  <dcterms:created xsi:type="dcterms:W3CDTF">2015-05-25T04:50:05Z</dcterms:created>
  <dcterms:modified xsi:type="dcterms:W3CDTF">2015-05-25T05:48:47Z</dcterms:modified>
</cp:coreProperties>
</file>