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7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47E5F-418E-476E-B7C3-B1F38BEE54A7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93F89-DC45-4B70-B0DE-40146F66F4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D09B-6142-4F76-BEAE-A16B15CE0E6D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7388"/>
            <a:ext cx="4573588" cy="3430587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defTabSz="912813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A7D45-ACED-4417-90A0-1CB4C3801A5D}" type="slidenum">
              <a:rPr lang="en-US"/>
              <a:pPr/>
              <a:t>13</a:t>
            </a:fld>
            <a:endParaRPr lang="en-US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E6B1B-8E55-4ABB-A35F-E005BE9A86AF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E45576-4ACB-43D4-B00B-0B6B092C1B9B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25369-DB53-47AB-B832-36403B1EC9A1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59D9B-98C6-4A45-8FC7-3A2B5445C1C9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B3453-1D6A-4A22-AE5E-BABE4C3A954F}" type="slidenum">
              <a:rPr lang="en-US"/>
              <a:pPr/>
              <a:t>7</a:t>
            </a:fld>
            <a:endParaRPr 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2C2C69-FA83-4AD5-A82A-0C909318B6FF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76D0E6-4404-4D8B-9182-1DD626EDB40A}" type="slidenum">
              <a:rPr lang="en-US"/>
              <a:pPr/>
              <a:t>9</a:t>
            </a:fld>
            <a:endParaRPr lang="en-US"/>
          </a:p>
        </p:txBody>
      </p:sp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C5F7B-4300-44D9-96D5-9DF6E51974A5}" type="slidenum">
              <a:rPr lang="en-US"/>
              <a:pPr/>
              <a:t>12</a:t>
            </a:fld>
            <a:endParaRPr lang="en-US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201B-1AC2-4A52-B575-1175FF81B177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92F1-1958-4E0C-8206-EBDA7CBC4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281D-F4D2-4D1E-BA6F-85C7A28FD4EA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92F1-1958-4E0C-8206-EBDA7CBC4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7CC0-DADE-4A72-A5F1-5F567E73E119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92F1-1958-4E0C-8206-EBDA7CBC4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D979529-39FF-4654-8674-13BF48C479CE}" type="datetime1">
              <a:rPr lang="en-US" smtClean="0"/>
              <a:t>6/1/2015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180D602-5B11-4DA8-B5EC-BE1F76C78D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3749-053E-4679-BBDC-0031A68D6E06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92F1-1958-4E0C-8206-EBDA7CBC4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1D68-406C-4E43-A398-D1D6C188F7A0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92F1-1958-4E0C-8206-EBDA7CBC4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1062-15B1-4C77-92EB-6B6D81BB5188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92F1-1958-4E0C-8206-EBDA7CBC4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7013A-DE32-42DA-8E08-42D1D4FCB92B}" type="datetime1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92F1-1958-4E0C-8206-EBDA7CBC4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64ADA-7A22-4FF5-9912-05B3F96D6EC4}" type="datetime1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92F1-1958-4E0C-8206-EBDA7CBC4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F3D09-8CAD-4056-9F02-E743409A80B2}" type="datetime1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92F1-1958-4E0C-8206-EBDA7CBC4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B479C-21A6-4009-BCC1-32A12DD739DD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92F1-1958-4E0C-8206-EBDA7CBC4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E9A7C-3CC4-445E-8AD8-4DA7F49FAED3}" type="datetime1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192F1-1958-4E0C-8206-EBDA7CBC43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409A-A796-4341-AFA6-A182B0CBCA4E}" type="datetime1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shah,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192F1-1958-4E0C-8206-EBDA7CBC43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Microsoft_Office_Excel_97-2003_Worksheet1.xls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Excel_97-2003_Worksheet2.xls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981200"/>
            <a:ext cx="9144000" cy="914400"/>
          </a:xfrm>
        </p:spPr>
        <p:txBody>
          <a:bodyPr/>
          <a:lstStyle/>
          <a:p>
            <a:pPr defTabSz="930275"/>
            <a:r>
              <a:rPr lang="en-US"/>
              <a:t>Data Warehousing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24200"/>
            <a:ext cx="9144000" cy="685800"/>
          </a:xfrm>
        </p:spPr>
        <p:txBody>
          <a:bodyPr>
            <a:normAutofit fontScale="92500" lnSpcReduction="20000"/>
          </a:bodyPr>
          <a:lstStyle/>
          <a:p>
            <a:pPr defTabSz="930275">
              <a:lnSpc>
                <a:spcPct val="80000"/>
              </a:lnSpc>
            </a:pPr>
            <a:endParaRPr lang="en-US" sz="2800" u="sng" dirty="0"/>
          </a:p>
          <a:p>
            <a:pPr defTabSz="930275">
              <a:lnSpc>
                <a:spcPct val="80000"/>
              </a:lnSpc>
            </a:pPr>
            <a:r>
              <a:rPr lang="en-US" sz="2800" dirty="0"/>
              <a:t>Supervised vs. Unsupervised Learning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="b"/>
          <a:lstStyle/>
          <a:p>
            <a:r>
              <a:rPr lang="en-US" sz="3200"/>
              <a:t>Classification Process (1): Model Construction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21508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1347" y="1398"/>
              <a:ext cx="93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Training</a:t>
              </a:r>
            </a:p>
            <a:p>
              <a:pPr algn="ctr" eaLnBrk="0" hangingPunct="0"/>
              <a:r>
                <a:rPr 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Data</a:t>
              </a:r>
            </a:p>
          </p:txBody>
        </p:sp>
      </p:grpSp>
      <p:graphicFrame>
        <p:nvGraphicFramePr>
          <p:cNvPr id="21510" name="Object 6"/>
          <p:cNvGraphicFramePr>
            <a:graphicFrameLocks/>
          </p:cNvGraphicFramePr>
          <p:nvPr/>
        </p:nvGraphicFramePr>
        <p:xfrm>
          <a:off x="1143000" y="3810000"/>
          <a:ext cx="3276600" cy="2036763"/>
        </p:xfrm>
        <a:graphic>
          <a:graphicData uri="http://schemas.openxmlformats.org/presentationml/2006/ole">
            <p:oleObj spid="_x0000_s3074" name="Worksheet" r:id="rId4" imgW="3638550" imgH="2305050" progId="Excel.Sheet.8">
              <p:embed/>
            </p:oleObj>
          </a:graphicData>
        </a:graphic>
      </p:graphicFrame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1143000" y="3111500"/>
            <a:ext cx="808038" cy="6985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3736975" y="3111500"/>
            <a:ext cx="682625" cy="6985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438900" y="1622425"/>
            <a:ext cx="1957388" cy="835025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CCFFFF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Classification</a:t>
            </a:r>
          </a:p>
          <a:p>
            <a:pPr algn="ctr" eaLnBrk="0" hangingPunct="0"/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Algorithms</a:t>
            </a:r>
          </a:p>
        </p:txBody>
      </p:sp>
      <p:sp>
        <p:nvSpPr>
          <p:cNvPr id="21514" name="AutoShape 10"/>
          <p:cNvSpPr>
            <a:spLocks noChangeArrowheads="1"/>
          </p:cNvSpPr>
          <p:nvPr/>
        </p:nvSpPr>
        <p:spPr bwMode="auto">
          <a:xfrm>
            <a:off x="4191000" y="1905000"/>
            <a:ext cx="1657350" cy="484188"/>
          </a:xfrm>
          <a:prstGeom prst="rightArrow">
            <a:avLst>
              <a:gd name="adj1" fmla="val 50000"/>
              <a:gd name="adj2" fmla="val 85605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6324600" y="5486400"/>
            <a:ext cx="2273300" cy="7143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IF time/items &gt;= 6</a:t>
            </a:r>
          </a:p>
          <a:p>
            <a:pPr eaLnBrk="0" hangingPunct="0"/>
            <a:r>
              <a:rPr lang="en-US" sz="2000">
                <a:latin typeface="Times New Roman" pitchFamily="18" charset="0"/>
              </a:rPr>
              <a:t>THEN gender = ‘F’ 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21517" name="Picture 13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4224" y="2306"/>
              <a:ext cx="89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Classifier</a:t>
              </a:r>
            </a:p>
            <a:p>
              <a:pPr algn="ctr" eaLnBrk="0" hangingPunct="0"/>
              <a:r>
                <a:rPr 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(Model)</a:t>
              </a:r>
            </a:p>
          </p:txBody>
        </p:sp>
      </p:grp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6324600" y="4572000"/>
            <a:ext cx="230188" cy="78898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8369300" y="4543425"/>
            <a:ext cx="241300" cy="9429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838200" y="3276600"/>
            <a:ext cx="426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Tahoma" pitchFamily="34" charset="0"/>
              </a:rPr>
              <a:t>(observations, measurements, etc.)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0" y="950913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/>
              <a:t>Relationship between shopping time and items bought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lIns="92075" tIns="46038" rIns="92075" bIns="46038" anchor="b"/>
          <a:lstStyle/>
          <a:p>
            <a:r>
              <a:rPr lang="en-US" sz="2800"/>
              <a:t>Classification Process (2): Use the Model in Prediction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00213" y="2384425"/>
            <a:ext cx="1698625" cy="1506538"/>
            <a:chOff x="1359" y="1723"/>
            <a:chExt cx="1070" cy="949"/>
          </a:xfrm>
        </p:grpSpPr>
        <p:pic>
          <p:nvPicPr>
            <p:cNvPr id="22532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1423" y="2003"/>
              <a:ext cx="93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Testing</a:t>
              </a:r>
            </a:p>
            <a:p>
              <a:pPr algn="ctr" eaLnBrk="0" hangingPunct="0"/>
              <a:r>
                <a:rPr 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Data</a:t>
              </a:r>
            </a:p>
          </p:txBody>
        </p:sp>
      </p:grp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685800" y="3721100"/>
            <a:ext cx="928688" cy="6985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3400425" y="3721100"/>
            <a:ext cx="638175" cy="6223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065838" y="1822450"/>
            <a:ext cx="1927225" cy="1830388"/>
            <a:chOff x="4109" y="1369"/>
            <a:chExt cx="1214" cy="1153"/>
          </a:xfrm>
        </p:grpSpPr>
        <p:sp>
          <p:nvSpPr>
            <p:cNvPr id="22537" name="Freeform 9"/>
            <p:cNvSpPr>
              <a:spLocks/>
            </p:cNvSpPr>
            <p:nvPr/>
          </p:nvSpPr>
          <p:spPr bwMode="auto">
            <a:xfrm>
              <a:off x="4109" y="1369"/>
              <a:ext cx="593" cy="48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200" y="0"/>
                </a:cxn>
                <a:cxn ang="0">
                  <a:pos x="159" y="58"/>
                </a:cxn>
                <a:cxn ang="0">
                  <a:pos x="515" y="306"/>
                </a:cxn>
                <a:cxn ang="0">
                  <a:pos x="555" y="248"/>
                </a:cxn>
                <a:cxn ang="0">
                  <a:pos x="592" y="448"/>
                </a:cxn>
                <a:cxn ang="0">
                  <a:pos x="392" y="482"/>
                </a:cxn>
                <a:cxn ang="0">
                  <a:pos x="433" y="424"/>
                </a:cxn>
                <a:cxn ang="0">
                  <a:pos x="77" y="176"/>
                </a:cxn>
                <a:cxn ang="0">
                  <a:pos x="37" y="234"/>
                </a:cxn>
                <a:cxn ang="0">
                  <a:pos x="0" y="34"/>
                </a:cxn>
              </a:cxnLst>
              <a:rect l="0" t="0" r="r" b="b"/>
              <a:pathLst>
                <a:path w="593" h="483">
                  <a:moveTo>
                    <a:pt x="0" y="34"/>
                  </a:moveTo>
                  <a:lnTo>
                    <a:pt x="200" y="0"/>
                  </a:lnTo>
                  <a:lnTo>
                    <a:pt x="159" y="58"/>
                  </a:lnTo>
                  <a:lnTo>
                    <a:pt x="515" y="306"/>
                  </a:lnTo>
                  <a:lnTo>
                    <a:pt x="555" y="248"/>
                  </a:lnTo>
                  <a:lnTo>
                    <a:pt x="592" y="448"/>
                  </a:lnTo>
                  <a:lnTo>
                    <a:pt x="392" y="482"/>
                  </a:lnTo>
                  <a:lnTo>
                    <a:pt x="433" y="424"/>
                  </a:lnTo>
                  <a:lnTo>
                    <a:pt x="77" y="176"/>
                  </a:lnTo>
                  <a:lnTo>
                    <a:pt x="37" y="234"/>
                  </a:lnTo>
                  <a:lnTo>
                    <a:pt x="0" y="34"/>
                  </a:lnTo>
                </a:path>
              </a:pathLst>
            </a:custGeom>
            <a:solidFill>
              <a:srgbClr val="2597B8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166" y="2008"/>
              <a:ext cx="1157" cy="514"/>
              <a:chOff x="4166" y="2008"/>
              <a:chExt cx="1157" cy="514"/>
            </a:xfrm>
          </p:grpSpPr>
          <p:pic>
            <p:nvPicPr>
              <p:cNvPr id="22539" name="Picture 11"/>
              <p:cNvPicPr>
                <a:picLocks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187" y="2008"/>
                <a:ext cx="1122" cy="5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540" name="Rectangle 12"/>
              <p:cNvSpPr>
                <a:spLocks noChangeArrowheads="1"/>
              </p:cNvSpPr>
              <p:nvPr/>
            </p:nvSpPr>
            <p:spPr bwMode="auto">
              <a:xfrm>
                <a:off x="4166" y="2151"/>
                <a:ext cx="11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Unseen Data</a:t>
                </a:r>
              </a:p>
            </p:txBody>
          </p:sp>
        </p:grpSp>
      </p:grp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5249863" y="4114800"/>
            <a:ext cx="3894137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(Firdous, Time= 15 Items = 1)</a:t>
            </a: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5257800" y="3657600"/>
            <a:ext cx="103505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8077200" y="3581400"/>
            <a:ext cx="1066800" cy="457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03538" y="1219200"/>
            <a:ext cx="2973387" cy="1506538"/>
            <a:chOff x="2117" y="989"/>
            <a:chExt cx="1873" cy="949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2800" y="989"/>
              <a:ext cx="1190" cy="949"/>
              <a:chOff x="2800" y="989"/>
              <a:chExt cx="1190" cy="949"/>
            </a:xfrm>
          </p:grpSpPr>
          <p:pic>
            <p:nvPicPr>
              <p:cNvPr id="22546" name="Picture 18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2800" y="989"/>
                <a:ext cx="1190" cy="9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547" name="Rectangle 19"/>
              <p:cNvSpPr>
                <a:spLocks noChangeArrowheads="1"/>
              </p:cNvSpPr>
              <p:nvPr/>
            </p:nvSpPr>
            <p:spPr bwMode="auto">
              <a:xfrm>
                <a:off x="2943" y="1384"/>
                <a:ext cx="8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spAutoFit/>
              </a:bodyPr>
              <a:lstStyle/>
              <a:p>
                <a:pPr algn="ctr" eaLnBrk="0" hangingPunct="0"/>
                <a:r>
                  <a:rPr 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Classifier</a:t>
                </a:r>
              </a:p>
            </p:txBody>
          </p:sp>
        </p:grpSp>
        <p:sp>
          <p:nvSpPr>
            <p:cNvPr id="22548" name="Freeform 20"/>
            <p:cNvSpPr>
              <a:spLocks/>
            </p:cNvSpPr>
            <p:nvPr/>
          </p:nvSpPr>
          <p:spPr bwMode="auto">
            <a:xfrm>
              <a:off x="2117" y="1280"/>
              <a:ext cx="568" cy="374"/>
            </a:xfrm>
            <a:custGeom>
              <a:avLst/>
              <a:gdLst/>
              <a:ahLst/>
              <a:cxnLst>
                <a:cxn ang="0">
                  <a:pos x="567" y="59"/>
                </a:cxn>
                <a:cxn ang="0">
                  <a:pos x="503" y="220"/>
                </a:cxn>
                <a:cxn ang="0">
                  <a:pos x="478" y="165"/>
                </a:cxn>
                <a:cxn ang="0">
                  <a:pos x="138" y="318"/>
                </a:cxn>
                <a:cxn ang="0">
                  <a:pos x="163" y="373"/>
                </a:cxn>
                <a:cxn ang="0">
                  <a:pos x="0" y="314"/>
                </a:cxn>
                <a:cxn ang="0">
                  <a:pos x="64" y="153"/>
                </a:cxn>
                <a:cxn ang="0">
                  <a:pos x="89" y="208"/>
                </a:cxn>
                <a:cxn ang="0">
                  <a:pos x="429" y="55"/>
                </a:cxn>
                <a:cxn ang="0">
                  <a:pos x="404" y="0"/>
                </a:cxn>
                <a:cxn ang="0">
                  <a:pos x="567" y="59"/>
                </a:cxn>
              </a:cxnLst>
              <a:rect l="0" t="0" r="r" b="b"/>
              <a:pathLst>
                <a:path w="568" h="374">
                  <a:moveTo>
                    <a:pt x="567" y="59"/>
                  </a:moveTo>
                  <a:lnTo>
                    <a:pt x="503" y="220"/>
                  </a:lnTo>
                  <a:lnTo>
                    <a:pt x="478" y="165"/>
                  </a:lnTo>
                  <a:lnTo>
                    <a:pt x="138" y="318"/>
                  </a:lnTo>
                  <a:lnTo>
                    <a:pt x="163" y="373"/>
                  </a:lnTo>
                  <a:lnTo>
                    <a:pt x="0" y="314"/>
                  </a:lnTo>
                  <a:lnTo>
                    <a:pt x="64" y="153"/>
                  </a:lnTo>
                  <a:lnTo>
                    <a:pt x="89" y="208"/>
                  </a:lnTo>
                  <a:lnTo>
                    <a:pt x="429" y="55"/>
                  </a:lnTo>
                  <a:lnTo>
                    <a:pt x="404" y="0"/>
                  </a:lnTo>
                  <a:lnTo>
                    <a:pt x="567" y="59"/>
                  </a:lnTo>
                </a:path>
              </a:pathLst>
            </a:custGeom>
            <a:solidFill>
              <a:srgbClr val="2597B8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49" name="AutoShape 21"/>
          <p:cNvSpPr>
            <a:spLocks noChangeArrowheads="1"/>
          </p:cNvSpPr>
          <p:nvPr/>
        </p:nvSpPr>
        <p:spPr bwMode="auto">
          <a:xfrm>
            <a:off x="6931025" y="51292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6580188" y="4572000"/>
            <a:ext cx="121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Gender?</a:t>
            </a:r>
          </a:p>
        </p:txBody>
      </p:sp>
      <p:graphicFrame>
        <p:nvGraphicFramePr>
          <p:cNvPr id="22551" name="Object 23"/>
          <p:cNvGraphicFramePr>
            <a:graphicFrameLocks/>
          </p:cNvGraphicFramePr>
          <p:nvPr>
            <p:ph idx="1"/>
          </p:nvPr>
        </p:nvGraphicFramePr>
        <p:xfrm>
          <a:off x="687388" y="4438650"/>
          <a:ext cx="3411537" cy="1223963"/>
        </p:xfrm>
        <a:graphic>
          <a:graphicData uri="http://schemas.openxmlformats.org/presentationml/2006/ole">
            <p:oleObj spid="_x0000_s4098" name="Worksheet" r:id="rId6" imgW="3714750" imgH="1323975" progId="Excel.Sheet.8">
              <p:embed/>
            </p:oleObj>
          </a:graphicData>
        </a:graphic>
      </p:graphicFrame>
      <p:sp>
        <p:nvSpPr>
          <p:cNvPr id="22552" name="WordArt 24"/>
          <p:cNvSpPr>
            <a:spLocks noChangeArrowheads="1" noChangeShapeType="1" noTextEdit="1"/>
          </p:cNvSpPr>
          <p:nvPr/>
        </p:nvSpPr>
        <p:spPr bwMode="auto">
          <a:xfrm>
            <a:off x="7086600" y="5867400"/>
            <a:ext cx="3810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FF00FF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Franklin Gothic Medium"/>
              </a:rPr>
              <a:t>F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6220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Clustering vs. Cluster Detection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accent1"/>
          </a:solidFill>
          <a:ln/>
        </p:spPr>
        <p:txBody>
          <a:bodyPr/>
          <a:lstStyle/>
          <a:p>
            <a:r>
              <a:rPr lang="en-US" sz="3600"/>
              <a:t>Clustering vs. Cluster Detection Example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4588" y="2724150"/>
            <a:ext cx="2430462" cy="2903538"/>
            <a:chOff x="721" y="1349"/>
            <a:chExt cx="1531" cy="1829"/>
          </a:xfrm>
        </p:grpSpPr>
        <p:graphicFrame>
          <p:nvGraphicFramePr>
            <p:cNvPr id="25605" name="Object 5"/>
            <p:cNvGraphicFramePr>
              <a:graphicFrameLocks noChangeAspect="1"/>
            </p:cNvGraphicFramePr>
            <p:nvPr/>
          </p:nvGraphicFramePr>
          <p:xfrm>
            <a:off x="721" y="1349"/>
            <a:ext cx="1531" cy="1546"/>
          </p:xfrm>
          <a:graphic>
            <a:graphicData uri="http://schemas.openxmlformats.org/presentationml/2006/ole">
              <p:oleObj spid="_x0000_s5123" name="Bitmap Image" r:id="rId4" imgW="2429214" imgH="2438095" progId="Paint.Picture">
                <p:embed/>
              </p:oleObj>
            </a:graphicData>
          </a:graphic>
        </p:graphicFrame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1296" y="292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337175" y="2724150"/>
            <a:ext cx="2430463" cy="2914650"/>
            <a:chOff x="3362" y="1349"/>
            <a:chExt cx="1531" cy="1836"/>
          </a:xfrm>
        </p:grpSpPr>
        <p:graphicFrame>
          <p:nvGraphicFramePr>
            <p:cNvPr id="25608" name="Object 8"/>
            <p:cNvGraphicFramePr>
              <a:graphicFrameLocks noChangeAspect="1"/>
            </p:cNvGraphicFramePr>
            <p:nvPr/>
          </p:nvGraphicFramePr>
          <p:xfrm>
            <a:off x="3362" y="1349"/>
            <a:ext cx="1531" cy="1546"/>
          </p:xfrm>
          <a:graphic>
            <a:graphicData uri="http://schemas.openxmlformats.org/presentationml/2006/ole">
              <p:oleObj spid="_x0000_s5122" name="Bitmap Image" r:id="rId5" imgW="2429214" imgH="2438095" progId="Paint.Picture">
                <p:embed/>
              </p:oleObj>
            </a:graphicData>
          </a:graphic>
        </p:graphicFrame>
        <p:sp>
          <p:nvSpPr>
            <p:cNvPr id="25609" name="Text Box 9"/>
            <p:cNvSpPr txBox="1">
              <a:spLocks noChangeArrowheads="1"/>
            </p:cNvSpPr>
            <p:nvPr/>
          </p:nvSpPr>
          <p:spPr bwMode="auto">
            <a:xfrm>
              <a:off x="3974" y="2935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</a:t>
              </a: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09800"/>
            <a:ext cx="9144000" cy="685800"/>
          </a:xfrm>
          <a:solidFill>
            <a:schemeClr val="accent1"/>
          </a:solidFill>
        </p:spPr>
        <p:txBody>
          <a:bodyPr/>
          <a:lstStyle/>
          <a:p>
            <a:r>
              <a:rPr lang="en-US" sz="3600"/>
              <a:t>The </a:t>
            </a:r>
            <a:r>
              <a:rPr lang="en-US" sz="3600" i="1"/>
              <a:t>K-Means</a:t>
            </a:r>
            <a:r>
              <a:rPr lang="en-US" sz="3600"/>
              <a:t> Clustering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625600" y="1093788"/>
            <a:ext cx="2216150" cy="199072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 anchorCtr="1">
            <a:normAutofit fontScale="90000"/>
          </a:bodyPr>
          <a:lstStyle/>
          <a:p>
            <a:r>
              <a:rPr lang="en-US" sz="4000"/>
              <a:t>The </a:t>
            </a:r>
            <a:r>
              <a:rPr lang="en-US" sz="4000" i="1"/>
              <a:t>K-Means</a:t>
            </a:r>
            <a:r>
              <a:rPr lang="en-US" sz="4000"/>
              <a:t> Clustering: Example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1836738" y="2679700"/>
            <a:ext cx="19018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1836738" y="2519363"/>
            <a:ext cx="19018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1836738" y="2357438"/>
            <a:ext cx="19018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836738" y="2195513"/>
            <a:ext cx="19018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836738" y="2035175"/>
            <a:ext cx="19018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1836738" y="1879600"/>
            <a:ext cx="19018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1836738" y="1719263"/>
            <a:ext cx="19018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1836738" y="1557338"/>
            <a:ext cx="1901825" cy="1587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1836738" y="1397000"/>
            <a:ext cx="19018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36738" y="1235075"/>
            <a:ext cx="19018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2028825" y="1235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214563" y="1235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2406650" y="1235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2598738" y="1235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>
            <a:off x="2790825" y="1235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976563" y="1235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168650" y="1235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3360738" y="1235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3546475" y="1235075"/>
            <a:ext cx="1588" cy="1606550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3738563" y="1235075"/>
            <a:ext cx="1587" cy="1606550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1836738" y="1235075"/>
            <a:ext cx="1901825" cy="1606550"/>
          </a:xfrm>
          <a:prstGeom prst="rect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1836738" y="1235075"/>
            <a:ext cx="1587" cy="1606550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1817688" y="2841625"/>
            <a:ext cx="19050" cy="1588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1817688" y="2679700"/>
            <a:ext cx="19050" cy="1588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1817688" y="2519363"/>
            <a:ext cx="19050" cy="1587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1817688" y="2357438"/>
            <a:ext cx="19050" cy="1587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1817688" y="2195513"/>
            <a:ext cx="19050" cy="1587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1817688" y="2035175"/>
            <a:ext cx="19050" cy="1588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>
            <a:off x="1817688" y="1879600"/>
            <a:ext cx="19050" cy="1588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>
            <a:off x="1817688" y="1719263"/>
            <a:ext cx="19050" cy="1587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Line 34"/>
          <p:cNvSpPr>
            <a:spLocks noChangeShapeType="1"/>
          </p:cNvSpPr>
          <p:nvPr/>
        </p:nvSpPr>
        <p:spPr bwMode="auto">
          <a:xfrm>
            <a:off x="1817688" y="1557338"/>
            <a:ext cx="19050" cy="1587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1817688" y="1397000"/>
            <a:ext cx="19050" cy="1588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1817688" y="1235075"/>
            <a:ext cx="19050" cy="1588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1836738" y="2841625"/>
            <a:ext cx="1901825" cy="158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V="1">
            <a:off x="1836738" y="2841625"/>
            <a:ext cx="1587" cy="20638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 flipV="1">
            <a:off x="2028825" y="2841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V="1">
            <a:off x="2214563" y="2841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 flipV="1">
            <a:off x="2406650" y="2841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V="1">
            <a:off x="2598738" y="2841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flipV="1">
            <a:off x="2790825" y="2841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V="1">
            <a:off x="2976563" y="2841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 flipV="1">
            <a:off x="3168650" y="2841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8" name="Line 46"/>
          <p:cNvSpPr>
            <a:spLocks noChangeShapeType="1"/>
          </p:cNvSpPr>
          <p:nvPr/>
        </p:nvSpPr>
        <p:spPr bwMode="auto">
          <a:xfrm flipV="1">
            <a:off x="3360738" y="2841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19" name="Line 47"/>
          <p:cNvSpPr>
            <a:spLocks noChangeShapeType="1"/>
          </p:cNvSpPr>
          <p:nvPr/>
        </p:nvSpPr>
        <p:spPr bwMode="auto">
          <a:xfrm flipV="1">
            <a:off x="3546475" y="28416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 flipV="1">
            <a:off x="3738563" y="28416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1" name="Freeform 49"/>
          <p:cNvSpPr>
            <a:spLocks/>
          </p:cNvSpPr>
          <p:nvPr/>
        </p:nvSpPr>
        <p:spPr bwMode="auto">
          <a:xfrm>
            <a:off x="2362200" y="2286000"/>
            <a:ext cx="88900" cy="9366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29"/>
              </a:cxn>
              <a:cxn ang="0">
                <a:pos x="28" y="59"/>
              </a:cxn>
              <a:cxn ang="0">
                <a:pos x="0" y="29"/>
              </a:cxn>
              <a:cxn ang="0">
                <a:pos x="28" y="0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 cap="flat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2" name="Freeform 50"/>
          <p:cNvSpPr>
            <a:spLocks/>
          </p:cNvSpPr>
          <p:nvPr/>
        </p:nvSpPr>
        <p:spPr bwMode="auto">
          <a:xfrm>
            <a:off x="2362200" y="1676400"/>
            <a:ext cx="88900" cy="9366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29"/>
              </a:cxn>
              <a:cxn ang="0">
                <a:pos x="28" y="59"/>
              </a:cxn>
              <a:cxn ang="0">
                <a:pos x="0" y="29"/>
              </a:cxn>
              <a:cxn ang="0">
                <a:pos x="28" y="0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 cap="flat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3" name="Freeform 51"/>
          <p:cNvSpPr>
            <a:spLocks/>
          </p:cNvSpPr>
          <p:nvPr/>
        </p:nvSpPr>
        <p:spPr bwMode="auto">
          <a:xfrm>
            <a:off x="3124200" y="2309813"/>
            <a:ext cx="88900" cy="95250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30"/>
              </a:cxn>
              <a:cxn ang="0">
                <a:pos x="28" y="60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 cap="flat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4" name="Freeform 52"/>
          <p:cNvSpPr>
            <a:spLocks/>
          </p:cNvSpPr>
          <p:nvPr/>
        </p:nvSpPr>
        <p:spPr bwMode="auto">
          <a:xfrm>
            <a:off x="2554288" y="1671638"/>
            <a:ext cx="88900" cy="93662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30"/>
              </a:cxn>
              <a:cxn ang="0">
                <a:pos x="28" y="59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 cap="flat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5" name="Freeform 53"/>
          <p:cNvSpPr>
            <a:spLocks/>
          </p:cNvSpPr>
          <p:nvPr/>
        </p:nvSpPr>
        <p:spPr bwMode="auto">
          <a:xfrm>
            <a:off x="2562225" y="1501775"/>
            <a:ext cx="88900" cy="9366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29"/>
              </a:cxn>
              <a:cxn ang="0">
                <a:pos x="28" y="59"/>
              </a:cxn>
              <a:cxn ang="0">
                <a:pos x="0" y="29"/>
              </a:cxn>
              <a:cxn ang="0">
                <a:pos x="28" y="0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 cap="flat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6" name="Freeform 54"/>
          <p:cNvSpPr>
            <a:spLocks/>
          </p:cNvSpPr>
          <p:nvPr/>
        </p:nvSpPr>
        <p:spPr bwMode="auto">
          <a:xfrm>
            <a:off x="3316288" y="1993900"/>
            <a:ext cx="90487" cy="95250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7" y="30"/>
              </a:cxn>
              <a:cxn ang="0">
                <a:pos x="28" y="60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 cap="flat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7" name="Freeform 55"/>
          <p:cNvSpPr>
            <a:spLocks/>
          </p:cNvSpPr>
          <p:nvPr/>
        </p:nvSpPr>
        <p:spPr bwMode="auto">
          <a:xfrm>
            <a:off x="2554288" y="2133600"/>
            <a:ext cx="88900" cy="95250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30"/>
              </a:cxn>
              <a:cxn ang="0">
                <a:pos x="28" y="60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 cap="flat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8" name="Freeform 56"/>
          <p:cNvSpPr>
            <a:spLocks/>
          </p:cNvSpPr>
          <p:nvPr/>
        </p:nvSpPr>
        <p:spPr bwMode="auto">
          <a:xfrm>
            <a:off x="2743200" y="2497138"/>
            <a:ext cx="90488" cy="93662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7" y="29"/>
              </a:cxn>
              <a:cxn ang="0">
                <a:pos x="28" y="59"/>
              </a:cxn>
              <a:cxn ang="0">
                <a:pos x="0" y="29"/>
              </a:cxn>
              <a:cxn ang="0">
                <a:pos x="28" y="0"/>
              </a:cxn>
            </a:cxnLst>
            <a:rect l="0" t="0" r="r" b="b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 cap="flat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29" name="Freeform 57"/>
          <p:cNvSpPr>
            <a:spLocks/>
          </p:cNvSpPr>
          <p:nvPr/>
        </p:nvSpPr>
        <p:spPr bwMode="auto">
          <a:xfrm>
            <a:off x="3124200" y="2149475"/>
            <a:ext cx="88900" cy="9366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29"/>
              </a:cxn>
              <a:cxn ang="0">
                <a:pos x="28" y="59"/>
              </a:cxn>
              <a:cxn ang="0">
                <a:pos x="0" y="29"/>
              </a:cxn>
              <a:cxn ang="0">
                <a:pos x="28" y="0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 cap="flat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30" name="Freeform 58"/>
          <p:cNvSpPr>
            <a:spLocks/>
          </p:cNvSpPr>
          <p:nvPr/>
        </p:nvSpPr>
        <p:spPr bwMode="auto">
          <a:xfrm>
            <a:off x="2746375" y="1993900"/>
            <a:ext cx="90488" cy="95250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7" y="30"/>
              </a:cxn>
              <a:cxn ang="0">
                <a:pos x="28" y="60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 cap="flat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31" name="Rectangle 59"/>
          <p:cNvSpPr>
            <a:spLocks noChangeArrowheads="1"/>
          </p:cNvSpPr>
          <p:nvPr/>
        </p:nvSpPr>
        <p:spPr bwMode="auto">
          <a:xfrm>
            <a:off x="1747838" y="2794000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28732" name="Rectangle 60"/>
          <p:cNvSpPr>
            <a:spLocks noChangeArrowheads="1"/>
          </p:cNvSpPr>
          <p:nvPr/>
        </p:nvSpPr>
        <p:spPr bwMode="auto">
          <a:xfrm>
            <a:off x="1747838" y="2633663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28733" name="Rectangle 61"/>
          <p:cNvSpPr>
            <a:spLocks noChangeArrowheads="1"/>
          </p:cNvSpPr>
          <p:nvPr/>
        </p:nvSpPr>
        <p:spPr bwMode="auto">
          <a:xfrm>
            <a:off x="1747838" y="2471738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8734" name="Rectangle 62"/>
          <p:cNvSpPr>
            <a:spLocks noChangeArrowheads="1"/>
          </p:cNvSpPr>
          <p:nvPr/>
        </p:nvSpPr>
        <p:spPr bwMode="auto">
          <a:xfrm>
            <a:off x="1747838" y="2309813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28735" name="Rectangle 63"/>
          <p:cNvSpPr>
            <a:spLocks noChangeArrowheads="1"/>
          </p:cNvSpPr>
          <p:nvPr/>
        </p:nvSpPr>
        <p:spPr bwMode="auto">
          <a:xfrm>
            <a:off x="1747838" y="2149475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28736" name="Rectangle 64"/>
          <p:cNvSpPr>
            <a:spLocks noChangeArrowheads="1"/>
          </p:cNvSpPr>
          <p:nvPr/>
        </p:nvSpPr>
        <p:spPr bwMode="auto">
          <a:xfrm>
            <a:off x="1747838" y="1987550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28737" name="Rectangle 65"/>
          <p:cNvSpPr>
            <a:spLocks noChangeArrowheads="1"/>
          </p:cNvSpPr>
          <p:nvPr/>
        </p:nvSpPr>
        <p:spPr bwMode="auto">
          <a:xfrm>
            <a:off x="1747838" y="1833563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6</a:t>
            </a:r>
            <a:endParaRPr lang="en-US"/>
          </a:p>
        </p:txBody>
      </p:sp>
      <p:sp>
        <p:nvSpPr>
          <p:cNvPr id="28738" name="Rectangle 66"/>
          <p:cNvSpPr>
            <a:spLocks noChangeArrowheads="1"/>
          </p:cNvSpPr>
          <p:nvPr/>
        </p:nvSpPr>
        <p:spPr bwMode="auto">
          <a:xfrm>
            <a:off x="1747838" y="1671638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7</a:t>
            </a:r>
            <a:endParaRPr lang="en-US"/>
          </a:p>
        </p:txBody>
      </p:sp>
      <p:sp>
        <p:nvSpPr>
          <p:cNvPr id="28739" name="Rectangle 67"/>
          <p:cNvSpPr>
            <a:spLocks noChangeArrowheads="1"/>
          </p:cNvSpPr>
          <p:nvPr/>
        </p:nvSpPr>
        <p:spPr bwMode="auto">
          <a:xfrm>
            <a:off x="1747838" y="1511300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8</a:t>
            </a:r>
            <a:endParaRPr lang="en-US"/>
          </a:p>
        </p:txBody>
      </p:sp>
      <p:sp>
        <p:nvSpPr>
          <p:cNvPr id="28740" name="Rectangle 68"/>
          <p:cNvSpPr>
            <a:spLocks noChangeArrowheads="1"/>
          </p:cNvSpPr>
          <p:nvPr/>
        </p:nvSpPr>
        <p:spPr bwMode="auto">
          <a:xfrm>
            <a:off x="1747838" y="1349375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9</a:t>
            </a:r>
            <a:endParaRPr lang="en-US"/>
          </a:p>
        </p:txBody>
      </p:sp>
      <p:sp>
        <p:nvSpPr>
          <p:cNvPr id="28741" name="Rectangle 69"/>
          <p:cNvSpPr>
            <a:spLocks noChangeArrowheads="1"/>
          </p:cNvSpPr>
          <p:nvPr/>
        </p:nvSpPr>
        <p:spPr bwMode="auto">
          <a:xfrm>
            <a:off x="1709738" y="1187450"/>
            <a:ext cx="85725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28742" name="Rectangle 70"/>
          <p:cNvSpPr>
            <a:spLocks noChangeArrowheads="1"/>
          </p:cNvSpPr>
          <p:nvPr/>
        </p:nvSpPr>
        <p:spPr bwMode="auto">
          <a:xfrm>
            <a:off x="1817688" y="2901950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0</a:t>
            </a:r>
            <a:endParaRPr lang="en-US"/>
          </a:p>
        </p:txBody>
      </p:sp>
      <p:sp>
        <p:nvSpPr>
          <p:cNvPr id="28743" name="Rectangle 71"/>
          <p:cNvSpPr>
            <a:spLocks noChangeArrowheads="1"/>
          </p:cNvSpPr>
          <p:nvPr/>
        </p:nvSpPr>
        <p:spPr bwMode="auto">
          <a:xfrm>
            <a:off x="2009775" y="2901950"/>
            <a:ext cx="42863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1</a:t>
            </a:r>
            <a:endParaRPr lang="en-US"/>
          </a:p>
        </p:txBody>
      </p:sp>
      <p:sp>
        <p:nvSpPr>
          <p:cNvPr id="28744" name="Rectangle 72"/>
          <p:cNvSpPr>
            <a:spLocks noChangeArrowheads="1"/>
          </p:cNvSpPr>
          <p:nvPr/>
        </p:nvSpPr>
        <p:spPr bwMode="auto">
          <a:xfrm>
            <a:off x="2195513" y="2901950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2</a:t>
            </a:r>
            <a:endParaRPr lang="en-US"/>
          </a:p>
        </p:txBody>
      </p:sp>
      <p:sp>
        <p:nvSpPr>
          <p:cNvPr id="28745" name="Rectangle 73"/>
          <p:cNvSpPr>
            <a:spLocks noChangeArrowheads="1"/>
          </p:cNvSpPr>
          <p:nvPr/>
        </p:nvSpPr>
        <p:spPr bwMode="auto">
          <a:xfrm>
            <a:off x="2387600" y="2901950"/>
            <a:ext cx="42863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3</a:t>
            </a:r>
            <a:endParaRPr lang="en-US"/>
          </a:p>
        </p:txBody>
      </p:sp>
      <p:sp>
        <p:nvSpPr>
          <p:cNvPr id="28746" name="Rectangle 74"/>
          <p:cNvSpPr>
            <a:spLocks noChangeArrowheads="1"/>
          </p:cNvSpPr>
          <p:nvPr/>
        </p:nvSpPr>
        <p:spPr bwMode="auto">
          <a:xfrm>
            <a:off x="2579688" y="2901950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4</a:t>
            </a:r>
            <a:endParaRPr lang="en-US"/>
          </a:p>
        </p:txBody>
      </p:sp>
      <p:sp>
        <p:nvSpPr>
          <p:cNvPr id="28747" name="Rectangle 75"/>
          <p:cNvSpPr>
            <a:spLocks noChangeArrowheads="1"/>
          </p:cNvSpPr>
          <p:nvPr/>
        </p:nvSpPr>
        <p:spPr bwMode="auto">
          <a:xfrm>
            <a:off x="2771775" y="2901950"/>
            <a:ext cx="42863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5</a:t>
            </a:r>
            <a:endParaRPr lang="en-US"/>
          </a:p>
        </p:txBody>
      </p:sp>
      <p:sp>
        <p:nvSpPr>
          <p:cNvPr id="28748" name="Rectangle 76"/>
          <p:cNvSpPr>
            <a:spLocks noChangeArrowheads="1"/>
          </p:cNvSpPr>
          <p:nvPr/>
        </p:nvSpPr>
        <p:spPr bwMode="auto">
          <a:xfrm>
            <a:off x="2957513" y="2901950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6</a:t>
            </a:r>
            <a:endParaRPr lang="en-US"/>
          </a:p>
        </p:txBody>
      </p:sp>
      <p:sp>
        <p:nvSpPr>
          <p:cNvPr id="28749" name="Rectangle 77"/>
          <p:cNvSpPr>
            <a:spLocks noChangeArrowheads="1"/>
          </p:cNvSpPr>
          <p:nvPr/>
        </p:nvSpPr>
        <p:spPr bwMode="auto">
          <a:xfrm>
            <a:off x="3149600" y="2901950"/>
            <a:ext cx="42863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7</a:t>
            </a:r>
            <a:endParaRPr lang="en-US"/>
          </a:p>
        </p:txBody>
      </p:sp>
      <p:sp>
        <p:nvSpPr>
          <p:cNvPr id="28750" name="Rectangle 78"/>
          <p:cNvSpPr>
            <a:spLocks noChangeArrowheads="1"/>
          </p:cNvSpPr>
          <p:nvPr/>
        </p:nvSpPr>
        <p:spPr bwMode="auto">
          <a:xfrm>
            <a:off x="3341688" y="2901950"/>
            <a:ext cx="42862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8</a:t>
            </a:r>
            <a:endParaRPr lang="en-US"/>
          </a:p>
        </p:txBody>
      </p:sp>
      <p:sp>
        <p:nvSpPr>
          <p:cNvPr id="28751" name="Rectangle 79"/>
          <p:cNvSpPr>
            <a:spLocks noChangeArrowheads="1"/>
          </p:cNvSpPr>
          <p:nvPr/>
        </p:nvSpPr>
        <p:spPr bwMode="auto">
          <a:xfrm>
            <a:off x="3527425" y="2901950"/>
            <a:ext cx="42863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9</a:t>
            </a:r>
            <a:endParaRPr lang="en-US"/>
          </a:p>
        </p:txBody>
      </p:sp>
      <p:sp>
        <p:nvSpPr>
          <p:cNvPr id="28752" name="Rectangle 80"/>
          <p:cNvSpPr>
            <a:spLocks noChangeArrowheads="1"/>
          </p:cNvSpPr>
          <p:nvPr/>
        </p:nvSpPr>
        <p:spPr bwMode="auto">
          <a:xfrm>
            <a:off x="3700463" y="2901950"/>
            <a:ext cx="85725" cy="9207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600">
                <a:solidFill>
                  <a:srgbClr val="000000"/>
                </a:solidFill>
              </a:rPr>
              <a:t>10</a:t>
            </a:r>
            <a:endParaRPr lang="en-US"/>
          </a:p>
        </p:txBody>
      </p:sp>
      <p:sp>
        <p:nvSpPr>
          <p:cNvPr id="28753" name="Rectangle 81"/>
          <p:cNvSpPr>
            <a:spLocks noChangeArrowheads="1"/>
          </p:cNvSpPr>
          <p:nvPr/>
        </p:nvSpPr>
        <p:spPr bwMode="auto">
          <a:xfrm>
            <a:off x="1625600" y="1093788"/>
            <a:ext cx="2216150" cy="1990725"/>
          </a:xfrm>
          <a:prstGeom prst="rect">
            <a:avLst/>
          </a:prstGeom>
          <a:noFill/>
          <a:ln w="0">
            <a:noFill/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219325" y="1400175"/>
            <a:ext cx="1247775" cy="1447800"/>
            <a:chOff x="1398" y="882"/>
            <a:chExt cx="786" cy="912"/>
          </a:xfrm>
        </p:grpSpPr>
        <p:sp>
          <p:nvSpPr>
            <p:cNvPr id="28755" name="Freeform 83"/>
            <p:cNvSpPr>
              <a:spLocks/>
            </p:cNvSpPr>
            <p:nvPr/>
          </p:nvSpPr>
          <p:spPr bwMode="auto">
            <a:xfrm>
              <a:off x="1398" y="882"/>
              <a:ext cx="474" cy="912"/>
            </a:xfrm>
            <a:custGeom>
              <a:avLst/>
              <a:gdLst/>
              <a:ahLst/>
              <a:cxnLst>
                <a:cxn ang="0">
                  <a:pos x="318" y="150"/>
                </a:cxn>
                <a:cxn ang="0">
                  <a:pos x="306" y="270"/>
                </a:cxn>
                <a:cxn ang="0">
                  <a:pos x="294" y="318"/>
                </a:cxn>
                <a:cxn ang="0">
                  <a:pos x="288" y="342"/>
                </a:cxn>
                <a:cxn ang="0">
                  <a:pos x="330" y="606"/>
                </a:cxn>
                <a:cxn ang="0">
                  <a:pos x="408" y="684"/>
                </a:cxn>
                <a:cxn ang="0">
                  <a:pos x="444" y="720"/>
                </a:cxn>
                <a:cxn ang="0">
                  <a:pos x="462" y="738"/>
                </a:cxn>
                <a:cxn ang="0">
                  <a:pos x="474" y="786"/>
                </a:cxn>
                <a:cxn ang="0">
                  <a:pos x="336" y="912"/>
                </a:cxn>
                <a:cxn ang="0">
                  <a:pos x="186" y="858"/>
                </a:cxn>
                <a:cxn ang="0">
                  <a:pos x="108" y="768"/>
                </a:cxn>
                <a:cxn ang="0">
                  <a:pos x="72" y="702"/>
                </a:cxn>
                <a:cxn ang="0">
                  <a:pos x="48" y="666"/>
                </a:cxn>
                <a:cxn ang="0">
                  <a:pos x="36" y="648"/>
                </a:cxn>
                <a:cxn ang="0">
                  <a:pos x="0" y="426"/>
                </a:cxn>
                <a:cxn ang="0">
                  <a:pos x="6" y="252"/>
                </a:cxn>
                <a:cxn ang="0">
                  <a:pos x="102" y="30"/>
                </a:cxn>
                <a:cxn ang="0">
                  <a:pos x="168" y="0"/>
                </a:cxn>
                <a:cxn ang="0">
                  <a:pos x="270" y="30"/>
                </a:cxn>
                <a:cxn ang="0">
                  <a:pos x="294" y="60"/>
                </a:cxn>
                <a:cxn ang="0">
                  <a:pos x="318" y="150"/>
                </a:cxn>
              </a:cxnLst>
              <a:rect l="0" t="0" r="r" b="b"/>
              <a:pathLst>
                <a:path w="474" h="912">
                  <a:moveTo>
                    <a:pt x="318" y="150"/>
                  </a:moveTo>
                  <a:cubicBezTo>
                    <a:pt x="313" y="190"/>
                    <a:pt x="312" y="230"/>
                    <a:pt x="306" y="270"/>
                  </a:cubicBezTo>
                  <a:cubicBezTo>
                    <a:pt x="304" y="286"/>
                    <a:pt x="298" y="302"/>
                    <a:pt x="294" y="318"/>
                  </a:cubicBezTo>
                  <a:cubicBezTo>
                    <a:pt x="292" y="326"/>
                    <a:pt x="288" y="342"/>
                    <a:pt x="288" y="342"/>
                  </a:cubicBezTo>
                  <a:cubicBezTo>
                    <a:pt x="293" y="497"/>
                    <a:pt x="275" y="508"/>
                    <a:pt x="330" y="606"/>
                  </a:cubicBezTo>
                  <a:cubicBezTo>
                    <a:pt x="351" y="645"/>
                    <a:pt x="371" y="659"/>
                    <a:pt x="408" y="684"/>
                  </a:cubicBezTo>
                  <a:cubicBezTo>
                    <a:pt x="422" y="693"/>
                    <a:pt x="432" y="708"/>
                    <a:pt x="444" y="720"/>
                  </a:cubicBezTo>
                  <a:cubicBezTo>
                    <a:pt x="450" y="726"/>
                    <a:pt x="462" y="738"/>
                    <a:pt x="462" y="738"/>
                  </a:cubicBezTo>
                  <a:cubicBezTo>
                    <a:pt x="467" y="752"/>
                    <a:pt x="474" y="772"/>
                    <a:pt x="474" y="786"/>
                  </a:cubicBezTo>
                  <a:cubicBezTo>
                    <a:pt x="474" y="869"/>
                    <a:pt x="406" y="898"/>
                    <a:pt x="336" y="912"/>
                  </a:cubicBezTo>
                  <a:cubicBezTo>
                    <a:pt x="275" y="902"/>
                    <a:pt x="237" y="892"/>
                    <a:pt x="186" y="858"/>
                  </a:cubicBezTo>
                  <a:cubicBezTo>
                    <a:pt x="163" y="824"/>
                    <a:pt x="142" y="791"/>
                    <a:pt x="108" y="768"/>
                  </a:cubicBezTo>
                  <a:cubicBezTo>
                    <a:pt x="99" y="742"/>
                    <a:pt x="88" y="724"/>
                    <a:pt x="72" y="702"/>
                  </a:cubicBezTo>
                  <a:cubicBezTo>
                    <a:pt x="64" y="690"/>
                    <a:pt x="56" y="678"/>
                    <a:pt x="48" y="666"/>
                  </a:cubicBezTo>
                  <a:cubicBezTo>
                    <a:pt x="44" y="660"/>
                    <a:pt x="36" y="648"/>
                    <a:pt x="36" y="648"/>
                  </a:cubicBezTo>
                  <a:cubicBezTo>
                    <a:pt x="18" y="575"/>
                    <a:pt x="9" y="501"/>
                    <a:pt x="0" y="426"/>
                  </a:cubicBezTo>
                  <a:cubicBezTo>
                    <a:pt x="2" y="368"/>
                    <a:pt x="3" y="310"/>
                    <a:pt x="6" y="252"/>
                  </a:cubicBezTo>
                  <a:cubicBezTo>
                    <a:pt x="9" y="184"/>
                    <a:pt x="20" y="51"/>
                    <a:pt x="102" y="30"/>
                  </a:cubicBezTo>
                  <a:cubicBezTo>
                    <a:pt x="123" y="16"/>
                    <a:pt x="145" y="11"/>
                    <a:pt x="168" y="0"/>
                  </a:cubicBezTo>
                  <a:cubicBezTo>
                    <a:pt x="226" y="6"/>
                    <a:pt x="226" y="8"/>
                    <a:pt x="270" y="30"/>
                  </a:cubicBezTo>
                  <a:cubicBezTo>
                    <a:pt x="288" y="85"/>
                    <a:pt x="259" y="11"/>
                    <a:pt x="294" y="60"/>
                  </a:cubicBezTo>
                  <a:cubicBezTo>
                    <a:pt x="324" y="103"/>
                    <a:pt x="318" y="104"/>
                    <a:pt x="318" y="150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Freeform 84"/>
            <p:cNvSpPr>
              <a:spLocks/>
            </p:cNvSpPr>
            <p:nvPr/>
          </p:nvSpPr>
          <p:spPr bwMode="auto">
            <a:xfrm>
              <a:off x="1704" y="1114"/>
              <a:ext cx="480" cy="446"/>
            </a:xfrm>
            <a:custGeom>
              <a:avLst/>
              <a:gdLst/>
              <a:ahLst/>
              <a:cxnLst>
                <a:cxn ang="0">
                  <a:pos x="54" y="26"/>
                </a:cxn>
                <a:cxn ang="0">
                  <a:pos x="36" y="80"/>
                </a:cxn>
                <a:cxn ang="0">
                  <a:pos x="12" y="116"/>
                </a:cxn>
                <a:cxn ang="0">
                  <a:pos x="0" y="134"/>
                </a:cxn>
                <a:cxn ang="0">
                  <a:pos x="66" y="320"/>
                </a:cxn>
                <a:cxn ang="0">
                  <a:pos x="150" y="392"/>
                </a:cxn>
                <a:cxn ang="0">
                  <a:pos x="192" y="410"/>
                </a:cxn>
                <a:cxn ang="0">
                  <a:pos x="210" y="428"/>
                </a:cxn>
                <a:cxn ang="0">
                  <a:pos x="276" y="446"/>
                </a:cxn>
                <a:cxn ang="0">
                  <a:pos x="372" y="422"/>
                </a:cxn>
                <a:cxn ang="0">
                  <a:pos x="420" y="374"/>
                </a:cxn>
                <a:cxn ang="0">
                  <a:pos x="444" y="284"/>
                </a:cxn>
                <a:cxn ang="0">
                  <a:pos x="480" y="218"/>
                </a:cxn>
                <a:cxn ang="0">
                  <a:pos x="444" y="68"/>
                </a:cxn>
                <a:cxn ang="0">
                  <a:pos x="372" y="38"/>
                </a:cxn>
                <a:cxn ang="0">
                  <a:pos x="300" y="8"/>
                </a:cxn>
                <a:cxn ang="0">
                  <a:pos x="234" y="2"/>
                </a:cxn>
                <a:cxn ang="0">
                  <a:pos x="198" y="8"/>
                </a:cxn>
                <a:cxn ang="0">
                  <a:pos x="168" y="2"/>
                </a:cxn>
                <a:cxn ang="0">
                  <a:pos x="66" y="32"/>
                </a:cxn>
                <a:cxn ang="0">
                  <a:pos x="54" y="26"/>
                </a:cxn>
              </a:cxnLst>
              <a:rect l="0" t="0" r="r" b="b"/>
              <a:pathLst>
                <a:path w="480" h="446">
                  <a:moveTo>
                    <a:pt x="54" y="26"/>
                  </a:moveTo>
                  <a:cubicBezTo>
                    <a:pt x="48" y="44"/>
                    <a:pt x="47" y="64"/>
                    <a:pt x="36" y="80"/>
                  </a:cubicBezTo>
                  <a:cubicBezTo>
                    <a:pt x="28" y="92"/>
                    <a:pt x="20" y="104"/>
                    <a:pt x="12" y="116"/>
                  </a:cubicBezTo>
                  <a:cubicBezTo>
                    <a:pt x="8" y="122"/>
                    <a:pt x="0" y="134"/>
                    <a:pt x="0" y="134"/>
                  </a:cubicBezTo>
                  <a:cubicBezTo>
                    <a:pt x="7" y="196"/>
                    <a:pt x="9" y="282"/>
                    <a:pt x="66" y="320"/>
                  </a:cubicBezTo>
                  <a:cubicBezTo>
                    <a:pt x="77" y="337"/>
                    <a:pt x="128" y="381"/>
                    <a:pt x="150" y="392"/>
                  </a:cubicBezTo>
                  <a:cubicBezTo>
                    <a:pt x="176" y="405"/>
                    <a:pt x="163" y="389"/>
                    <a:pt x="192" y="410"/>
                  </a:cubicBezTo>
                  <a:cubicBezTo>
                    <a:pt x="199" y="415"/>
                    <a:pt x="202" y="424"/>
                    <a:pt x="210" y="428"/>
                  </a:cubicBezTo>
                  <a:cubicBezTo>
                    <a:pt x="231" y="437"/>
                    <a:pt x="254" y="439"/>
                    <a:pt x="276" y="446"/>
                  </a:cubicBezTo>
                  <a:cubicBezTo>
                    <a:pt x="310" y="438"/>
                    <a:pt x="337" y="427"/>
                    <a:pt x="372" y="422"/>
                  </a:cubicBezTo>
                  <a:cubicBezTo>
                    <a:pt x="389" y="405"/>
                    <a:pt x="400" y="388"/>
                    <a:pt x="420" y="374"/>
                  </a:cubicBezTo>
                  <a:cubicBezTo>
                    <a:pt x="426" y="349"/>
                    <a:pt x="434" y="304"/>
                    <a:pt x="444" y="284"/>
                  </a:cubicBezTo>
                  <a:cubicBezTo>
                    <a:pt x="455" y="261"/>
                    <a:pt x="469" y="241"/>
                    <a:pt x="480" y="218"/>
                  </a:cubicBezTo>
                  <a:cubicBezTo>
                    <a:pt x="477" y="183"/>
                    <a:pt x="476" y="100"/>
                    <a:pt x="444" y="68"/>
                  </a:cubicBezTo>
                  <a:cubicBezTo>
                    <a:pt x="427" y="51"/>
                    <a:pt x="394" y="43"/>
                    <a:pt x="372" y="38"/>
                  </a:cubicBezTo>
                  <a:cubicBezTo>
                    <a:pt x="347" y="32"/>
                    <a:pt x="325" y="16"/>
                    <a:pt x="300" y="8"/>
                  </a:cubicBezTo>
                  <a:cubicBezTo>
                    <a:pt x="279" y="1"/>
                    <a:pt x="256" y="4"/>
                    <a:pt x="234" y="2"/>
                  </a:cubicBezTo>
                  <a:cubicBezTo>
                    <a:pt x="222" y="4"/>
                    <a:pt x="210" y="8"/>
                    <a:pt x="198" y="8"/>
                  </a:cubicBezTo>
                  <a:cubicBezTo>
                    <a:pt x="188" y="8"/>
                    <a:pt x="178" y="0"/>
                    <a:pt x="168" y="2"/>
                  </a:cubicBezTo>
                  <a:cubicBezTo>
                    <a:pt x="133" y="8"/>
                    <a:pt x="101" y="25"/>
                    <a:pt x="66" y="32"/>
                  </a:cubicBezTo>
                  <a:cubicBezTo>
                    <a:pt x="42" y="56"/>
                    <a:pt x="46" y="58"/>
                    <a:pt x="54" y="26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757" name="Line 85"/>
          <p:cNvSpPr>
            <a:spLocks noChangeShapeType="1"/>
          </p:cNvSpPr>
          <p:nvPr/>
        </p:nvSpPr>
        <p:spPr bwMode="auto">
          <a:xfrm>
            <a:off x="7623175" y="2759075"/>
            <a:ext cx="19050" cy="1588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58" name="Line 86"/>
          <p:cNvSpPr>
            <a:spLocks noChangeShapeType="1"/>
          </p:cNvSpPr>
          <p:nvPr/>
        </p:nvSpPr>
        <p:spPr bwMode="auto">
          <a:xfrm>
            <a:off x="7623175" y="2597150"/>
            <a:ext cx="19050" cy="1588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59" name="Line 87"/>
          <p:cNvSpPr>
            <a:spLocks noChangeShapeType="1"/>
          </p:cNvSpPr>
          <p:nvPr/>
        </p:nvSpPr>
        <p:spPr bwMode="auto">
          <a:xfrm>
            <a:off x="7623175" y="1797050"/>
            <a:ext cx="19050" cy="1588"/>
          </a:xfrm>
          <a:prstGeom prst="line">
            <a:avLst/>
          </a:prstGeom>
          <a:noFill/>
          <a:ln w="0">
            <a:noFill/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5145088" y="1087438"/>
            <a:ext cx="2216150" cy="1990725"/>
            <a:chOff x="3241" y="685"/>
            <a:chExt cx="1396" cy="1254"/>
          </a:xfrm>
        </p:grpSpPr>
        <p:sp>
          <p:nvSpPr>
            <p:cNvPr id="28761" name="Rectangle 89"/>
            <p:cNvSpPr>
              <a:spLocks noChangeArrowheads="1"/>
            </p:cNvSpPr>
            <p:nvPr/>
          </p:nvSpPr>
          <p:spPr bwMode="auto">
            <a:xfrm>
              <a:off x="3241" y="685"/>
              <a:ext cx="1396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2" name="Line 90"/>
            <p:cNvSpPr>
              <a:spLocks noChangeShapeType="1"/>
            </p:cNvSpPr>
            <p:nvPr/>
          </p:nvSpPr>
          <p:spPr bwMode="auto">
            <a:xfrm>
              <a:off x="3374" y="1684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3" name="Line 91"/>
            <p:cNvSpPr>
              <a:spLocks noChangeShapeType="1"/>
            </p:cNvSpPr>
            <p:nvPr/>
          </p:nvSpPr>
          <p:spPr bwMode="auto">
            <a:xfrm>
              <a:off x="3374" y="1583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4" name="Line 92"/>
            <p:cNvSpPr>
              <a:spLocks noChangeShapeType="1"/>
            </p:cNvSpPr>
            <p:nvPr/>
          </p:nvSpPr>
          <p:spPr bwMode="auto">
            <a:xfrm>
              <a:off x="3374" y="1481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5" name="Line 93"/>
            <p:cNvSpPr>
              <a:spLocks noChangeShapeType="1"/>
            </p:cNvSpPr>
            <p:nvPr/>
          </p:nvSpPr>
          <p:spPr bwMode="auto">
            <a:xfrm>
              <a:off x="3374" y="1379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6" name="Line 94"/>
            <p:cNvSpPr>
              <a:spLocks noChangeShapeType="1"/>
            </p:cNvSpPr>
            <p:nvPr/>
          </p:nvSpPr>
          <p:spPr bwMode="auto">
            <a:xfrm>
              <a:off x="3374" y="1278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7" name="Line 95"/>
            <p:cNvSpPr>
              <a:spLocks noChangeShapeType="1"/>
            </p:cNvSpPr>
            <p:nvPr/>
          </p:nvSpPr>
          <p:spPr bwMode="auto">
            <a:xfrm>
              <a:off x="3374" y="1180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8" name="Line 96"/>
            <p:cNvSpPr>
              <a:spLocks noChangeShapeType="1"/>
            </p:cNvSpPr>
            <p:nvPr/>
          </p:nvSpPr>
          <p:spPr bwMode="auto">
            <a:xfrm>
              <a:off x="3374" y="1079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9" name="Line 97"/>
            <p:cNvSpPr>
              <a:spLocks noChangeShapeType="1"/>
            </p:cNvSpPr>
            <p:nvPr/>
          </p:nvSpPr>
          <p:spPr bwMode="auto">
            <a:xfrm>
              <a:off x="3374" y="977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0" name="Line 98"/>
            <p:cNvSpPr>
              <a:spLocks noChangeShapeType="1"/>
            </p:cNvSpPr>
            <p:nvPr/>
          </p:nvSpPr>
          <p:spPr bwMode="auto">
            <a:xfrm>
              <a:off x="3374" y="876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1" name="Line 99"/>
            <p:cNvSpPr>
              <a:spLocks noChangeShapeType="1"/>
            </p:cNvSpPr>
            <p:nvPr/>
          </p:nvSpPr>
          <p:spPr bwMode="auto">
            <a:xfrm>
              <a:off x="3374" y="774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2" name="Line 100"/>
            <p:cNvSpPr>
              <a:spLocks noChangeShapeType="1"/>
            </p:cNvSpPr>
            <p:nvPr/>
          </p:nvSpPr>
          <p:spPr bwMode="auto">
            <a:xfrm>
              <a:off x="3495" y="77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3612" y="77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3733" y="77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3854" y="77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3975" y="77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92" y="77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213" y="77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334" y="77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451" y="77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572" y="77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2" name="Rectangle 110"/>
            <p:cNvSpPr>
              <a:spLocks noChangeArrowheads="1"/>
            </p:cNvSpPr>
            <p:nvPr/>
          </p:nvSpPr>
          <p:spPr bwMode="auto">
            <a:xfrm>
              <a:off x="3374" y="774"/>
              <a:ext cx="1198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3" name="Line 111"/>
            <p:cNvSpPr>
              <a:spLocks noChangeShapeType="1"/>
            </p:cNvSpPr>
            <p:nvPr/>
          </p:nvSpPr>
          <p:spPr bwMode="auto">
            <a:xfrm>
              <a:off x="3374" y="1786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4" name="Line 112"/>
            <p:cNvSpPr>
              <a:spLocks noChangeShapeType="1"/>
            </p:cNvSpPr>
            <p:nvPr/>
          </p:nvSpPr>
          <p:spPr bwMode="auto">
            <a:xfrm flipV="1">
              <a:off x="3495" y="178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 flipV="1">
              <a:off x="3612" y="178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 flipV="1">
              <a:off x="3733" y="178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 flipV="1">
              <a:off x="3854" y="178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8" name="Line 116"/>
            <p:cNvSpPr>
              <a:spLocks noChangeShapeType="1"/>
            </p:cNvSpPr>
            <p:nvPr/>
          </p:nvSpPr>
          <p:spPr bwMode="auto">
            <a:xfrm flipV="1">
              <a:off x="3975" y="178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89" name="Line 117"/>
            <p:cNvSpPr>
              <a:spLocks noChangeShapeType="1"/>
            </p:cNvSpPr>
            <p:nvPr/>
          </p:nvSpPr>
          <p:spPr bwMode="auto">
            <a:xfrm flipV="1">
              <a:off x="4092" y="178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0" name="Line 118"/>
            <p:cNvSpPr>
              <a:spLocks noChangeShapeType="1"/>
            </p:cNvSpPr>
            <p:nvPr/>
          </p:nvSpPr>
          <p:spPr bwMode="auto">
            <a:xfrm flipV="1">
              <a:off x="4213" y="178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1" name="Line 119"/>
            <p:cNvSpPr>
              <a:spLocks noChangeShapeType="1"/>
            </p:cNvSpPr>
            <p:nvPr/>
          </p:nvSpPr>
          <p:spPr bwMode="auto">
            <a:xfrm flipV="1">
              <a:off x="4334" y="178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2" name="Line 120"/>
            <p:cNvSpPr>
              <a:spLocks noChangeShapeType="1"/>
            </p:cNvSpPr>
            <p:nvPr/>
          </p:nvSpPr>
          <p:spPr bwMode="auto">
            <a:xfrm flipV="1">
              <a:off x="4451" y="178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 flipV="1">
              <a:off x="4572" y="178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4" name="Freeform 122"/>
            <p:cNvSpPr>
              <a:spLocks/>
            </p:cNvSpPr>
            <p:nvPr/>
          </p:nvSpPr>
          <p:spPr bwMode="auto">
            <a:xfrm>
              <a:off x="3705" y="1436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5" name="Freeform 123"/>
            <p:cNvSpPr>
              <a:spLocks/>
            </p:cNvSpPr>
            <p:nvPr/>
          </p:nvSpPr>
          <p:spPr bwMode="auto">
            <a:xfrm>
              <a:off x="3705" y="1052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6" name="Freeform 124"/>
            <p:cNvSpPr>
              <a:spLocks/>
            </p:cNvSpPr>
            <p:nvPr/>
          </p:nvSpPr>
          <p:spPr bwMode="auto">
            <a:xfrm>
              <a:off x="4185" y="1451"/>
              <a:ext cx="56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 cap="flat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7" name="Freeform 125"/>
            <p:cNvSpPr>
              <a:spLocks/>
            </p:cNvSpPr>
            <p:nvPr/>
          </p:nvSpPr>
          <p:spPr bwMode="auto">
            <a:xfrm>
              <a:off x="3826" y="1049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59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8" name="Freeform 126"/>
            <p:cNvSpPr>
              <a:spLocks/>
            </p:cNvSpPr>
            <p:nvPr/>
          </p:nvSpPr>
          <p:spPr bwMode="auto">
            <a:xfrm>
              <a:off x="3831" y="942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99" name="Freeform 127"/>
            <p:cNvSpPr>
              <a:spLocks/>
            </p:cNvSpPr>
            <p:nvPr/>
          </p:nvSpPr>
          <p:spPr bwMode="auto">
            <a:xfrm>
              <a:off x="4306" y="1252"/>
              <a:ext cx="57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 cap="flat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0" name="Freeform 128"/>
            <p:cNvSpPr>
              <a:spLocks/>
            </p:cNvSpPr>
            <p:nvPr/>
          </p:nvSpPr>
          <p:spPr bwMode="auto">
            <a:xfrm>
              <a:off x="3826" y="1340"/>
              <a:ext cx="56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1" name="Freeform 129"/>
            <p:cNvSpPr>
              <a:spLocks/>
            </p:cNvSpPr>
            <p:nvPr/>
          </p:nvSpPr>
          <p:spPr bwMode="auto">
            <a:xfrm>
              <a:off x="3945" y="1569"/>
              <a:ext cx="57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2" name="Freeform 130"/>
            <p:cNvSpPr>
              <a:spLocks/>
            </p:cNvSpPr>
            <p:nvPr/>
          </p:nvSpPr>
          <p:spPr bwMode="auto">
            <a:xfrm>
              <a:off x="4185" y="1350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 cap="flat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3" name="Freeform 131"/>
            <p:cNvSpPr>
              <a:spLocks/>
            </p:cNvSpPr>
            <p:nvPr/>
          </p:nvSpPr>
          <p:spPr bwMode="auto">
            <a:xfrm>
              <a:off x="3947" y="1252"/>
              <a:ext cx="57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 cap="flat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04" name="Rectangle 132"/>
            <p:cNvSpPr>
              <a:spLocks noChangeArrowheads="1"/>
            </p:cNvSpPr>
            <p:nvPr/>
          </p:nvSpPr>
          <p:spPr bwMode="auto">
            <a:xfrm>
              <a:off x="3318" y="1756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8805" name="Rectangle 133"/>
            <p:cNvSpPr>
              <a:spLocks noChangeArrowheads="1"/>
            </p:cNvSpPr>
            <p:nvPr/>
          </p:nvSpPr>
          <p:spPr bwMode="auto">
            <a:xfrm>
              <a:off x="3318" y="1655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28806" name="Rectangle 134"/>
            <p:cNvSpPr>
              <a:spLocks noChangeArrowheads="1"/>
            </p:cNvSpPr>
            <p:nvPr/>
          </p:nvSpPr>
          <p:spPr bwMode="auto">
            <a:xfrm>
              <a:off x="3318" y="1553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28807" name="Rectangle 135"/>
            <p:cNvSpPr>
              <a:spLocks noChangeArrowheads="1"/>
            </p:cNvSpPr>
            <p:nvPr/>
          </p:nvSpPr>
          <p:spPr bwMode="auto">
            <a:xfrm>
              <a:off x="3318" y="1451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28808" name="Rectangle 136"/>
            <p:cNvSpPr>
              <a:spLocks noChangeArrowheads="1"/>
            </p:cNvSpPr>
            <p:nvPr/>
          </p:nvSpPr>
          <p:spPr bwMode="auto">
            <a:xfrm>
              <a:off x="3318" y="1350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28809" name="Rectangle 137"/>
            <p:cNvSpPr>
              <a:spLocks noChangeArrowheads="1"/>
            </p:cNvSpPr>
            <p:nvPr/>
          </p:nvSpPr>
          <p:spPr bwMode="auto">
            <a:xfrm>
              <a:off x="3318" y="1248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28810" name="Rectangle 138"/>
            <p:cNvSpPr>
              <a:spLocks noChangeArrowheads="1"/>
            </p:cNvSpPr>
            <p:nvPr/>
          </p:nvSpPr>
          <p:spPr bwMode="auto">
            <a:xfrm>
              <a:off x="3318" y="1151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28811" name="Rectangle 139"/>
            <p:cNvSpPr>
              <a:spLocks noChangeArrowheads="1"/>
            </p:cNvSpPr>
            <p:nvPr/>
          </p:nvSpPr>
          <p:spPr bwMode="auto">
            <a:xfrm>
              <a:off x="3318" y="1049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28812" name="Rectangle 140"/>
            <p:cNvSpPr>
              <a:spLocks noChangeArrowheads="1"/>
            </p:cNvSpPr>
            <p:nvPr/>
          </p:nvSpPr>
          <p:spPr bwMode="auto">
            <a:xfrm>
              <a:off x="3318" y="948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28813" name="Rectangle 141"/>
            <p:cNvSpPr>
              <a:spLocks noChangeArrowheads="1"/>
            </p:cNvSpPr>
            <p:nvPr/>
          </p:nvSpPr>
          <p:spPr bwMode="auto">
            <a:xfrm>
              <a:off x="3318" y="846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28814" name="Rectangle 142"/>
            <p:cNvSpPr>
              <a:spLocks noChangeArrowheads="1"/>
            </p:cNvSpPr>
            <p:nvPr/>
          </p:nvSpPr>
          <p:spPr bwMode="auto">
            <a:xfrm>
              <a:off x="3294" y="744"/>
              <a:ext cx="54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28815" name="Rectangle 143"/>
            <p:cNvSpPr>
              <a:spLocks noChangeArrowheads="1"/>
            </p:cNvSpPr>
            <p:nvPr/>
          </p:nvSpPr>
          <p:spPr bwMode="auto">
            <a:xfrm>
              <a:off x="3362" y="182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8816" name="Rectangle 144"/>
            <p:cNvSpPr>
              <a:spLocks noChangeArrowheads="1"/>
            </p:cNvSpPr>
            <p:nvPr/>
          </p:nvSpPr>
          <p:spPr bwMode="auto">
            <a:xfrm>
              <a:off x="3483" y="182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28817" name="Rectangle 145"/>
            <p:cNvSpPr>
              <a:spLocks noChangeArrowheads="1"/>
            </p:cNvSpPr>
            <p:nvPr/>
          </p:nvSpPr>
          <p:spPr bwMode="auto">
            <a:xfrm>
              <a:off x="3600" y="182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28818" name="Rectangle 146"/>
            <p:cNvSpPr>
              <a:spLocks noChangeArrowheads="1"/>
            </p:cNvSpPr>
            <p:nvPr/>
          </p:nvSpPr>
          <p:spPr bwMode="auto">
            <a:xfrm>
              <a:off x="3721" y="182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28819" name="Rectangle 147"/>
            <p:cNvSpPr>
              <a:spLocks noChangeArrowheads="1"/>
            </p:cNvSpPr>
            <p:nvPr/>
          </p:nvSpPr>
          <p:spPr bwMode="auto">
            <a:xfrm>
              <a:off x="3842" y="182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28820" name="Rectangle 148"/>
            <p:cNvSpPr>
              <a:spLocks noChangeArrowheads="1"/>
            </p:cNvSpPr>
            <p:nvPr/>
          </p:nvSpPr>
          <p:spPr bwMode="auto">
            <a:xfrm>
              <a:off x="3963" y="182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28821" name="Rectangle 149"/>
            <p:cNvSpPr>
              <a:spLocks noChangeArrowheads="1"/>
            </p:cNvSpPr>
            <p:nvPr/>
          </p:nvSpPr>
          <p:spPr bwMode="auto">
            <a:xfrm>
              <a:off x="4080" y="182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28822" name="Rectangle 150"/>
            <p:cNvSpPr>
              <a:spLocks noChangeArrowheads="1"/>
            </p:cNvSpPr>
            <p:nvPr/>
          </p:nvSpPr>
          <p:spPr bwMode="auto">
            <a:xfrm>
              <a:off x="4201" y="182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28823" name="Rectangle 151"/>
            <p:cNvSpPr>
              <a:spLocks noChangeArrowheads="1"/>
            </p:cNvSpPr>
            <p:nvPr/>
          </p:nvSpPr>
          <p:spPr bwMode="auto">
            <a:xfrm>
              <a:off x="4322" y="182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28824" name="Rectangle 152"/>
            <p:cNvSpPr>
              <a:spLocks noChangeArrowheads="1"/>
            </p:cNvSpPr>
            <p:nvPr/>
          </p:nvSpPr>
          <p:spPr bwMode="auto">
            <a:xfrm>
              <a:off x="4439" y="182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28825" name="Rectangle 153"/>
            <p:cNvSpPr>
              <a:spLocks noChangeArrowheads="1"/>
            </p:cNvSpPr>
            <p:nvPr/>
          </p:nvSpPr>
          <p:spPr bwMode="auto">
            <a:xfrm>
              <a:off x="4548" y="1824"/>
              <a:ext cx="54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28826" name="Rectangle 154"/>
            <p:cNvSpPr>
              <a:spLocks noChangeArrowheads="1"/>
            </p:cNvSpPr>
            <p:nvPr/>
          </p:nvSpPr>
          <p:spPr bwMode="auto">
            <a:xfrm>
              <a:off x="3241" y="685"/>
              <a:ext cx="1396" cy="1254"/>
            </a:xfrm>
            <a:prstGeom prst="rect">
              <a:avLst/>
            </a:prstGeom>
            <a:noFill/>
            <a:ln w="0">
              <a:noFill/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55"/>
            <p:cNvGrpSpPr>
              <a:grpSpLocks/>
            </p:cNvGrpSpPr>
            <p:nvPr/>
          </p:nvGrpSpPr>
          <p:grpSpPr bwMode="auto">
            <a:xfrm>
              <a:off x="3615" y="878"/>
              <a:ext cx="786" cy="912"/>
              <a:chOff x="1398" y="882"/>
              <a:chExt cx="786" cy="912"/>
            </a:xfrm>
          </p:grpSpPr>
          <p:sp>
            <p:nvSpPr>
              <p:cNvPr id="28828" name="Freeform 156"/>
              <p:cNvSpPr>
                <a:spLocks/>
              </p:cNvSpPr>
              <p:nvPr/>
            </p:nvSpPr>
            <p:spPr bwMode="auto">
              <a:xfrm>
                <a:off x="1398" y="882"/>
                <a:ext cx="474" cy="912"/>
              </a:xfrm>
              <a:custGeom>
                <a:avLst/>
                <a:gdLst/>
                <a:ahLst/>
                <a:cxnLst>
                  <a:cxn ang="0">
                    <a:pos x="318" y="150"/>
                  </a:cxn>
                  <a:cxn ang="0">
                    <a:pos x="306" y="270"/>
                  </a:cxn>
                  <a:cxn ang="0">
                    <a:pos x="294" y="318"/>
                  </a:cxn>
                  <a:cxn ang="0">
                    <a:pos x="288" y="342"/>
                  </a:cxn>
                  <a:cxn ang="0">
                    <a:pos x="330" y="606"/>
                  </a:cxn>
                  <a:cxn ang="0">
                    <a:pos x="408" y="684"/>
                  </a:cxn>
                  <a:cxn ang="0">
                    <a:pos x="444" y="720"/>
                  </a:cxn>
                  <a:cxn ang="0">
                    <a:pos x="462" y="738"/>
                  </a:cxn>
                  <a:cxn ang="0">
                    <a:pos x="474" y="786"/>
                  </a:cxn>
                  <a:cxn ang="0">
                    <a:pos x="336" y="912"/>
                  </a:cxn>
                  <a:cxn ang="0">
                    <a:pos x="186" y="858"/>
                  </a:cxn>
                  <a:cxn ang="0">
                    <a:pos x="108" y="768"/>
                  </a:cxn>
                  <a:cxn ang="0">
                    <a:pos x="72" y="702"/>
                  </a:cxn>
                  <a:cxn ang="0">
                    <a:pos x="48" y="666"/>
                  </a:cxn>
                  <a:cxn ang="0">
                    <a:pos x="36" y="648"/>
                  </a:cxn>
                  <a:cxn ang="0">
                    <a:pos x="0" y="426"/>
                  </a:cxn>
                  <a:cxn ang="0">
                    <a:pos x="6" y="252"/>
                  </a:cxn>
                  <a:cxn ang="0">
                    <a:pos x="102" y="30"/>
                  </a:cxn>
                  <a:cxn ang="0">
                    <a:pos x="168" y="0"/>
                  </a:cxn>
                  <a:cxn ang="0">
                    <a:pos x="270" y="30"/>
                  </a:cxn>
                  <a:cxn ang="0">
                    <a:pos x="294" y="60"/>
                  </a:cxn>
                  <a:cxn ang="0">
                    <a:pos x="318" y="150"/>
                  </a:cxn>
                </a:cxnLst>
                <a:rect l="0" t="0" r="r" b="b"/>
                <a:pathLst>
                  <a:path w="474" h="912">
                    <a:moveTo>
                      <a:pt x="318" y="150"/>
                    </a:moveTo>
                    <a:cubicBezTo>
                      <a:pt x="313" y="190"/>
                      <a:pt x="312" y="230"/>
                      <a:pt x="306" y="270"/>
                    </a:cubicBezTo>
                    <a:cubicBezTo>
                      <a:pt x="304" y="286"/>
                      <a:pt x="298" y="302"/>
                      <a:pt x="294" y="318"/>
                    </a:cubicBezTo>
                    <a:cubicBezTo>
                      <a:pt x="292" y="326"/>
                      <a:pt x="288" y="342"/>
                      <a:pt x="288" y="342"/>
                    </a:cubicBezTo>
                    <a:cubicBezTo>
                      <a:pt x="293" y="497"/>
                      <a:pt x="275" y="508"/>
                      <a:pt x="330" y="606"/>
                    </a:cubicBezTo>
                    <a:cubicBezTo>
                      <a:pt x="351" y="645"/>
                      <a:pt x="371" y="659"/>
                      <a:pt x="408" y="684"/>
                    </a:cubicBezTo>
                    <a:cubicBezTo>
                      <a:pt x="422" y="693"/>
                      <a:pt x="432" y="708"/>
                      <a:pt x="444" y="720"/>
                    </a:cubicBezTo>
                    <a:cubicBezTo>
                      <a:pt x="450" y="726"/>
                      <a:pt x="462" y="738"/>
                      <a:pt x="462" y="738"/>
                    </a:cubicBezTo>
                    <a:cubicBezTo>
                      <a:pt x="467" y="752"/>
                      <a:pt x="474" y="772"/>
                      <a:pt x="474" y="786"/>
                    </a:cubicBezTo>
                    <a:cubicBezTo>
                      <a:pt x="474" y="869"/>
                      <a:pt x="406" y="898"/>
                      <a:pt x="336" y="912"/>
                    </a:cubicBezTo>
                    <a:cubicBezTo>
                      <a:pt x="275" y="902"/>
                      <a:pt x="237" y="892"/>
                      <a:pt x="186" y="858"/>
                    </a:cubicBezTo>
                    <a:cubicBezTo>
                      <a:pt x="163" y="824"/>
                      <a:pt x="142" y="791"/>
                      <a:pt x="108" y="768"/>
                    </a:cubicBezTo>
                    <a:cubicBezTo>
                      <a:pt x="99" y="742"/>
                      <a:pt x="88" y="724"/>
                      <a:pt x="72" y="702"/>
                    </a:cubicBezTo>
                    <a:cubicBezTo>
                      <a:pt x="64" y="690"/>
                      <a:pt x="56" y="678"/>
                      <a:pt x="48" y="666"/>
                    </a:cubicBezTo>
                    <a:cubicBezTo>
                      <a:pt x="44" y="660"/>
                      <a:pt x="36" y="648"/>
                      <a:pt x="36" y="648"/>
                    </a:cubicBezTo>
                    <a:cubicBezTo>
                      <a:pt x="18" y="575"/>
                      <a:pt x="9" y="501"/>
                      <a:pt x="0" y="426"/>
                    </a:cubicBezTo>
                    <a:cubicBezTo>
                      <a:pt x="2" y="368"/>
                      <a:pt x="3" y="310"/>
                      <a:pt x="6" y="252"/>
                    </a:cubicBezTo>
                    <a:cubicBezTo>
                      <a:pt x="9" y="184"/>
                      <a:pt x="20" y="51"/>
                      <a:pt x="102" y="30"/>
                    </a:cubicBezTo>
                    <a:cubicBezTo>
                      <a:pt x="123" y="16"/>
                      <a:pt x="145" y="11"/>
                      <a:pt x="168" y="0"/>
                    </a:cubicBezTo>
                    <a:cubicBezTo>
                      <a:pt x="226" y="6"/>
                      <a:pt x="226" y="8"/>
                      <a:pt x="270" y="30"/>
                    </a:cubicBezTo>
                    <a:cubicBezTo>
                      <a:pt x="288" y="85"/>
                      <a:pt x="259" y="11"/>
                      <a:pt x="294" y="60"/>
                    </a:cubicBezTo>
                    <a:cubicBezTo>
                      <a:pt x="324" y="103"/>
                      <a:pt x="318" y="104"/>
                      <a:pt x="318" y="15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29" name="Freeform 157"/>
              <p:cNvSpPr>
                <a:spLocks/>
              </p:cNvSpPr>
              <p:nvPr/>
            </p:nvSpPr>
            <p:spPr bwMode="auto">
              <a:xfrm>
                <a:off x="1704" y="1114"/>
                <a:ext cx="480" cy="446"/>
              </a:xfrm>
              <a:custGeom>
                <a:avLst/>
                <a:gdLst/>
                <a:ahLst/>
                <a:cxnLst>
                  <a:cxn ang="0">
                    <a:pos x="54" y="26"/>
                  </a:cxn>
                  <a:cxn ang="0">
                    <a:pos x="36" y="80"/>
                  </a:cxn>
                  <a:cxn ang="0">
                    <a:pos x="12" y="116"/>
                  </a:cxn>
                  <a:cxn ang="0">
                    <a:pos x="0" y="134"/>
                  </a:cxn>
                  <a:cxn ang="0">
                    <a:pos x="66" y="320"/>
                  </a:cxn>
                  <a:cxn ang="0">
                    <a:pos x="150" y="392"/>
                  </a:cxn>
                  <a:cxn ang="0">
                    <a:pos x="192" y="410"/>
                  </a:cxn>
                  <a:cxn ang="0">
                    <a:pos x="210" y="428"/>
                  </a:cxn>
                  <a:cxn ang="0">
                    <a:pos x="276" y="446"/>
                  </a:cxn>
                  <a:cxn ang="0">
                    <a:pos x="372" y="422"/>
                  </a:cxn>
                  <a:cxn ang="0">
                    <a:pos x="420" y="374"/>
                  </a:cxn>
                  <a:cxn ang="0">
                    <a:pos x="444" y="284"/>
                  </a:cxn>
                  <a:cxn ang="0">
                    <a:pos x="480" y="218"/>
                  </a:cxn>
                  <a:cxn ang="0">
                    <a:pos x="444" y="68"/>
                  </a:cxn>
                  <a:cxn ang="0">
                    <a:pos x="372" y="38"/>
                  </a:cxn>
                  <a:cxn ang="0">
                    <a:pos x="300" y="8"/>
                  </a:cxn>
                  <a:cxn ang="0">
                    <a:pos x="234" y="2"/>
                  </a:cxn>
                  <a:cxn ang="0">
                    <a:pos x="198" y="8"/>
                  </a:cxn>
                  <a:cxn ang="0">
                    <a:pos x="168" y="2"/>
                  </a:cxn>
                  <a:cxn ang="0">
                    <a:pos x="66" y="32"/>
                  </a:cxn>
                  <a:cxn ang="0">
                    <a:pos x="54" y="26"/>
                  </a:cxn>
                </a:cxnLst>
                <a:rect l="0" t="0" r="r" b="b"/>
                <a:pathLst>
                  <a:path w="480" h="446">
                    <a:moveTo>
                      <a:pt x="54" y="26"/>
                    </a:moveTo>
                    <a:cubicBezTo>
                      <a:pt x="48" y="44"/>
                      <a:pt x="47" y="64"/>
                      <a:pt x="36" y="80"/>
                    </a:cubicBezTo>
                    <a:cubicBezTo>
                      <a:pt x="28" y="92"/>
                      <a:pt x="20" y="104"/>
                      <a:pt x="12" y="116"/>
                    </a:cubicBezTo>
                    <a:cubicBezTo>
                      <a:pt x="8" y="122"/>
                      <a:pt x="0" y="134"/>
                      <a:pt x="0" y="134"/>
                    </a:cubicBezTo>
                    <a:cubicBezTo>
                      <a:pt x="7" y="196"/>
                      <a:pt x="9" y="282"/>
                      <a:pt x="66" y="320"/>
                    </a:cubicBezTo>
                    <a:cubicBezTo>
                      <a:pt x="77" y="337"/>
                      <a:pt x="128" y="381"/>
                      <a:pt x="150" y="392"/>
                    </a:cubicBezTo>
                    <a:cubicBezTo>
                      <a:pt x="176" y="405"/>
                      <a:pt x="163" y="389"/>
                      <a:pt x="192" y="410"/>
                    </a:cubicBezTo>
                    <a:cubicBezTo>
                      <a:pt x="199" y="415"/>
                      <a:pt x="202" y="424"/>
                      <a:pt x="210" y="428"/>
                    </a:cubicBezTo>
                    <a:cubicBezTo>
                      <a:pt x="231" y="437"/>
                      <a:pt x="254" y="439"/>
                      <a:pt x="276" y="446"/>
                    </a:cubicBezTo>
                    <a:cubicBezTo>
                      <a:pt x="310" y="438"/>
                      <a:pt x="337" y="427"/>
                      <a:pt x="372" y="422"/>
                    </a:cubicBezTo>
                    <a:cubicBezTo>
                      <a:pt x="389" y="405"/>
                      <a:pt x="400" y="388"/>
                      <a:pt x="420" y="374"/>
                    </a:cubicBezTo>
                    <a:cubicBezTo>
                      <a:pt x="426" y="349"/>
                      <a:pt x="434" y="304"/>
                      <a:pt x="444" y="284"/>
                    </a:cubicBezTo>
                    <a:cubicBezTo>
                      <a:pt x="455" y="261"/>
                      <a:pt x="469" y="241"/>
                      <a:pt x="480" y="218"/>
                    </a:cubicBezTo>
                    <a:cubicBezTo>
                      <a:pt x="477" y="183"/>
                      <a:pt x="476" y="100"/>
                      <a:pt x="444" y="68"/>
                    </a:cubicBezTo>
                    <a:cubicBezTo>
                      <a:pt x="427" y="51"/>
                      <a:pt x="394" y="43"/>
                      <a:pt x="372" y="38"/>
                    </a:cubicBezTo>
                    <a:cubicBezTo>
                      <a:pt x="347" y="32"/>
                      <a:pt x="325" y="16"/>
                      <a:pt x="300" y="8"/>
                    </a:cubicBezTo>
                    <a:cubicBezTo>
                      <a:pt x="279" y="1"/>
                      <a:pt x="256" y="4"/>
                      <a:pt x="234" y="2"/>
                    </a:cubicBezTo>
                    <a:cubicBezTo>
                      <a:pt x="222" y="4"/>
                      <a:pt x="210" y="8"/>
                      <a:pt x="198" y="8"/>
                    </a:cubicBezTo>
                    <a:cubicBezTo>
                      <a:pt x="188" y="8"/>
                      <a:pt x="178" y="0"/>
                      <a:pt x="168" y="2"/>
                    </a:cubicBezTo>
                    <a:cubicBezTo>
                      <a:pt x="133" y="8"/>
                      <a:pt x="101" y="25"/>
                      <a:pt x="66" y="32"/>
                    </a:cubicBezTo>
                    <a:cubicBezTo>
                      <a:pt x="42" y="56"/>
                      <a:pt x="46" y="58"/>
                      <a:pt x="54" y="2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158"/>
          <p:cNvGrpSpPr>
            <a:grpSpLocks/>
          </p:cNvGrpSpPr>
          <p:nvPr/>
        </p:nvGrpSpPr>
        <p:grpSpPr bwMode="auto">
          <a:xfrm>
            <a:off x="5943600" y="1905000"/>
            <a:ext cx="698500" cy="169863"/>
            <a:chOff x="3744" y="1200"/>
            <a:chExt cx="440" cy="107"/>
          </a:xfrm>
        </p:grpSpPr>
        <p:sp>
          <p:nvSpPr>
            <p:cNvPr id="28831" name="Freeform 159"/>
            <p:cNvSpPr>
              <a:spLocks/>
            </p:cNvSpPr>
            <p:nvPr/>
          </p:nvSpPr>
          <p:spPr bwMode="auto">
            <a:xfrm>
              <a:off x="3744" y="1200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32" name="Freeform 160"/>
            <p:cNvSpPr>
              <a:spLocks/>
            </p:cNvSpPr>
            <p:nvPr/>
          </p:nvSpPr>
          <p:spPr bwMode="auto">
            <a:xfrm>
              <a:off x="4128" y="1248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5105400" y="3886200"/>
            <a:ext cx="2216150" cy="1990725"/>
            <a:chOff x="3216" y="2448"/>
            <a:chExt cx="1396" cy="1254"/>
          </a:xfrm>
        </p:grpSpPr>
        <p:sp>
          <p:nvSpPr>
            <p:cNvPr id="28834" name="Rectangle 162"/>
            <p:cNvSpPr>
              <a:spLocks noChangeArrowheads="1"/>
            </p:cNvSpPr>
            <p:nvPr/>
          </p:nvSpPr>
          <p:spPr bwMode="auto">
            <a:xfrm>
              <a:off x="3216" y="2448"/>
              <a:ext cx="1396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35" name="Line 163"/>
            <p:cNvSpPr>
              <a:spLocks noChangeShapeType="1"/>
            </p:cNvSpPr>
            <p:nvPr/>
          </p:nvSpPr>
          <p:spPr bwMode="auto">
            <a:xfrm>
              <a:off x="3349" y="3447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36" name="Line 164"/>
            <p:cNvSpPr>
              <a:spLocks noChangeShapeType="1"/>
            </p:cNvSpPr>
            <p:nvPr/>
          </p:nvSpPr>
          <p:spPr bwMode="auto">
            <a:xfrm>
              <a:off x="3349" y="3346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37" name="Line 165"/>
            <p:cNvSpPr>
              <a:spLocks noChangeShapeType="1"/>
            </p:cNvSpPr>
            <p:nvPr/>
          </p:nvSpPr>
          <p:spPr bwMode="auto">
            <a:xfrm>
              <a:off x="3349" y="3244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38" name="Line 166"/>
            <p:cNvSpPr>
              <a:spLocks noChangeShapeType="1"/>
            </p:cNvSpPr>
            <p:nvPr/>
          </p:nvSpPr>
          <p:spPr bwMode="auto">
            <a:xfrm>
              <a:off x="3349" y="3142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39" name="Line 167"/>
            <p:cNvSpPr>
              <a:spLocks noChangeShapeType="1"/>
            </p:cNvSpPr>
            <p:nvPr/>
          </p:nvSpPr>
          <p:spPr bwMode="auto">
            <a:xfrm>
              <a:off x="3349" y="3041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40" name="Line 168"/>
            <p:cNvSpPr>
              <a:spLocks noChangeShapeType="1"/>
            </p:cNvSpPr>
            <p:nvPr/>
          </p:nvSpPr>
          <p:spPr bwMode="auto">
            <a:xfrm>
              <a:off x="3349" y="2943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41" name="Line 169"/>
            <p:cNvSpPr>
              <a:spLocks noChangeShapeType="1"/>
            </p:cNvSpPr>
            <p:nvPr/>
          </p:nvSpPr>
          <p:spPr bwMode="auto">
            <a:xfrm>
              <a:off x="3349" y="2842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42" name="Line 170"/>
            <p:cNvSpPr>
              <a:spLocks noChangeShapeType="1"/>
            </p:cNvSpPr>
            <p:nvPr/>
          </p:nvSpPr>
          <p:spPr bwMode="auto">
            <a:xfrm>
              <a:off x="3349" y="2740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43" name="Line 171"/>
            <p:cNvSpPr>
              <a:spLocks noChangeShapeType="1"/>
            </p:cNvSpPr>
            <p:nvPr/>
          </p:nvSpPr>
          <p:spPr bwMode="auto">
            <a:xfrm>
              <a:off x="3349" y="2639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44" name="Line 172"/>
            <p:cNvSpPr>
              <a:spLocks noChangeShapeType="1"/>
            </p:cNvSpPr>
            <p:nvPr/>
          </p:nvSpPr>
          <p:spPr bwMode="auto">
            <a:xfrm>
              <a:off x="3349" y="2537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45" name="Line 173"/>
            <p:cNvSpPr>
              <a:spLocks noChangeShapeType="1"/>
            </p:cNvSpPr>
            <p:nvPr/>
          </p:nvSpPr>
          <p:spPr bwMode="auto">
            <a:xfrm>
              <a:off x="3470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46" name="Line 174"/>
            <p:cNvSpPr>
              <a:spLocks noChangeShapeType="1"/>
            </p:cNvSpPr>
            <p:nvPr/>
          </p:nvSpPr>
          <p:spPr bwMode="auto">
            <a:xfrm>
              <a:off x="3587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47" name="Line 175"/>
            <p:cNvSpPr>
              <a:spLocks noChangeShapeType="1"/>
            </p:cNvSpPr>
            <p:nvPr/>
          </p:nvSpPr>
          <p:spPr bwMode="auto">
            <a:xfrm>
              <a:off x="3708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48" name="Line 176"/>
            <p:cNvSpPr>
              <a:spLocks noChangeShapeType="1"/>
            </p:cNvSpPr>
            <p:nvPr/>
          </p:nvSpPr>
          <p:spPr bwMode="auto">
            <a:xfrm>
              <a:off x="3829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49" name="Line 177"/>
            <p:cNvSpPr>
              <a:spLocks noChangeShapeType="1"/>
            </p:cNvSpPr>
            <p:nvPr/>
          </p:nvSpPr>
          <p:spPr bwMode="auto">
            <a:xfrm>
              <a:off x="3950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0" name="Line 178"/>
            <p:cNvSpPr>
              <a:spLocks noChangeShapeType="1"/>
            </p:cNvSpPr>
            <p:nvPr/>
          </p:nvSpPr>
          <p:spPr bwMode="auto">
            <a:xfrm>
              <a:off x="4067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1" name="Line 179"/>
            <p:cNvSpPr>
              <a:spLocks noChangeShapeType="1"/>
            </p:cNvSpPr>
            <p:nvPr/>
          </p:nvSpPr>
          <p:spPr bwMode="auto">
            <a:xfrm>
              <a:off x="4188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2" name="Line 180"/>
            <p:cNvSpPr>
              <a:spLocks noChangeShapeType="1"/>
            </p:cNvSpPr>
            <p:nvPr/>
          </p:nvSpPr>
          <p:spPr bwMode="auto">
            <a:xfrm>
              <a:off x="4309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3" name="Line 181"/>
            <p:cNvSpPr>
              <a:spLocks noChangeShapeType="1"/>
            </p:cNvSpPr>
            <p:nvPr/>
          </p:nvSpPr>
          <p:spPr bwMode="auto">
            <a:xfrm>
              <a:off x="4426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4" name="Line 182"/>
            <p:cNvSpPr>
              <a:spLocks noChangeShapeType="1"/>
            </p:cNvSpPr>
            <p:nvPr/>
          </p:nvSpPr>
          <p:spPr bwMode="auto">
            <a:xfrm>
              <a:off x="4547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5" name="Rectangle 183"/>
            <p:cNvSpPr>
              <a:spLocks noChangeArrowheads="1"/>
            </p:cNvSpPr>
            <p:nvPr/>
          </p:nvSpPr>
          <p:spPr bwMode="auto">
            <a:xfrm>
              <a:off x="3349" y="2537"/>
              <a:ext cx="1198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6" name="Line 184"/>
            <p:cNvSpPr>
              <a:spLocks noChangeShapeType="1"/>
            </p:cNvSpPr>
            <p:nvPr/>
          </p:nvSpPr>
          <p:spPr bwMode="auto">
            <a:xfrm>
              <a:off x="3349" y="3549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7" name="Line 185"/>
            <p:cNvSpPr>
              <a:spLocks noChangeShapeType="1"/>
            </p:cNvSpPr>
            <p:nvPr/>
          </p:nvSpPr>
          <p:spPr bwMode="auto">
            <a:xfrm flipV="1">
              <a:off x="3470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8" name="Line 186"/>
            <p:cNvSpPr>
              <a:spLocks noChangeShapeType="1"/>
            </p:cNvSpPr>
            <p:nvPr/>
          </p:nvSpPr>
          <p:spPr bwMode="auto">
            <a:xfrm flipV="1">
              <a:off x="3587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59" name="Line 187"/>
            <p:cNvSpPr>
              <a:spLocks noChangeShapeType="1"/>
            </p:cNvSpPr>
            <p:nvPr/>
          </p:nvSpPr>
          <p:spPr bwMode="auto">
            <a:xfrm flipV="1">
              <a:off x="3708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60" name="Line 188"/>
            <p:cNvSpPr>
              <a:spLocks noChangeShapeType="1"/>
            </p:cNvSpPr>
            <p:nvPr/>
          </p:nvSpPr>
          <p:spPr bwMode="auto">
            <a:xfrm flipV="1">
              <a:off x="3829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61" name="Line 189"/>
            <p:cNvSpPr>
              <a:spLocks noChangeShapeType="1"/>
            </p:cNvSpPr>
            <p:nvPr/>
          </p:nvSpPr>
          <p:spPr bwMode="auto">
            <a:xfrm flipV="1">
              <a:off x="3950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62" name="Line 190"/>
            <p:cNvSpPr>
              <a:spLocks noChangeShapeType="1"/>
            </p:cNvSpPr>
            <p:nvPr/>
          </p:nvSpPr>
          <p:spPr bwMode="auto">
            <a:xfrm flipV="1">
              <a:off x="4067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63" name="Line 191"/>
            <p:cNvSpPr>
              <a:spLocks noChangeShapeType="1"/>
            </p:cNvSpPr>
            <p:nvPr/>
          </p:nvSpPr>
          <p:spPr bwMode="auto">
            <a:xfrm flipV="1">
              <a:off x="4188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64" name="Line 192"/>
            <p:cNvSpPr>
              <a:spLocks noChangeShapeType="1"/>
            </p:cNvSpPr>
            <p:nvPr/>
          </p:nvSpPr>
          <p:spPr bwMode="auto">
            <a:xfrm flipV="1">
              <a:off x="4309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65" name="Line 193"/>
            <p:cNvSpPr>
              <a:spLocks noChangeShapeType="1"/>
            </p:cNvSpPr>
            <p:nvPr/>
          </p:nvSpPr>
          <p:spPr bwMode="auto">
            <a:xfrm flipV="1">
              <a:off x="4426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66" name="Line 194"/>
            <p:cNvSpPr>
              <a:spLocks noChangeShapeType="1"/>
            </p:cNvSpPr>
            <p:nvPr/>
          </p:nvSpPr>
          <p:spPr bwMode="auto">
            <a:xfrm flipV="1">
              <a:off x="4547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67" name="Freeform 195"/>
            <p:cNvSpPr>
              <a:spLocks/>
            </p:cNvSpPr>
            <p:nvPr/>
          </p:nvSpPr>
          <p:spPr bwMode="auto">
            <a:xfrm>
              <a:off x="3680" y="3199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68" name="Freeform 196"/>
            <p:cNvSpPr>
              <a:spLocks/>
            </p:cNvSpPr>
            <p:nvPr/>
          </p:nvSpPr>
          <p:spPr bwMode="auto">
            <a:xfrm>
              <a:off x="3680" y="2815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69" name="Freeform 197"/>
            <p:cNvSpPr>
              <a:spLocks/>
            </p:cNvSpPr>
            <p:nvPr/>
          </p:nvSpPr>
          <p:spPr bwMode="auto">
            <a:xfrm>
              <a:off x="4160" y="3214"/>
              <a:ext cx="56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 cap="flat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70" name="Freeform 198"/>
            <p:cNvSpPr>
              <a:spLocks/>
            </p:cNvSpPr>
            <p:nvPr/>
          </p:nvSpPr>
          <p:spPr bwMode="auto">
            <a:xfrm>
              <a:off x="3801" y="2812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59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71" name="Freeform 199"/>
            <p:cNvSpPr>
              <a:spLocks/>
            </p:cNvSpPr>
            <p:nvPr/>
          </p:nvSpPr>
          <p:spPr bwMode="auto">
            <a:xfrm>
              <a:off x="3806" y="2705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72" name="Freeform 200"/>
            <p:cNvSpPr>
              <a:spLocks/>
            </p:cNvSpPr>
            <p:nvPr/>
          </p:nvSpPr>
          <p:spPr bwMode="auto">
            <a:xfrm>
              <a:off x="4281" y="3015"/>
              <a:ext cx="57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 cap="flat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73" name="Freeform 201"/>
            <p:cNvSpPr>
              <a:spLocks/>
            </p:cNvSpPr>
            <p:nvPr/>
          </p:nvSpPr>
          <p:spPr bwMode="auto">
            <a:xfrm>
              <a:off x="3801" y="3103"/>
              <a:ext cx="56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74" name="Freeform 202"/>
            <p:cNvSpPr>
              <a:spLocks/>
            </p:cNvSpPr>
            <p:nvPr/>
          </p:nvSpPr>
          <p:spPr bwMode="auto">
            <a:xfrm>
              <a:off x="3920" y="3332"/>
              <a:ext cx="57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75" name="Freeform 203"/>
            <p:cNvSpPr>
              <a:spLocks/>
            </p:cNvSpPr>
            <p:nvPr/>
          </p:nvSpPr>
          <p:spPr bwMode="auto">
            <a:xfrm>
              <a:off x="4160" y="3113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 cap="flat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76" name="Freeform 204"/>
            <p:cNvSpPr>
              <a:spLocks/>
            </p:cNvSpPr>
            <p:nvPr/>
          </p:nvSpPr>
          <p:spPr bwMode="auto">
            <a:xfrm>
              <a:off x="3922" y="3015"/>
              <a:ext cx="57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 cap="flat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77" name="Rectangle 205"/>
            <p:cNvSpPr>
              <a:spLocks noChangeArrowheads="1"/>
            </p:cNvSpPr>
            <p:nvPr/>
          </p:nvSpPr>
          <p:spPr bwMode="auto">
            <a:xfrm>
              <a:off x="3293" y="3519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8878" name="Rectangle 206"/>
            <p:cNvSpPr>
              <a:spLocks noChangeArrowheads="1"/>
            </p:cNvSpPr>
            <p:nvPr/>
          </p:nvSpPr>
          <p:spPr bwMode="auto">
            <a:xfrm>
              <a:off x="3293" y="3418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28879" name="Rectangle 207"/>
            <p:cNvSpPr>
              <a:spLocks noChangeArrowheads="1"/>
            </p:cNvSpPr>
            <p:nvPr/>
          </p:nvSpPr>
          <p:spPr bwMode="auto">
            <a:xfrm>
              <a:off x="3293" y="3316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28880" name="Rectangle 208"/>
            <p:cNvSpPr>
              <a:spLocks noChangeArrowheads="1"/>
            </p:cNvSpPr>
            <p:nvPr/>
          </p:nvSpPr>
          <p:spPr bwMode="auto">
            <a:xfrm>
              <a:off x="3293" y="321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28881" name="Rectangle 209"/>
            <p:cNvSpPr>
              <a:spLocks noChangeArrowheads="1"/>
            </p:cNvSpPr>
            <p:nvPr/>
          </p:nvSpPr>
          <p:spPr bwMode="auto">
            <a:xfrm>
              <a:off x="3293" y="3113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28882" name="Rectangle 210"/>
            <p:cNvSpPr>
              <a:spLocks noChangeArrowheads="1"/>
            </p:cNvSpPr>
            <p:nvPr/>
          </p:nvSpPr>
          <p:spPr bwMode="auto">
            <a:xfrm>
              <a:off x="3293" y="3011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28883" name="Rectangle 211"/>
            <p:cNvSpPr>
              <a:spLocks noChangeArrowheads="1"/>
            </p:cNvSpPr>
            <p:nvPr/>
          </p:nvSpPr>
          <p:spPr bwMode="auto">
            <a:xfrm>
              <a:off x="3293" y="291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28884" name="Rectangle 212"/>
            <p:cNvSpPr>
              <a:spLocks noChangeArrowheads="1"/>
            </p:cNvSpPr>
            <p:nvPr/>
          </p:nvSpPr>
          <p:spPr bwMode="auto">
            <a:xfrm>
              <a:off x="3293" y="2812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28885" name="Rectangle 213"/>
            <p:cNvSpPr>
              <a:spLocks noChangeArrowheads="1"/>
            </p:cNvSpPr>
            <p:nvPr/>
          </p:nvSpPr>
          <p:spPr bwMode="auto">
            <a:xfrm>
              <a:off x="3293" y="2711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28886" name="Rectangle 214"/>
            <p:cNvSpPr>
              <a:spLocks noChangeArrowheads="1"/>
            </p:cNvSpPr>
            <p:nvPr/>
          </p:nvSpPr>
          <p:spPr bwMode="auto">
            <a:xfrm>
              <a:off x="3293" y="2609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28887" name="Rectangle 215"/>
            <p:cNvSpPr>
              <a:spLocks noChangeArrowheads="1"/>
            </p:cNvSpPr>
            <p:nvPr/>
          </p:nvSpPr>
          <p:spPr bwMode="auto">
            <a:xfrm>
              <a:off x="3269" y="2507"/>
              <a:ext cx="54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28888" name="Rectangle 216"/>
            <p:cNvSpPr>
              <a:spLocks noChangeArrowheads="1"/>
            </p:cNvSpPr>
            <p:nvPr/>
          </p:nvSpPr>
          <p:spPr bwMode="auto">
            <a:xfrm>
              <a:off x="3337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8889" name="Rectangle 217"/>
            <p:cNvSpPr>
              <a:spLocks noChangeArrowheads="1"/>
            </p:cNvSpPr>
            <p:nvPr/>
          </p:nvSpPr>
          <p:spPr bwMode="auto">
            <a:xfrm>
              <a:off x="3458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28890" name="Rectangle 218"/>
            <p:cNvSpPr>
              <a:spLocks noChangeArrowheads="1"/>
            </p:cNvSpPr>
            <p:nvPr/>
          </p:nvSpPr>
          <p:spPr bwMode="auto">
            <a:xfrm>
              <a:off x="3575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28891" name="Rectangle 219"/>
            <p:cNvSpPr>
              <a:spLocks noChangeArrowheads="1"/>
            </p:cNvSpPr>
            <p:nvPr/>
          </p:nvSpPr>
          <p:spPr bwMode="auto">
            <a:xfrm>
              <a:off x="3696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28892" name="Rectangle 220"/>
            <p:cNvSpPr>
              <a:spLocks noChangeArrowheads="1"/>
            </p:cNvSpPr>
            <p:nvPr/>
          </p:nvSpPr>
          <p:spPr bwMode="auto">
            <a:xfrm>
              <a:off x="3817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28893" name="Rectangle 221"/>
            <p:cNvSpPr>
              <a:spLocks noChangeArrowheads="1"/>
            </p:cNvSpPr>
            <p:nvPr/>
          </p:nvSpPr>
          <p:spPr bwMode="auto">
            <a:xfrm>
              <a:off x="3938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28894" name="Rectangle 222"/>
            <p:cNvSpPr>
              <a:spLocks noChangeArrowheads="1"/>
            </p:cNvSpPr>
            <p:nvPr/>
          </p:nvSpPr>
          <p:spPr bwMode="auto">
            <a:xfrm>
              <a:off x="4055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28895" name="Rectangle 223"/>
            <p:cNvSpPr>
              <a:spLocks noChangeArrowheads="1"/>
            </p:cNvSpPr>
            <p:nvPr/>
          </p:nvSpPr>
          <p:spPr bwMode="auto">
            <a:xfrm>
              <a:off x="4176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28896" name="Rectangle 224"/>
            <p:cNvSpPr>
              <a:spLocks noChangeArrowheads="1"/>
            </p:cNvSpPr>
            <p:nvPr/>
          </p:nvSpPr>
          <p:spPr bwMode="auto">
            <a:xfrm>
              <a:off x="4297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28897" name="Rectangle 225"/>
            <p:cNvSpPr>
              <a:spLocks noChangeArrowheads="1"/>
            </p:cNvSpPr>
            <p:nvPr/>
          </p:nvSpPr>
          <p:spPr bwMode="auto">
            <a:xfrm>
              <a:off x="4414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28898" name="Rectangle 226"/>
            <p:cNvSpPr>
              <a:spLocks noChangeArrowheads="1"/>
            </p:cNvSpPr>
            <p:nvPr/>
          </p:nvSpPr>
          <p:spPr bwMode="auto">
            <a:xfrm>
              <a:off x="4523" y="3587"/>
              <a:ext cx="54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28899" name="Rectangle 227"/>
            <p:cNvSpPr>
              <a:spLocks noChangeArrowheads="1"/>
            </p:cNvSpPr>
            <p:nvPr/>
          </p:nvSpPr>
          <p:spPr bwMode="auto">
            <a:xfrm>
              <a:off x="3216" y="2448"/>
              <a:ext cx="1396" cy="1254"/>
            </a:xfrm>
            <a:prstGeom prst="rect">
              <a:avLst/>
            </a:prstGeom>
            <a:noFill/>
            <a:ln w="0">
              <a:noFill/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00" name="Freeform 228"/>
            <p:cNvSpPr>
              <a:spLocks/>
            </p:cNvSpPr>
            <p:nvPr/>
          </p:nvSpPr>
          <p:spPr bwMode="auto">
            <a:xfrm>
              <a:off x="3719" y="2963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01" name="Freeform 229"/>
            <p:cNvSpPr>
              <a:spLocks/>
            </p:cNvSpPr>
            <p:nvPr/>
          </p:nvSpPr>
          <p:spPr bwMode="auto">
            <a:xfrm>
              <a:off x="4103" y="3011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000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30"/>
          <p:cNvGrpSpPr>
            <a:grpSpLocks/>
          </p:cNvGrpSpPr>
          <p:nvPr/>
        </p:nvGrpSpPr>
        <p:grpSpPr bwMode="auto">
          <a:xfrm>
            <a:off x="1600200" y="3886200"/>
            <a:ext cx="3276600" cy="1990725"/>
            <a:chOff x="1008" y="2448"/>
            <a:chExt cx="2064" cy="1254"/>
          </a:xfrm>
        </p:grpSpPr>
        <p:sp>
          <p:nvSpPr>
            <p:cNvPr id="28903" name="Line 231"/>
            <p:cNvSpPr>
              <a:spLocks noChangeShapeType="1"/>
            </p:cNvSpPr>
            <p:nvPr/>
          </p:nvSpPr>
          <p:spPr bwMode="auto">
            <a:xfrm flipH="1">
              <a:off x="2640" y="283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04" name="Rectangle 232"/>
            <p:cNvSpPr>
              <a:spLocks noChangeArrowheads="1"/>
            </p:cNvSpPr>
            <p:nvPr/>
          </p:nvSpPr>
          <p:spPr bwMode="auto">
            <a:xfrm>
              <a:off x="1008" y="2448"/>
              <a:ext cx="1396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05" name="Line 233"/>
            <p:cNvSpPr>
              <a:spLocks noChangeShapeType="1"/>
            </p:cNvSpPr>
            <p:nvPr/>
          </p:nvSpPr>
          <p:spPr bwMode="auto">
            <a:xfrm>
              <a:off x="1141" y="3447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06" name="Line 234"/>
            <p:cNvSpPr>
              <a:spLocks noChangeShapeType="1"/>
            </p:cNvSpPr>
            <p:nvPr/>
          </p:nvSpPr>
          <p:spPr bwMode="auto">
            <a:xfrm>
              <a:off x="1141" y="3346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07" name="Line 235"/>
            <p:cNvSpPr>
              <a:spLocks noChangeShapeType="1"/>
            </p:cNvSpPr>
            <p:nvPr/>
          </p:nvSpPr>
          <p:spPr bwMode="auto">
            <a:xfrm>
              <a:off x="1141" y="3244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08" name="Line 236"/>
            <p:cNvSpPr>
              <a:spLocks noChangeShapeType="1"/>
            </p:cNvSpPr>
            <p:nvPr/>
          </p:nvSpPr>
          <p:spPr bwMode="auto">
            <a:xfrm>
              <a:off x="1141" y="3142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09" name="Line 237"/>
            <p:cNvSpPr>
              <a:spLocks noChangeShapeType="1"/>
            </p:cNvSpPr>
            <p:nvPr/>
          </p:nvSpPr>
          <p:spPr bwMode="auto">
            <a:xfrm>
              <a:off x="1141" y="3041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0" name="Line 238"/>
            <p:cNvSpPr>
              <a:spLocks noChangeShapeType="1"/>
            </p:cNvSpPr>
            <p:nvPr/>
          </p:nvSpPr>
          <p:spPr bwMode="auto">
            <a:xfrm>
              <a:off x="1141" y="2943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1" name="Line 239"/>
            <p:cNvSpPr>
              <a:spLocks noChangeShapeType="1"/>
            </p:cNvSpPr>
            <p:nvPr/>
          </p:nvSpPr>
          <p:spPr bwMode="auto">
            <a:xfrm>
              <a:off x="1141" y="2842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2" name="Line 240"/>
            <p:cNvSpPr>
              <a:spLocks noChangeShapeType="1"/>
            </p:cNvSpPr>
            <p:nvPr/>
          </p:nvSpPr>
          <p:spPr bwMode="auto">
            <a:xfrm>
              <a:off x="1141" y="2740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3" name="Line 241"/>
            <p:cNvSpPr>
              <a:spLocks noChangeShapeType="1"/>
            </p:cNvSpPr>
            <p:nvPr/>
          </p:nvSpPr>
          <p:spPr bwMode="auto">
            <a:xfrm>
              <a:off x="1141" y="2639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4" name="Line 242"/>
            <p:cNvSpPr>
              <a:spLocks noChangeShapeType="1"/>
            </p:cNvSpPr>
            <p:nvPr/>
          </p:nvSpPr>
          <p:spPr bwMode="auto">
            <a:xfrm>
              <a:off x="1141" y="2537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5" name="Line 243"/>
            <p:cNvSpPr>
              <a:spLocks noChangeShapeType="1"/>
            </p:cNvSpPr>
            <p:nvPr/>
          </p:nvSpPr>
          <p:spPr bwMode="auto">
            <a:xfrm>
              <a:off x="1262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6" name="Line 244"/>
            <p:cNvSpPr>
              <a:spLocks noChangeShapeType="1"/>
            </p:cNvSpPr>
            <p:nvPr/>
          </p:nvSpPr>
          <p:spPr bwMode="auto">
            <a:xfrm>
              <a:off x="1379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7" name="Line 245"/>
            <p:cNvSpPr>
              <a:spLocks noChangeShapeType="1"/>
            </p:cNvSpPr>
            <p:nvPr/>
          </p:nvSpPr>
          <p:spPr bwMode="auto">
            <a:xfrm>
              <a:off x="1500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8" name="Line 246"/>
            <p:cNvSpPr>
              <a:spLocks noChangeShapeType="1"/>
            </p:cNvSpPr>
            <p:nvPr/>
          </p:nvSpPr>
          <p:spPr bwMode="auto">
            <a:xfrm>
              <a:off x="1621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19" name="Line 247"/>
            <p:cNvSpPr>
              <a:spLocks noChangeShapeType="1"/>
            </p:cNvSpPr>
            <p:nvPr/>
          </p:nvSpPr>
          <p:spPr bwMode="auto">
            <a:xfrm>
              <a:off x="1742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20" name="Line 248"/>
            <p:cNvSpPr>
              <a:spLocks noChangeShapeType="1"/>
            </p:cNvSpPr>
            <p:nvPr/>
          </p:nvSpPr>
          <p:spPr bwMode="auto">
            <a:xfrm>
              <a:off x="1859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21" name="Line 249"/>
            <p:cNvSpPr>
              <a:spLocks noChangeShapeType="1"/>
            </p:cNvSpPr>
            <p:nvPr/>
          </p:nvSpPr>
          <p:spPr bwMode="auto">
            <a:xfrm>
              <a:off x="1980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22" name="Line 250"/>
            <p:cNvSpPr>
              <a:spLocks noChangeShapeType="1"/>
            </p:cNvSpPr>
            <p:nvPr/>
          </p:nvSpPr>
          <p:spPr bwMode="auto">
            <a:xfrm>
              <a:off x="2101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23" name="Line 251"/>
            <p:cNvSpPr>
              <a:spLocks noChangeShapeType="1"/>
            </p:cNvSpPr>
            <p:nvPr/>
          </p:nvSpPr>
          <p:spPr bwMode="auto">
            <a:xfrm>
              <a:off x="2218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24" name="Line 252"/>
            <p:cNvSpPr>
              <a:spLocks noChangeShapeType="1"/>
            </p:cNvSpPr>
            <p:nvPr/>
          </p:nvSpPr>
          <p:spPr bwMode="auto">
            <a:xfrm>
              <a:off x="2339" y="2537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25" name="Rectangle 253"/>
            <p:cNvSpPr>
              <a:spLocks noChangeArrowheads="1"/>
            </p:cNvSpPr>
            <p:nvPr/>
          </p:nvSpPr>
          <p:spPr bwMode="auto">
            <a:xfrm>
              <a:off x="1141" y="2537"/>
              <a:ext cx="1198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26" name="Line 254"/>
            <p:cNvSpPr>
              <a:spLocks noChangeShapeType="1"/>
            </p:cNvSpPr>
            <p:nvPr/>
          </p:nvSpPr>
          <p:spPr bwMode="auto">
            <a:xfrm>
              <a:off x="1141" y="3549"/>
              <a:ext cx="11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27" name="Line 255"/>
            <p:cNvSpPr>
              <a:spLocks noChangeShapeType="1"/>
            </p:cNvSpPr>
            <p:nvPr/>
          </p:nvSpPr>
          <p:spPr bwMode="auto">
            <a:xfrm flipV="1">
              <a:off x="1262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28" name="Line 256"/>
            <p:cNvSpPr>
              <a:spLocks noChangeShapeType="1"/>
            </p:cNvSpPr>
            <p:nvPr/>
          </p:nvSpPr>
          <p:spPr bwMode="auto">
            <a:xfrm flipV="1">
              <a:off x="1379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29" name="Line 257"/>
            <p:cNvSpPr>
              <a:spLocks noChangeShapeType="1"/>
            </p:cNvSpPr>
            <p:nvPr/>
          </p:nvSpPr>
          <p:spPr bwMode="auto">
            <a:xfrm flipV="1">
              <a:off x="1500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30" name="Line 258"/>
            <p:cNvSpPr>
              <a:spLocks noChangeShapeType="1"/>
            </p:cNvSpPr>
            <p:nvPr/>
          </p:nvSpPr>
          <p:spPr bwMode="auto">
            <a:xfrm flipV="1">
              <a:off x="1621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31" name="Line 259"/>
            <p:cNvSpPr>
              <a:spLocks noChangeShapeType="1"/>
            </p:cNvSpPr>
            <p:nvPr/>
          </p:nvSpPr>
          <p:spPr bwMode="auto">
            <a:xfrm flipV="1">
              <a:off x="1742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32" name="Line 260"/>
            <p:cNvSpPr>
              <a:spLocks noChangeShapeType="1"/>
            </p:cNvSpPr>
            <p:nvPr/>
          </p:nvSpPr>
          <p:spPr bwMode="auto">
            <a:xfrm flipV="1">
              <a:off x="1859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33" name="Line 261"/>
            <p:cNvSpPr>
              <a:spLocks noChangeShapeType="1"/>
            </p:cNvSpPr>
            <p:nvPr/>
          </p:nvSpPr>
          <p:spPr bwMode="auto">
            <a:xfrm flipV="1">
              <a:off x="1980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34" name="Line 262"/>
            <p:cNvSpPr>
              <a:spLocks noChangeShapeType="1"/>
            </p:cNvSpPr>
            <p:nvPr/>
          </p:nvSpPr>
          <p:spPr bwMode="auto">
            <a:xfrm flipV="1">
              <a:off x="2101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35" name="Line 263"/>
            <p:cNvSpPr>
              <a:spLocks noChangeShapeType="1"/>
            </p:cNvSpPr>
            <p:nvPr/>
          </p:nvSpPr>
          <p:spPr bwMode="auto">
            <a:xfrm flipV="1">
              <a:off x="2218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36" name="Line 264"/>
            <p:cNvSpPr>
              <a:spLocks noChangeShapeType="1"/>
            </p:cNvSpPr>
            <p:nvPr/>
          </p:nvSpPr>
          <p:spPr bwMode="auto">
            <a:xfrm flipV="1">
              <a:off x="2339" y="3549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37" name="Freeform 265"/>
            <p:cNvSpPr>
              <a:spLocks/>
            </p:cNvSpPr>
            <p:nvPr/>
          </p:nvSpPr>
          <p:spPr bwMode="auto">
            <a:xfrm>
              <a:off x="1472" y="3199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38" name="Freeform 266"/>
            <p:cNvSpPr>
              <a:spLocks/>
            </p:cNvSpPr>
            <p:nvPr/>
          </p:nvSpPr>
          <p:spPr bwMode="auto">
            <a:xfrm>
              <a:off x="1472" y="2815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39" name="Freeform 267"/>
            <p:cNvSpPr>
              <a:spLocks/>
            </p:cNvSpPr>
            <p:nvPr/>
          </p:nvSpPr>
          <p:spPr bwMode="auto">
            <a:xfrm>
              <a:off x="1952" y="3214"/>
              <a:ext cx="56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 cap="flat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40" name="Freeform 268"/>
            <p:cNvSpPr>
              <a:spLocks/>
            </p:cNvSpPr>
            <p:nvPr/>
          </p:nvSpPr>
          <p:spPr bwMode="auto">
            <a:xfrm>
              <a:off x="1593" y="2812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59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41" name="Freeform 269"/>
            <p:cNvSpPr>
              <a:spLocks/>
            </p:cNvSpPr>
            <p:nvPr/>
          </p:nvSpPr>
          <p:spPr bwMode="auto">
            <a:xfrm>
              <a:off x="1598" y="2705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42" name="Freeform 270"/>
            <p:cNvSpPr>
              <a:spLocks/>
            </p:cNvSpPr>
            <p:nvPr/>
          </p:nvSpPr>
          <p:spPr bwMode="auto">
            <a:xfrm>
              <a:off x="2073" y="3015"/>
              <a:ext cx="57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 cap="flat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43" name="Freeform 271"/>
            <p:cNvSpPr>
              <a:spLocks/>
            </p:cNvSpPr>
            <p:nvPr/>
          </p:nvSpPr>
          <p:spPr bwMode="auto">
            <a:xfrm>
              <a:off x="1593" y="3103"/>
              <a:ext cx="56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44" name="Freeform 272"/>
            <p:cNvSpPr>
              <a:spLocks/>
            </p:cNvSpPr>
            <p:nvPr/>
          </p:nvSpPr>
          <p:spPr bwMode="auto">
            <a:xfrm>
              <a:off x="1712" y="3332"/>
              <a:ext cx="57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99"/>
            </a:solidFill>
            <a:ln w="6350" cap="flat">
              <a:noFill/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45" name="Freeform 273"/>
            <p:cNvSpPr>
              <a:spLocks/>
            </p:cNvSpPr>
            <p:nvPr/>
          </p:nvSpPr>
          <p:spPr bwMode="auto">
            <a:xfrm>
              <a:off x="1952" y="3113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 cap="flat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46" name="Freeform 274"/>
            <p:cNvSpPr>
              <a:spLocks/>
            </p:cNvSpPr>
            <p:nvPr/>
          </p:nvSpPr>
          <p:spPr bwMode="auto">
            <a:xfrm>
              <a:off x="1714" y="3015"/>
              <a:ext cx="57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 cap="flat">
              <a:solidFill>
                <a:srgbClr val="00008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47" name="Rectangle 275"/>
            <p:cNvSpPr>
              <a:spLocks noChangeArrowheads="1"/>
            </p:cNvSpPr>
            <p:nvPr/>
          </p:nvSpPr>
          <p:spPr bwMode="auto">
            <a:xfrm>
              <a:off x="1085" y="3519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8948" name="Rectangle 276"/>
            <p:cNvSpPr>
              <a:spLocks noChangeArrowheads="1"/>
            </p:cNvSpPr>
            <p:nvPr/>
          </p:nvSpPr>
          <p:spPr bwMode="auto">
            <a:xfrm>
              <a:off x="1085" y="3418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28949" name="Rectangle 277"/>
            <p:cNvSpPr>
              <a:spLocks noChangeArrowheads="1"/>
            </p:cNvSpPr>
            <p:nvPr/>
          </p:nvSpPr>
          <p:spPr bwMode="auto">
            <a:xfrm>
              <a:off x="1085" y="3316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28950" name="Rectangle 278"/>
            <p:cNvSpPr>
              <a:spLocks noChangeArrowheads="1"/>
            </p:cNvSpPr>
            <p:nvPr/>
          </p:nvSpPr>
          <p:spPr bwMode="auto">
            <a:xfrm>
              <a:off x="1085" y="321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28951" name="Rectangle 279"/>
            <p:cNvSpPr>
              <a:spLocks noChangeArrowheads="1"/>
            </p:cNvSpPr>
            <p:nvPr/>
          </p:nvSpPr>
          <p:spPr bwMode="auto">
            <a:xfrm>
              <a:off x="1085" y="3113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28952" name="Rectangle 280"/>
            <p:cNvSpPr>
              <a:spLocks noChangeArrowheads="1"/>
            </p:cNvSpPr>
            <p:nvPr/>
          </p:nvSpPr>
          <p:spPr bwMode="auto">
            <a:xfrm>
              <a:off x="1085" y="3011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28953" name="Rectangle 281"/>
            <p:cNvSpPr>
              <a:spLocks noChangeArrowheads="1"/>
            </p:cNvSpPr>
            <p:nvPr/>
          </p:nvSpPr>
          <p:spPr bwMode="auto">
            <a:xfrm>
              <a:off x="1085" y="2914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28954" name="Rectangle 282"/>
            <p:cNvSpPr>
              <a:spLocks noChangeArrowheads="1"/>
            </p:cNvSpPr>
            <p:nvPr/>
          </p:nvSpPr>
          <p:spPr bwMode="auto">
            <a:xfrm>
              <a:off x="1085" y="2812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28955" name="Rectangle 283"/>
            <p:cNvSpPr>
              <a:spLocks noChangeArrowheads="1"/>
            </p:cNvSpPr>
            <p:nvPr/>
          </p:nvSpPr>
          <p:spPr bwMode="auto">
            <a:xfrm>
              <a:off x="1085" y="2711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28956" name="Rectangle 284"/>
            <p:cNvSpPr>
              <a:spLocks noChangeArrowheads="1"/>
            </p:cNvSpPr>
            <p:nvPr/>
          </p:nvSpPr>
          <p:spPr bwMode="auto">
            <a:xfrm>
              <a:off x="1085" y="2609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28957" name="Rectangle 285"/>
            <p:cNvSpPr>
              <a:spLocks noChangeArrowheads="1"/>
            </p:cNvSpPr>
            <p:nvPr/>
          </p:nvSpPr>
          <p:spPr bwMode="auto">
            <a:xfrm>
              <a:off x="1061" y="2507"/>
              <a:ext cx="54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28958" name="Rectangle 286"/>
            <p:cNvSpPr>
              <a:spLocks noChangeArrowheads="1"/>
            </p:cNvSpPr>
            <p:nvPr/>
          </p:nvSpPr>
          <p:spPr bwMode="auto">
            <a:xfrm>
              <a:off x="1129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28959" name="Rectangle 287"/>
            <p:cNvSpPr>
              <a:spLocks noChangeArrowheads="1"/>
            </p:cNvSpPr>
            <p:nvPr/>
          </p:nvSpPr>
          <p:spPr bwMode="auto">
            <a:xfrm>
              <a:off x="1250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28960" name="Rectangle 288"/>
            <p:cNvSpPr>
              <a:spLocks noChangeArrowheads="1"/>
            </p:cNvSpPr>
            <p:nvPr/>
          </p:nvSpPr>
          <p:spPr bwMode="auto">
            <a:xfrm>
              <a:off x="1367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28961" name="Rectangle 289"/>
            <p:cNvSpPr>
              <a:spLocks noChangeArrowheads="1"/>
            </p:cNvSpPr>
            <p:nvPr/>
          </p:nvSpPr>
          <p:spPr bwMode="auto">
            <a:xfrm>
              <a:off x="1488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28962" name="Rectangle 290"/>
            <p:cNvSpPr>
              <a:spLocks noChangeArrowheads="1"/>
            </p:cNvSpPr>
            <p:nvPr/>
          </p:nvSpPr>
          <p:spPr bwMode="auto">
            <a:xfrm>
              <a:off x="1609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  <p:sp>
          <p:nvSpPr>
            <p:cNvPr id="28963" name="Rectangle 291"/>
            <p:cNvSpPr>
              <a:spLocks noChangeArrowheads="1"/>
            </p:cNvSpPr>
            <p:nvPr/>
          </p:nvSpPr>
          <p:spPr bwMode="auto">
            <a:xfrm>
              <a:off x="1730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5</a:t>
              </a:r>
              <a:endParaRPr lang="en-US"/>
            </a:p>
          </p:txBody>
        </p:sp>
        <p:sp>
          <p:nvSpPr>
            <p:cNvPr id="28964" name="Rectangle 292"/>
            <p:cNvSpPr>
              <a:spLocks noChangeArrowheads="1"/>
            </p:cNvSpPr>
            <p:nvPr/>
          </p:nvSpPr>
          <p:spPr bwMode="auto">
            <a:xfrm>
              <a:off x="1847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28965" name="Rectangle 293"/>
            <p:cNvSpPr>
              <a:spLocks noChangeArrowheads="1"/>
            </p:cNvSpPr>
            <p:nvPr/>
          </p:nvSpPr>
          <p:spPr bwMode="auto">
            <a:xfrm>
              <a:off x="1968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7</a:t>
              </a:r>
              <a:endParaRPr lang="en-US"/>
            </a:p>
          </p:txBody>
        </p:sp>
        <p:sp>
          <p:nvSpPr>
            <p:cNvPr id="28966" name="Rectangle 294"/>
            <p:cNvSpPr>
              <a:spLocks noChangeArrowheads="1"/>
            </p:cNvSpPr>
            <p:nvPr/>
          </p:nvSpPr>
          <p:spPr bwMode="auto">
            <a:xfrm>
              <a:off x="2089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28967" name="Rectangle 295"/>
            <p:cNvSpPr>
              <a:spLocks noChangeArrowheads="1"/>
            </p:cNvSpPr>
            <p:nvPr/>
          </p:nvSpPr>
          <p:spPr bwMode="auto">
            <a:xfrm>
              <a:off x="2206" y="3587"/>
              <a:ext cx="27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9</a:t>
              </a:r>
              <a:endParaRPr lang="en-US"/>
            </a:p>
          </p:txBody>
        </p:sp>
        <p:sp>
          <p:nvSpPr>
            <p:cNvPr id="28968" name="Rectangle 296"/>
            <p:cNvSpPr>
              <a:spLocks noChangeArrowheads="1"/>
            </p:cNvSpPr>
            <p:nvPr/>
          </p:nvSpPr>
          <p:spPr bwMode="auto">
            <a:xfrm>
              <a:off x="2315" y="3587"/>
              <a:ext cx="54" cy="58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6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28969" name="Rectangle 297"/>
            <p:cNvSpPr>
              <a:spLocks noChangeArrowheads="1"/>
            </p:cNvSpPr>
            <p:nvPr/>
          </p:nvSpPr>
          <p:spPr bwMode="auto">
            <a:xfrm>
              <a:off x="1008" y="2448"/>
              <a:ext cx="1396" cy="1254"/>
            </a:xfrm>
            <a:prstGeom prst="rect">
              <a:avLst/>
            </a:prstGeom>
            <a:noFill/>
            <a:ln w="0">
              <a:noFill/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98"/>
          <p:cNvGrpSpPr>
            <a:grpSpLocks/>
          </p:cNvGrpSpPr>
          <p:nvPr/>
        </p:nvGrpSpPr>
        <p:grpSpPr bwMode="auto">
          <a:xfrm>
            <a:off x="5684838" y="4267200"/>
            <a:ext cx="1325562" cy="1214438"/>
            <a:chOff x="3564" y="2673"/>
            <a:chExt cx="835" cy="765"/>
          </a:xfrm>
        </p:grpSpPr>
        <p:sp>
          <p:nvSpPr>
            <p:cNvPr id="28971" name="Freeform 299"/>
            <p:cNvSpPr>
              <a:spLocks/>
            </p:cNvSpPr>
            <p:nvPr/>
          </p:nvSpPr>
          <p:spPr bwMode="auto">
            <a:xfrm>
              <a:off x="3564" y="2673"/>
              <a:ext cx="355" cy="651"/>
            </a:xfrm>
            <a:custGeom>
              <a:avLst/>
              <a:gdLst/>
              <a:ahLst/>
              <a:cxnLst>
                <a:cxn ang="0">
                  <a:pos x="330" y="57"/>
                </a:cxn>
                <a:cxn ang="0">
                  <a:pos x="312" y="201"/>
                </a:cxn>
                <a:cxn ang="0">
                  <a:pos x="282" y="525"/>
                </a:cxn>
                <a:cxn ang="0">
                  <a:pos x="240" y="621"/>
                </a:cxn>
                <a:cxn ang="0">
                  <a:pos x="126" y="651"/>
                </a:cxn>
                <a:cxn ang="0">
                  <a:pos x="84" y="639"/>
                </a:cxn>
                <a:cxn ang="0">
                  <a:pos x="66" y="603"/>
                </a:cxn>
                <a:cxn ang="0">
                  <a:pos x="48" y="585"/>
                </a:cxn>
                <a:cxn ang="0">
                  <a:pos x="0" y="465"/>
                </a:cxn>
                <a:cxn ang="0">
                  <a:pos x="36" y="297"/>
                </a:cxn>
                <a:cxn ang="0">
                  <a:pos x="102" y="105"/>
                </a:cxn>
                <a:cxn ang="0">
                  <a:pos x="126" y="63"/>
                </a:cxn>
                <a:cxn ang="0">
                  <a:pos x="276" y="3"/>
                </a:cxn>
                <a:cxn ang="0">
                  <a:pos x="330" y="15"/>
                </a:cxn>
                <a:cxn ang="0">
                  <a:pos x="342" y="51"/>
                </a:cxn>
                <a:cxn ang="0">
                  <a:pos x="348" y="75"/>
                </a:cxn>
                <a:cxn ang="0">
                  <a:pos x="330" y="57"/>
                </a:cxn>
              </a:cxnLst>
              <a:rect l="0" t="0" r="r" b="b"/>
              <a:pathLst>
                <a:path w="355" h="651">
                  <a:moveTo>
                    <a:pt x="330" y="57"/>
                  </a:moveTo>
                  <a:cubicBezTo>
                    <a:pt x="327" y="107"/>
                    <a:pt x="328" y="154"/>
                    <a:pt x="312" y="201"/>
                  </a:cubicBezTo>
                  <a:cubicBezTo>
                    <a:pt x="303" y="304"/>
                    <a:pt x="313" y="431"/>
                    <a:pt x="282" y="525"/>
                  </a:cubicBezTo>
                  <a:cubicBezTo>
                    <a:pt x="271" y="557"/>
                    <a:pt x="275" y="602"/>
                    <a:pt x="240" y="621"/>
                  </a:cubicBezTo>
                  <a:cubicBezTo>
                    <a:pt x="207" y="639"/>
                    <a:pt x="163" y="644"/>
                    <a:pt x="126" y="651"/>
                  </a:cubicBezTo>
                  <a:cubicBezTo>
                    <a:pt x="112" y="646"/>
                    <a:pt x="96" y="647"/>
                    <a:pt x="84" y="639"/>
                  </a:cubicBezTo>
                  <a:cubicBezTo>
                    <a:pt x="67" y="628"/>
                    <a:pt x="76" y="617"/>
                    <a:pt x="66" y="603"/>
                  </a:cubicBezTo>
                  <a:cubicBezTo>
                    <a:pt x="61" y="596"/>
                    <a:pt x="53" y="592"/>
                    <a:pt x="48" y="585"/>
                  </a:cubicBezTo>
                  <a:cubicBezTo>
                    <a:pt x="25" y="553"/>
                    <a:pt x="9" y="503"/>
                    <a:pt x="0" y="465"/>
                  </a:cubicBezTo>
                  <a:cubicBezTo>
                    <a:pt x="6" y="413"/>
                    <a:pt x="8" y="340"/>
                    <a:pt x="36" y="297"/>
                  </a:cubicBezTo>
                  <a:cubicBezTo>
                    <a:pt x="44" y="229"/>
                    <a:pt x="58" y="158"/>
                    <a:pt x="102" y="105"/>
                  </a:cubicBezTo>
                  <a:cubicBezTo>
                    <a:pt x="112" y="93"/>
                    <a:pt x="115" y="74"/>
                    <a:pt x="126" y="63"/>
                  </a:cubicBezTo>
                  <a:cubicBezTo>
                    <a:pt x="166" y="23"/>
                    <a:pt x="226" y="20"/>
                    <a:pt x="276" y="3"/>
                  </a:cubicBezTo>
                  <a:cubicBezTo>
                    <a:pt x="294" y="6"/>
                    <a:pt x="319" y="0"/>
                    <a:pt x="330" y="15"/>
                  </a:cubicBezTo>
                  <a:cubicBezTo>
                    <a:pt x="337" y="25"/>
                    <a:pt x="339" y="39"/>
                    <a:pt x="342" y="51"/>
                  </a:cubicBezTo>
                  <a:cubicBezTo>
                    <a:pt x="344" y="59"/>
                    <a:pt x="355" y="71"/>
                    <a:pt x="348" y="75"/>
                  </a:cubicBezTo>
                  <a:cubicBezTo>
                    <a:pt x="340" y="79"/>
                    <a:pt x="336" y="63"/>
                    <a:pt x="330" y="57"/>
                  </a:cubicBez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972" name="Freeform 300"/>
            <p:cNvSpPr>
              <a:spLocks/>
            </p:cNvSpPr>
            <p:nvPr/>
          </p:nvSpPr>
          <p:spPr bwMode="auto">
            <a:xfrm>
              <a:off x="3880" y="2958"/>
              <a:ext cx="519" cy="480"/>
            </a:xfrm>
            <a:custGeom>
              <a:avLst/>
              <a:gdLst/>
              <a:ahLst/>
              <a:cxnLst>
                <a:cxn ang="0">
                  <a:pos x="50" y="30"/>
                </a:cxn>
                <a:cxn ang="0">
                  <a:pos x="56" y="48"/>
                </a:cxn>
                <a:cxn ang="0">
                  <a:pos x="38" y="66"/>
                </a:cxn>
                <a:cxn ang="0">
                  <a:pos x="14" y="114"/>
                </a:cxn>
                <a:cxn ang="0">
                  <a:pos x="2" y="162"/>
                </a:cxn>
                <a:cxn ang="0">
                  <a:pos x="8" y="384"/>
                </a:cxn>
                <a:cxn ang="0">
                  <a:pos x="56" y="456"/>
                </a:cxn>
                <a:cxn ang="0">
                  <a:pos x="104" y="462"/>
                </a:cxn>
                <a:cxn ang="0">
                  <a:pos x="176" y="480"/>
                </a:cxn>
                <a:cxn ang="0">
                  <a:pos x="278" y="462"/>
                </a:cxn>
                <a:cxn ang="0">
                  <a:pos x="338" y="438"/>
                </a:cxn>
                <a:cxn ang="0">
                  <a:pos x="398" y="414"/>
                </a:cxn>
                <a:cxn ang="0">
                  <a:pos x="452" y="354"/>
                </a:cxn>
                <a:cxn ang="0">
                  <a:pos x="488" y="300"/>
                </a:cxn>
                <a:cxn ang="0">
                  <a:pos x="506" y="240"/>
                </a:cxn>
                <a:cxn ang="0">
                  <a:pos x="506" y="96"/>
                </a:cxn>
                <a:cxn ang="0">
                  <a:pos x="290" y="0"/>
                </a:cxn>
                <a:cxn ang="0">
                  <a:pos x="116" y="12"/>
                </a:cxn>
                <a:cxn ang="0">
                  <a:pos x="50" y="30"/>
                </a:cxn>
              </a:cxnLst>
              <a:rect l="0" t="0" r="r" b="b"/>
              <a:pathLst>
                <a:path w="519" h="480">
                  <a:moveTo>
                    <a:pt x="50" y="30"/>
                  </a:moveTo>
                  <a:cubicBezTo>
                    <a:pt x="52" y="36"/>
                    <a:pt x="58" y="42"/>
                    <a:pt x="56" y="48"/>
                  </a:cubicBezTo>
                  <a:cubicBezTo>
                    <a:pt x="53" y="56"/>
                    <a:pt x="43" y="59"/>
                    <a:pt x="38" y="66"/>
                  </a:cubicBezTo>
                  <a:cubicBezTo>
                    <a:pt x="28" y="81"/>
                    <a:pt x="22" y="98"/>
                    <a:pt x="14" y="114"/>
                  </a:cubicBezTo>
                  <a:cubicBezTo>
                    <a:pt x="7" y="129"/>
                    <a:pt x="2" y="162"/>
                    <a:pt x="2" y="162"/>
                  </a:cubicBezTo>
                  <a:cubicBezTo>
                    <a:pt x="19" y="232"/>
                    <a:pt x="0" y="311"/>
                    <a:pt x="8" y="384"/>
                  </a:cubicBezTo>
                  <a:cubicBezTo>
                    <a:pt x="10" y="403"/>
                    <a:pt x="34" y="448"/>
                    <a:pt x="56" y="456"/>
                  </a:cubicBezTo>
                  <a:cubicBezTo>
                    <a:pt x="71" y="462"/>
                    <a:pt x="88" y="460"/>
                    <a:pt x="104" y="462"/>
                  </a:cubicBezTo>
                  <a:cubicBezTo>
                    <a:pt x="128" y="470"/>
                    <a:pt x="152" y="472"/>
                    <a:pt x="176" y="480"/>
                  </a:cubicBezTo>
                  <a:cubicBezTo>
                    <a:pt x="218" y="476"/>
                    <a:pt x="241" y="471"/>
                    <a:pt x="278" y="462"/>
                  </a:cubicBezTo>
                  <a:cubicBezTo>
                    <a:pt x="298" y="448"/>
                    <a:pt x="314" y="444"/>
                    <a:pt x="338" y="438"/>
                  </a:cubicBezTo>
                  <a:cubicBezTo>
                    <a:pt x="358" y="424"/>
                    <a:pt x="374" y="420"/>
                    <a:pt x="398" y="414"/>
                  </a:cubicBezTo>
                  <a:cubicBezTo>
                    <a:pt x="420" y="399"/>
                    <a:pt x="452" y="354"/>
                    <a:pt x="452" y="354"/>
                  </a:cubicBezTo>
                  <a:cubicBezTo>
                    <a:pt x="459" y="326"/>
                    <a:pt x="464" y="316"/>
                    <a:pt x="488" y="300"/>
                  </a:cubicBezTo>
                  <a:cubicBezTo>
                    <a:pt x="503" y="278"/>
                    <a:pt x="515" y="266"/>
                    <a:pt x="506" y="240"/>
                  </a:cubicBezTo>
                  <a:cubicBezTo>
                    <a:pt x="507" y="219"/>
                    <a:pt x="519" y="132"/>
                    <a:pt x="506" y="96"/>
                  </a:cubicBezTo>
                  <a:cubicBezTo>
                    <a:pt x="477" y="17"/>
                    <a:pt x="356" y="5"/>
                    <a:pt x="290" y="0"/>
                  </a:cubicBezTo>
                  <a:cubicBezTo>
                    <a:pt x="273" y="1"/>
                    <a:pt x="158" y="3"/>
                    <a:pt x="116" y="12"/>
                  </a:cubicBezTo>
                  <a:cubicBezTo>
                    <a:pt x="94" y="17"/>
                    <a:pt x="73" y="30"/>
                    <a:pt x="50" y="30"/>
                  </a:cubicBezTo>
                  <a:close/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73" name="Text Box 301"/>
          <p:cNvSpPr txBox="1">
            <a:spLocks noChangeArrowheads="1"/>
          </p:cNvSpPr>
          <p:nvPr/>
        </p:nvSpPr>
        <p:spPr bwMode="auto">
          <a:xfrm>
            <a:off x="2498725" y="620713"/>
            <a:ext cx="4295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hlink"/>
                </a:solidFill>
              </a:rPr>
              <a:t>A                                                      B</a:t>
            </a:r>
          </a:p>
        </p:txBody>
      </p:sp>
      <p:sp>
        <p:nvSpPr>
          <p:cNvPr id="28974" name="Text Box 302"/>
          <p:cNvSpPr txBox="1">
            <a:spLocks noChangeArrowheads="1"/>
          </p:cNvSpPr>
          <p:nvPr/>
        </p:nvSpPr>
        <p:spPr bwMode="auto">
          <a:xfrm>
            <a:off x="2286000" y="5943600"/>
            <a:ext cx="4254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hlink"/>
                </a:solidFill>
              </a:rPr>
              <a:t>D                                                     C</a:t>
            </a:r>
          </a:p>
        </p:txBody>
      </p:sp>
      <p:sp>
        <p:nvSpPr>
          <p:cNvPr id="303" name="Footer Placeholder 3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3" grpId="0"/>
      <p:bldP spid="289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3581400"/>
            <a:ext cx="9144000" cy="685800"/>
          </a:xfrm>
          <a:solidFill>
            <a:schemeClr val="accent1"/>
          </a:solidFill>
          <a:ln/>
        </p:spPr>
        <p:txBody>
          <a:bodyPr anchorCtr="1">
            <a:normAutofit fontScale="90000"/>
          </a:bodyPr>
          <a:lstStyle/>
          <a:p>
            <a:r>
              <a:rPr lang="en-US" sz="4000"/>
              <a:t>The </a:t>
            </a:r>
            <a:r>
              <a:rPr lang="en-US" sz="4000" i="1"/>
              <a:t>K-Means</a:t>
            </a:r>
            <a:r>
              <a:rPr lang="en-US" sz="4000"/>
              <a:t> Clustering: Comment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4000"/>
              <a:t>Data Structures in Data Mining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4114800" cy="2209800"/>
          </a:xfrm>
        </p:spPr>
        <p:txBody>
          <a:bodyPr/>
          <a:lstStyle/>
          <a:p>
            <a:r>
              <a:rPr lang="en-US"/>
              <a:t>Data matrix</a:t>
            </a:r>
          </a:p>
          <a:p>
            <a:pPr lvl="1"/>
            <a:r>
              <a:rPr lang="en-US" sz="2000"/>
              <a:t>Table or database </a:t>
            </a:r>
          </a:p>
          <a:p>
            <a:pPr lvl="1"/>
            <a:r>
              <a:rPr lang="en-US" sz="2000" i="1"/>
              <a:t>n</a:t>
            </a:r>
            <a:r>
              <a:rPr lang="en-US" sz="2000"/>
              <a:t> records and </a:t>
            </a:r>
            <a:r>
              <a:rPr lang="en-US" sz="2000" i="1"/>
              <a:t>m</a:t>
            </a:r>
            <a:r>
              <a:rPr lang="en-US" sz="2000"/>
              <a:t> attributes, </a:t>
            </a:r>
          </a:p>
          <a:p>
            <a:pPr lvl="1"/>
            <a:r>
              <a:rPr lang="en-US" sz="2000" i="1"/>
              <a:t>n</a:t>
            </a:r>
            <a:r>
              <a:rPr lang="en-US" sz="2000"/>
              <a:t> &gt;&gt; </a:t>
            </a:r>
            <a:r>
              <a:rPr lang="en-US" sz="2000" i="1"/>
              <a:t>m</a:t>
            </a:r>
          </a:p>
          <a:p>
            <a:endParaRPr lang="en-US" sz="2400"/>
          </a:p>
          <a:p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37125" y="1033463"/>
            <a:ext cx="2990850" cy="2314575"/>
            <a:chOff x="3110" y="651"/>
            <a:chExt cx="1884" cy="1458"/>
          </a:xfrm>
        </p:grpSpPr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3168" y="720"/>
              <a:ext cx="359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1,1</a:t>
              </a: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3552" y="720"/>
              <a:ext cx="359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1,2</a:t>
              </a:r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3936" y="720"/>
              <a:ext cx="359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1,3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4608" y="720"/>
              <a:ext cx="386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1,m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168" y="960"/>
              <a:ext cx="359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2,1</a:t>
              </a: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552" y="960"/>
              <a:ext cx="359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2,2</a:t>
              </a: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3936" y="960"/>
              <a:ext cx="359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2,3</a:t>
              </a: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4608" y="960"/>
              <a:ext cx="386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2,m</a:t>
              </a:r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3168" y="1200"/>
              <a:ext cx="359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3,1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3552" y="1200"/>
              <a:ext cx="359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3,2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3936" y="1200"/>
              <a:ext cx="359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3,3</a:t>
              </a:r>
            </a:p>
          </p:txBody>
        </p:sp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4608" y="1200"/>
              <a:ext cx="386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3,m</a:t>
              </a:r>
            </a:p>
          </p:txBody>
        </p:sp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3168" y="1872"/>
              <a:ext cx="359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n,1</a:t>
              </a:r>
            </a:p>
          </p:txBody>
        </p:sp>
        <p:sp>
          <p:nvSpPr>
            <p:cNvPr id="6162" name="Text Box 18"/>
            <p:cNvSpPr txBox="1">
              <a:spLocks noChangeArrowheads="1"/>
            </p:cNvSpPr>
            <p:nvPr/>
          </p:nvSpPr>
          <p:spPr bwMode="auto">
            <a:xfrm>
              <a:off x="3552" y="1872"/>
              <a:ext cx="359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n,2</a:t>
              </a: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3936" y="1872"/>
              <a:ext cx="359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n,3</a:t>
              </a:r>
            </a:p>
          </p:txBody>
        </p:sp>
        <p:sp>
          <p:nvSpPr>
            <p:cNvPr id="6164" name="Text Box 20"/>
            <p:cNvSpPr txBox="1">
              <a:spLocks noChangeArrowheads="1"/>
            </p:cNvSpPr>
            <p:nvPr/>
          </p:nvSpPr>
          <p:spPr bwMode="auto">
            <a:xfrm>
              <a:off x="4608" y="1872"/>
              <a:ext cx="386" cy="237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</a:t>
              </a:r>
              <a:r>
                <a:rPr lang="en-US" baseline="-25000"/>
                <a:t>n,m</a:t>
              </a:r>
            </a:p>
          </p:txBody>
        </p:sp>
        <p:sp>
          <p:nvSpPr>
            <p:cNvPr id="6165" name="Text Box 21"/>
            <p:cNvSpPr txBox="1">
              <a:spLocks noChangeArrowheads="1"/>
            </p:cNvSpPr>
            <p:nvPr/>
          </p:nvSpPr>
          <p:spPr bwMode="auto">
            <a:xfrm>
              <a:off x="4320" y="65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/>
                <a:t>…</a:t>
              </a:r>
            </a:p>
          </p:txBody>
        </p:sp>
        <p:sp>
          <p:nvSpPr>
            <p:cNvPr id="6166" name="Text Box 22"/>
            <p:cNvSpPr txBox="1">
              <a:spLocks noChangeArrowheads="1"/>
            </p:cNvSpPr>
            <p:nvPr/>
          </p:nvSpPr>
          <p:spPr bwMode="auto">
            <a:xfrm>
              <a:off x="3110" y="1398"/>
              <a:ext cx="178" cy="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50000"/>
                </a:lnSpc>
              </a:pPr>
              <a:r>
                <a:rPr lang="en-US" sz="2800"/>
                <a:t>.</a:t>
              </a:r>
            </a:p>
            <a:p>
              <a:pPr eaLnBrk="0" hangingPunct="0">
                <a:lnSpc>
                  <a:spcPct val="50000"/>
                </a:lnSpc>
              </a:pPr>
              <a:r>
                <a:rPr lang="en-US" sz="2800"/>
                <a:t>.</a:t>
              </a:r>
            </a:p>
            <a:p>
              <a:pPr eaLnBrk="0" hangingPunct="0">
                <a:lnSpc>
                  <a:spcPct val="50000"/>
                </a:lnSpc>
              </a:pPr>
              <a:r>
                <a:rPr lang="en-US" sz="2800"/>
                <a:t>.</a:t>
              </a:r>
            </a:p>
            <a:p>
              <a:pPr eaLnBrk="0" hangingPunct="0">
                <a:lnSpc>
                  <a:spcPct val="50000"/>
                </a:lnSpc>
              </a:pPr>
              <a:endParaRPr lang="en-US" sz="2800"/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4320" y="174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/>
                <a:t>…</a:t>
              </a:r>
            </a:p>
          </p:txBody>
        </p:sp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4752" y="1440"/>
              <a:ext cx="178" cy="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50000"/>
                </a:lnSpc>
              </a:pPr>
              <a:r>
                <a:rPr lang="en-US" sz="2800"/>
                <a:t>.</a:t>
              </a:r>
            </a:p>
            <a:p>
              <a:pPr eaLnBrk="0" hangingPunct="0">
                <a:lnSpc>
                  <a:spcPct val="50000"/>
                </a:lnSpc>
              </a:pPr>
              <a:r>
                <a:rPr lang="en-US" sz="2800"/>
                <a:t>.</a:t>
              </a:r>
            </a:p>
            <a:p>
              <a:pPr eaLnBrk="0" hangingPunct="0">
                <a:lnSpc>
                  <a:spcPct val="50000"/>
                </a:lnSpc>
              </a:pPr>
              <a:r>
                <a:rPr lang="en-US" sz="2800"/>
                <a:t>.</a:t>
              </a:r>
            </a:p>
            <a:p>
              <a:pPr eaLnBrk="0" hangingPunct="0">
                <a:lnSpc>
                  <a:spcPct val="50000"/>
                </a:lnSpc>
              </a:pPr>
              <a:endParaRPr lang="en-US" sz="2800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013325" y="3852863"/>
            <a:ext cx="2952750" cy="2314575"/>
            <a:chOff x="3158" y="2427"/>
            <a:chExt cx="1860" cy="1458"/>
          </a:xfrm>
        </p:grpSpPr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3216" y="2496"/>
              <a:ext cx="362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  1  </a:t>
              </a:r>
              <a:endParaRPr lang="en-US" baseline="-25000"/>
            </a:p>
          </p:txBody>
        </p:sp>
        <p:sp>
          <p:nvSpPr>
            <p:cNvPr id="6171" name="Text Box 27"/>
            <p:cNvSpPr txBox="1">
              <a:spLocks noChangeArrowheads="1"/>
            </p:cNvSpPr>
            <p:nvPr/>
          </p:nvSpPr>
          <p:spPr bwMode="auto">
            <a:xfrm>
              <a:off x="3600" y="2496"/>
              <a:ext cx="351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</a:t>
              </a:r>
              <a:r>
                <a:rPr lang="en-US" baseline="-25000"/>
                <a:t>1,2</a:t>
              </a:r>
            </a:p>
          </p:txBody>
        </p:sp>
        <p:sp>
          <p:nvSpPr>
            <p:cNvPr id="6172" name="Text Box 28"/>
            <p:cNvSpPr txBox="1">
              <a:spLocks noChangeArrowheads="1"/>
            </p:cNvSpPr>
            <p:nvPr/>
          </p:nvSpPr>
          <p:spPr bwMode="auto">
            <a:xfrm>
              <a:off x="3984" y="2496"/>
              <a:ext cx="351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</a:t>
              </a:r>
              <a:r>
                <a:rPr lang="en-US" baseline="-25000"/>
                <a:t>1,3</a:t>
              </a:r>
            </a:p>
          </p:txBody>
        </p:sp>
        <p:sp>
          <p:nvSpPr>
            <p:cNvPr id="6173" name="Text Box 29"/>
            <p:cNvSpPr txBox="1">
              <a:spLocks noChangeArrowheads="1"/>
            </p:cNvSpPr>
            <p:nvPr/>
          </p:nvSpPr>
          <p:spPr bwMode="auto">
            <a:xfrm>
              <a:off x="4656" y="2496"/>
              <a:ext cx="351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</a:t>
              </a:r>
              <a:r>
                <a:rPr lang="en-US" baseline="-25000"/>
                <a:t>1,n</a:t>
              </a:r>
            </a:p>
          </p:txBody>
        </p:sp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3216" y="2736"/>
              <a:ext cx="351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</a:t>
              </a:r>
              <a:r>
                <a:rPr lang="en-US" baseline="-25000"/>
                <a:t>2,1</a:t>
              </a:r>
            </a:p>
          </p:txBody>
        </p:sp>
        <p:sp>
          <p:nvSpPr>
            <p:cNvPr id="6175" name="Text Box 31"/>
            <p:cNvSpPr txBox="1">
              <a:spLocks noChangeArrowheads="1"/>
            </p:cNvSpPr>
            <p:nvPr/>
          </p:nvSpPr>
          <p:spPr bwMode="auto">
            <a:xfrm>
              <a:off x="3600" y="2736"/>
              <a:ext cx="362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  1  </a:t>
              </a:r>
              <a:endParaRPr lang="en-US" baseline="-25000"/>
            </a:p>
          </p:txBody>
        </p:sp>
        <p:sp>
          <p:nvSpPr>
            <p:cNvPr id="6176" name="Text Box 32"/>
            <p:cNvSpPr txBox="1">
              <a:spLocks noChangeArrowheads="1"/>
            </p:cNvSpPr>
            <p:nvPr/>
          </p:nvSpPr>
          <p:spPr bwMode="auto">
            <a:xfrm>
              <a:off x="3984" y="2736"/>
              <a:ext cx="351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</a:t>
              </a:r>
              <a:r>
                <a:rPr lang="en-US" baseline="-25000"/>
                <a:t>2,3</a:t>
              </a:r>
            </a:p>
          </p:txBody>
        </p:sp>
        <p:sp>
          <p:nvSpPr>
            <p:cNvPr id="6177" name="Text Box 33"/>
            <p:cNvSpPr txBox="1">
              <a:spLocks noChangeArrowheads="1"/>
            </p:cNvSpPr>
            <p:nvPr/>
          </p:nvSpPr>
          <p:spPr bwMode="auto">
            <a:xfrm>
              <a:off x="4656" y="2736"/>
              <a:ext cx="351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</a:t>
              </a:r>
              <a:r>
                <a:rPr lang="en-US" baseline="-25000"/>
                <a:t>2,n</a:t>
              </a:r>
            </a:p>
          </p:txBody>
        </p:sp>
        <p:sp>
          <p:nvSpPr>
            <p:cNvPr id="6178" name="Text Box 34"/>
            <p:cNvSpPr txBox="1">
              <a:spLocks noChangeArrowheads="1"/>
            </p:cNvSpPr>
            <p:nvPr/>
          </p:nvSpPr>
          <p:spPr bwMode="auto">
            <a:xfrm>
              <a:off x="3216" y="2976"/>
              <a:ext cx="351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</a:t>
              </a:r>
              <a:r>
                <a:rPr lang="en-US" baseline="-25000"/>
                <a:t>3,1</a:t>
              </a:r>
            </a:p>
          </p:txBody>
        </p:sp>
        <p:sp>
          <p:nvSpPr>
            <p:cNvPr id="6179" name="Text Box 35"/>
            <p:cNvSpPr txBox="1">
              <a:spLocks noChangeArrowheads="1"/>
            </p:cNvSpPr>
            <p:nvPr/>
          </p:nvSpPr>
          <p:spPr bwMode="auto">
            <a:xfrm>
              <a:off x="3600" y="2976"/>
              <a:ext cx="351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</a:t>
              </a:r>
              <a:r>
                <a:rPr lang="en-US" baseline="-25000"/>
                <a:t>3,2</a:t>
              </a:r>
            </a:p>
          </p:txBody>
        </p:sp>
        <p:sp>
          <p:nvSpPr>
            <p:cNvPr id="6180" name="Text Box 36"/>
            <p:cNvSpPr txBox="1">
              <a:spLocks noChangeArrowheads="1"/>
            </p:cNvSpPr>
            <p:nvPr/>
          </p:nvSpPr>
          <p:spPr bwMode="auto">
            <a:xfrm>
              <a:off x="3984" y="2976"/>
              <a:ext cx="362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  1  </a:t>
              </a:r>
              <a:endParaRPr lang="en-US" baseline="-25000"/>
            </a:p>
          </p:txBody>
        </p:sp>
        <p:sp>
          <p:nvSpPr>
            <p:cNvPr id="6181" name="Text Box 37"/>
            <p:cNvSpPr txBox="1">
              <a:spLocks noChangeArrowheads="1"/>
            </p:cNvSpPr>
            <p:nvPr/>
          </p:nvSpPr>
          <p:spPr bwMode="auto">
            <a:xfrm>
              <a:off x="4656" y="2976"/>
              <a:ext cx="351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</a:t>
              </a:r>
              <a:r>
                <a:rPr lang="en-US" baseline="-25000"/>
                <a:t>3,n</a:t>
              </a:r>
            </a:p>
          </p:txBody>
        </p:sp>
        <p:sp>
          <p:nvSpPr>
            <p:cNvPr id="6182" name="Text Box 38"/>
            <p:cNvSpPr txBox="1">
              <a:spLocks noChangeArrowheads="1"/>
            </p:cNvSpPr>
            <p:nvPr/>
          </p:nvSpPr>
          <p:spPr bwMode="auto">
            <a:xfrm>
              <a:off x="3216" y="3648"/>
              <a:ext cx="351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</a:t>
              </a:r>
              <a:r>
                <a:rPr lang="en-US" baseline="-25000"/>
                <a:t>n,1</a:t>
              </a:r>
            </a:p>
          </p:txBody>
        </p:sp>
        <p:sp>
          <p:nvSpPr>
            <p:cNvPr id="6183" name="Text Box 39"/>
            <p:cNvSpPr txBox="1">
              <a:spLocks noChangeArrowheads="1"/>
            </p:cNvSpPr>
            <p:nvPr/>
          </p:nvSpPr>
          <p:spPr bwMode="auto">
            <a:xfrm>
              <a:off x="3600" y="3648"/>
              <a:ext cx="351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</a:t>
              </a:r>
              <a:r>
                <a:rPr lang="en-US" baseline="-25000"/>
                <a:t>n,2</a:t>
              </a:r>
            </a:p>
          </p:txBody>
        </p:sp>
        <p:sp>
          <p:nvSpPr>
            <p:cNvPr id="6184" name="Text Box 40"/>
            <p:cNvSpPr txBox="1">
              <a:spLocks noChangeArrowheads="1"/>
            </p:cNvSpPr>
            <p:nvPr/>
          </p:nvSpPr>
          <p:spPr bwMode="auto">
            <a:xfrm>
              <a:off x="3984" y="3648"/>
              <a:ext cx="351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S</a:t>
              </a:r>
              <a:r>
                <a:rPr lang="en-US" baseline="-25000"/>
                <a:t>n,3</a:t>
              </a:r>
            </a:p>
          </p:txBody>
        </p:sp>
        <p:sp>
          <p:nvSpPr>
            <p:cNvPr id="6185" name="Text Box 41"/>
            <p:cNvSpPr txBox="1">
              <a:spLocks noChangeArrowheads="1"/>
            </p:cNvSpPr>
            <p:nvPr/>
          </p:nvSpPr>
          <p:spPr bwMode="auto">
            <a:xfrm>
              <a:off x="4656" y="3648"/>
              <a:ext cx="362" cy="237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  1  </a:t>
              </a:r>
              <a:endParaRPr lang="en-US" baseline="-25000"/>
            </a:p>
          </p:txBody>
        </p:sp>
        <p:sp>
          <p:nvSpPr>
            <p:cNvPr id="6186" name="Text Box 42"/>
            <p:cNvSpPr txBox="1">
              <a:spLocks noChangeArrowheads="1"/>
            </p:cNvSpPr>
            <p:nvPr/>
          </p:nvSpPr>
          <p:spPr bwMode="auto">
            <a:xfrm>
              <a:off x="4368" y="2427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/>
                <a:t>…</a:t>
              </a:r>
            </a:p>
          </p:txBody>
        </p:sp>
        <p:sp>
          <p:nvSpPr>
            <p:cNvPr id="6187" name="Text Box 43"/>
            <p:cNvSpPr txBox="1">
              <a:spLocks noChangeArrowheads="1"/>
            </p:cNvSpPr>
            <p:nvPr/>
          </p:nvSpPr>
          <p:spPr bwMode="auto">
            <a:xfrm>
              <a:off x="3158" y="3174"/>
              <a:ext cx="178" cy="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50000"/>
                </a:lnSpc>
              </a:pPr>
              <a:r>
                <a:rPr lang="en-US" sz="2800"/>
                <a:t>.</a:t>
              </a:r>
            </a:p>
            <a:p>
              <a:pPr eaLnBrk="0" hangingPunct="0">
                <a:lnSpc>
                  <a:spcPct val="50000"/>
                </a:lnSpc>
              </a:pPr>
              <a:r>
                <a:rPr lang="en-US" sz="2800"/>
                <a:t>.</a:t>
              </a:r>
            </a:p>
            <a:p>
              <a:pPr eaLnBrk="0" hangingPunct="0">
                <a:lnSpc>
                  <a:spcPct val="50000"/>
                </a:lnSpc>
              </a:pPr>
              <a:r>
                <a:rPr lang="en-US" sz="2800"/>
                <a:t>.</a:t>
              </a:r>
            </a:p>
            <a:p>
              <a:pPr eaLnBrk="0" hangingPunct="0">
                <a:lnSpc>
                  <a:spcPct val="50000"/>
                </a:lnSpc>
              </a:pPr>
              <a:endParaRPr lang="en-US" sz="2800"/>
            </a:p>
          </p:txBody>
        </p:sp>
        <p:sp>
          <p:nvSpPr>
            <p:cNvPr id="6188" name="Text Box 44"/>
            <p:cNvSpPr txBox="1">
              <a:spLocks noChangeArrowheads="1"/>
            </p:cNvSpPr>
            <p:nvPr/>
          </p:nvSpPr>
          <p:spPr bwMode="auto">
            <a:xfrm>
              <a:off x="4368" y="352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/>
                <a:t>…</a:t>
              </a:r>
            </a:p>
          </p:txBody>
        </p:sp>
        <p:sp>
          <p:nvSpPr>
            <p:cNvPr id="6189" name="Text Box 45"/>
            <p:cNvSpPr txBox="1">
              <a:spLocks noChangeArrowheads="1"/>
            </p:cNvSpPr>
            <p:nvPr/>
          </p:nvSpPr>
          <p:spPr bwMode="auto">
            <a:xfrm>
              <a:off x="4800" y="3216"/>
              <a:ext cx="178" cy="5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50000"/>
                </a:lnSpc>
              </a:pPr>
              <a:r>
                <a:rPr lang="en-US" sz="2800"/>
                <a:t>.</a:t>
              </a:r>
            </a:p>
            <a:p>
              <a:pPr eaLnBrk="0" hangingPunct="0">
                <a:lnSpc>
                  <a:spcPct val="50000"/>
                </a:lnSpc>
              </a:pPr>
              <a:r>
                <a:rPr lang="en-US" sz="2800"/>
                <a:t>.</a:t>
              </a:r>
            </a:p>
            <a:p>
              <a:pPr eaLnBrk="0" hangingPunct="0">
                <a:lnSpc>
                  <a:spcPct val="50000"/>
                </a:lnSpc>
              </a:pPr>
              <a:r>
                <a:rPr lang="en-US" sz="2800"/>
                <a:t>.</a:t>
              </a:r>
            </a:p>
            <a:p>
              <a:pPr eaLnBrk="0" hangingPunct="0">
                <a:lnSpc>
                  <a:spcPct val="50000"/>
                </a:lnSpc>
              </a:pPr>
              <a:endParaRPr lang="en-US" sz="2800"/>
            </a:p>
          </p:txBody>
        </p:sp>
      </p:grpSp>
      <p:sp>
        <p:nvSpPr>
          <p:cNvPr id="6190" name="Rectangle 46"/>
          <p:cNvSpPr>
            <a:spLocks noChangeArrowheads="1"/>
          </p:cNvSpPr>
          <p:nvPr/>
        </p:nvSpPr>
        <p:spPr bwMode="auto">
          <a:xfrm>
            <a:off x="457200" y="4038600"/>
            <a:ext cx="411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Similarity matrix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/>
              <a:t>Symmetric square matrix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i="1"/>
              <a:t>n</a:t>
            </a:r>
            <a:r>
              <a:rPr lang="en-US" sz="2000"/>
              <a:t> x </a:t>
            </a:r>
            <a:r>
              <a:rPr lang="en-US" sz="2000" i="1"/>
              <a:t>n</a:t>
            </a:r>
            <a:r>
              <a:rPr lang="en-US" sz="2000"/>
              <a:t> or </a:t>
            </a:r>
            <a:r>
              <a:rPr lang="en-US" sz="2000" i="1"/>
              <a:t>m</a:t>
            </a:r>
            <a:r>
              <a:rPr lang="en-US" sz="2000"/>
              <a:t> x </a:t>
            </a:r>
            <a:r>
              <a:rPr lang="en-US" sz="2000" i="1"/>
              <a:t>m </a:t>
            </a:r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190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0"/>
            <a:ext cx="92202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Main types of DATA MINING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4238625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chemeClr val="hlink"/>
                </a:solidFill>
                <a:latin typeface="Times New Roman" pitchFamily="18" charset="0"/>
              </a:rPr>
              <a:t>Supervised</a:t>
            </a:r>
          </a:p>
          <a:p>
            <a:pPr lvl="1">
              <a:buFontTx/>
              <a:buChar char="•"/>
            </a:pPr>
            <a:r>
              <a:rPr lang="en-US" sz="3200">
                <a:latin typeface="Times New Roman" pitchFamily="18" charset="0"/>
              </a:rPr>
              <a:t> Bayesian Modeling </a:t>
            </a:r>
          </a:p>
          <a:p>
            <a:pPr lvl="1">
              <a:buFontTx/>
              <a:buChar char="•"/>
            </a:pPr>
            <a:r>
              <a:rPr lang="en-US" sz="3200">
                <a:latin typeface="Times New Roman" pitchFamily="18" charset="0"/>
              </a:rPr>
              <a:t> Decision Trees</a:t>
            </a:r>
          </a:p>
          <a:p>
            <a:pPr lvl="1">
              <a:buFontTx/>
              <a:buChar char="•"/>
            </a:pPr>
            <a:r>
              <a:rPr lang="en-US" sz="3200">
                <a:latin typeface="Times New Roman" pitchFamily="18" charset="0"/>
              </a:rPr>
              <a:t> Neural Networks</a:t>
            </a:r>
          </a:p>
          <a:p>
            <a:pPr lvl="1">
              <a:buFontTx/>
              <a:buChar char="•"/>
            </a:pPr>
            <a:r>
              <a:rPr lang="en-US" sz="3200">
                <a:latin typeface="Times New Roman" pitchFamily="18" charset="0"/>
              </a:rPr>
              <a:t> Etc.</a:t>
            </a:r>
          </a:p>
          <a:p>
            <a:endParaRPr lang="en-US" sz="3200">
              <a:latin typeface="Times New Roman" pitchFamily="18" charset="0"/>
            </a:endParaRPr>
          </a:p>
          <a:p>
            <a:r>
              <a:rPr lang="en-US" sz="3200" b="1">
                <a:solidFill>
                  <a:schemeClr val="hlink"/>
                </a:solidFill>
                <a:latin typeface="Times New Roman" pitchFamily="18" charset="0"/>
              </a:rPr>
              <a:t>Unsupervised</a:t>
            </a:r>
          </a:p>
          <a:p>
            <a:pPr lvl="1">
              <a:buFontTx/>
              <a:buChar char="•"/>
            </a:pPr>
            <a:r>
              <a:rPr lang="en-US" sz="3200">
                <a:latin typeface="Times New Roman" pitchFamily="18" charset="0"/>
              </a:rPr>
              <a:t> One-way Clustering</a:t>
            </a:r>
            <a:endParaRPr lang="en-US" sz="2800">
              <a:latin typeface="Times New Roman" pitchFamily="18" charset="0"/>
            </a:endParaRPr>
          </a:p>
          <a:p>
            <a:pPr lvl="1">
              <a:buFontTx/>
              <a:buChar char="•"/>
            </a:pPr>
            <a:r>
              <a:rPr lang="en-US" sz="3200">
                <a:latin typeface="Times New Roman" pitchFamily="18" charset="0"/>
              </a:rPr>
              <a:t> Two-way Clustering</a:t>
            </a:r>
          </a:p>
          <a:p>
            <a:endParaRPr lang="en-US" sz="3200"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37150" y="4344988"/>
            <a:ext cx="2728913" cy="1225550"/>
            <a:chOff x="2189" y="2926"/>
            <a:chExt cx="1719" cy="772"/>
          </a:xfrm>
        </p:grpSpPr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2412" y="2989"/>
              <a:ext cx="149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Type and number of classes are </a:t>
              </a:r>
              <a:r>
                <a:rPr lang="en-US" sz="2000" b="1">
                  <a:latin typeface="Times New Roman" pitchFamily="18" charset="0"/>
                </a:rPr>
                <a:t>NOT</a:t>
              </a:r>
              <a:r>
                <a:rPr lang="en-US" sz="2000">
                  <a:latin typeface="Times New Roman" pitchFamily="18" charset="0"/>
                </a:rPr>
                <a:t> known in advance</a:t>
              </a:r>
            </a:p>
          </p:txBody>
        </p:sp>
        <p:sp>
          <p:nvSpPr>
            <p:cNvPr id="7174" name="AutoShape 6"/>
            <p:cNvSpPr>
              <a:spLocks/>
            </p:cNvSpPr>
            <p:nvPr/>
          </p:nvSpPr>
          <p:spPr bwMode="auto">
            <a:xfrm>
              <a:off x="2189" y="2926"/>
              <a:ext cx="161" cy="772"/>
            </a:xfrm>
            <a:prstGeom prst="rightBrace">
              <a:avLst>
                <a:gd name="adj1" fmla="val 399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105400" y="1752600"/>
            <a:ext cx="2735263" cy="1225550"/>
            <a:chOff x="3103" y="1317"/>
            <a:chExt cx="1723" cy="772"/>
          </a:xfrm>
        </p:grpSpPr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3330" y="1373"/>
              <a:ext cx="149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latin typeface="Times New Roman" pitchFamily="18" charset="0"/>
                </a:rPr>
                <a:t>Type and number of classes are known in advance</a:t>
              </a:r>
            </a:p>
          </p:txBody>
        </p:sp>
        <p:sp>
          <p:nvSpPr>
            <p:cNvPr id="7177" name="AutoShape 9"/>
            <p:cNvSpPr>
              <a:spLocks/>
            </p:cNvSpPr>
            <p:nvPr/>
          </p:nvSpPr>
          <p:spPr bwMode="auto">
            <a:xfrm>
              <a:off x="3103" y="1317"/>
              <a:ext cx="161" cy="772"/>
            </a:xfrm>
            <a:prstGeom prst="rightBrace">
              <a:avLst>
                <a:gd name="adj1" fmla="val 399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pPr algn="r"/>
            <a:r>
              <a:rPr lang="en-US" sz="4000"/>
              <a:t>Clustering: Min-Max Distance</a:t>
            </a:r>
            <a:endParaRPr lang="el-GR" sz="4000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828800" y="2968625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828800" y="5486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352800" y="58674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>
                <a:solidFill>
                  <a:schemeClr val="hlink"/>
                </a:solidFill>
                <a:latin typeface="Tahoma" pitchFamily="34" charset="0"/>
              </a:rPr>
              <a:t>Age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914400" y="40386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>
                <a:solidFill>
                  <a:schemeClr val="hlink"/>
                </a:solidFill>
                <a:latin typeface="Tahoma" pitchFamily="34" charset="0"/>
              </a:rPr>
              <a:t>Salary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828800" y="5483225"/>
            <a:ext cx="563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l-GR" sz="2000" b="1">
                <a:latin typeface="Tahoma" pitchFamily="34" charset="0"/>
              </a:rPr>
              <a:t>	</a:t>
            </a:r>
            <a:r>
              <a:rPr lang="el-GR">
                <a:latin typeface="Tahoma" pitchFamily="34" charset="0"/>
              </a:rPr>
              <a:t>20	40	60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971800" y="54070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3886200" y="54070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800600" y="54070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>
            <a:off x="1752600" y="43402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1752600" y="34258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3200400" y="4419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2971800" y="46482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3048000" y="43402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505200" y="45688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3810000" y="38068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4038600" y="38830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2971800" y="44926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3886200" y="40354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3962400" y="37306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4267200" y="34258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4419600" y="32734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4495800" y="34258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4648200" y="32734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657600" y="39592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3657600" y="41116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3352800" y="449262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Oval 29"/>
          <p:cNvSpPr>
            <a:spLocks noChangeArrowheads="1"/>
          </p:cNvSpPr>
          <p:nvPr/>
        </p:nvSpPr>
        <p:spPr bwMode="auto">
          <a:xfrm>
            <a:off x="3114675" y="355441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Oval 30"/>
          <p:cNvSpPr>
            <a:spLocks noChangeArrowheads="1"/>
          </p:cNvSpPr>
          <p:nvPr/>
        </p:nvSpPr>
        <p:spPr bwMode="auto">
          <a:xfrm>
            <a:off x="3021013" y="3700463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Oval 31"/>
          <p:cNvSpPr>
            <a:spLocks noChangeArrowheads="1"/>
          </p:cNvSpPr>
          <p:nvPr/>
        </p:nvSpPr>
        <p:spPr bwMode="auto">
          <a:xfrm>
            <a:off x="4332288" y="5018088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Oval 32"/>
          <p:cNvSpPr>
            <a:spLocks noChangeArrowheads="1"/>
          </p:cNvSpPr>
          <p:nvPr/>
        </p:nvSpPr>
        <p:spPr bwMode="auto">
          <a:xfrm>
            <a:off x="4495800" y="48006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9" name="Oval 33"/>
          <p:cNvSpPr>
            <a:spLocks noChangeArrowheads="1"/>
          </p:cNvSpPr>
          <p:nvPr/>
        </p:nvSpPr>
        <p:spPr bwMode="auto">
          <a:xfrm>
            <a:off x="4624388" y="4965700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Oval 34"/>
          <p:cNvSpPr>
            <a:spLocks noChangeArrowheads="1"/>
          </p:cNvSpPr>
          <p:nvPr/>
        </p:nvSpPr>
        <p:spPr bwMode="auto">
          <a:xfrm>
            <a:off x="4532313" y="504507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843213" y="3041650"/>
            <a:ext cx="1985962" cy="2225675"/>
            <a:chOff x="1791" y="1916"/>
            <a:chExt cx="1251" cy="1402"/>
          </a:xfrm>
        </p:grpSpPr>
        <p:sp>
          <p:nvSpPr>
            <p:cNvPr id="9252" name="Oval 36"/>
            <p:cNvSpPr>
              <a:spLocks noChangeArrowheads="1"/>
            </p:cNvSpPr>
            <p:nvPr/>
          </p:nvSpPr>
          <p:spPr bwMode="auto">
            <a:xfrm>
              <a:off x="1857" y="2208"/>
              <a:ext cx="192" cy="192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7"/>
            <p:cNvGrpSpPr>
              <a:grpSpLocks/>
            </p:cNvGrpSpPr>
            <p:nvPr/>
          </p:nvGrpSpPr>
          <p:grpSpPr bwMode="auto">
            <a:xfrm>
              <a:off x="1791" y="1916"/>
              <a:ext cx="1251" cy="1402"/>
              <a:chOff x="1791" y="1916"/>
              <a:chExt cx="1251" cy="1402"/>
            </a:xfrm>
          </p:grpSpPr>
          <p:grpSp>
            <p:nvGrpSpPr>
              <p:cNvPr id="4" name="Group 38"/>
              <p:cNvGrpSpPr>
                <a:grpSpLocks/>
              </p:cNvGrpSpPr>
              <p:nvPr/>
            </p:nvGrpSpPr>
            <p:grpSpPr bwMode="auto">
              <a:xfrm>
                <a:off x="1791" y="1916"/>
                <a:ext cx="1251" cy="1277"/>
                <a:chOff x="1695" y="1628"/>
                <a:chExt cx="1251" cy="1277"/>
              </a:xfrm>
            </p:grpSpPr>
            <p:sp>
              <p:nvSpPr>
                <p:cNvPr id="9255" name="Oval 39"/>
                <p:cNvSpPr>
                  <a:spLocks noChangeArrowheads="1"/>
                </p:cNvSpPr>
                <p:nvPr/>
              </p:nvSpPr>
              <p:spPr bwMode="auto">
                <a:xfrm>
                  <a:off x="1695" y="2379"/>
                  <a:ext cx="526" cy="526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6" name="Oval 40"/>
                <p:cNvSpPr>
                  <a:spLocks noChangeArrowheads="1"/>
                </p:cNvSpPr>
                <p:nvPr/>
              </p:nvSpPr>
              <p:spPr bwMode="auto">
                <a:xfrm>
                  <a:off x="2115" y="1964"/>
                  <a:ext cx="459" cy="459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57" name="Oval 41"/>
                <p:cNvSpPr>
                  <a:spLocks noChangeArrowheads="1"/>
                </p:cNvSpPr>
                <p:nvPr/>
              </p:nvSpPr>
              <p:spPr bwMode="auto">
                <a:xfrm>
                  <a:off x="2546" y="1628"/>
                  <a:ext cx="400" cy="400"/>
                </a:xfrm>
                <a:prstGeom prst="ellips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58" name="Oval 42"/>
              <p:cNvSpPr>
                <a:spLocks noChangeArrowheads="1"/>
              </p:cNvSpPr>
              <p:nvPr/>
            </p:nvSpPr>
            <p:spPr bwMode="auto">
              <a:xfrm>
                <a:off x="2688" y="2976"/>
                <a:ext cx="334" cy="342"/>
              </a:xfrm>
              <a:prstGeom prst="ellips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3240088" y="2490788"/>
            <a:ext cx="1217612" cy="1016000"/>
            <a:chOff x="1945" y="1281"/>
            <a:chExt cx="767" cy="640"/>
          </a:xfrm>
        </p:grpSpPr>
        <p:sp>
          <p:nvSpPr>
            <p:cNvPr id="9260" name="Freeform 44"/>
            <p:cNvSpPr>
              <a:spLocks/>
            </p:cNvSpPr>
            <p:nvPr/>
          </p:nvSpPr>
          <p:spPr bwMode="auto">
            <a:xfrm>
              <a:off x="1945" y="1445"/>
              <a:ext cx="268" cy="476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50" y="225"/>
                </a:cxn>
                <a:cxn ang="0">
                  <a:pos x="192" y="275"/>
                </a:cxn>
                <a:cxn ang="0">
                  <a:pos x="0" y="476"/>
                </a:cxn>
              </a:cxnLst>
              <a:rect l="0" t="0" r="r" b="b"/>
              <a:pathLst>
                <a:path w="268" h="476">
                  <a:moveTo>
                    <a:pt x="268" y="0"/>
                  </a:moveTo>
                  <a:cubicBezTo>
                    <a:pt x="165" y="89"/>
                    <a:pt x="63" y="179"/>
                    <a:pt x="50" y="225"/>
                  </a:cubicBezTo>
                  <a:cubicBezTo>
                    <a:pt x="37" y="271"/>
                    <a:pt x="200" y="233"/>
                    <a:pt x="192" y="275"/>
                  </a:cubicBezTo>
                  <a:cubicBezTo>
                    <a:pt x="184" y="317"/>
                    <a:pt x="92" y="396"/>
                    <a:pt x="0" y="476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Text Box 45"/>
            <p:cNvSpPr txBox="1">
              <a:spLocks noChangeArrowheads="1"/>
            </p:cNvSpPr>
            <p:nvPr/>
          </p:nvSpPr>
          <p:spPr bwMode="auto">
            <a:xfrm>
              <a:off x="2196" y="1281"/>
              <a:ext cx="5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ahoma" pitchFamily="34" charset="0"/>
                </a:rPr>
                <a:t>outlier</a:t>
              </a:r>
            </a:p>
          </p:txBody>
        </p:sp>
      </p:grpSp>
      <p:sp>
        <p:nvSpPr>
          <p:cNvPr id="9262" name="Line 46"/>
          <p:cNvSpPr>
            <a:spLocks noChangeShapeType="1"/>
          </p:cNvSpPr>
          <p:nvPr/>
        </p:nvSpPr>
        <p:spPr bwMode="auto">
          <a:xfrm flipH="1" flipV="1">
            <a:off x="4572000" y="3733800"/>
            <a:ext cx="0" cy="990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63" name="AutoShape 47"/>
          <p:cNvSpPr>
            <a:spLocks noChangeArrowheads="1"/>
          </p:cNvSpPr>
          <p:nvPr/>
        </p:nvSpPr>
        <p:spPr bwMode="auto">
          <a:xfrm>
            <a:off x="5486400" y="2514600"/>
            <a:ext cx="1981200" cy="1066800"/>
          </a:xfrm>
          <a:prstGeom prst="wedgeRectCallout">
            <a:avLst>
              <a:gd name="adj1" fmla="val -93509"/>
              <a:gd name="adj2" fmla="val 108037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Inter-cluster distances are maximized</a:t>
            </a:r>
          </a:p>
        </p:txBody>
      </p: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838200" y="2362200"/>
            <a:ext cx="2514600" cy="2330450"/>
            <a:chOff x="528" y="1488"/>
            <a:chExt cx="1584" cy="1468"/>
          </a:xfrm>
        </p:grpSpPr>
        <p:sp>
          <p:nvSpPr>
            <p:cNvPr id="9265" name="Line 49"/>
            <p:cNvSpPr>
              <a:spLocks noChangeShapeType="1"/>
            </p:cNvSpPr>
            <p:nvPr/>
          </p:nvSpPr>
          <p:spPr bwMode="auto">
            <a:xfrm flipV="1">
              <a:off x="1920" y="2880"/>
              <a:ext cx="192" cy="7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AutoShape 50"/>
            <p:cNvSpPr>
              <a:spLocks noChangeArrowheads="1"/>
            </p:cNvSpPr>
            <p:nvPr/>
          </p:nvSpPr>
          <p:spPr bwMode="auto">
            <a:xfrm>
              <a:off x="528" y="1488"/>
              <a:ext cx="1248" cy="624"/>
            </a:xfrm>
            <a:prstGeom prst="wedgeRectCallout">
              <a:avLst>
                <a:gd name="adj1" fmla="val 67949"/>
                <a:gd name="adj2" fmla="val 172435"/>
              </a:avLst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sz="2000">
                  <a:latin typeface="Tahoma" pitchFamily="34" charset="0"/>
                </a:rPr>
                <a:t>Intra-cluster distances are minimized</a:t>
              </a:r>
            </a:p>
          </p:txBody>
        </p:sp>
      </p:grp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How Clustering works?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One-way clustering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06488" y="2544763"/>
            <a:ext cx="2625725" cy="3048000"/>
            <a:chOff x="811" y="1902"/>
            <a:chExt cx="1654" cy="1920"/>
          </a:xfrm>
        </p:grpSpPr>
        <p:graphicFrame>
          <p:nvGraphicFramePr>
            <p:cNvPr id="13316" name="Object 4"/>
            <p:cNvGraphicFramePr>
              <a:graphicFrameLocks noChangeAspect="1"/>
            </p:cNvGraphicFramePr>
            <p:nvPr/>
          </p:nvGraphicFramePr>
          <p:xfrm>
            <a:off x="811" y="1902"/>
            <a:ext cx="1654" cy="1534"/>
          </p:xfrm>
          <a:graphic>
            <a:graphicData uri="http://schemas.openxmlformats.org/presentationml/2006/ole">
              <p:oleObj spid="_x0000_s1027" name="Bitmap Image" r:id="rId4" imgW="1219370" imgH="1209524" progId="Paint.Picture">
                <p:embed/>
              </p:oleObj>
            </a:graphicData>
          </a:graphic>
        </p:graphicFrame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1347" y="3572"/>
              <a:ext cx="6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INPUT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449763" y="2543175"/>
            <a:ext cx="2578100" cy="3038475"/>
            <a:chOff x="2917" y="1901"/>
            <a:chExt cx="1624" cy="1914"/>
          </a:xfrm>
        </p:grpSpPr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2917" y="1901"/>
            <a:ext cx="1624" cy="1556"/>
          </p:xfrm>
          <a:graphic>
            <a:graphicData uri="http://schemas.openxmlformats.org/presentationml/2006/ole">
              <p:oleObj spid="_x0000_s1026" name="Bitmap Image" r:id="rId5" imgW="1200318" imgH="1228571" progId="Paint.Picture">
                <p:embed/>
              </p:oleObj>
            </a:graphicData>
          </a:graphic>
        </p:graphicFrame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3298" y="3565"/>
              <a:ext cx="7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OUTPUT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329363" y="2527300"/>
            <a:ext cx="2603500" cy="3206750"/>
            <a:chOff x="4101" y="1891"/>
            <a:chExt cx="1640" cy="2020"/>
          </a:xfrm>
        </p:grpSpPr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4101" y="1891"/>
              <a:ext cx="1640" cy="494"/>
              <a:chOff x="4101" y="1891"/>
              <a:chExt cx="1640" cy="494"/>
            </a:xfrm>
          </p:grpSpPr>
          <p:sp>
            <p:nvSpPr>
              <p:cNvPr id="13323" name="Line 11"/>
              <p:cNvSpPr>
                <a:spLocks noChangeShapeType="1"/>
              </p:cNvSpPr>
              <p:nvPr/>
            </p:nvSpPr>
            <p:spPr bwMode="auto">
              <a:xfrm flipH="1">
                <a:off x="4101" y="2097"/>
                <a:ext cx="737" cy="28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4" name="Text Box 12"/>
              <p:cNvSpPr txBox="1">
                <a:spLocks noChangeArrowheads="1"/>
              </p:cNvSpPr>
              <p:nvPr/>
            </p:nvSpPr>
            <p:spPr bwMode="auto">
              <a:xfrm>
                <a:off x="4884" y="1891"/>
                <a:ext cx="85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latin typeface="Times New Roman" pitchFamily="18" charset="0"/>
                  </a:rPr>
                  <a:t>Black spots</a:t>
                </a:r>
              </a:p>
              <a:p>
                <a:pPr algn="ctr"/>
                <a:r>
                  <a:rPr lang="en-US" sz="2000">
                    <a:latin typeface="Times New Roman" pitchFamily="18" charset="0"/>
                  </a:rPr>
                  <a:t>are noise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4285" y="3277"/>
              <a:ext cx="1338" cy="634"/>
              <a:chOff x="4285" y="3277"/>
              <a:chExt cx="1338" cy="634"/>
            </a:xfrm>
          </p:grpSpPr>
          <p:sp>
            <p:nvSpPr>
              <p:cNvPr id="13326" name="Line 14"/>
              <p:cNvSpPr>
                <a:spLocks noChangeShapeType="1"/>
              </p:cNvSpPr>
              <p:nvPr/>
            </p:nvSpPr>
            <p:spPr bwMode="auto">
              <a:xfrm flipH="1" flipV="1">
                <a:off x="4285" y="3306"/>
                <a:ext cx="461" cy="2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7" name="Text Box 15"/>
              <p:cNvSpPr txBox="1">
                <a:spLocks noChangeArrowheads="1"/>
              </p:cNvSpPr>
              <p:nvPr/>
            </p:nvSpPr>
            <p:spPr bwMode="auto">
              <a:xfrm>
                <a:off x="4749" y="3277"/>
                <a:ext cx="874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>
                    <a:latin typeface="Times New Roman" pitchFamily="18" charset="0"/>
                  </a:rPr>
                  <a:t>White spots</a:t>
                </a:r>
              </a:p>
              <a:p>
                <a:pPr algn="ctr"/>
                <a:r>
                  <a:rPr lang="en-US" sz="2000">
                    <a:latin typeface="Times New Roman" pitchFamily="18" charset="0"/>
                  </a:rPr>
                  <a:t>are missing</a:t>
                </a:r>
              </a:p>
              <a:p>
                <a:pPr algn="ctr"/>
                <a:r>
                  <a:rPr lang="en-US" sz="2000">
                    <a:latin typeface="Times New Roman" pitchFamily="18" charset="0"/>
                  </a:rPr>
                  <a:t>data</a:t>
                </a:r>
              </a:p>
            </p:txBody>
          </p:sp>
        </p:grp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8350"/>
          </a:xfrm>
          <a:solidFill>
            <a:schemeClr val="accent1"/>
          </a:solidFill>
          <a:ln/>
        </p:spPr>
        <p:txBody>
          <a:bodyPr/>
          <a:lstStyle/>
          <a:p>
            <a:r>
              <a:rPr lang="en-AU" sz="4000"/>
              <a:t>Data Mining Agriculture data</a:t>
            </a:r>
            <a:endParaRPr lang="en-AU" sz="320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84213" y="1916113"/>
            <a:ext cx="3352800" cy="3800475"/>
            <a:chOff x="431" y="904"/>
            <a:chExt cx="2112" cy="2394"/>
          </a:xfrm>
        </p:grpSpPr>
        <p:pic>
          <p:nvPicPr>
            <p:cNvPr id="15369" name="Picture 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1" y="904"/>
              <a:ext cx="2112" cy="2114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431" y="3067"/>
              <a:ext cx="208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INPUT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003800" y="1935163"/>
            <a:ext cx="3343275" cy="3781425"/>
            <a:chOff x="3152" y="916"/>
            <a:chExt cx="2106" cy="2382"/>
          </a:xfrm>
        </p:grpSpPr>
        <p:pic>
          <p:nvPicPr>
            <p:cNvPr id="15372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52" y="916"/>
              <a:ext cx="2106" cy="2102"/>
            </a:xfrm>
            <a:prstGeom prst="rect">
              <a:avLst/>
            </a:prstGeom>
            <a:noFill/>
            <a:ln/>
            <a:effectLst/>
          </p:spPr>
        </p:pic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3152" y="3067"/>
              <a:ext cx="208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b="1"/>
                <a:t>Clustered OUTPUT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156325" y="1484313"/>
            <a:ext cx="2644775" cy="3097212"/>
            <a:chOff x="3878" y="935"/>
            <a:chExt cx="1666" cy="1951"/>
          </a:xfrm>
        </p:grpSpPr>
        <p:sp>
          <p:nvSpPr>
            <p:cNvPr id="15377" name="Text Box 17"/>
            <p:cNvSpPr txBox="1">
              <a:spLocks noChangeArrowheads="1"/>
            </p:cNvSpPr>
            <p:nvPr/>
          </p:nvSpPr>
          <p:spPr bwMode="auto">
            <a:xfrm>
              <a:off x="4876" y="935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3333FF"/>
                  </a:solidFill>
                </a:rPr>
                <a:t>clusters</a:t>
              </a:r>
            </a:p>
          </p:txBody>
        </p:sp>
        <p:sp>
          <p:nvSpPr>
            <p:cNvPr id="15378" name="Freeform 18"/>
            <p:cNvSpPr>
              <a:spLocks/>
            </p:cNvSpPr>
            <p:nvPr/>
          </p:nvSpPr>
          <p:spPr bwMode="auto">
            <a:xfrm>
              <a:off x="3878" y="1117"/>
              <a:ext cx="1179" cy="544"/>
            </a:xfrm>
            <a:custGeom>
              <a:avLst/>
              <a:gdLst/>
              <a:ahLst/>
              <a:cxnLst>
                <a:cxn ang="0">
                  <a:pos x="1179" y="0"/>
                </a:cxn>
                <a:cxn ang="0">
                  <a:pos x="726" y="317"/>
                </a:cxn>
                <a:cxn ang="0">
                  <a:pos x="590" y="227"/>
                </a:cxn>
                <a:cxn ang="0">
                  <a:pos x="0" y="544"/>
                </a:cxn>
              </a:cxnLst>
              <a:rect l="0" t="0" r="r" b="b"/>
              <a:pathLst>
                <a:path w="1179" h="544">
                  <a:moveTo>
                    <a:pt x="1179" y="0"/>
                  </a:moveTo>
                  <a:cubicBezTo>
                    <a:pt x="1001" y="139"/>
                    <a:pt x="824" y="279"/>
                    <a:pt x="726" y="317"/>
                  </a:cubicBezTo>
                  <a:cubicBezTo>
                    <a:pt x="628" y="355"/>
                    <a:pt x="711" y="189"/>
                    <a:pt x="590" y="227"/>
                  </a:cubicBezTo>
                  <a:cubicBezTo>
                    <a:pt x="469" y="265"/>
                    <a:pt x="234" y="404"/>
                    <a:pt x="0" y="544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Freeform 19"/>
            <p:cNvSpPr>
              <a:spLocks/>
            </p:cNvSpPr>
            <p:nvPr/>
          </p:nvSpPr>
          <p:spPr bwMode="auto">
            <a:xfrm>
              <a:off x="4468" y="1117"/>
              <a:ext cx="635" cy="816"/>
            </a:xfrm>
            <a:custGeom>
              <a:avLst/>
              <a:gdLst/>
              <a:ahLst/>
              <a:cxnLst>
                <a:cxn ang="0">
                  <a:pos x="1179" y="0"/>
                </a:cxn>
                <a:cxn ang="0">
                  <a:pos x="726" y="317"/>
                </a:cxn>
                <a:cxn ang="0">
                  <a:pos x="590" y="227"/>
                </a:cxn>
                <a:cxn ang="0">
                  <a:pos x="0" y="544"/>
                </a:cxn>
              </a:cxnLst>
              <a:rect l="0" t="0" r="r" b="b"/>
              <a:pathLst>
                <a:path w="1179" h="544">
                  <a:moveTo>
                    <a:pt x="1179" y="0"/>
                  </a:moveTo>
                  <a:cubicBezTo>
                    <a:pt x="1001" y="139"/>
                    <a:pt x="824" y="279"/>
                    <a:pt x="726" y="317"/>
                  </a:cubicBezTo>
                  <a:cubicBezTo>
                    <a:pt x="628" y="355"/>
                    <a:pt x="711" y="189"/>
                    <a:pt x="590" y="227"/>
                  </a:cubicBezTo>
                  <a:cubicBezTo>
                    <a:pt x="469" y="265"/>
                    <a:pt x="234" y="404"/>
                    <a:pt x="0" y="544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Freeform 20"/>
            <p:cNvSpPr>
              <a:spLocks/>
            </p:cNvSpPr>
            <p:nvPr/>
          </p:nvSpPr>
          <p:spPr bwMode="auto">
            <a:xfrm>
              <a:off x="4967" y="1162"/>
              <a:ext cx="181" cy="1724"/>
            </a:xfrm>
            <a:custGeom>
              <a:avLst/>
              <a:gdLst/>
              <a:ahLst/>
              <a:cxnLst>
                <a:cxn ang="0">
                  <a:pos x="1179" y="0"/>
                </a:cxn>
                <a:cxn ang="0">
                  <a:pos x="726" y="317"/>
                </a:cxn>
                <a:cxn ang="0">
                  <a:pos x="590" y="227"/>
                </a:cxn>
                <a:cxn ang="0">
                  <a:pos x="0" y="544"/>
                </a:cxn>
              </a:cxnLst>
              <a:rect l="0" t="0" r="r" b="b"/>
              <a:pathLst>
                <a:path w="1179" h="544">
                  <a:moveTo>
                    <a:pt x="1179" y="0"/>
                  </a:moveTo>
                  <a:cubicBezTo>
                    <a:pt x="1001" y="139"/>
                    <a:pt x="824" y="279"/>
                    <a:pt x="726" y="317"/>
                  </a:cubicBezTo>
                  <a:cubicBezTo>
                    <a:pt x="628" y="355"/>
                    <a:pt x="711" y="189"/>
                    <a:pt x="590" y="227"/>
                  </a:cubicBezTo>
                  <a:cubicBezTo>
                    <a:pt x="469" y="265"/>
                    <a:pt x="234" y="404"/>
                    <a:pt x="0" y="544"/>
                  </a:cubicBezTo>
                </a:path>
              </a:pathLst>
            </a:custGeom>
            <a:noFill/>
            <a:ln w="28575" cmpd="sng">
              <a:solidFill>
                <a:srgbClr val="3333FF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04800" y="2133600"/>
            <a:ext cx="2065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latin typeface="Times New Roman" pitchFamily="18" charset="0"/>
                <a:cs typeface="Times New Roman" pitchFamily="18" charset="0"/>
              </a:rPr>
              <a:t>Which class?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057400" y="1447800"/>
          <a:ext cx="4191000" cy="3522663"/>
        </p:xfrm>
        <a:graphic>
          <a:graphicData uri="http://schemas.openxmlformats.org/presentationml/2006/ole">
            <p:oleObj spid="_x0000_s2050" name="Clip" r:id="rId4" imgW="4674960" imgH="3934080" progId="MS_ClipArt_Gallery.2">
              <p:embed/>
            </p:oleObj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096000" y="2971800"/>
            <a:ext cx="2759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Classifier (model)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81000" y="5181600"/>
            <a:ext cx="2008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280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Unseen Data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 rot="-2117958">
            <a:off x="1752600" y="4800600"/>
            <a:ext cx="1066800" cy="3048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Classification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71600" y="2438400"/>
            <a:ext cx="5208588" cy="1963738"/>
            <a:chOff x="1511" y="2426"/>
            <a:chExt cx="3281" cy="1237"/>
          </a:xfrm>
        </p:grpSpPr>
        <p:sp>
          <p:nvSpPr>
            <p:cNvPr id="19460" name="Rectangle 4"/>
            <p:cNvSpPr>
              <a:spLocks noChangeArrowheads="1"/>
            </p:cNvSpPr>
            <p:nvPr/>
          </p:nvSpPr>
          <p:spPr bwMode="auto">
            <a:xfrm>
              <a:off x="2371" y="2582"/>
              <a:ext cx="1272" cy="879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9461" name="Line 5"/>
            <p:cNvSpPr>
              <a:spLocks noChangeShapeType="1"/>
            </p:cNvSpPr>
            <p:nvPr/>
          </p:nvSpPr>
          <p:spPr bwMode="auto">
            <a:xfrm flipH="1">
              <a:off x="3127" y="2741"/>
              <a:ext cx="483" cy="65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 flipH="1">
              <a:off x="2878" y="2660"/>
              <a:ext cx="546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692" y="2762"/>
              <a:ext cx="468" cy="36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2479" y="2897"/>
              <a:ext cx="402" cy="4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Oval 9"/>
            <p:cNvSpPr>
              <a:spLocks noChangeArrowheads="1"/>
            </p:cNvSpPr>
            <p:nvPr/>
          </p:nvSpPr>
          <p:spPr bwMode="auto">
            <a:xfrm>
              <a:off x="2464" y="271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2800" y="3050"/>
              <a:ext cx="432" cy="38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7" name="Oval 11"/>
            <p:cNvSpPr>
              <a:spLocks noChangeArrowheads="1"/>
            </p:cNvSpPr>
            <p:nvPr/>
          </p:nvSpPr>
          <p:spPr bwMode="auto">
            <a:xfrm>
              <a:off x="3376" y="2618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8" name="Oval 12"/>
            <p:cNvSpPr>
              <a:spLocks noChangeArrowheads="1"/>
            </p:cNvSpPr>
            <p:nvPr/>
          </p:nvSpPr>
          <p:spPr bwMode="auto">
            <a:xfrm>
              <a:off x="2569" y="2822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Oval 13"/>
            <p:cNvSpPr>
              <a:spLocks noChangeArrowheads="1"/>
            </p:cNvSpPr>
            <p:nvPr/>
          </p:nvSpPr>
          <p:spPr bwMode="auto">
            <a:xfrm>
              <a:off x="2980" y="3200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Oval 14"/>
            <p:cNvSpPr>
              <a:spLocks noChangeArrowheads="1"/>
            </p:cNvSpPr>
            <p:nvPr/>
          </p:nvSpPr>
          <p:spPr bwMode="auto">
            <a:xfrm>
              <a:off x="3454" y="2696"/>
              <a:ext cx="75" cy="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>
              <a:off x="1771" y="2540"/>
              <a:ext cx="585" cy="20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flipV="1">
              <a:off x="1642" y="3356"/>
              <a:ext cx="714" cy="237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7"/>
            <p:cNvSpPr>
              <a:spLocks noChangeShapeType="1"/>
            </p:cNvSpPr>
            <p:nvPr/>
          </p:nvSpPr>
          <p:spPr bwMode="auto">
            <a:xfrm>
              <a:off x="1735" y="2723"/>
              <a:ext cx="618" cy="18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18"/>
            <p:cNvSpPr>
              <a:spLocks noChangeShapeType="1"/>
            </p:cNvSpPr>
            <p:nvPr/>
          </p:nvSpPr>
          <p:spPr bwMode="auto">
            <a:xfrm flipV="1">
              <a:off x="1663" y="3200"/>
              <a:ext cx="690" cy="18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>
              <a:off x="1774" y="3041"/>
              <a:ext cx="57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>
              <a:off x="1540" y="2426"/>
              <a:ext cx="273" cy="12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21"/>
            <p:cNvSpPr>
              <a:spLocks noChangeShapeType="1"/>
            </p:cNvSpPr>
            <p:nvPr/>
          </p:nvSpPr>
          <p:spPr bwMode="auto">
            <a:xfrm>
              <a:off x="3706" y="2828"/>
              <a:ext cx="46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>
              <a:off x="3694" y="3131"/>
              <a:ext cx="46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3792" y="2539"/>
              <a:ext cx="6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Output</a:t>
              </a:r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3792" y="3145"/>
              <a:ext cx="100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Confidence</a:t>
              </a:r>
            </a:p>
            <a:p>
              <a:r>
                <a:rPr lang="en-US" sz="2400">
                  <a:latin typeface="Times New Roman" pitchFamily="18" charset="0"/>
                </a:rPr>
                <a:t>Level</a:t>
              </a:r>
            </a:p>
          </p:txBody>
        </p:sp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1511" y="2750"/>
              <a:ext cx="5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Times New Roman" pitchFamily="18" charset="0"/>
                </a:rPr>
                <a:t>Inputs</a:t>
              </a:r>
            </a:p>
          </p:txBody>
        </p:sp>
      </p:grpSp>
      <p:sp>
        <p:nvSpPr>
          <p:cNvPr id="19482" name="Rectangle 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  <a:solidFill>
            <a:schemeClr val="accent1"/>
          </a:solidFill>
          <a:ln/>
        </p:spPr>
        <p:txBody>
          <a:bodyPr>
            <a:normAutofit fontScale="90000"/>
          </a:bodyPr>
          <a:lstStyle/>
          <a:p>
            <a:r>
              <a:rPr lang="en-US" sz="4000"/>
              <a:t>How Classification work?</a:t>
            </a: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shah,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436</Words>
  <Application>Microsoft Office PowerPoint</Application>
  <PresentationFormat>On-screen Show (4:3)</PresentationFormat>
  <Paragraphs>242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Office Theme</vt:lpstr>
      <vt:lpstr>Bitmap Image</vt:lpstr>
      <vt:lpstr>Microsoft Clip Gallery</vt:lpstr>
      <vt:lpstr>Microsoft Excel Worksheet</vt:lpstr>
      <vt:lpstr>Data Warehousing </vt:lpstr>
      <vt:lpstr>Data Structures in Data Mining</vt:lpstr>
      <vt:lpstr>Main types of DATA MINING </vt:lpstr>
      <vt:lpstr>Clustering: Min-Max Distance</vt:lpstr>
      <vt:lpstr>How Clustering works?</vt:lpstr>
      <vt:lpstr>One-way clustering example</vt:lpstr>
      <vt:lpstr>Data Mining Agriculture data</vt:lpstr>
      <vt:lpstr>Classification</vt:lpstr>
      <vt:lpstr>How Classification work?</vt:lpstr>
      <vt:lpstr>Classification Process (1): Model Construction</vt:lpstr>
      <vt:lpstr>Classification Process (2): Use the Model in Prediction</vt:lpstr>
      <vt:lpstr>Clustering vs. Cluster Detection</vt:lpstr>
      <vt:lpstr>Clustering vs. Cluster Detection Example</vt:lpstr>
      <vt:lpstr>The K-Means Clustering</vt:lpstr>
      <vt:lpstr>The K-Means Clustering: Example</vt:lpstr>
      <vt:lpstr>The K-Means Clustering: Comment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</dc:title>
  <dc:creator>Arif Shah</dc:creator>
  <cp:lastModifiedBy>Arif Shah</cp:lastModifiedBy>
  <cp:revision>1</cp:revision>
  <dcterms:created xsi:type="dcterms:W3CDTF">2015-06-01T04:12:59Z</dcterms:created>
  <dcterms:modified xsi:type="dcterms:W3CDTF">2015-06-01T04:14:19Z</dcterms:modified>
</cp:coreProperties>
</file>