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D056C-176B-4B50-BA86-C1AA49304C4B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9983-8398-4E8D-A92D-BDCADB83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952C1-F9D0-4557-9042-3CCE334CD455}" type="slidenum">
              <a:rPr lang="en-US"/>
              <a:pPr/>
              <a:t>1</a:t>
            </a:fld>
            <a:endParaRPr lang="en-US"/>
          </a:p>
        </p:txBody>
      </p:sp>
      <p:sp>
        <p:nvSpPr>
          <p:cNvPr id="5079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10951-D0F3-4B26-9AC3-46D0DCEAA640}" type="slidenum">
              <a:rPr lang="en-US"/>
              <a:pPr/>
              <a:t>13</a:t>
            </a:fld>
            <a:endParaRPr lang="en-US"/>
          </a:p>
        </p:txBody>
      </p:sp>
      <p:sp>
        <p:nvSpPr>
          <p:cNvPr id="5181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3E4AB-0E33-4D19-9215-128CF2D4F2A0}" type="slidenum">
              <a:rPr lang="en-US"/>
              <a:pPr/>
              <a:t>14</a:t>
            </a:fld>
            <a:endParaRPr lang="en-US"/>
          </a:p>
        </p:txBody>
      </p:sp>
      <p:sp>
        <p:nvSpPr>
          <p:cNvPr id="466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562600" cy="4344987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81D2A-FFF4-4547-B26D-11B589580FB1}" type="slidenum">
              <a:rPr lang="en-US"/>
              <a:pPr/>
              <a:t>15</a:t>
            </a:fld>
            <a:endParaRPr lang="en-US"/>
          </a:p>
        </p:txBody>
      </p:sp>
      <p:sp>
        <p:nvSpPr>
          <p:cNvPr id="5253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562600" cy="4344987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B983-6D8A-4D73-977E-99FE2A04D91A}" type="slidenum">
              <a:rPr lang="en-US"/>
              <a:pPr/>
              <a:t>16</a:t>
            </a:fld>
            <a:endParaRPr lang="en-US"/>
          </a:p>
        </p:txBody>
      </p:sp>
      <p:sp>
        <p:nvSpPr>
          <p:cNvPr id="5201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562600" cy="4344987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F2ED0-40B8-4C85-875D-05E41A06BED0}" type="slidenum">
              <a:rPr lang="en-US"/>
              <a:pPr/>
              <a:t>17</a:t>
            </a:fld>
            <a:endParaRPr lang="en-US"/>
          </a:p>
        </p:txBody>
      </p:sp>
      <p:sp>
        <p:nvSpPr>
          <p:cNvPr id="4403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60727-C6E7-42AD-9A73-3148AE039AF3}" type="slidenum">
              <a:rPr lang="en-US"/>
              <a:pPr/>
              <a:t>18</a:t>
            </a:fld>
            <a:endParaRPr lang="en-US"/>
          </a:p>
        </p:txBody>
      </p:sp>
      <p:sp>
        <p:nvSpPr>
          <p:cNvPr id="4423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3DCE9-6E31-4AD5-A5F2-3F93B23E8AD9}" type="slidenum">
              <a:rPr lang="en-US"/>
              <a:pPr/>
              <a:t>4</a:t>
            </a:fld>
            <a:endParaRPr lang="en-US"/>
          </a:p>
        </p:txBody>
      </p:sp>
      <p:sp>
        <p:nvSpPr>
          <p:cNvPr id="2867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E6682-7AE5-4C2C-9CCA-93104F1750E7}" type="slidenum">
              <a:rPr lang="en-US"/>
              <a:pPr/>
              <a:t>6</a:t>
            </a:fld>
            <a:endParaRPr lang="en-US"/>
          </a:p>
        </p:txBody>
      </p:sp>
      <p:sp>
        <p:nvSpPr>
          <p:cNvPr id="2949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13D50-7335-4A48-90B4-46CE91421701}" type="slidenum">
              <a:rPr lang="en-US"/>
              <a:pPr/>
              <a:t>7</a:t>
            </a:fld>
            <a:endParaRPr lang="en-US"/>
          </a:p>
        </p:txBody>
      </p:sp>
      <p:sp>
        <p:nvSpPr>
          <p:cNvPr id="2969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6407B-8802-4D6C-AE35-6559D452C89F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6C8D9-7431-4373-AB45-D479796AAD8E}" type="slidenum">
              <a:rPr lang="en-US"/>
              <a:pPr/>
              <a:t>9</a:t>
            </a:fld>
            <a:endParaRPr lang="en-US"/>
          </a:p>
        </p:txBody>
      </p:sp>
      <p:sp>
        <p:nvSpPr>
          <p:cNvPr id="3112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3213"/>
          </a:xfrm>
        </p:spPr>
        <p:txBody>
          <a:bodyPr lIns="90995" tIns="45498" rIns="90995" bIns="45498"/>
          <a:lstStyle/>
          <a:p>
            <a:pPr marL="190500" indent="-190500" defTabSz="9128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40567-441B-4F1A-9577-E7520B7835AB}" type="slidenum">
              <a:rPr lang="en-US"/>
              <a:pPr/>
              <a:t>10</a:t>
            </a:fld>
            <a:endParaRPr lang="en-US"/>
          </a:p>
        </p:txBody>
      </p:sp>
      <p:sp>
        <p:nvSpPr>
          <p:cNvPr id="460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BAB3F-A34E-40F9-A3EB-401833BB5251}" type="slidenum">
              <a:rPr lang="en-US"/>
              <a:pPr/>
              <a:t>11</a:t>
            </a:fld>
            <a:endParaRPr lang="en-US"/>
          </a:p>
        </p:txBody>
      </p:sp>
      <p:sp>
        <p:nvSpPr>
          <p:cNvPr id="462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DD70F-C569-4C5D-8D7E-E7ABA6BCBC17}" type="slidenum">
              <a:rPr lang="en-US"/>
              <a:pPr/>
              <a:t>12</a:t>
            </a:fld>
            <a:endParaRPr lang="en-US"/>
          </a:p>
        </p:txBody>
      </p:sp>
      <p:sp>
        <p:nvSpPr>
          <p:cNvPr id="464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90995" tIns="45498" rIns="90995" bIns="45498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168E-4FAF-4011-B81A-A9022EE98D62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14F-A3DC-406F-BB3C-D44BE7D01BBF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7AC3-24C6-489A-9F2E-7A62652C92E4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E7A0-590E-4B26-A6FF-3259B791F279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786-55B0-4AAC-B3CE-E6941850D92D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A61-8A7A-4BEA-B6D1-3BC68D874A8D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CC5F-992F-47A1-B9E8-AD1F29814575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EA4C-365C-4DC1-850A-51D1F0CAE873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B0A0-41F7-4459-B14C-312CF716EE84}" type="datetime1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B6DD-C46E-43D7-BC3D-30B399017481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5096-2982-41C0-9F80-E8313BBD8F7D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442B-851E-44F9-BBA0-9B4C6B7B3A25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1700F-A26B-4E32-9065-666EBCF3E5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pPr algn="r"/>
            <a:fld id="{BBC3B8DE-A007-44C9-A920-4D1F2F3DE3F4}" type="slidenum">
              <a:rPr lang="en-US"/>
              <a:pPr algn="r"/>
              <a:t>1</a:t>
            </a:fld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2800" u="sng" dirty="0"/>
              <a:t>Lecture-9</a:t>
            </a:r>
          </a:p>
          <a:p>
            <a:pPr defTabSz="930275">
              <a:lnSpc>
                <a:spcPct val="80000"/>
              </a:lnSpc>
            </a:pPr>
            <a:r>
              <a:rPr lang="en-US" sz="2800" dirty="0"/>
              <a:t>Issues of De-normalization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B043-A76D-4A32-BE02-CA20C6BB7305}" type="slidenum">
              <a:rPr lang="en-US"/>
              <a:pPr/>
              <a:t>10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1413" cy="6172200"/>
          </a:xfrm>
          <a:noFill/>
          <a:ln/>
        </p:spPr>
        <p:txBody>
          <a:bodyPr lIns="92075" tIns="46038" rIns="92075" bIns="46038"/>
          <a:lstStyle/>
          <a:p>
            <a:pPr marL="290513" indent="-290513" defTabSz="930275">
              <a:buFont typeface="Wingdings" pitchFamily="2" charset="2"/>
              <a:buNone/>
            </a:pPr>
            <a:r>
              <a:rPr lang="en-US"/>
              <a:t>	Continuing with the previous Health-Care example, assuming a 60 byte detail table and 10 byte Sale_Person. </a:t>
            </a:r>
          </a:p>
          <a:p>
            <a:pPr marL="290513" indent="-290513" defTabSz="930275">
              <a:buFont typeface="Wingdings" pitchFamily="2" charset="2"/>
              <a:buNone/>
            </a:pPr>
            <a:endParaRPr lang="en-US" sz="1600"/>
          </a:p>
          <a:p>
            <a:pPr marL="696913" lvl="1" indent="-233363" defTabSz="930275"/>
            <a:r>
              <a:rPr lang="en-US"/>
              <a:t>Copying the Sale_Person to the detail table results in all scans taking 16% longer than previously.</a:t>
            </a:r>
          </a:p>
          <a:p>
            <a:pPr marL="696913" lvl="1" indent="-233363" defTabSz="930275"/>
            <a:endParaRPr lang="en-US" sz="1400"/>
          </a:p>
          <a:p>
            <a:pPr marL="696913" lvl="1" indent="-233363" defTabSz="930275"/>
            <a:r>
              <a:rPr lang="en-US"/>
              <a:t>Justifiable only if significant portion of queries get benefit by accessing the denormalized detail table.</a:t>
            </a:r>
          </a:p>
          <a:p>
            <a:pPr marL="696913" lvl="1" indent="-233363" defTabSz="930275"/>
            <a:endParaRPr lang="en-US" sz="1000"/>
          </a:p>
          <a:p>
            <a:pPr marL="696913" lvl="1" indent="-233363" defTabSz="930275"/>
            <a:r>
              <a:rPr lang="en-US"/>
              <a:t>Need to look at the cost-benefit trade-off for each denormalization decision.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3200"/>
              <a:t>Performance Issues: Adding redundant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85E1-0C99-4C49-A8DB-A65D99588D36}" type="slidenum">
              <a:rPr lang="en-US"/>
              <a:pPr/>
              <a:t>11</a:t>
            </a:fld>
            <a:endParaRPr lang="en-US"/>
          </a:p>
        </p:txBody>
      </p:sp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304800" y="6858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r>
              <a:rPr lang="en-US" sz="2600"/>
              <a:t>	</a:t>
            </a:r>
            <a:r>
              <a:rPr lang="en-US" sz="3000"/>
              <a:t>Other issues include, increase in table size, maintenance and loss of information:</a:t>
            </a:r>
          </a:p>
          <a:p>
            <a:pPr marL="342900" indent="-342900"/>
            <a:endParaRPr lang="en-US" sz="300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/>
              <a:t>The size of the (largest table i.e.) transaction table increases by the size of the Sale_Person key.</a:t>
            </a:r>
          </a:p>
          <a:p>
            <a:pPr marL="742950" lvl="1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For the example being considered, the detail table size increases from 1.2 GB to 1.32 GB.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/>
              <a:t>If the Sale_Person key changes (e.g. new 12 digit NID), then updates to be reflected all the way to transaction table.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endParaRPr lang="en-US" sz="260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600"/>
              <a:t>In the absence of 1:M relationship, column movement will actually result in loss of data.</a:t>
            </a:r>
          </a:p>
        </p:txBody>
      </p:sp>
      <p:sp>
        <p:nvSpPr>
          <p:cNvPr id="461831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3600"/>
              <a:t>Other Issues: Adding redundant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7A27-F418-4C8D-B975-94DFC3316FC7}" type="slidenum">
              <a:rPr lang="en-US"/>
              <a:pPr/>
              <a:t>12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3200400"/>
          </a:xfrm>
        </p:spPr>
        <p:txBody>
          <a:bodyPr>
            <a:normAutofit fontScale="77500" lnSpcReduction="20000"/>
          </a:bodyPr>
          <a:lstStyle/>
          <a:p>
            <a:pPr marL="290513" indent="-290513" defTabSz="930275">
              <a:buFont typeface="Wingdings" pitchFamily="2" charset="2"/>
              <a:buNone/>
            </a:pPr>
            <a:r>
              <a:rPr lang="en-US" sz="2800"/>
              <a:t>	Horizontal splitting is a Divide&amp;Conquer technique that exploits parallelism. The conquer part of the technique is about combining the results. </a:t>
            </a:r>
          </a:p>
          <a:p>
            <a:pPr marL="290513" indent="-290513" defTabSz="930275">
              <a:buFont typeface="Wingdings" pitchFamily="2" charset="2"/>
              <a:buNone/>
            </a:pPr>
            <a:endParaRPr lang="en-US" sz="2000"/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2800"/>
              <a:t>	Lets see how it works for </a:t>
            </a:r>
            <a:r>
              <a:rPr lang="en-US" sz="2800" u="sng"/>
              <a:t>hash based</a:t>
            </a:r>
            <a:r>
              <a:rPr lang="en-US" sz="2800"/>
              <a:t> splitting/partitioning. </a:t>
            </a:r>
          </a:p>
          <a:p>
            <a:pPr marL="290513" indent="-290513" defTabSz="930275"/>
            <a:endParaRPr lang="en-US" sz="2400"/>
          </a:p>
          <a:p>
            <a:pPr marL="290513" indent="-290513" defTabSz="930275"/>
            <a:r>
              <a:rPr lang="en-US" sz="2800"/>
              <a:t>Assuming uniform hashing, hash splitting supports even data distribution across all partitions in a pre-defined manner.</a:t>
            </a:r>
          </a:p>
          <a:p>
            <a:pPr marL="290513" indent="-290513" defTabSz="930275"/>
            <a:endParaRPr lang="en-US" sz="1800"/>
          </a:p>
          <a:p>
            <a:pPr marL="290513" indent="-290513" defTabSz="930275"/>
            <a:r>
              <a:rPr lang="en-US" sz="2800"/>
              <a:t>However, hash based splitting is not easily reversible to eliminate the split.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Ease of use Issues: Horizontal Splitting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610A-179A-4AFE-836B-8FB3378787CB}" type="slidenum">
              <a:rPr lang="en-US"/>
              <a:pPr/>
              <a:t>13</a:t>
            </a:fld>
            <a:endParaRPr lang="en-US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Ease of use Issues: Horizontal Splitting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457200" y="2085975"/>
            <a:ext cx="1576388" cy="2671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6" name="Rectangle 6" descr="Wide upward diagonal"/>
          <p:cNvSpPr>
            <a:spLocks noChangeArrowheads="1"/>
          </p:cNvSpPr>
          <p:nvPr/>
        </p:nvSpPr>
        <p:spPr bwMode="auto">
          <a:xfrm>
            <a:off x="2892425" y="1752600"/>
            <a:ext cx="1576388" cy="1001713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7" name="Rectangle 7" descr="Wide downward diagonal"/>
          <p:cNvSpPr>
            <a:spLocks noChangeArrowheads="1"/>
          </p:cNvSpPr>
          <p:nvPr/>
        </p:nvSpPr>
        <p:spPr bwMode="auto">
          <a:xfrm>
            <a:off x="2892425" y="3589338"/>
            <a:ext cx="1576388" cy="1668462"/>
          </a:xfrm>
          <a:prstGeom prst="rect">
            <a:avLst/>
          </a:prstGeom>
          <a:pattFill prst="wdDnDiag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8" name="Line 8"/>
          <p:cNvSpPr>
            <a:spLocks noChangeShapeType="1"/>
          </p:cNvSpPr>
          <p:nvPr/>
        </p:nvSpPr>
        <p:spPr bwMode="auto">
          <a:xfrm flipV="1">
            <a:off x="2033588" y="2754313"/>
            <a:ext cx="858837" cy="666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2033588" y="3421063"/>
            <a:ext cx="858837" cy="3349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Line 10"/>
          <p:cNvSpPr>
            <a:spLocks noChangeShapeType="1"/>
          </p:cNvSpPr>
          <p:nvPr/>
        </p:nvSpPr>
        <p:spPr bwMode="auto">
          <a:xfrm>
            <a:off x="4468813" y="2252663"/>
            <a:ext cx="1431925" cy="668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Line 11"/>
          <p:cNvSpPr>
            <a:spLocks noChangeShapeType="1"/>
          </p:cNvSpPr>
          <p:nvPr/>
        </p:nvSpPr>
        <p:spPr bwMode="auto">
          <a:xfrm flipV="1">
            <a:off x="4468813" y="3505200"/>
            <a:ext cx="1322387" cy="917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Oval 12"/>
          <p:cNvSpPr>
            <a:spLocks noChangeArrowheads="1"/>
          </p:cNvSpPr>
          <p:nvPr/>
        </p:nvSpPr>
        <p:spPr bwMode="auto">
          <a:xfrm>
            <a:off x="5757863" y="2754313"/>
            <a:ext cx="858837" cy="1001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616700" y="3254375"/>
            <a:ext cx="10033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5791200" y="2651125"/>
            <a:ext cx="749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1F17-7D3B-476D-9C24-831C6C9BD24F}" type="slidenum">
              <a:rPr lang="en-US"/>
              <a:pPr/>
              <a:t>14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648200"/>
          </a:xfrm>
        </p:spPr>
        <p:txBody>
          <a:bodyPr/>
          <a:lstStyle/>
          <a:p>
            <a:pPr marL="290513" indent="-290513" defTabSz="930275">
              <a:lnSpc>
                <a:spcPct val="120000"/>
              </a:lnSpc>
            </a:pPr>
            <a:r>
              <a:rPr lang="en-US" sz="4000"/>
              <a:t>Round robin and random splitting:</a:t>
            </a:r>
          </a:p>
          <a:p>
            <a:pPr marL="696913" lvl="1" indent="-233363" defTabSz="930275">
              <a:lnSpc>
                <a:spcPct val="120000"/>
              </a:lnSpc>
            </a:pPr>
            <a:r>
              <a:rPr lang="en-US" sz="3600"/>
              <a:t>Guarantee good data distribution. </a:t>
            </a:r>
          </a:p>
          <a:p>
            <a:pPr marL="696913" lvl="1" indent="-233363" defTabSz="930275">
              <a:lnSpc>
                <a:spcPct val="120000"/>
              </a:lnSpc>
            </a:pPr>
            <a:r>
              <a:rPr lang="en-US" sz="3600"/>
              <a:t>Almost impossible to reverse (or undo).</a:t>
            </a:r>
          </a:p>
          <a:p>
            <a:pPr marL="696913" lvl="1" indent="-233363" defTabSz="930275">
              <a:lnSpc>
                <a:spcPct val="120000"/>
              </a:lnSpc>
            </a:pPr>
            <a:r>
              <a:rPr lang="en-US" sz="3600"/>
              <a:t>Not pre-defined.</a:t>
            </a:r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Ease of use Issues: Horizontal Splitting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1D5-7B63-4362-9401-48BEAA80D25E}" type="slidenum">
              <a:rPr lang="en-US"/>
              <a:pPr/>
              <a:t>15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648200"/>
          </a:xfrm>
        </p:spPr>
        <p:txBody>
          <a:bodyPr/>
          <a:lstStyle/>
          <a:p>
            <a:pPr marL="290513" indent="-290513" defTabSz="930275">
              <a:lnSpc>
                <a:spcPct val="120000"/>
              </a:lnSpc>
            </a:pPr>
            <a:r>
              <a:rPr lang="en-US" sz="4000"/>
              <a:t>Range and expression splitting:</a:t>
            </a:r>
          </a:p>
          <a:p>
            <a:pPr marL="696913" lvl="1" indent="-233363" defTabSz="930275">
              <a:lnSpc>
                <a:spcPct val="120000"/>
              </a:lnSpc>
            </a:pPr>
            <a:r>
              <a:rPr lang="en-US" sz="3600"/>
              <a:t>Can facilitate partition elimination with a smart optimizer.</a:t>
            </a:r>
          </a:p>
          <a:p>
            <a:pPr marL="696913" lvl="1" indent="-233363" defTabSz="930275">
              <a:lnSpc>
                <a:spcPct val="120000"/>
              </a:lnSpc>
            </a:pPr>
            <a:r>
              <a:rPr lang="en-US" sz="3600"/>
              <a:t>Generally lead to "hot spots” (uneven distribution of data).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defTabSz="930275"/>
            <a:r>
              <a:rPr lang="en-US" sz="4000"/>
              <a:t>Ease of use Issues: Horizontal Splitting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CA31-B6F2-411F-89AB-CD00BA2729BA}" type="slidenum">
              <a:rPr lang="en-US"/>
              <a:pPr/>
              <a:t>16</a:t>
            </a:fld>
            <a:endParaRPr 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/>
          <a:lstStyle/>
          <a:p>
            <a:pPr defTabSz="930275"/>
            <a:r>
              <a:rPr lang="en-US" sz="3600"/>
              <a:t>Performance Issues: Horizontal Splitting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2438400" y="3124200"/>
            <a:ext cx="6254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P1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3505200" y="3124200"/>
            <a:ext cx="6254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P2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4495800" y="3124200"/>
            <a:ext cx="6254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P3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5715000" y="3124200"/>
            <a:ext cx="625475" cy="1016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P4</a:t>
            </a:r>
          </a:p>
          <a:p>
            <a:pPr algn="ctr"/>
            <a:endParaRPr lang="en-US" sz="2000">
              <a:solidFill>
                <a:srgbClr val="000000"/>
              </a:solidFill>
            </a:endParaRPr>
          </a:p>
          <a:p>
            <a:pPr algn="ctr"/>
            <a:endParaRPr lang="en-US" sz="2000"/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2346325" y="4125913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1998        1999      2000          2001</a:t>
            </a:r>
          </a:p>
        </p:txBody>
      </p:sp>
      <p:sp>
        <p:nvSpPr>
          <p:cNvPr id="519177" name="AutoShape 9"/>
          <p:cNvSpPr>
            <a:spLocks noChangeArrowheads="1"/>
          </p:cNvSpPr>
          <p:nvPr/>
        </p:nvSpPr>
        <p:spPr bwMode="auto">
          <a:xfrm>
            <a:off x="6629400" y="1828800"/>
            <a:ext cx="2286000" cy="1066800"/>
          </a:xfrm>
          <a:prstGeom prst="wedgeRectCallout">
            <a:avLst>
              <a:gd name="adj1" fmla="val -55069"/>
              <a:gd name="adj2" fmla="val 18154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Dramatic cancellation of airline reservations after 9/11, resulting in “hot spot”</a:t>
            </a:r>
          </a:p>
        </p:txBody>
      </p:sp>
      <p:sp>
        <p:nvSpPr>
          <p:cNvPr id="519180" name="Text Box 12"/>
          <p:cNvSpPr txBox="1">
            <a:spLocks noChangeArrowheads="1"/>
          </p:cNvSpPr>
          <p:nvPr/>
        </p:nvSpPr>
        <p:spPr bwMode="auto">
          <a:xfrm>
            <a:off x="3124200" y="4598988"/>
            <a:ext cx="2767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Splitting based on year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489200"/>
            <a:ext cx="3810000" cy="522288"/>
            <a:chOff x="1488" y="2887"/>
            <a:chExt cx="2328" cy="329"/>
          </a:xfrm>
        </p:grpSpPr>
        <p:sp>
          <p:nvSpPr>
            <p:cNvPr id="519182" name="AutoShape 14"/>
            <p:cNvSpPr>
              <a:spLocks/>
            </p:cNvSpPr>
            <p:nvPr/>
          </p:nvSpPr>
          <p:spPr bwMode="auto">
            <a:xfrm rot="5400000">
              <a:off x="2604" y="2004"/>
              <a:ext cx="96" cy="2328"/>
            </a:xfrm>
            <a:prstGeom prst="leftBrace">
              <a:avLst>
                <a:gd name="adj1" fmla="val 202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3" name="Text Box 15"/>
            <p:cNvSpPr txBox="1">
              <a:spLocks noChangeArrowheads="1"/>
            </p:cNvSpPr>
            <p:nvPr/>
          </p:nvSpPr>
          <p:spPr bwMode="auto">
            <a:xfrm>
              <a:off x="2284" y="2887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Processors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519173" grpId="0" animBg="1"/>
      <p:bldP spid="519174" grpId="0" animBg="1"/>
      <p:bldP spid="519175" grpId="0" animBg="1"/>
      <p:bldP spid="519176" grpId="0"/>
      <p:bldP spid="5191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6F12-6153-4A85-A176-DD5E99125DC7}" type="slidenum">
              <a:rPr lang="en-US"/>
              <a:pPr/>
              <a:t>17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3600"/>
              <a:t>Performance issues: Vertical Splitting Facts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867400"/>
          </a:xfrm>
          <a:noFill/>
          <a:ln/>
        </p:spPr>
        <p:txBody>
          <a:bodyPr lIns="92075" tIns="46038" rIns="92075" bIns="46038"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Example:</a:t>
            </a:r>
            <a:r>
              <a:rPr lang="en-US" sz="2800"/>
              <a:t>  Consider a 100 byte header for the member table such that 20 bytes provide complete coverage for 90% of the queries.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Split the member table into two parts as follows: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/>
              <a:t>Frequently accessed portion of table (20 bytes), and 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endParaRPr lang="en-US"/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2.  Infrequently accessed portion of table (80+ bytes). </a:t>
            </a:r>
            <a:r>
              <a:rPr lang="en-US">
                <a:solidFill>
                  <a:schemeClr val="hlink"/>
                </a:solidFill>
              </a:rPr>
              <a:t>Why 80+?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Note that primary key (member_id) must be present in both tables for eliminating the split.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FE63-1AF2-431E-B119-624F43B4B360}" type="slidenum">
              <a:rPr lang="en-US"/>
              <a:pPr/>
              <a:t>18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77200" cy="2971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/>
              <a:t>Scanning the claim table for most frequently used queries will be 500% faster with vertical splitting</a:t>
            </a:r>
            <a:endParaRPr lang="en-US" u="sng"/>
          </a:p>
          <a:p>
            <a:pPr marL="0" indent="0">
              <a:buFont typeface="Wingdings" pitchFamily="2" charset="2"/>
              <a:buNone/>
            </a:pPr>
            <a:r>
              <a:rPr lang="en-US"/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en-US" u="sng"/>
              <a:t>Ironically</a:t>
            </a:r>
            <a:r>
              <a:rPr lang="en-US"/>
              <a:t>, for the “infrequently” accessed queries the performance will be inferior as compared to the un-split table because of the join overhead.</a:t>
            </a:r>
          </a:p>
          <a:p>
            <a:pPr marL="0" indent="0">
              <a:buFont typeface="Wingdings" pitchFamily="2" charset="2"/>
              <a:buNone/>
            </a:pPr>
            <a:endParaRPr lang="en-US"/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2800" b="1"/>
              <a:t>Performance issues: Vertical Splitting Good vs.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9731-F577-44EC-B443-A5CD71FA6855}" type="slidenum">
              <a:rPr lang="en-US"/>
              <a:pPr/>
              <a:t>2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Issues of De-normalization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CE2C-9830-43E1-BE50-4CE8E4587F95}" type="slidenum">
              <a:rPr lang="en-US"/>
              <a:pPr/>
              <a:t>3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4384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8800"/>
              <a:t>Why Issues?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1A56-03D0-4E50-B863-0CFE1309048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4000"/>
              <a:t>Issues of Denormalization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74063" cy="4800600"/>
          </a:xfrm>
          <a:noFill/>
          <a:ln/>
        </p:spPr>
        <p:txBody>
          <a:bodyPr lIns="92075" tIns="46038" rIns="92075" bIns="46038"/>
          <a:lstStyle/>
          <a:p>
            <a:pPr marL="290513" indent="-290513" defTabSz="930275"/>
            <a:r>
              <a:rPr lang="en-US" sz="3600"/>
              <a:t> Storage</a:t>
            </a:r>
          </a:p>
          <a:p>
            <a:pPr marL="290513" indent="-290513" defTabSz="930275"/>
            <a:endParaRPr lang="en-US" sz="2400"/>
          </a:p>
          <a:p>
            <a:pPr marL="290513" indent="-290513" defTabSz="930275"/>
            <a:r>
              <a:rPr lang="en-US" sz="3600"/>
              <a:t> Performance</a:t>
            </a:r>
          </a:p>
          <a:p>
            <a:pPr marL="290513" indent="-290513" defTabSz="930275"/>
            <a:endParaRPr lang="en-US" sz="2400"/>
          </a:p>
          <a:p>
            <a:pPr marL="290513" indent="-290513" defTabSz="930275"/>
            <a:r>
              <a:rPr lang="en-US" sz="3600"/>
              <a:t> Ease-of-use</a:t>
            </a:r>
          </a:p>
          <a:p>
            <a:pPr marL="290513" indent="-290513" defTabSz="930275"/>
            <a:endParaRPr lang="en-US" sz="3600"/>
          </a:p>
          <a:p>
            <a:pPr marL="290513" indent="-290513" defTabSz="930275"/>
            <a:r>
              <a:rPr lang="en-US" sz="3600"/>
              <a:t>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D8A-4C2C-4E8A-ACD1-6107693836F9}" type="slidenum">
              <a:rPr lang="en-US"/>
              <a:pPr/>
              <a:t>5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Industry Characteristics</a:t>
            </a:r>
            <a:br>
              <a:rPr lang="en-US" sz="4000"/>
            </a:br>
            <a:r>
              <a:rPr lang="en-US" sz="4000"/>
              <a:t>Master:Detail Ratios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Health care 1:2 ratio</a:t>
            </a:r>
          </a:p>
          <a:p>
            <a:endParaRPr lang="en-US"/>
          </a:p>
          <a:p>
            <a:r>
              <a:rPr lang="en-US"/>
              <a:t>Video Rental 1:3 ratio</a:t>
            </a:r>
          </a:p>
          <a:p>
            <a:endParaRPr lang="en-US"/>
          </a:p>
          <a:p>
            <a:r>
              <a:rPr lang="en-US"/>
              <a:t>Retail 1:30 ratio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3616-EB35-40A8-B00C-1BE656974A85}" type="slidenum">
              <a:rPr lang="en-US"/>
              <a:pPr/>
              <a:t>6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pPr defTabSz="930275"/>
            <a:r>
              <a:rPr lang="en-US"/>
              <a:t>Storage Issues: Pre-joining Facts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435451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290513" indent="-290513" defTabSz="930275"/>
            <a:r>
              <a:rPr lang="en-US"/>
              <a:t>Assume 1:2 record count ratio between claim master and detail for health-care application.</a:t>
            </a:r>
            <a:endParaRPr lang="en-US" sz="1600"/>
          </a:p>
          <a:p>
            <a:pPr marL="290513" indent="-290513" defTabSz="930275"/>
            <a:endParaRPr lang="en-US" sz="1600"/>
          </a:p>
          <a:p>
            <a:pPr marL="290513" indent="-290513" defTabSz="930275"/>
            <a:r>
              <a:rPr lang="en-US"/>
              <a:t>Assume 10 million members (20 million records in claim detail).</a:t>
            </a:r>
            <a:endParaRPr lang="en-US" sz="1600"/>
          </a:p>
          <a:p>
            <a:pPr marL="290513" indent="-290513" defTabSz="930275"/>
            <a:endParaRPr lang="en-US" sz="1600"/>
          </a:p>
          <a:p>
            <a:pPr marL="290513" indent="-290513" defTabSz="930275"/>
            <a:r>
              <a:rPr lang="en-US"/>
              <a:t>Assume 10 byte member_ID.</a:t>
            </a:r>
            <a:endParaRPr lang="en-US" sz="1400"/>
          </a:p>
          <a:p>
            <a:pPr marL="290513" indent="-290513" defTabSz="930275"/>
            <a:endParaRPr lang="en-US" sz="1400"/>
          </a:p>
          <a:p>
            <a:pPr marL="290513" indent="-290513" defTabSz="930275"/>
            <a:r>
              <a:rPr lang="en-US"/>
              <a:t>Assume 40 byte header for master and 60 byte header for detail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7F2-B4E9-4850-B2E9-6176B1EF3CB6}" type="slidenum">
              <a:rPr lang="en-US"/>
              <a:pPr/>
              <a:t>7</a:t>
            </a:fld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800600"/>
          </a:xfrm>
          <a:noFill/>
          <a:ln/>
        </p:spPr>
        <p:txBody>
          <a:bodyPr lIns="92075" tIns="46038" rIns="92075" bIns="46038"/>
          <a:lstStyle/>
          <a:p>
            <a:pPr marL="0" indent="0">
              <a:buFont typeface="Wingdings" pitchFamily="2" charset="2"/>
              <a:buNone/>
            </a:pPr>
            <a:r>
              <a:rPr lang="en-US" u="sng"/>
              <a:t>With normalization:</a:t>
            </a:r>
            <a:r>
              <a:rPr lang="en-US"/>
              <a:t>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/>
              <a:t>Total space used = 10 x 40 + 20 x 60 = 1.6 GB </a:t>
            </a:r>
          </a:p>
          <a:p>
            <a:pPr marL="0" indent="0">
              <a:buFont typeface="Wingdings" pitchFamily="2" charset="2"/>
              <a:buNone/>
            </a:pPr>
            <a:endParaRPr lang="en-US" sz="2800"/>
          </a:p>
          <a:p>
            <a:pPr marL="0" indent="0">
              <a:buFont typeface="Wingdings" pitchFamily="2" charset="2"/>
              <a:buNone/>
            </a:pPr>
            <a:r>
              <a:rPr lang="en-US" u="sng"/>
              <a:t>After denormalization:</a:t>
            </a:r>
            <a:r>
              <a:rPr lang="en-US"/>
              <a:t>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800"/>
              <a:t>Total space used = (60 + 40 – 10) x 20 = 1.8 GB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1000"/>
          </a:p>
          <a:p>
            <a:pPr marL="0" indent="0">
              <a:buFont typeface="Wingdings" pitchFamily="2" charset="2"/>
              <a:buNone/>
            </a:pPr>
            <a:endParaRPr lang="en-US" sz="2800"/>
          </a:p>
          <a:p>
            <a:pPr marL="0" indent="0">
              <a:buFont typeface="Wingdings" pitchFamily="2" charset="2"/>
              <a:buNone/>
            </a:pPr>
            <a:r>
              <a:rPr lang="en-US"/>
              <a:t>Net result is 12.5% additional space required in raw data table size for the database.</a:t>
            </a:r>
          </a:p>
          <a:p>
            <a:pPr marL="0" indent="0">
              <a:buFont typeface="Wingdings" pitchFamily="2" charset="2"/>
              <a:buNone/>
            </a:pPr>
            <a:endParaRPr lang="en-US" sz="1200"/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3600"/>
              <a:t>Storage Issues: Pre-joining (Calculations)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815-95BA-446B-AD2F-6D432D7FCA4D}" type="slidenum">
              <a:rPr lang="en-US"/>
              <a:pPr/>
              <a:t>8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  <a:noFill/>
          <a:ln/>
        </p:spPr>
        <p:txBody>
          <a:bodyPr lIns="92075" tIns="46038" rIns="92075" bIns="46038"/>
          <a:lstStyle/>
          <a:p>
            <a:pPr marL="290513" indent="-290513" defTabSz="930275"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	</a:t>
            </a:r>
            <a:r>
              <a:rPr lang="en-US"/>
              <a:t>Consider the query</a:t>
            </a:r>
            <a:r>
              <a:rPr lang="en-US">
                <a:solidFill>
                  <a:schemeClr val="hlink"/>
                </a:solidFill>
              </a:rPr>
              <a:t> “How many members were paid claims during last year?”</a:t>
            </a:r>
          </a:p>
          <a:p>
            <a:pPr marL="290513" indent="-290513" defTabSz="930275">
              <a:buFont typeface="Wingdings" pitchFamily="2" charset="2"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290513" indent="-290513" defTabSz="930275">
              <a:buFont typeface="Wingdings" pitchFamily="2" charset="2"/>
              <a:buNone/>
            </a:pPr>
            <a:r>
              <a:rPr lang="en-US"/>
              <a:t>	</a:t>
            </a:r>
            <a:r>
              <a:rPr lang="en-US" u="sng"/>
              <a:t>With normalization:</a:t>
            </a:r>
          </a:p>
          <a:p>
            <a:pPr marL="290513" indent="-290513" defTabSz="930275"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Simply count the number of records in the master table.</a:t>
            </a:r>
            <a:endParaRPr lang="en-US" sz="1800"/>
          </a:p>
          <a:p>
            <a:pPr marL="290513" indent="-290513" defTabSz="930275">
              <a:buFont typeface="Wingdings" pitchFamily="2" charset="2"/>
              <a:buNone/>
            </a:pPr>
            <a:endParaRPr lang="en-US" sz="1800"/>
          </a:p>
          <a:p>
            <a:pPr marL="290513" indent="-290513" defTabSz="930275">
              <a:buFont typeface="Wingdings" pitchFamily="2" charset="2"/>
              <a:buNone/>
            </a:pPr>
            <a:r>
              <a:rPr lang="en-US"/>
              <a:t>	</a:t>
            </a:r>
            <a:r>
              <a:rPr lang="en-US" u="sng"/>
              <a:t>After denormalization:</a:t>
            </a:r>
          </a:p>
          <a:p>
            <a:pPr marL="290513" indent="-290513" defTabSz="930275"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The member_ID would be repeated, hence need a count distinct. This will cause sorting on a larger table and degraded performance.</a:t>
            </a:r>
            <a:endParaRPr lang="en-US" sz="1800"/>
          </a:p>
          <a:p>
            <a:pPr marL="290513" indent="-290513" defTabSz="930275"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4000"/>
              <a:t>Performance Issues: Pre-joining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3889-2C9A-48EF-9DA1-D6925AD35B75}" type="slidenum">
              <a:rPr lang="en-US"/>
              <a:pPr/>
              <a:t>9</a:t>
            </a:fld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6613" cy="5334000"/>
          </a:xfrm>
          <a:noFill/>
          <a:ln/>
        </p:spPr>
        <p:txBody>
          <a:bodyPr lIns="92075" tIns="46038" rIns="92075" bIns="46038"/>
          <a:lstStyle/>
          <a:p>
            <a:pPr marL="290513" indent="-290513" defTabSz="930275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Depending on the query, the performance actually deteriorates with denormalization! This is due to the following three reasons:</a:t>
            </a:r>
            <a:endParaRPr lang="en-US" sz="1400"/>
          </a:p>
          <a:p>
            <a:pPr marL="290513" indent="-290513" defTabSz="930275">
              <a:lnSpc>
                <a:spcPct val="90000"/>
              </a:lnSpc>
            </a:pPr>
            <a:endParaRPr lang="en-US" sz="1400"/>
          </a:p>
          <a:p>
            <a:pPr marL="696913" lvl="1" indent="-233363" defTabSz="930275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 Forcing a sort due to count distinct.</a:t>
            </a:r>
          </a:p>
          <a:p>
            <a:pPr marL="696913" lvl="1" indent="-233363" defTabSz="930275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 Using a table with 1.5 times header size.</a:t>
            </a:r>
          </a:p>
          <a:p>
            <a:pPr marL="696913" lvl="1" indent="-233363" defTabSz="930275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 Using a table which is 2 times larger.</a:t>
            </a:r>
          </a:p>
          <a:p>
            <a:pPr marL="696913" lvl="1" indent="-233363" defTabSz="930275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 Resulting in 3 times degradation in performance.</a:t>
            </a:r>
            <a:endParaRPr lang="en-US" sz="1400" b="1">
              <a:solidFill>
                <a:schemeClr val="hlink"/>
              </a:solidFill>
            </a:endParaRPr>
          </a:p>
          <a:p>
            <a:pPr marL="290513" indent="-290513" defTabSz="930275">
              <a:lnSpc>
                <a:spcPct val="90000"/>
              </a:lnSpc>
            </a:pPr>
            <a:endParaRPr lang="en-US" sz="1600" b="1">
              <a:solidFill>
                <a:schemeClr val="hlink"/>
              </a:solidFill>
            </a:endParaRPr>
          </a:p>
          <a:p>
            <a:pPr marL="290513" indent="-290513" defTabSz="930275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Bottom Line: Other than 0.2 GB additional space, also keep the 0.4 GB master table.</a:t>
            </a:r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pPr defTabSz="930275"/>
            <a:r>
              <a:rPr lang="en-US" sz="4000"/>
              <a:t>Why Performance Issues: Pre-joining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423</Words>
  <Application>Microsoft Office PowerPoint</Application>
  <PresentationFormat>On-screen Show (4:3)</PresentationFormat>
  <Paragraphs>164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Warehousing </vt:lpstr>
      <vt:lpstr>Issues of De-normalization</vt:lpstr>
      <vt:lpstr>Why Issues?</vt:lpstr>
      <vt:lpstr>Issues of Denormalization</vt:lpstr>
      <vt:lpstr>Industry Characteristics Master:Detail Ratios</vt:lpstr>
      <vt:lpstr>Storage Issues: Pre-joining Facts</vt:lpstr>
      <vt:lpstr>Storage Issues: Pre-joining (Calculations)</vt:lpstr>
      <vt:lpstr>Performance Issues: Pre-joining</vt:lpstr>
      <vt:lpstr>Why Performance Issues: Pre-joining</vt:lpstr>
      <vt:lpstr>Performance Issues: Adding redundant columns</vt:lpstr>
      <vt:lpstr>Other Issues: Adding redundant columns</vt:lpstr>
      <vt:lpstr>Ease of use Issues: Horizontal Splitting</vt:lpstr>
      <vt:lpstr>Ease of use Issues: Horizontal Splitting</vt:lpstr>
      <vt:lpstr>Ease of use Issues: Horizontal Splitting</vt:lpstr>
      <vt:lpstr>Ease of use Issues: Horizontal Splitting</vt:lpstr>
      <vt:lpstr>Performance Issues: Horizontal Splitting</vt:lpstr>
      <vt:lpstr>Performance issues: Vertical Splitting Facts</vt:lpstr>
      <vt:lpstr>Performance issues: Vertical Splitting Good vs. Bad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1</cp:revision>
  <dcterms:created xsi:type="dcterms:W3CDTF">2015-03-30T04:28:36Z</dcterms:created>
  <dcterms:modified xsi:type="dcterms:W3CDTF">2015-03-30T04:30:37Z</dcterms:modified>
</cp:coreProperties>
</file>