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22"/>
  </p:notesMasterIdLst>
  <p:sldIdLst>
    <p:sldId id="256" r:id="rId2"/>
    <p:sldId id="301" r:id="rId3"/>
    <p:sldId id="306" r:id="rId4"/>
    <p:sldId id="307" r:id="rId5"/>
    <p:sldId id="308" r:id="rId6"/>
    <p:sldId id="309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0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88530" autoAdjust="0"/>
  </p:normalViewPr>
  <p:slideViewPr>
    <p:cSldViewPr>
      <p:cViewPr varScale="1">
        <p:scale>
          <a:sx n="84" d="100"/>
          <a:sy n="84" d="100"/>
        </p:scale>
        <p:origin x="90" y="3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37860C-28B0-4676-BDDD-0B94BE4D9663}" type="datetimeFigureOut">
              <a:rPr lang="en-US" smtClean="0"/>
              <a:pPr/>
              <a:t>13-Sep-2018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D9390C-EBAA-423E-B8AD-C38F48367A5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13-Sep-2018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13-Sep-2018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13-Sep-2018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13-Sep-2018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13-Sep-2018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13-Sep-2018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13-Sep-2018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13-Sep-2018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13-Sep-2018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13-Sep-2018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13-Sep-2018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13-Sep-2018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7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9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7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2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7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5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8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9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0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0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6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image" Target="../media/image21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wmf"/><Relationship Id="rId11" Type="http://schemas.openxmlformats.org/officeDocument/2006/relationships/image" Target="../media/image20.wmf"/><Relationship Id="rId5" Type="http://schemas.openxmlformats.org/officeDocument/2006/relationships/oleObject" Target="../embeddings/oleObject17.bin"/><Relationship Id="rId10" Type="http://schemas.openxmlformats.org/officeDocument/2006/relationships/oleObject" Target="../embeddings/oleObject20.bin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9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3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and Analysis of Algorithm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4200" y="5181600"/>
            <a:ext cx="5370576" cy="609600"/>
          </a:xfrm>
        </p:spPr>
        <p:txBody>
          <a:bodyPr>
            <a:normAutofit/>
          </a:bodyPr>
          <a:lstStyle/>
          <a:p>
            <a:r>
              <a:rPr lang="en-US" dirty="0"/>
              <a:t>Instructor: Muhammad </a:t>
            </a:r>
            <a:r>
              <a:rPr lang="en-US" dirty="0" err="1"/>
              <a:t>Arif</a:t>
            </a:r>
            <a:r>
              <a:rPr lang="en-US" dirty="0"/>
              <a:t> shah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257800"/>
            <a:ext cx="8183880" cy="777240"/>
          </a:xfrm>
        </p:spPr>
        <p:txBody>
          <a:bodyPr/>
          <a:lstStyle/>
          <a:p>
            <a:r>
              <a:rPr lang="en-US" dirty="0"/>
              <a:t>Why not </a:t>
            </a:r>
            <a:r>
              <a:rPr lang="el-GR" b="0" dirty="0">
                <a:effectLst/>
                <a:latin typeface="Times New Roman"/>
                <a:cs typeface="Times New Roman"/>
              </a:rPr>
              <a:t>Θ</a:t>
            </a:r>
            <a:r>
              <a:rPr lang="en-US" b="0" dirty="0">
                <a:effectLst/>
                <a:latin typeface="Times New Roman"/>
                <a:cs typeface="Times New Roman"/>
              </a:rPr>
              <a:t>(n)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651248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To see this, suppose we assume that constants </a:t>
            </a:r>
            <a:r>
              <a:rPr lang="en-US" i="1" dirty="0">
                <a:solidFill>
                  <a:srgbClr val="FFFF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c</a:t>
            </a:r>
            <a:r>
              <a:rPr lang="en-US" i="1" baseline="-25000" dirty="0">
                <a:solidFill>
                  <a:srgbClr val="FFFF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and </a:t>
            </a:r>
            <a:r>
              <a:rPr lang="en-US" i="1" dirty="0">
                <a:solidFill>
                  <a:srgbClr val="FFFF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n</a:t>
            </a:r>
            <a:r>
              <a:rPr lang="en-US" i="1" baseline="-25000" dirty="0">
                <a:solidFill>
                  <a:srgbClr val="FFFF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0</a:t>
            </a:r>
            <a:r>
              <a:rPr lang="en-US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did exist such that </a:t>
            </a:r>
            <a:r>
              <a:rPr lang="en-US" i="1" dirty="0">
                <a:solidFill>
                  <a:srgbClr val="FFFF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8n2+2n-3≤c</a:t>
            </a:r>
            <a:r>
              <a:rPr lang="en-US" i="1" baseline="-25000" dirty="0">
                <a:solidFill>
                  <a:srgbClr val="FFFF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2</a:t>
            </a:r>
            <a:r>
              <a:rPr lang="en-US" i="1" dirty="0">
                <a:solidFill>
                  <a:srgbClr val="FFFF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n </a:t>
            </a:r>
            <a:r>
              <a:rPr lang="en-US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for all </a:t>
            </a:r>
            <a:r>
              <a:rPr lang="en-US" i="1" dirty="0">
                <a:solidFill>
                  <a:srgbClr val="FFFF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n≥n</a:t>
            </a:r>
            <a:r>
              <a:rPr lang="en-US" i="1" baseline="-25000" dirty="0">
                <a:solidFill>
                  <a:srgbClr val="FFFF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0</a:t>
            </a:r>
          </a:p>
          <a:p>
            <a:r>
              <a:rPr lang="en-US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Since this is true for all sufficiently large </a:t>
            </a:r>
            <a:r>
              <a:rPr lang="en-US" i="1" dirty="0">
                <a:solidFill>
                  <a:srgbClr val="FFFF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then it must be true in the limit as </a:t>
            </a:r>
            <a:r>
              <a:rPr lang="en-US" i="1" dirty="0">
                <a:solidFill>
                  <a:srgbClr val="FFFF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tends to infinity </a:t>
            </a:r>
          </a:p>
          <a:p>
            <a:r>
              <a:rPr lang="en-US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If we divide both sides by </a:t>
            </a:r>
            <a:r>
              <a:rPr lang="en-US" i="1" dirty="0">
                <a:solidFill>
                  <a:srgbClr val="FFFF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, we have</a:t>
            </a:r>
          </a:p>
          <a:p>
            <a:endParaRPr lang="en-US" dirty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It is clear that left side tends to ∞</a:t>
            </a:r>
          </a:p>
          <a:p>
            <a:r>
              <a:rPr lang="en-US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So no matter how large </a:t>
            </a:r>
            <a:r>
              <a:rPr lang="en-US" i="1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c</a:t>
            </a:r>
            <a:r>
              <a:rPr lang="en-US" i="1" baseline="-250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is, the statement is violated. Thus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200400" y="2819400"/>
          <a:ext cx="3200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2" name="Equation" r:id="rId3" imgW="1218960" imgH="393480" progId="">
                  <p:embed/>
                </p:oleObj>
              </mc:Choice>
              <mc:Fallback>
                <p:oleObj name="Equation" r:id="rId3" imgW="1218960" imgH="39348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819400"/>
                        <a:ext cx="32004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1" name="Object 3"/>
          <p:cNvGraphicFramePr>
            <a:graphicFrameLocks noChangeAspect="1"/>
          </p:cNvGraphicFramePr>
          <p:nvPr/>
        </p:nvGraphicFramePr>
        <p:xfrm>
          <a:off x="3251200" y="4724400"/>
          <a:ext cx="1574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3" name="Equation" r:id="rId5" imgW="787320" imgH="203040" progId="">
                  <p:embed/>
                </p:oleObj>
              </mc:Choice>
              <mc:Fallback>
                <p:oleObj name="Equation" r:id="rId5" imgW="787320" imgH="20304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1200" y="4724400"/>
                        <a:ext cx="15748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334000"/>
            <a:ext cx="8183880" cy="701040"/>
          </a:xfrm>
        </p:spPr>
        <p:txBody>
          <a:bodyPr>
            <a:normAutofit/>
          </a:bodyPr>
          <a:lstStyle/>
          <a:p>
            <a:r>
              <a:rPr lang="en-US" dirty="0"/>
              <a:t>Another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727448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Let’s show that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idea would be to show that the Lower Bound </a:t>
            </a:r>
            <a:r>
              <a:rPr lang="en-US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f(n)≥c</a:t>
            </a:r>
            <a:r>
              <a:rPr lang="en-US" i="1" baseline="-25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i="1" baseline="30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for all </a:t>
            </a:r>
            <a:r>
              <a:rPr lang="en-US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n≥n</a:t>
            </a:r>
            <a:r>
              <a:rPr lang="en-US" i="1" baseline="-25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violated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We know that </a:t>
            </a:r>
            <a:r>
              <a:rPr lang="en-US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i="1" baseline="-25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i="1" baseline="-25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are positive constants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Informally, we know this to be true because any </a:t>
            </a:r>
            <a:r>
              <a:rPr lang="en-US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cubic function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will overtake a </a:t>
            </a:r>
            <a:r>
              <a:rPr lang="en-US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quadratic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Dividing both sides by </a:t>
            </a:r>
            <a:r>
              <a:rPr lang="en-US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i="1" baseline="30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,we have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left side tends to 0. The only way to satisfy this is to set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0. However, c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must be positive.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This means that</a:t>
            </a:r>
          </a:p>
        </p:txBody>
      </p:sp>
      <p:graphicFrame>
        <p:nvGraphicFramePr>
          <p:cNvPr id="84994" name="Object 2"/>
          <p:cNvGraphicFramePr>
            <a:graphicFrameLocks noChangeAspect="1"/>
          </p:cNvGraphicFramePr>
          <p:nvPr/>
        </p:nvGraphicFramePr>
        <p:xfrm>
          <a:off x="3198813" y="533400"/>
          <a:ext cx="185896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7" name="Equation" r:id="rId3" imgW="838080" imgH="228600" progId="">
                  <p:embed/>
                </p:oleObj>
              </mc:Choice>
              <mc:Fallback>
                <p:oleObj name="Equation" r:id="rId3" imgW="838080" imgH="2286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8813" y="533400"/>
                        <a:ext cx="1858962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943600" y="3200400"/>
          <a:ext cx="2438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8" name="Equation" r:id="rId5" imgW="1307880" imgH="393480" progId="">
                  <p:embed/>
                </p:oleObj>
              </mc:Choice>
              <mc:Fallback>
                <p:oleObj name="Equation" r:id="rId5" imgW="1307880" imgH="39348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3200400"/>
                        <a:ext cx="24384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6" name="Object 4"/>
          <p:cNvGraphicFramePr>
            <a:graphicFrameLocks noChangeAspect="1"/>
          </p:cNvGraphicFramePr>
          <p:nvPr/>
        </p:nvGraphicFramePr>
        <p:xfrm>
          <a:off x="3249613" y="4648200"/>
          <a:ext cx="185896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9" name="Equation" r:id="rId7" imgW="838080" imgH="228600" progId="">
                  <p:embed/>
                </p:oleObj>
              </mc:Choice>
              <mc:Fallback>
                <p:oleObj name="Equation" r:id="rId7" imgW="838080" imgH="2286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9613" y="4648200"/>
                        <a:ext cx="1858962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O- and </a:t>
            </a:r>
            <a:r>
              <a:rPr lang="el-GR" dirty="0"/>
              <a:t>Ω</a:t>
            </a:r>
            <a:r>
              <a:rPr lang="en-US" dirty="0"/>
              <a:t>-notations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definition of </a:t>
            </a:r>
            <a:r>
              <a:rPr lang="el-GR" dirty="0">
                <a:latin typeface="Times New Roman"/>
                <a:cs typeface="Times New Roman"/>
              </a:rPr>
              <a:t>Θ</a:t>
            </a:r>
            <a:r>
              <a:rPr lang="en-US" i="1" dirty="0">
                <a:latin typeface="Times New Roman"/>
                <a:cs typeface="Times New Roman"/>
              </a:rPr>
              <a:t>-notation </a:t>
            </a:r>
            <a:r>
              <a:rPr lang="en-US" dirty="0">
                <a:latin typeface="Times New Roman"/>
                <a:cs typeface="Times New Roman"/>
              </a:rPr>
              <a:t>relies on proving both a Lower and Upper asymptotic bounds.</a:t>
            </a:r>
          </a:p>
          <a:p>
            <a:r>
              <a:rPr lang="en-US" dirty="0">
                <a:latin typeface="Times New Roman"/>
                <a:cs typeface="Times New Roman"/>
              </a:rPr>
              <a:t>Sometimes, we are only interested in proving one bound or the other.</a:t>
            </a:r>
          </a:p>
          <a:p>
            <a:r>
              <a:rPr lang="en-US" dirty="0">
                <a:latin typeface="Times New Roman"/>
                <a:cs typeface="Times New Roman"/>
              </a:rPr>
              <a:t>The </a:t>
            </a:r>
            <a:r>
              <a:rPr lang="en-US" i="1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-notation is used to state only the asymptotic Upper Bound</a:t>
            </a:r>
          </a:p>
          <a:p>
            <a:r>
              <a:rPr lang="en-US" dirty="0">
                <a:latin typeface="Times New Roman"/>
                <a:cs typeface="Times New Roman"/>
              </a:rPr>
              <a:t>The </a:t>
            </a:r>
            <a:r>
              <a:rPr lang="el-GR" dirty="0">
                <a:latin typeface="Times New Roman"/>
                <a:cs typeface="Times New Roman"/>
              </a:rPr>
              <a:t>Ω</a:t>
            </a:r>
            <a:r>
              <a:rPr lang="en-US" dirty="0">
                <a:latin typeface="Times New Roman"/>
                <a:cs typeface="Times New Roman"/>
              </a:rPr>
              <a:t>-notation allows us to state only the asymptotic Lower Bound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 notation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86018" name="Object 2"/>
          <p:cNvGraphicFramePr>
            <a:graphicFrameLocks noChangeAspect="1"/>
          </p:cNvGraphicFramePr>
          <p:nvPr/>
        </p:nvGraphicFramePr>
        <p:xfrm>
          <a:off x="457200" y="381000"/>
          <a:ext cx="795178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0" name="Equation" r:id="rId3" imgW="3454200" imgH="253800" progId="">
                  <p:embed/>
                </p:oleObj>
              </mc:Choice>
              <mc:Fallback>
                <p:oleObj name="Equation" r:id="rId3" imgW="3454200" imgH="2538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81000"/>
                        <a:ext cx="7951788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19" name="Object 3"/>
          <p:cNvGraphicFramePr>
            <a:graphicFrameLocks noChangeAspect="1"/>
          </p:cNvGraphicFramePr>
          <p:nvPr/>
        </p:nvGraphicFramePr>
        <p:xfrm>
          <a:off x="2270125" y="838200"/>
          <a:ext cx="63404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1" name="Equation" r:id="rId5" imgW="2590560" imgH="253800" progId="">
                  <p:embed/>
                </p:oleObj>
              </mc:Choice>
              <mc:Fallback>
                <p:oleObj name="Equation" r:id="rId5" imgW="2590560" imgH="2538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0125" y="838200"/>
                        <a:ext cx="6340475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6020" name="Picture 4" descr="J:\FAST-NUCES\2014Spring\Analysis of Algorithms\Lectures\Plane Sweep algo\BigO.png"/>
          <p:cNvPicPr>
            <a:picLocks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43000" y="1371600"/>
            <a:ext cx="6858000" cy="4114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Big-Omega notation</a:t>
            </a:r>
          </a:p>
        </p:txBody>
      </p:sp>
      <p:graphicFrame>
        <p:nvGraphicFramePr>
          <p:cNvPr id="87042" name="Object 2"/>
          <p:cNvGraphicFramePr>
            <a:graphicFrameLocks noChangeAspect="1"/>
          </p:cNvGraphicFramePr>
          <p:nvPr/>
        </p:nvGraphicFramePr>
        <p:xfrm>
          <a:off x="442913" y="457200"/>
          <a:ext cx="798036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4" name="Equation" r:id="rId3" imgW="3466800" imgH="253800" progId="">
                  <p:embed/>
                </p:oleObj>
              </mc:Choice>
              <mc:Fallback>
                <p:oleObj name="Equation" r:id="rId3" imgW="3466800" imgH="2538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3" y="457200"/>
                        <a:ext cx="7980362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3" name="Object 3"/>
          <p:cNvGraphicFramePr>
            <a:graphicFrameLocks noChangeAspect="1"/>
          </p:cNvGraphicFramePr>
          <p:nvPr/>
        </p:nvGraphicFramePr>
        <p:xfrm>
          <a:off x="2271713" y="914400"/>
          <a:ext cx="6338887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5" name="Equation" r:id="rId5" imgW="2590560" imgH="253800" progId="">
                  <p:embed/>
                </p:oleObj>
              </mc:Choice>
              <mc:Fallback>
                <p:oleObj name="Equation" r:id="rId5" imgW="2590560" imgH="2538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1713" y="914400"/>
                        <a:ext cx="6338887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7044" name="Picture 4" descr="J:\FAST-NUCES\2014Spring\Analysis of Algorithms\Lectures\Plane Sweep algo\BigOmega.png"/>
          <p:cNvPicPr>
            <a:picLocks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43000" y="1447800"/>
            <a:ext cx="6858000" cy="4114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>
                <a:latin typeface="Times New Roman"/>
                <a:cs typeface="Times New Roman"/>
              </a:rPr>
              <a:t>Θ</a:t>
            </a:r>
            <a:r>
              <a:rPr lang="en-US" dirty="0">
                <a:latin typeface="Times New Roman"/>
                <a:cs typeface="Times New Roman"/>
              </a:rPr>
              <a:t>-, </a:t>
            </a:r>
            <a:r>
              <a:rPr lang="en-US" dirty="0"/>
              <a:t>O- and </a:t>
            </a:r>
            <a:r>
              <a:rPr lang="el-GR" dirty="0"/>
              <a:t>Ω</a:t>
            </a:r>
            <a:r>
              <a:rPr lang="en-US" dirty="0"/>
              <a:t>-notations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02920" y="2895600"/>
            <a:ext cx="8183880" cy="2212848"/>
          </a:xfrm>
        </p:spPr>
        <p:txBody>
          <a:bodyPr/>
          <a:lstStyle/>
          <a:p>
            <a:pPr algn="ctr">
              <a:buNone/>
            </a:pPr>
            <a:r>
              <a:rPr lang="en-US" dirty="0"/>
              <a:t>For comparison purpose,</a:t>
            </a:r>
            <a:r>
              <a:rPr lang="en-US" dirty="0">
                <a:solidFill>
                  <a:srgbClr val="FF0000"/>
                </a:solidFill>
              </a:rPr>
              <a:t> Big-O, Big-theta, </a:t>
            </a:r>
          </a:p>
          <a:p>
            <a:pPr algn="ctr">
              <a:buNone/>
            </a:pPr>
            <a:r>
              <a:rPr lang="en-US" dirty="0">
                <a:solidFill>
                  <a:srgbClr val="FF0000"/>
                </a:solidFill>
              </a:rPr>
              <a:t>and Big-Omega notations </a:t>
            </a:r>
            <a:r>
              <a:rPr lang="en-US" dirty="0"/>
              <a:t>are easier and </a:t>
            </a:r>
          </a:p>
          <a:p>
            <a:pPr algn="ctr">
              <a:buNone/>
            </a:pPr>
            <a:r>
              <a:rPr lang="en-US" dirty="0"/>
              <a:t>effective</a:t>
            </a:r>
          </a:p>
        </p:txBody>
      </p:sp>
      <p:graphicFrame>
        <p:nvGraphicFramePr>
          <p:cNvPr id="88066" name="Object 2"/>
          <p:cNvGraphicFramePr>
            <a:graphicFrameLocks noChangeAspect="1"/>
          </p:cNvGraphicFramePr>
          <p:nvPr/>
        </p:nvGraphicFramePr>
        <p:xfrm>
          <a:off x="579438" y="457200"/>
          <a:ext cx="55626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69" name="Equation" r:id="rId3" imgW="2273040" imgH="228600" progId="">
                  <p:embed/>
                </p:oleObj>
              </mc:Choice>
              <mc:Fallback>
                <p:oleObj name="Equation" r:id="rId3" imgW="2273040" imgH="2286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438" y="457200"/>
                        <a:ext cx="5562600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7" name="Object 3"/>
          <p:cNvGraphicFramePr>
            <a:graphicFrameLocks noChangeAspect="1"/>
          </p:cNvGraphicFramePr>
          <p:nvPr/>
        </p:nvGraphicFramePr>
        <p:xfrm>
          <a:off x="609600" y="1265237"/>
          <a:ext cx="4132262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0" name="Equation" r:id="rId5" imgW="1688760" imgH="203040" progId="">
                  <p:embed/>
                </p:oleObj>
              </mc:Choice>
              <mc:Fallback>
                <p:oleObj name="Equation" r:id="rId5" imgW="1688760" imgH="20304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265237"/>
                        <a:ext cx="4132262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8" name="Object 4"/>
          <p:cNvGraphicFramePr>
            <a:graphicFrameLocks noChangeAspect="1"/>
          </p:cNvGraphicFramePr>
          <p:nvPr/>
        </p:nvGraphicFramePr>
        <p:xfrm>
          <a:off x="609600" y="2057400"/>
          <a:ext cx="3944938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1" name="Equation" r:id="rId7" imgW="1612800" imgH="203040" progId="">
                  <p:embed/>
                </p:oleObj>
              </mc:Choice>
              <mc:Fallback>
                <p:oleObj name="Equation" r:id="rId7" imgW="1612800" imgH="20304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057400"/>
                        <a:ext cx="3944938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181600"/>
            <a:ext cx="8183880" cy="853440"/>
          </a:xfrm>
        </p:spPr>
        <p:txBody>
          <a:bodyPr/>
          <a:lstStyle/>
          <a:p>
            <a:r>
              <a:rPr lang="en-US" dirty="0"/>
              <a:t>Asymptotic Intuitions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803648"/>
          </a:xfrm>
        </p:spPr>
        <p:txBody>
          <a:bodyPr>
            <a:normAutofit/>
          </a:bodyPr>
          <a:lstStyle/>
          <a:p>
            <a:r>
              <a:rPr lang="el-GR" sz="2400" dirty="0">
                <a:latin typeface="Times New Roman"/>
                <a:cs typeface="Times New Roman"/>
              </a:rPr>
              <a:t>Θ</a:t>
            </a:r>
            <a:r>
              <a:rPr lang="en-US" sz="2400" dirty="0">
                <a:latin typeface="Times New Roman"/>
                <a:cs typeface="Times New Roman"/>
              </a:rPr>
              <a:t>(1): 	Constant time; cannot beat it</a:t>
            </a:r>
          </a:p>
          <a:p>
            <a:r>
              <a:rPr lang="el-GR" sz="2400" dirty="0">
                <a:latin typeface="Times New Roman"/>
                <a:cs typeface="Times New Roman"/>
              </a:rPr>
              <a:t>Θ</a:t>
            </a:r>
            <a:r>
              <a:rPr lang="en-US" sz="2400" dirty="0">
                <a:latin typeface="Times New Roman"/>
                <a:cs typeface="Times New Roman"/>
              </a:rPr>
              <a:t>(log </a:t>
            </a:r>
            <a:r>
              <a:rPr lang="en-US" sz="2400" i="1" dirty="0">
                <a:latin typeface="Times New Roman"/>
                <a:cs typeface="Times New Roman"/>
              </a:rPr>
              <a:t>n</a:t>
            </a:r>
            <a:r>
              <a:rPr lang="en-US" sz="2400" dirty="0">
                <a:latin typeface="Times New Roman"/>
                <a:cs typeface="Times New Roman"/>
              </a:rPr>
              <a:t>):	Inserting into a balanced binary tree; time to find 		an item in a sorted array of length </a:t>
            </a:r>
            <a:r>
              <a:rPr lang="en-US" sz="2400" i="1" dirty="0">
                <a:latin typeface="Times New Roman"/>
                <a:cs typeface="Times New Roman"/>
              </a:rPr>
              <a:t>n</a:t>
            </a:r>
            <a:r>
              <a:rPr lang="en-US" sz="2400" dirty="0">
                <a:latin typeface="Times New Roman"/>
                <a:cs typeface="Times New Roman"/>
              </a:rPr>
              <a:t> using binary 		search</a:t>
            </a:r>
          </a:p>
          <a:p>
            <a:r>
              <a:rPr lang="el-GR" sz="2400" dirty="0">
                <a:latin typeface="Times New Roman"/>
                <a:cs typeface="Times New Roman"/>
              </a:rPr>
              <a:t>Θ</a:t>
            </a:r>
            <a:r>
              <a:rPr lang="en-US" sz="2400" dirty="0">
                <a:latin typeface="Times New Roman"/>
                <a:cs typeface="Times New Roman"/>
              </a:rPr>
              <a:t>(</a:t>
            </a:r>
            <a:r>
              <a:rPr lang="en-US" sz="2400" i="1" dirty="0">
                <a:latin typeface="Times New Roman"/>
                <a:cs typeface="Times New Roman"/>
              </a:rPr>
              <a:t>n</a:t>
            </a:r>
            <a:r>
              <a:rPr lang="en-US" sz="2400" dirty="0">
                <a:latin typeface="Times New Roman"/>
                <a:cs typeface="Times New Roman"/>
              </a:rPr>
              <a:t>):	Almost the fastest algorithm</a:t>
            </a:r>
          </a:p>
          <a:p>
            <a:r>
              <a:rPr lang="el-GR" sz="2400" dirty="0">
                <a:latin typeface="Times New Roman"/>
                <a:cs typeface="Times New Roman"/>
              </a:rPr>
              <a:t>Θ</a:t>
            </a:r>
            <a:r>
              <a:rPr lang="en-US" sz="2400" dirty="0">
                <a:latin typeface="Times New Roman"/>
                <a:cs typeface="Times New Roman"/>
              </a:rPr>
              <a:t>(</a:t>
            </a:r>
            <a:r>
              <a:rPr lang="en-US" sz="2400" i="1" dirty="0">
                <a:latin typeface="Times New Roman"/>
                <a:cs typeface="Times New Roman"/>
              </a:rPr>
              <a:t>n</a:t>
            </a:r>
            <a:r>
              <a:rPr lang="en-US" sz="2400" dirty="0">
                <a:latin typeface="Times New Roman"/>
                <a:cs typeface="Times New Roman"/>
              </a:rPr>
              <a:t> log </a:t>
            </a:r>
            <a:r>
              <a:rPr lang="en-US" sz="2400" i="1" dirty="0">
                <a:latin typeface="Times New Roman"/>
                <a:cs typeface="Times New Roman"/>
              </a:rPr>
              <a:t>n</a:t>
            </a:r>
            <a:r>
              <a:rPr lang="en-US" sz="2400" dirty="0">
                <a:latin typeface="Times New Roman"/>
                <a:cs typeface="Times New Roman"/>
              </a:rPr>
              <a:t>):	Best sorting algorithms</a:t>
            </a:r>
          </a:p>
          <a:p>
            <a:r>
              <a:rPr lang="el-GR" sz="2400" dirty="0">
                <a:latin typeface="Times New Roman"/>
                <a:cs typeface="Times New Roman"/>
              </a:rPr>
              <a:t>Θ</a:t>
            </a:r>
            <a:r>
              <a:rPr lang="en-US" sz="2400" dirty="0">
                <a:latin typeface="Times New Roman"/>
                <a:cs typeface="Times New Roman"/>
              </a:rPr>
              <a:t>(</a:t>
            </a:r>
            <a:r>
              <a:rPr lang="en-US" sz="2400" i="1" dirty="0">
                <a:latin typeface="Times New Roman"/>
                <a:cs typeface="Times New Roman"/>
              </a:rPr>
              <a:t>n</a:t>
            </a:r>
            <a:r>
              <a:rPr lang="en-US" sz="2400" i="1" baseline="30000" dirty="0">
                <a:latin typeface="Times New Roman"/>
                <a:cs typeface="Times New Roman"/>
              </a:rPr>
              <a:t>2</a:t>
            </a:r>
            <a:r>
              <a:rPr lang="en-US" sz="2400" dirty="0">
                <a:latin typeface="Times New Roman"/>
                <a:cs typeface="Times New Roman"/>
              </a:rPr>
              <a:t>), </a:t>
            </a:r>
            <a:r>
              <a:rPr lang="el-GR" sz="2400" dirty="0">
                <a:latin typeface="Times New Roman"/>
                <a:cs typeface="Times New Roman"/>
              </a:rPr>
              <a:t>Θ</a:t>
            </a:r>
            <a:r>
              <a:rPr lang="en-US" sz="2400" dirty="0">
                <a:latin typeface="Times New Roman"/>
                <a:cs typeface="Times New Roman"/>
              </a:rPr>
              <a:t>(</a:t>
            </a:r>
            <a:r>
              <a:rPr lang="en-US" sz="2400" i="1" dirty="0">
                <a:latin typeface="Times New Roman"/>
                <a:cs typeface="Times New Roman"/>
              </a:rPr>
              <a:t>n</a:t>
            </a:r>
            <a:r>
              <a:rPr lang="en-US" sz="2400" i="1" baseline="30000" dirty="0">
                <a:latin typeface="Times New Roman"/>
                <a:cs typeface="Times New Roman"/>
              </a:rPr>
              <a:t>3</a:t>
            </a:r>
            <a:r>
              <a:rPr lang="en-US" sz="2400" dirty="0">
                <a:latin typeface="Times New Roman"/>
                <a:cs typeface="Times New Roman"/>
              </a:rPr>
              <a:t>):Polynomial time. These running times are 			acceptable when the exponent of </a:t>
            </a:r>
            <a:r>
              <a:rPr lang="en-US" sz="2400" i="1" dirty="0">
                <a:latin typeface="Times New Roman"/>
                <a:cs typeface="Times New Roman"/>
              </a:rPr>
              <a:t>n</a:t>
            </a:r>
            <a:r>
              <a:rPr lang="en-US" sz="2400" dirty="0">
                <a:latin typeface="Times New Roman"/>
                <a:cs typeface="Times New Roman"/>
              </a:rPr>
              <a:t> is small or </a:t>
            </a:r>
            <a:r>
              <a:rPr lang="en-US" sz="2400" i="1" dirty="0">
                <a:latin typeface="Times New Roman"/>
                <a:cs typeface="Times New Roman"/>
              </a:rPr>
              <a:t>n</a:t>
            </a:r>
            <a:r>
              <a:rPr lang="en-US" sz="2400" dirty="0">
                <a:latin typeface="Times New Roman"/>
                <a:cs typeface="Times New Roman"/>
              </a:rPr>
              <a:t> 		is not too large, e.g. </a:t>
            </a:r>
            <a:r>
              <a:rPr lang="en-US" sz="2400" i="1" dirty="0">
                <a:latin typeface="Times New Roman"/>
                <a:cs typeface="Times New Roman"/>
              </a:rPr>
              <a:t>n≤ 100</a:t>
            </a:r>
          </a:p>
          <a:p>
            <a:r>
              <a:rPr lang="el-GR" sz="2400" dirty="0">
                <a:latin typeface="Times New Roman"/>
                <a:cs typeface="Times New Roman"/>
              </a:rPr>
              <a:t>Θ</a:t>
            </a:r>
            <a:r>
              <a:rPr lang="en-US" sz="2400" dirty="0">
                <a:latin typeface="Times New Roman"/>
                <a:cs typeface="Times New Roman"/>
              </a:rPr>
              <a:t>(</a:t>
            </a:r>
            <a:r>
              <a:rPr lang="en-US" sz="2400" i="1" dirty="0">
                <a:latin typeface="Times New Roman"/>
                <a:cs typeface="Times New Roman"/>
              </a:rPr>
              <a:t>2</a:t>
            </a:r>
            <a:r>
              <a:rPr lang="en-US" sz="2400" i="1" baseline="30000" dirty="0">
                <a:latin typeface="Times New Roman"/>
                <a:cs typeface="Times New Roman"/>
              </a:rPr>
              <a:t>n</a:t>
            </a:r>
            <a:r>
              <a:rPr lang="en-US" sz="2400" dirty="0">
                <a:latin typeface="Times New Roman"/>
                <a:cs typeface="Times New Roman"/>
              </a:rPr>
              <a:t>), </a:t>
            </a:r>
            <a:r>
              <a:rPr lang="el-GR" sz="2400" dirty="0">
                <a:latin typeface="Times New Roman"/>
                <a:cs typeface="Times New Roman"/>
              </a:rPr>
              <a:t>Θ</a:t>
            </a:r>
            <a:r>
              <a:rPr lang="en-US" sz="2400" dirty="0">
                <a:latin typeface="Times New Roman"/>
                <a:cs typeface="Times New Roman"/>
              </a:rPr>
              <a:t>(</a:t>
            </a:r>
            <a:r>
              <a:rPr lang="en-US" sz="2400" i="1" dirty="0">
                <a:latin typeface="Times New Roman"/>
                <a:cs typeface="Times New Roman"/>
              </a:rPr>
              <a:t>3</a:t>
            </a:r>
            <a:r>
              <a:rPr lang="en-US" sz="2400" i="1" baseline="30000" dirty="0">
                <a:latin typeface="Times New Roman"/>
                <a:cs typeface="Times New Roman"/>
              </a:rPr>
              <a:t>n</a:t>
            </a:r>
            <a:r>
              <a:rPr lang="en-US" sz="2400" dirty="0">
                <a:latin typeface="Times New Roman"/>
                <a:cs typeface="Times New Roman"/>
              </a:rPr>
              <a:t>):Exponential time. Acceptable only if n is small 		e.g. </a:t>
            </a:r>
            <a:r>
              <a:rPr lang="en-US" sz="2400" i="1" dirty="0">
                <a:latin typeface="Times New Roman"/>
                <a:cs typeface="Times New Roman"/>
              </a:rPr>
              <a:t>n ≤ 50</a:t>
            </a:r>
          </a:p>
          <a:p>
            <a:r>
              <a:rPr lang="el-GR" sz="2400" dirty="0">
                <a:latin typeface="Times New Roman"/>
                <a:cs typeface="Times New Roman"/>
              </a:rPr>
              <a:t>Θ</a:t>
            </a:r>
            <a:r>
              <a:rPr lang="en-US" sz="2400" dirty="0">
                <a:latin typeface="Times New Roman"/>
                <a:cs typeface="Times New Roman"/>
              </a:rPr>
              <a:t>(</a:t>
            </a:r>
            <a:r>
              <a:rPr lang="en-US" sz="2400" i="1" dirty="0">
                <a:latin typeface="Times New Roman"/>
                <a:cs typeface="Times New Roman"/>
              </a:rPr>
              <a:t>n!</a:t>
            </a:r>
            <a:r>
              <a:rPr lang="en-US" sz="2400" dirty="0">
                <a:latin typeface="Times New Roman"/>
                <a:cs typeface="Times New Roman"/>
              </a:rPr>
              <a:t>), </a:t>
            </a:r>
            <a:r>
              <a:rPr lang="el-GR" sz="2400" dirty="0">
                <a:latin typeface="Times New Roman"/>
                <a:cs typeface="Times New Roman"/>
              </a:rPr>
              <a:t>Θ</a:t>
            </a:r>
            <a:r>
              <a:rPr lang="en-US" sz="2400" dirty="0">
                <a:latin typeface="Times New Roman"/>
                <a:cs typeface="Times New Roman"/>
              </a:rPr>
              <a:t>(</a:t>
            </a:r>
            <a:r>
              <a:rPr lang="en-US" sz="2400" i="1" dirty="0" err="1">
                <a:latin typeface="Times New Roman"/>
                <a:cs typeface="Times New Roman"/>
              </a:rPr>
              <a:t>n</a:t>
            </a:r>
            <a:r>
              <a:rPr lang="en-US" sz="2400" i="1" baseline="30000" dirty="0" err="1">
                <a:latin typeface="Times New Roman"/>
                <a:cs typeface="Times New Roman"/>
              </a:rPr>
              <a:t>n</a:t>
            </a:r>
            <a:r>
              <a:rPr lang="en-US" sz="2400" dirty="0">
                <a:latin typeface="Times New Roman"/>
                <a:cs typeface="Times New Roman"/>
              </a:rPr>
              <a:t>):Acceptable only for really small n, e.g. </a:t>
            </a:r>
            <a:r>
              <a:rPr lang="en-US" sz="2400" i="1" dirty="0">
                <a:latin typeface="Times New Roman"/>
                <a:cs typeface="Times New Roman"/>
              </a:rPr>
              <a:t>n ≤ 20</a:t>
            </a:r>
            <a:endParaRPr lang="en-US" sz="2400" i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do in this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be </a:t>
            </a:r>
            <a:r>
              <a:rPr lang="en-US" i="1" dirty="0">
                <a:solidFill>
                  <a:srgbClr val="FF0000"/>
                </a:solidFill>
              </a:rPr>
              <a:t>designing algorithms</a:t>
            </a:r>
            <a:r>
              <a:rPr lang="en-US" dirty="0"/>
              <a:t> for some problem and afterwards </a:t>
            </a:r>
            <a:r>
              <a:rPr lang="en-US" dirty="0">
                <a:solidFill>
                  <a:srgbClr val="FF0000"/>
                </a:solidFill>
              </a:rPr>
              <a:t>analyze</a:t>
            </a:r>
            <a:r>
              <a:rPr lang="en-US" dirty="0"/>
              <a:t> them.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buNone/>
            </a:pPr>
            <a:r>
              <a:rPr lang="en-US" dirty="0"/>
              <a:t>	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Cost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Times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fontAlgn="base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i = 1;			 c1		   1 </a:t>
            </a:r>
          </a:p>
          <a:p>
            <a:pPr fontAlgn="base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sum = 0;		 	 c2		   1 </a:t>
            </a:r>
          </a:p>
          <a:p>
            <a:pPr fontAlgn="base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While (i &lt;= n) {	 	 c3		   n+1</a:t>
            </a:r>
          </a:p>
          <a:p>
            <a:pPr fontAlgn="base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i = i + 1;	 	 c4		   n	</a:t>
            </a:r>
          </a:p>
          <a:p>
            <a:pPr fontAlgn="base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sum = sum + i;	 c5		   n </a:t>
            </a:r>
          </a:p>
          <a:p>
            <a:pPr fontAlgn="base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Total Cost = c1 + c2 + (n+1)*c3 + n*c4 + n*c5</a:t>
            </a:r>
          </a:p>
          <a:p>
            <a:pPr fontAlgn="base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/>
              </a:rPr>
              <a:t>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The time required for this algorithm is proportional to n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80364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Given any function </a:t>
            </a:r>
            <a:r>
              <a:rPr lang="en-US" dirty="0">
                <a:solidFill>
                  <a:srgbClr val="FFFF00"/>
                </a:solidFill>
                <a:latin typeface="Times New Roman"/>
                <a:cs typeface="Times New Roman"/>
              </a:rPr>
              <a:t>g(n)</a:t>
            </a:r>
            <a:r>
              <a:rPr lang="en-US" dirty="0">
                <a:latin typeface="Times New Roman"/>
                <a:cs typeface="Times New Roman"/>
              </a:rPr>
              <a:t>, we define </a:t>
            </a:r>
            <a:r>
              <a:rPr lang="el-GR" dirty="0">
                <a:solidFill>
                  <a:srgbClr val="FFFF00"/>
                </a:solidFill>
                <a:latin typeface="Times New Roman"/>
                <a:cs typeface="Times New Roman"/>
              </a:rPr>
              <a:t>Θ</a:t>
            </a:r>
            <a:r>
              <a:rPr lang="en-US" dirty="0">
                <a:solidFill>
                  <a:srgbClr val="FFFF00"/>
                </a:solidFill>
                <a:latin typeface="Times New Roman"/>
                <a:cs typeface="Times New Roman"/>
              </a:rPr>
              <a:t>(g(n))</a:t>
            </a:r>
            <a:r>
              <a:rPr lang="en-US" dirty="0">
                <a:latin typeface="Times New Roman"/>
                <a:cs typeface="Times New Roman"/>
              </a:rPr>
              <a:t> to be a set of functions that </a:t>
            </a:r>
            <a:r>
              <a:rPr lang="en-US" dirty="0">
                <a:solidFill>
                  <a:srgbClr val="FFFF00"/>
                </a:solidFill>
                <a:latin typeface="Times New Roman"/>
                <a:cs typeface="Times New Roman"/>
              </a:rPr>
              <a:t>asymptotically </a:t>
            </a:r>
            <a:r>
              <a:rPr lang="en-US" dirty="0">
                <a:latin typeface="Times New Roman"/>
                <a:cs typeface="Times New Roman"/>
              </a:rPr>
              <a:t>equivalent to g(n).</a:t>
            </a:r>
          </a:p>
          <a:p>
            <a:r>
              <a:rPr lang="en-US" dirty="0">
                <a:latin typeface="Times New Roman"/>
                <a:cs typeface="Times New Roman"/>
              </a:rPr>
              <a:t>Formally, </a:t>
            </a:r>
          </a:p>
          <a:p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This can be written as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22275" y="2514600"/>
          <a:ext cx="82216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1" name="Equation" r:id="rId3" imgW="3809880" imgH="253800" progId="">
                  <p:embed/>
                </p:oleObj>
              </mc:Choice>
              <mc:Fallback>
                <p:oleObj name="Equation" r:id="rId3" imgW="3809880" imgH="2538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" y="2514600"/>
                        <a:ext cx="8221663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990600" y="3124200"/>
          <a:ext cx="777081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2" name="Equation" r:id="rId5" imgW="3174840" imgH="253800" progId="">
                  <p:embed/>
                </p:oleObj>
              </mc:Choice>
              <mc:Fallback>
                <p:oleObj name="Equation" r:id="rId5" imgW="3174840" imgH="2538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124200"/>
                        <a:ext cx="7770812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081463" y="3810000"/>
          <a:ext cx="25812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3" name="Equation" r:id="rId7" imgW="977760" imgH="203040" progId="">
                  <p:embed/>
                </p:oleObj>
              </mc:Choice>
              <mc:Fallback>
                <p:oleObj name="Equation" r:id="rId7" imgW="977760" imgH="20304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1463" y="3810000"/>
                        <a:ext cx="258127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00" y="2819400"/>
            <a:ext cx="1066800" cy="12192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7200" dirty="0"/>
              <a:t>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410200"/>
            <a:ext cx="8183880" cy="62484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032248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Lower Bound:</a:t>
            </a:r>
          </a:p>
          <a:p>
            <a:pPr lvl="1"/>
            <a:r>
              <a:rPr lang="en-US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f(n)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grows asymptotically at least as fast as 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i="1" baseline="30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For this, we need to show that there exist positive constants </a:t>
            </a:r>
            <a:r>
              <a:rPr lang="en-US" sz="2600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600" i="1" baseline="-25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600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600" i="1" baseline="-25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, such that                  for all </a:t>
            </a: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Consider the reasoning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We implicitly assumed that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2n ≥ 0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baseline="30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-3 ≥ 0</a:t>
            </a: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These are not true for all </a:t>
            </a:r>
            <a:r>
              <a:rPr lang="en-US" sz="26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600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but if            then both are true</a:t>
            </a: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for                 we have                     for all           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800600" y="1828800"/>
          <a:ext cx="1447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8" name="Equation" r:id="rId3" imgW="723600" imgH="241200" progId="">
                  <p:embed/>
                </p:oleObj>
              </mc:Choice>
              <mc:Fallback>
                <p:oleObj name="Equation" r:id="rId3" imgW="723600" imgH="2412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828800"/>
                        <a:ext cx="14478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162800" y="1905000"/>
          <a:ext cx="914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9" name="Equation" r:id="rId5" imgW="393480" imgH="228600" progId="">
                  <p:embed/>
                </p:oleObj>
              </mc:Choice>
              <mc:Fallback>
                <p:oleObj name="Equation" r:id="rId5" imgW="393480" imgH="2286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1905000"/>
                        <a:ext cx="914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343400" y="2286000"/>
          <a:ext cx="41910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0" name="Equation" r:id="rId7" imgW="1765080" imgH="723600" progId="">
                  <p:embed/>
                </p:oleObj>
              </mc:Choice>
              <mc:Fallback>
                <p:oleObj name="Equation" r:id="rId7" imgW="1765080" imgH="7236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286000"/>
                        <a:ext cx="4191000" cy="152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257800" y="4038600"/>
          <a:ext cx="990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1" name="Equation" r:id="rId9" imgW="457200" imgH="228600" progId="">
                  <p:embed/>
                </p:oleObj>
              </mc:Choice>
              <mc:Fallback>
                <p:oleObj name="Equation" r:id="rId9" imgW="457200" imgH="22860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4038600"/>
                        <a:ext cx="9906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5" name="Object 7"/>
          <p:cNvGraphicFramePr>
            <a:graphicFrameLocks noChangeAspect="1"/>
          </p:cNvGraphicFramePr>
          <p:nvPr/>
        </p:nvGraphicFramePr>
        <p:xfrm>
          <a:off x="1371600" y="4572000"/>
          <a:ext cx="1143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2" name="Equation" r:id="rId11" imgW="507960" imgH="253800" progId="">
                  <p:embed/>
                </p:oleObj>
              </mc:Choice>
              <mc:Fallback>
                <p:oleObj name="Equation" r:id="rId11" imgW="507960" imgH="253800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572000"/>
                        <a:ext cx="1143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6" name="Object 8"/>
          <p:cNvGraphicFramePr>
            <a:graphicFrameLocks noChangeAspect="1"/>
          </p:cNvGraphicFramePr>
          <p:nvPr/>
        </p:nvGraphicFramePr>
        <p:xfrm>
          <a:off x="3886200" y="4495800"/>
          <a:ext cx="1600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3" name="Equation" r:id="rId13" imgW="723600" imgH="241200" progId="">
                  <p:embed/>
                </p:oleObj>
              </mc:Choice>
              <mc:Fallback>
                <p:oleObj name="Equation" r:id="rId13" imgW="723600" imgH="241200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495800"/>
                        <a:ext cx="16002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7" name="Object 9"/>
          <p:cNvGraphicFramePr>
            <a:graphicFrameLocks noChangeAspect="1"/>
          </p:cNvGraphicFramePr>
          <p:nvPr/>
        </p:nvGraphicFramePr>
        <p:xfrm>
          <a:off x="6400800" y="4495800"/>
          <a:ext cx="990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4" name="Equation" r:id="rId15" imgW="393480" imgH="228600" progId="">
                  <p:embed/>
                </p:oleObj>
              </mc:Choice>
              <mc:Fallback>
                <p:oleObj name="Equation" r:id="rId15" imgW="393480" imgH="228600" progId="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495800"/>
                        <a:ext cx="9906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956048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Upper Bound: </a:t>
            </a:r>
            <a:r>
              <a:rPr lang="en-US" i="1" dirty="0">
                <a:solidFill>
                  <a:srgbClr val="FFFF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f(n) </a:t>
            </a:r>
            <a:r>
              <a:rPr lang="en-US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grows asymptotically no faster than </a:t>
            </a:r>
            <a:r>
              <a:rPr lang="en-US" i="1" dirty="0">
                <a:solidFill>
                  <a:srgbClr val="FFFF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n</a:t>
            </a:r>
            <a:r>
              <a:rPr lang="en-US" i="1" baseline="30000" dirty="0">
                <a:solidFill>
                  <a:srgbClr val="FFFF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2</a:t>
            </a:r>
          </a:p>
          <a:p>
            <a:r>
              <a:rPr lang="en-US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we need to show that there exist positive constants </a:t>
            </a:r>
            <a:r>
              <a:rPr lang="en-US" i="1" dirty="0">
                <a:solidFill>
                  <a:srgbClr val="FFFF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c</a:t>
            </a:r>
            <a:r>
              <a:rPr lang="en-US" i="1" baseline="-25000" dirty="0">
                <a:solidFill>
                  <a:srgbClr val="FFFF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and </a:t>
            </a:r>
            <a:r>
              <a:rPr lang="en-US" i="1" dirty="0">
                <a:solidFill>
                  <a:srgbClr val="FFFF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n</a:t>
            </a:r>
            <a:r>
              <a:rPr lang="en-US" i="1" baseline="-25000" dirty="0">
                <a:solidFill>
                  <a:srgbClr val="FFFF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0</a:t>
            </a:r>
            <a:r>
              <a:rPr lang="en-US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, such that                     for all</a:t>
            </a:r>
          </a:p>
          <a:p>
            <a:r>
              <a:rPr lang="en-US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Consider the reasoning</a:t>
            </a:r>
          </a:p>
          <a:p>
            <a:endParaRPr lang="en-US" dirty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Thus c</a:t>
            </a:r>
            <a:r>
              <a:rPr lang="en-US" baseline="-250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= 10</a:t>
            </a:r>
          </a:p>
          <a:p>
            <a:r>
              <a:rPr lang="en-US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We implicitly made the assumption that 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429000" y="1905000"/>
          <a:ext cx="1676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5" name="Equation" r:id="rId3" imgW="736560" imgH="241200" progId="">
                  <p:embed/>
                </p:oleObj>
              </mc:Choice>
              <mc:Fallback>
                <p:oleObj name="Equation" r:id="rId3" imgW="736560" imgH="24120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905000"/>
                        <a:ext cx="16764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6096000" y="1936230"/>
          <a:ext cx="990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6" name="Equation" r:id="rId5" imgW="393480" imgH="228600" progId="">
                  <p:embed/>
                </p:oleObj>
              </mc:Choice>
              <mc:Fallback>
                <p:oleObj name="Equation" r:id="rId5" imgW="393480" imgH="228600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936230"/>
                        <a:ext cx="9906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828800" y="2895600"/>
          <a:ext cx="51054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7" name="Equation" r:id="rId7" imgW="2552400" imgH="482400" progId="">
                  <p:embed/>
                </p:oleObj>
              </mc:Choice>
              <mc:Fallback>
                <p:oleObj name="Equation" r:id="rId7" imgW="2552400" imgH="482400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895600"/>
                        <a:ext cx="51054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6705600" y="4265950"/>
          <a:ext cx="1143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8" name="Equation" r:id="rId9" imgW="558720" imgH="203040" progId="">
                  <p:embed/>
                </p:oleObj>
              </mc:Choice>
              <mc:Fallback>
                <p:oleObj name="Equation" r:id="rId9" imgW="558720" imgH="203040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4265950"/>
                        <a:ext cx="1143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181600"/>
            <a:ext cx="8183880" cy="85344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This is not true for all </a:t>
            </a:r>
            <a:r>
              <a:rPr lang="en-US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but it is true for all </a:t>
            </a:r>
            <a:r>
              <a:rPr lang="en-US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n ≥ 1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So select </a:t>
            </a:r>
            <a:r>
              <a:rPr lang="en-US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baseline="-25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≥ 1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We thus have 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971800" y="1477780"/>
          <a:ext cx="3505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4" name="Equation" r:id="rId3" imgW="1587240" imgH="241200" progId="">
                  <p:embed/>
                </p:oleObj>
              </mc:Choice>
              <mc:Fallback>
                <p:oleObj name="Equation" r:id="rId3" imgW="1587240" imgH="2412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477780"/>
                        <a:ext cx="35052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From Lower Bound we have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From Upper Bound we have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Combining the two, we let </a:t>
            </a:r>
            <a:r>
              <a:rPr lang="en-US" sz="2400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i="1" baseline="-25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be the larger of the two: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 conclusion, if we let </a:t>
            </a:r>
            <a:r>
              <a:rPr lang="en-US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i="1" baseline="-25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7, </a:t>
            </a:r>
            <a:r>
              <a:rPr lang="en-US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i="1" baseline="-25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10 and               then we have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thus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525780" y="521817"/>
          <a:ext cx="914400" cy="49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4" name="Equation" r:id="rId3" imgW="507960" imgH="253800" progId="">
                  <p:embed/>
                </p:oleObj>
              </mc:Choice>
              <mc:Fallback>
                <p:oleObj name="Equation" r:id="rId3" imgW="507960" imgH="2538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5780" y="521817"/>
                        <a:ext cx="914400" cy="498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7" name="Object 3"/>
          <p:cNvGraphicFramePr>
            <a:graphicFrameLocks noChangeAspect="1"/>
          </p:cNvGraphicFramePr>
          <p:nvPr/>
        </p:nvGraphicFramePr>
        <p:xfrm>
          <a:off x="4495800" y="990600"/>
          <a:ext cx="948364" cy="502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5" name="Equation" r:id="rId5" imgW="380880" imgH="228600" progId="">
                  <p:embed/>
                </p:oleObj>
              </mc:Choice>
              <mc:Fallback>
                <p:oleObj name="Equation" r:id="rId5" imgW="380880" imgH="2286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990600"/>
                        <a:ext cx="948364" cy="5029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9" name="Object 5"/>
          <p:cNvGraphicFramePr>
            <a:graphicFrameLocks noChangeAspect="1"/>
          </p:cNvGraphicFramePr>
          <p:nvPr/>
        </p:nvGraphicFramePr>
        <p:xfrm>
          <a:off x="7543800" y="1357860"/>
          <a:ext cx="9144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6" name="Equation" r:id="rId7" imgW="507960" imgH="253800" progId="">
                  <p:embed/>
                </p:oleObj>
              </mc:Choice>
              <mc:Fallback>
                <p:oleObj name="Equation" r:id="rId7" imgW="507960" imgH="25380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1357860"/>
                        <a:ext cx="914400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1" name="Object 7"/>
          <p:cNvGraphicFramePr>
            <a:graphicFrameLocks noChangeAspect="1"/>
          </p:cNvGraphicFramePr>
          <p:nvPr/>
        </p:nvGraphicFramePr>
        <p:xfrm>
          <a:off x="7010400" y="2208550"/>
          <a:ext cx="114300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7" name="Equation" r:id="rId9" imgW="507960" imgH="253800" progId="">
                  <p:embed/>
                </p:oleObj>
              </mc:Choice>
              <mc:Fallback>
                <p:oleObj name="Equation" r:id="rId9" imgW="507960" imgH="253800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2208550"/>
                        <a:ext cx="1143000" cy="595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2" name="Object 8"/>
          <p:cNvGraphicFramePr>
            <a:graphicFrameLocks noChangeAspect="1"/>
          </p:cNvGraphicFramePr>
          <p:nvPr/>
        </p:nvGraphicFramePr>
        <p:xfrm>
          <a:off x="1371600" y="3276600"/>
          <a:ext cx="6858000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8" name="Equation" r:id="rId10" imgW="2450880" imgH="241200" progId="">
                  <p:embed/>
                </p:oleObj>
              </mc:Choice>
              <mc:Fallback>
                <p:oleObj name="Equation" r:id="rId10" imgW="2450880" imgH="241200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276600"/>
                        <a:ext cx="6858000" cy="601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3" name="Object 9"/>
          <p:cNvGraphicFramePr>
            <a:graphicFrameLocks noChangeAspect="1"/>
          </p:cNvGraphicFramePr>
          <p:nvPr/>
        </p:nvGraphicFramePr>
        <p:xfrm>
          <a:off x="1435100" y="4587875"/>
          <a:ext cx="703580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9" name="Equation" r:id="rId12" imgW="2514600" imgH="228600" progId="">
                  <p:embed/>
                </p:oleObj>
              </mc:Choice>
              <mc:Fallback>
                <p:oleObj name="Equation" r:id="rId12" imgW="2514600" imgH="228600" progId="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100" y="4587875"/>
                        <a:ext cx="7035800" cy="56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Graphically</a:t>
            </a:r>
          </a:p>
        </p:txBody>
      </p:sp>
      <p:pic>
        <p:nvPicPr>
          <p:cNvPr id="81921" name="Picture 1" descr="J:\FAST-NUCES\2014Spring\Analysis of Algorithms\Lectures\thetanotation.png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457200"/>
            <a:ext cx="6858000" cy="5029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486400"/>
            <a:ext cx="8183880" cy="54864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651248"/>
          </a:xfrm>
          <a:effectLst/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We have established that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This selection may be right or may be wrong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We have to prove or disprove any given f(n) and g(n) whether they are correctly chosen.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We have to prove that our choice of g(n) is correct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Let’s show why </a:t>
            </a:r>
            <a:r>
              <a:rPr lang="en-US" sz="26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f(n)</a:t>
            </a:r>
            <a:r>
              <a:rPr lang="en-US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is not in some other asymptotic class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648200" y="533400"/>
          <a:ext cx="1295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899" name="Equation" r:id="rId3" imgW="609480" imgH="228600" progId="">
                  <p:embed/>
                </p:oleObj>
              </mc:Choice>
              <mc:Fallback>
                <p:oleObj name="Equation" r:id="rId3" imgW="609480" imgH="2286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533400"/>
                        <a:ext cx="12954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486400"/>
            <a:ext cx="8183880" cy="548640"/>
          </a:xfrm>
        </p:spPr>
        <p:txBody>
          <a:bodyPr>
            <a:normAutofit fontScale="90000"/>
          </a:bodyPr>
          <a:lstStyle/>
          <a:p>
            <a:r>
              <a:rPr lang="en-US" dirty="0"/>
              <a:t>Why not </a:t>
            </a:r>
            <a:r>
              <a:rPr lang="el-GR" b="0" i="1" dirty="0">
                <a:effectLst/>
                <a:latin typeface="Times New Roman"/>
                <a:cs typeface="Times New Roman"/>
              </a:rPr>
              <a:t>ϴ</a:t>
            </a:r>
            <a:r>
              <a:rPr lang="en-US" b="0" i="1" dirty="0">
                <a:effectLst/>
                <a:latin typeface="Times New Roman"/>
                <a:cs typeface="Times New Roman"/>
              </a:rPr>
              <a:t> (n)</a:t>
            </a:r>
            <a:endParaRPr lang="en-US" b="0" i="1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65124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First let’s show that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this were true, we would have had to satisfy both the upper and lower bounds.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lower bound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satisfied because                               does grow at least as fast asymptotically as </a:t>
            </a:r>
            <a:r>
              <a:rPr lang="en-US" sz="2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But the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upper bound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false. It requires that there exist positive constants </a:t>
            </a:r>
            <a:r>
              <a:rPr lang="en-US" sz="2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i="1" baseline="-25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i="1" baseline="-25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such that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f(n)≤ c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 all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 ≥ n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Informally, we know that                               will eventually exceed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n,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no matter how large we make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403600" y="623888"/>
          <a:ext cx="1574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0" name="Equation" r:id="rId3" imgW="787320" imgH="203040" progId="">
                  <p:embed/>
                </p:oleObj>
              </mc:Choice>
              <mc:Fallback>
                <p:oleObj name="Equation" r:id="rId3" imgW="787320" imgH="20304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3600" y="623888"/>
                        <a:ext cx="15748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562600" y="1828800"/>
          <a:ext cx="2209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1" name="Equation" r:id="rId5" imgW="1193760" imgH="228600" progId="">
                  <p:embed/>
                </p:oleObj>
              </mc:Choice>
              <mc:Fallback>
                <p:oleObj name="Equation" r:id="rId5" imgW="1193760" imgH="2286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1828800"/>
                        <a:ext cx="2209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9" name="Object 5"/>
          <p:cNvGraphicFramePr>
            <a:graphicFrameLocks noChangeAspect="1"/>
          </p:cNvGraphicFramePr>
          <p:nvPr/>
        </p:nvGraphicFramePr>
        <p:xfrm>
          <a:off x="3810000" y="3808750"/>
          <a:ext cx="2209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2" name="Equation" r:id="rId7" imgW="1193760" imgH="228600" progId="">
                  <p:embed/>
                </p:oleObj>
              </mc:Choice>
              <mc:Fallback>
                <p:oleObj name="Equation" r:id="rId7" imgW="1193760" imgH="22860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808750"/>
                        <a:ext cx="2209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1919</TotalTime>
  <Words>694</Words>
  <Application>Microsoft Office PowerPoint</Application>
  <PresentationFormat>On-screen Show (4:3)</PresentationFormat>
  <Paragraphs>103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Calibri</vt:lpstr>
      <vt:lpstr>Tahoma</vt:lpstr>
      <vt:lpstr>Times New Roman</vt:lpstr>
      <vt:lpstr>Verdana</vt:lpstr>
      <vt:lpstr>Wingdings</vt:lpstr>
      <vt:lpstr>Wingdings 2</vt:lpstr>
      <vt:lpstr>Aspect</vt:lpstr>
      <vt:lpstr>Equation</vt:lpstr>
      <vt:lpstr>Design and Analysis of Algorithm</vt:lpstr>
      <vt:lpstr>Asymptotic Notation</vt:lpstr>
      <vt:lpstr>Example</vt:lpstr>
      <vt:lpstr>Example</vt:lpstr>
      <vt:lpstr>Example</vt:lpstr>
      <vt:lpstr>Final answer</vt:lpstr>
      <vt:lpstr>Graphically</vt:lpstr>
      <vt:lpstr>PowerPoint Presentation</vt:lpstr>
      <vt:lpstr>Why not ϴ (n)</vt:lpstr>
      <vt:lpstr>Why not Θ(n)</vt:lpstr>
      <vt:lpstr>Another Example</vt:lpstr>
      <vt:lpstr>O- and Ω-notations</vt:lpstr>
      <vt:lpstr>Big-O notation</vt:lpstr>
      <vt:lpstr>Big-Omega notation</vt:lpstr>
      <vt:lpstr>Θ-, O- and Ω-notations</vt:lpstr>
      <vt:lpstr>Asymptotic Intuitions</vt:lpstr>
      <vt:lpstr>What we will do in this course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Analysis of Algorithm</dc:title>
  <dc:creator>Mohammad Tahir</dc:creator>
  <cp:lastModifiedBy>MUHMMAD ARIF SHAH</cp:lastModifiedBy>
  <cp:revision>414</cp:revision>
  <dcterms:created xsi:type="dcterms:W3CDTF">2006-08-16T00:00:00Z</dcterms:created>
  <dcterms:modified xsi:type="dcterms:W3CDTF">2018-09-13T03:59:26Z</dcterms:modified>
</cp:coreProperties>
</file>