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321" r:id="rId3"/>
    <p:sldId id="322" r:id="rId4"/>
    <p:sldId id="323" r:id="rId5"/>
    <p:sldId id="330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530" autoAdjust="0"/>
  </p:normalViewPr>
  <p:slideViewPr>
    <p:cSldViewPr>
      <p:cViewPr varScale="1">
        <p:scale>
          <a:sx n="95" d="100"/>
          <a:sy n="95" d="100"/>
        </p:scale>
        <p:origin x="4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7860C-28B0-4676-BDDD-0B94BE4D9663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390C-EBAA-423E-B8AD-C38F48367A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390C-EBAA-423E-B8AD-C38F48367A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02-Oct-2018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Muhammad </a:t>
            </a:r>
            <a:r>
              <a:rPr lang="en-US" dirty="0" err="1"/>
              <a:t>Arif</a:t>
            </a:r>
            <a:r>
              <a:rPr lang="en-US"/>
              <a:t> shah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do not know this but because     ˂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˃ 1, we can express this as T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Similarly, the time taken to sort right sub-array is expressed as T   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conclusion, we have </a:t>
            </a:r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5638800" y="457200"/>
          <a:ext cx="38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3" imgW="291960" imgH="431640" progId="">
                  <p:embed/>
                </p:oleObj>
              </mc:Choice>
              <mc:Fallback>
                <p:oleObj name="Equation" r:id="rId3" imgW="291960" imgH="431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7200"/>
                        <a:ext cx="381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3937000" y="990599"/>
          <a:ext cx="863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5" imgW="431640" imgH="457200" progId="">
                  <p:embed/>
                </p:oleObj>
              </mc:Choice>
              <mc:Fallback>
                <p:oleObj name="Equation" r:id="rId5" imgW="431640" imgH="457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990599"/>
                        <a:ext cx="8636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3079750" y="1828800"/>
          <a:ext cx="9588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Equation" r:id="rId7" imgW="431640" imgH="457200" progId="">
                  <p:embed/>
                </p:oleObj>
              </mc:Choice>
              <mc:Fallback>
                <p:oleObj name="Equation" r:id="rId7" imgW="431640" imgH="457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828800"/>
                        <a:ext cx="95885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000" y="3505200"/>
          <a:ext cx="6477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9" imgW="2743200" imgH="711000" progId="">
                  <p:embed/>
                </p:oleObj>
              </mc:Choice>
              <mc:Fallback>
                <p:oleObj name="Equation" r:id="rId9" imgW="2743200" imgH="7110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6477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105400"/>
            <a:ext cx="8183880" cy="929640"/>
          </a:xfrm>
        </p:spPr>
        <p:txBody>
          <a:bodyPr/>
          <a:lstStyle/>
          <a:p>
            <a:r>
              <a:rPr lang="en-US" dirty="0"/>
              <a:t>Solving the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is called a recurrence relation i.e. a recursively defined function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Let’s expand the terms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Any pattern?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1981200"/>
          <a:ext cx="5715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6" name="Equation" r:id="rId3" imgW="2323800" imgH="1117440" progId="">
                  <p:embed/>
                </p:oleObj>
              </mc:Choice>
              <mc:Fallback>
                <p:oleObj name="Equation" r:id="rId3" imgW="2323800" imgH="1117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57150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448800" y="304800"/>
            <a:ext cx="5867400" cy="1828800"/>
            <a:chOff x="3505200" y="2362200"/>
            <a:chExt cx="5867400" cy="1828800"/>
          </a:xfrm>
        </p:grpSpPr>
        <p:sp>
          <p:nvSpPr>
            <p:cNvPr id="5" name="Rectangle 4"/>
            <p:cNvSpPr/>
            <p:nvPr/>
          </p:nvSpPr>
          <p:spPr>
            <a:xfrm>
              <a:off x="3505200" y="2362200"/>
              <a:ext cx="5867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15715" name="Object 3"/>
            <p:cNvGraphicFramePr>
              <a:graphicFrameLocks noChangeAspect="1"/>
            </p:cNvGraphicFramePr>
            <p:nvPr/>
          </p:nvGraphicFramePr>
          <p:xfrm>
            <a:off x="3581400" y="2514600"/>
            <a:ext cx="5715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7" name="Equation" r:id="rId5" imgW="2857320" imgH="711000" progId="">
                    <p:embed/>
                  </p:oleObj>
                </mc:Choice>
                <mc:Fallback>
                  <p:oleObj name="Equation" r:id="rId5" imgW="2857320" imgH="7110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2514600"/>
                          <a:ext cx="5715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8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0"/>
            <a:ext cx="8183880" cy="701040"/>
          </a:xfrm>
        </p:spPr>
        <p:txBody>
          <a:bodyPr/>
          <a:lstStyle/>
          <a:p>
            <a:r>
              <a:rPr lang="en-US" dirty="0"/>
              <a:t>Solving the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6202680" cy="487984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Let’s consider the ratios           for powers of 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suggests			   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19600" y="533401"/>
          <a:ext cx="812800" cy="838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Equation" r:id="rId3" imgW="355320" imgH="393480" progId="">
                  <p:embed/>
                </p:oleObj>
              </mc:Choice>
              <mc:Fallback>
                <p:oleObj name="Equation" r:id="rId3" imgW="35532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33401"/>
                        <a:ext cx="812800" cy="838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934200" y="1143000"/>
          <a:ext cx="14478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Equation" r:id="rId5" imgW="647640" imgH="2438280" progId="">
                  <p:embed/>
                </p:oleObj>
              </mc:Choice>
              <mc:Fallback>
                <p:oleObj name="Equation" r:id="rId5" imgW="647640" imgH="24382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43000"/>
                        <a:ext cx="144780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3048000" y="2133600"/>
          <a:ext cx="223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Equation" r:id="rId7" imgW="977760" imgH="393480" progId="">
                  <p:embed/>
                </p:oleObj>
              </mc:Choice>
              <mc:Fallback>
                <p:oleObj name="Equation" r:id="rId7" imgW="977760" imgH="393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3600"/>
                        <a:ext cx="2235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2895600" y="3276600"/>
          <a:ext cx="320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name="Equation" r:id="rId9" imgW="1079280" imgH="203040" progId="">
                  <p:embed/>
                </p:oleObj>
              </mc:Choice>
              <mc:Fallback>
                <p:oleObj name="Equation" r:id="rId9" imgW="1079280" imgH="203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320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2971800" y="4572000"/>
          <a:ext cx="1958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name="Equation" r:id="rId11" imgW="660240" imgH="203040" progId="">
                  <p:embed/>
                </p:oleObj>
              </mc:Choice>
              <mc:Fallback>
                <p:oleObj name="Equation" r:id="rId11" imgW="660240" imgH="203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958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819400"/>
            <a:ext cx="1066800" cy="121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7200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Divide and Conquer is a strategy employed to solve a large number of computational problems</a:t>
            </a:r>
          </a:p>
          <a:p>
            <a:pPr lvl="1"/>
            <a:endParaRPr lang="en-US" sz="2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Divide:	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problem into a small number of pieces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Conquer: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solve each piece by applying divide and conquer 		   to it recursively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Combine: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pieces together into a global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0"/>
            <a:ext cx="8183880" cy="701040"/>
          </a:xfrm>
        </p:spPr>
        <p:txBody>
          <a:bodyPr>
            <a:normAutofit/>
          </a:bodyPr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Given an array A</a:t>
            </a:r>
          </a:p>
          <a:p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Divide: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split A down the middle into two subsequences, 	      each of size roughly</a:t>
            </a:r>
          </a:p>
          <a:p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Conquer: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sort each subsequence by calling merge sort 	          recursively on each</a:t>
            </a:r>
          </a:p>
          <a:p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Combine: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merge the two sorted subsequences into a  	          single sorted list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dividing process ends when we have split the subsequences down to a single item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sequence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trivially sorted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key operation is the combining stage, which merges together the two sorted lists into a single sorted list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53000" y="137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Equation" r:id="rId3" imgW="152280" imgH="393480" progId="">
                  <p:embed/>
                </p:oleObj>
              </mc:Choice>
              <mc:Fallback>
                <p:oleObj name="Equation" r:id="rId3" imgW="15228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355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181600"/>
            <a:ext cx="8183880" cy="853440"/>
          </a:xfrm>
        </p:spPr>
        <p:txBody>
          <a:bodyPr>
            <a:normAutofit/>
          </a:bodyPr>
          <a:lstStyle/>
          <a:p>
            <a:r>
              <a:rPr lang="en-US" dirty="0"/>
              <a:t>Merge Sort</a:t>
            </a:r>
          </a:p>
        </p:txBody>
      </p:sp>
      <p:pic>
        <p:nvPicPr>
          <p:cNvPr id="91138" name="Picture 2" descr="J:\FAST-NUCES\2014Spring\Analysis of Algorithms\Lectures\MergeSort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6858000" cy="4846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pic>
        <p:nvPicPr>
          <p:cNvPr id="111617" name="Picture 1" descr="J:\FAST-NUCES\2014Spring\Analysis of Algorithms\Lectures\MergeSortCombine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6858000" cy="4846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57800"/>
            <a:ext cx="8183880" cy="777240"/>
          </a:xfrm>
        </p:spPr>
        <p:txBody>
          <a:bodyPr/>
          <a:lstStyle/>
          <a:p>
            <a:r>
              <a:rPr lang="en-US" dirty="0"/>
              <a:t>Merge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MERGE-SORT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(array A, int p, int r)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(p&lt;r)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then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(p+r)/2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MERGE-SORT(A, p, q)	//Sort A[p…q]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MERGE-SORT(A, q+1, r)	//Sort A[q+1…r]</a:t>
            </a:r>
          </a:p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MERGE(A, p, q, r) 		//merge the two pieces</a:t>
            </a:r>
          </a:p>
          <a:p>
            <a:pPr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0"/>
            <a:ext cx="8183880" cy="701040"/>
          </a:xfrm>
        </p:spPr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(array A, int p, int q, int 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 B[p…r]; int i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p; int j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q+1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while(i ≤ q) and (j ≤ 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 if(A[i] ≤ A[j])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then B[k++]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←</a:t>
            </a:r>
            <a:r>
              <a:rPr lang="en-US" sz="2400" dirty="0">
                <a:latin typeface="Times New Roman"/>
                <a:cs typeface="Times New Roman"/>
              </a:rPr>
              <a:t> A[i++]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		else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B[k++]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←</a:t>
            </a:r>
            <a:r>
              <a:rPr lang="en-US" sz="2400" dirty="0">
                <a:latin typeface="Times New Roman"/>
                <a:cs typeface="Times New Roman"/>
              </a:rPr>
              <a:t> A[j++]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while(i ≤ q)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do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B[k++]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←</a:t>
            </a:r>
            <a:r>
              <a:rPr lang="en-US" sz="2400" dirty="0">
                <a:latin typeface="Times New Roman"/>
                <a:cs typeface="Times New Roman"/>
              </a:rPr>
              <a:t> A[i++]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while (j ≤ 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do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B[k++]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←</a:t>
            </a:r>
            <a:r>
              <a:rPr lang="en-US" sz="2400" dirty="0">
                <a:latin typeface="Times New Roman"/>
                <a:cs typeface="Times New Roman"/>
              </a:rPr>
              <a:t> A[j++]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For 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←</a:t>
            </a:r>
            <a:r>
              <a:rPr lang="en-US" sz="2400" dirty="0">
                <a:latin typeface="Times New Roman"/>
                <a:cs typeface="Times New Roman"/>
              </a:rPr>
              <a:t> p to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do A[i]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←</a:t>
            </a:r>
            <a:r>
              <a:rPr lang="en-US" sz="2400" dirty="0">
                <a:latin typeface="Times New Roman"/>
                <a:cs typeface="Times New Roman"/>
              </a:rPr>
              <a:t> B[i]</a:t>
            </a: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consider the procedure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(A, p, q, r)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= r-p+1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denote the total length of both left and right sub-arrays, i.e. sorted pieces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MERGE procedure contains four loops, none nested in the other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Each loop can be executed at most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times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 running time of MERGE is </a:t>
            </a:r>
            <a:r>
              <a:rPr lang="el-GR" dirty="0">
                <a:latin typeface="Times New Roman"/>
                <a:cs typeface="Times New Roman"/>
              </a:rPr>
              <a:t>Θ</a:t>
            </a:r>
            <a:r>
              <a:rPr lang="en-US" dirty="0">
                <a:latin typeface="Times New Roman"/>
                <a:cs typeface="Times New Roman"/>
              </a:rPr>
              <a:t>(n)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57800"/>
            <a:ext cx="8183880" cy="777240"/>
          </a:xfrm>
        </p:spPr>
        <p:txBody>
          <a:bodyPr/>
          <a:lstStyle/>
          <a:p>
            <a:r>
              <a:rPr lang="en-US" dirty="0"/>
              <a:t>Analysis of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T(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denotes the Worst-Case running time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MERGE-SORT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 an array of length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we call MERGE-SORT with a array containing a single item (n=1) then the running time is constant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Means T(n) =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n&gt;1, MERGE-SORT splits into two halves, sorts the two and merges them together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left half is of size      and the right half is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long does it take to sort elements in sub-array of size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3657600"/>
          <a:ext cx="38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Equation" r:id="rId3" imgW="291960" imgH="431640" progId="">
                  <p:embed/>
                </p:oleObj>
              </mc:Choice>
              <mc:Fallback>
                <p:oleObj name="Equation" r:id="rId3" imgW="291960" imgH="431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57600"/>
                        <a:ext cx="381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7391400" y="3505200"/>
          <a:ext cx="38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5" imgW="291960" imgH="431640" progId="">
                  <p:embed/>
                </p:oleObj>
              </mc:Choice>
              <mc:Fallback>
                <p:oleObj name="Equation" r:id="rId5" imgW="291960" imgH="4316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505200"/>
                        <a:ext cx="381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1600200" y="4572000"/>
          <a:ext cx="38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Equation" r:id="rId7" imgW="291960" imgH="431640" progId="">
                  <p:embed/>
                </p:oleObj>
              </mc:Choice>
              <mc:Fallback>
                <p:oleObj name="Equation" r:id="rId7" imgW="291960" imgH="4316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381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</TotalTime>
  <Words>378</Words>
  <Application>Microsoft Office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Times New Roman</vt:lpstr>
      <vt:lpstr>Verdana</vt:lpstr>
      <vt:lpstr>Wingdings 2</vt:lpstr>
      <vt:lpstr>Aspect</vt:lpstr>
      <vt:lpstr>Equation</vt:lpstr>
      <vt:lpstr>Design and Analysis of Algorithm</vt:lpstr>
      <vt:lpstr>Divide and Conquer Strategy</vt:lpstr>
      <vt:lpstr>Merge Sort</vt:lpstr>
      <vt:lpstr>Merge Sort</vt:lpstr>
      <vt:lpstr>Merge Sort</vt:lpstr>
      <vt:lpstr>Merge Sort Algorithm</vt:lpstr>
      <vt:lpstr>MERGE Algorithm</vt:lpstr>
      <vt:lpstr>Analysis of Merge Sort</vt:lpstr>
      <vt:lpstr>Analysis of Merge Sort</vt:lpstr>
      <vt:lpstr>Analysis of Merge Sort</vt:lpstr>
      <vt:lpstr>Solving the recurrence</vt:lpstr>
      <vt:lpstr>Solving the recurrence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</dc:title>
  <dc:creator>Mohammad Tahir</dc:creator>
  <cp:lastModifiedBy>MUHMMAD ARIF SHAH</cp:lastModifiedBy>
  <cp:revision>499</cp:revision>
  <dcterms:created xsi:type="dcterms:W3CDTF">2006-08-16T00:00:00Z</dcterms:created>
  <dcterms:modified xsi:type="dcterms:W3CDTF">2018-10-02T06:56:04Z</dcterms:modified>
</cp:coreProperties>
</file>