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03DD2E-7C7E-43B3-BFB6-8F3B8CE56C2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E583-BC85-4881-AA4C-5099D3C2B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19572-9834-4D37-8B84-15D912C80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C81D-EAEB-473A-8FD5-ACAF92F0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0C54-3FE6-45A4-AE57-D45914DA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0827-03DE-4E82-83B3-E7FE86C1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8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61F1-E938-4D74-A65B-43E0E608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1E0F1-AF7A-4829-848A-1DFD3264B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14C8-6DDE-4E7C-89E3-40CFDB48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82CB-AB3E-4579-B4A5-44D33AB2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7855-A1CF-4274-B2C0-11D33C0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3A56B-6167-44C1-A440-96D6FFE1C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9D762-0B0B-4D57-B676-C80478D4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C17D-DE8B-4174-A037-CE86E2A4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FD9D-752D-4170-9629-720BCA77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40D5-6ECE-4A35-99B5-36B8A580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5014-CEFC-4392-B32A-229BE802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2CEB-D9B2-4B5F-8E8B-1CAC36C2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AAF9-E73F-454E-BF62-1EC60A87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85CF1-30BF-4765-AE06-5831087F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14B4-9F8B-404B-88B8-0FC02D7B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1625-E562-4884-87D4-5327F44C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70190-16F6-44C1-955D-BD50C0D4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EDC9-3F1C-4820-AC15-8E10B919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5B43-335A-4592-A4EC-8D49906C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8501-167D-4CD2-B208-168612D4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F9F1-6C68-403C-A010-C55529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47F9-9AFB-46B0-90CB-D8CF3130F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F201D-1AAA-4E5A-A522-EE3513FD3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90AC9-B784-456A-B5B9-3991CBFD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2A4F-EDBA-484B-8D9E-9AD5182E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EBBF4-8193-4DCE-BC98-DDDFCDD7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736E-9FF8-4F65-9C62-0D87FF52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B32DC-9EC3-4502-8FFF-821BEF26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9EDEE-20D6-4300-87D5-59F8D324D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85D2D-8FDE-44DF-AAF5-E2288ABF7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8C7C0-0FFB-4862-AA20-A6F64C3B7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54E67-E1DE-4AC1-B365-9CD55FA6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1D93E-369C-43A2-9AA3-BAEEB924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98CA8-779E-4F82-A4F9-AE2A0DE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4723-D371-4FAD-BB9A-372541F8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FC122-3CF4-4A99-89E9-4927D6A1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F291B-7B39-4752-B6AD-57141B75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25634-0851-496B-B416-B9945321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16309-3377-4D69-9115-AD4D302E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6B833-6ABA-4DB9-8045-46045FE2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35CDB-ABE8-4B8C-BFB8-66C54E5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E979-EE27-49BB-9148-7B113478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592-F08D-482F-90ED-8DD7BE2C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5B106-4361-4A95-A1E8-558D5927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DAF10-E45E-4917-AAA2-0138ADDD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11AC-3365-444E-AA0A-BDC1147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C4DAA-096C-4C11-AA9F-185779CB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724D-697D-4F0F-8780-B50D6AB9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6096E-78F3-49C9-A8B0-FAEA4AC5C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C2F9-83D0-4566-A59F-FAA3E747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2BF51-C18B-475A-9443-92631C35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CC20A-21D6-4F20-BAA1-E0EA4426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CE724-F2FE-49F9-8B2B-12519131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E83E9-8F6C-46E4-B1D7-76EAAF9A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A636C-A1DB-4D81-AB29-0D41C7FD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51D63-3EA5-41CB-B858-A10883D64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BF24F-2D91-4710-AD93-C91F75650867}" type="datetimeFigureOut">
              <a:rPr lang="en-US" smtClean="0"/>
              <a:t>04-Feb-23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E007-254D-46DE-9BC1-2AC0A4C7C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CDE5-2944-46A1-9AD3-15148AD9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DF5C-2B73-4564-8563-F6FB93F7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D8B33D24-16F4-4D67-F27A-E49047F69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8DBAC-DAA7-4A3C-BA56-8380AA3A0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890433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Cybercrimes Prevention and Reporting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B54E6-F921-4979-BD9A-BF8679F9A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Dr. Iftikhar Alam</a:t>
            </a:r>
          </a:p>
          <a:p>
            <a:pPr algn="l"/>
            <a:r>
              <a:rPr lang="en-US" sz="2000"/>
              <a:t>CUSIT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30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6CF5-6BCE-4FB7-9468-1531A3BB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Business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8352-5084-469B-8B98-94CB9FBA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your business’s appropriate and inappropriate use</a:t>
            </a:r>
            <a:br>
              <a:rPr lang="en-US" dirty="0"/>
            </a:br>
            <a:r>
              <a:rPr lang="en-US" dirty="0"/>
              <a:t>policies are, and then follow them.</a:t>
            </a:r>
          </a:p>
          <a:p>
            <a:r>
              <a:rPr lang="en-US" dirty="0"/>
              <a:t>Continue to use the prevention methods discussed for individuals,</a:t>
            </a:r>
            <a:br>
              <a:rPr lang="en-US" dirty="0"/>
            </a:br>
            <a:r>
              <a:rPr lang="en-US" dirty="0"/>
              <a:t>families, and property.</a:t>
            </a:r>
          </a:p>
          <a:p>
            <a:r>
              <a:rPr lang="en-US" dirty="0"/>
              <a:t> Follow and enforce strict password management policies.</a:t>
            </a:r>
          </a:p>
          <a:p>
            <a:r>
              <a:rPr lang="en-US" dirty="0"/>
              <a:t>Clearly communicate security solutions to all employees.</a:t>
            </a:r>
          </a:p>
          <a:p>
            <a:r>
              <a:rPr lang="en-US" dirty="0"/>
              <a:t>Establish proper audit policies for user accounts, computer accounts,</a:t>
            </a:r>
            <a:br>
              <a:rPr lang="en-US" dirty="0"/>
            </a:br>
            <a:r>
              <a:rPr lang="en-US" dirty="0"/>
              <a:t>and management tools for server communication.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78FB-A16B-4329-8FF9-0D8DDBDB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8701-DDC0-4247-9721-959D978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possess unauthorized information or corporate intellectual</a:t>
            </a:r>
            <a:br>
              <a:rPr lang="en-US" dirty="0"/>
            </a:br>
            <a:r>
              <a:rPr lang="en-US" dirty="0"/>
              <a:t>property.</a:t>
            </a:r>
          </a:p>
          <a:p>
            <a:r>
              <a:rPr lang="en-US" dirty="0"/>
              <a:t>Do not distribute or use </a:t>
            </a:r>
            <a:r>
              <a:rPr lang="en-US" i="1" dirty="0"/>
              <a:t>pirated </a:t>
            </a:r>
            <a:r>
              <a:rPr lang="en-US" dirty="0"/>
              <a:t>software.</a:t>
            </a:r>
          </a:p>
          <a:p>
            <a:r>
              <a:rPr lang="en-US" dirty="0"/>
              <a:t>Do not provide access to your computer to any unauthorized</a:t>
            </a:r>
            <a:br>
              <a:rPr lang="en-US" dirty="0"/>
            </a:br>
            <a:r>
              <a:rPr lang="en-US" dirty="0"/>
              <a:t>individual.</a:t>
            </a:r>
          </a:p>
          <a:p>
            <a:r>
              <a:rPr lang="en-US" dirty="0"/>
              <a:t>Stay informed about changes to your phone, Internet, intranet, and</a:t>
            </a:r>
            <a:br>
              <a:rPr lang="en-US" dirty="0"/>
            </a:br>
            <a:r>
              <a:rPr lang="en-US" dirty="0"/>
              <a:t>computer access.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5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E3DE2-8319-493B-93F1-8F5A3F0F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Protecting Govt Agencies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E7F7F6-3EBD-4A0D-B743-375592291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847" y="1675227"/>
            <a:ext cx="676030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8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B294-DB9D-4156-B8CE-AF60912D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Report Writing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C9C2-D44F-4440-92CF-8F3051F9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Report Structure </a:t>
            </a:r>
          </a:p>
          <a:p>
            <a:pPr lvl="1"/>
            <a:r>
              <a:rPr lang="en-US" dirty="0"/>
              <a:t>Abstract (or summary)</a:t>
            </a:r>
          </a:p>
          <a:p>
            <a:pPr lvl="1"/>
            <a:r>
              <a:rPr lang="en-US" dirty="0"/>
              <a:t>Table of contents</a:t>
            </a:r>
          </a:p>
          <a:p>
            <a:pPr lvl="1"/>
            <a:r>
              <a:rPr lang="en-US" dirty="0"/>
              <a:t>Body of report</a:t>
            </a:r>
          </a:p>
          <a:p>
            <a:pPr lvl="1"/>
            <a:r>
              <a:rPr lang="en-US" dirty="0"/>
              <a:t>Conclusion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/>
              <a:t>Glossary</a:t>
            </a:r>
          </a:p>
          <a:p>
            <a:pPr lvl="1"/>
            <a:r>
              <a:rPr lang="en-US" dirty="0"/>
              <a:t>Acknowledgments</a:t>
            </a:r>
          </a:p>
          <a:p>
            <a:pPr lvl="1"/>
            <a:r>
              <a:rPr lang="en-US" dirty="0"/>
              <a:t>Appendixes </a:t>
            </a:r>
            <a:br>
              <a:rPr lang="en-US" dirty="0"/>
            </a:b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9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291A2-90AF-4C1C-8B69-E3DA542E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You can use Tools for reporting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5187-393C-4472-B7C1-F836BBBD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 err="1"/>
              <a:t>Autospy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https://www.autopsy.com/about/</a:t>
            </a:r>
          </a:p>
        </p:txBody>
      </p:sp>
    </p:spTree>
    <p:extLst>
      <p:ext uri="{BB962C8B-B14F-4D97-AF65-F5344CB8AC3E}">
        <p14:creationId xmlns:p14="http://schemas.microsoft.com/office/powerpoint/2010/main" val="263251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5BC7D-4383-44E4-AEC1-CE0BCA4B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End of lecture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663-36E2-42B1-8FE4-35D5C336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9651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1BE23-CBA7-425D-8513-D5D15395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Phases of Investigation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56E0-4D80-424B-9364-D7625D20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Collection</a:t>
            </a:r>
            <a:br>
              <a:rPr lang="en-US" sz="2200"/>
            </a:br>
            <a:r>
              <a:rPr lang="en-US" sz="2200"/>
              <a:t> </a:t>
            </a:r>
          </a:p>
          <a:p>
            <a:r>
              <a:rPr lang="en-US" sz="2200"/>
              <a:t>Examination</a:t>
            </a:r>
            <a:br>
              <a:rPr lang="en-US" sz="2200"/>
            </a:br>
            <a:endParaRPr lang="en-US" sz="2200"/>
          </a:p>
          <a:p>
            <a:r>
              <a:rPr lang="en-US" sz="2200"/>
              <a:t>Analysis</a:t>
            </a:r>
            <a:br>
              <a:rPr lang="en-US" sz="2200"/>
            </a:br>
            <a:endParaRPr lang="en-US" sz="2200"/>
          </a:p>
          <a:p>
            <a:r>
              <a:rPr lang="en-US" sz="2200"/>
              <a:t>Reporting </a:t>
            </a:r>
            <a:br>
              <a:rPr lang="en-US" sz="2200"/>
            </a:br>
            <a:endParaRPr lang="en-US" sz="2200"/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8BBC2B6B-A8F5-4543-5902-DDBF095A9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r="2417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292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6A01-F87F-4C58-9271-54CFE76D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Cont…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3CC-E142-4E0A-BEF0-9DF04D6E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2"/>
            <a:ext cx="10515600" cy="5535637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Digital evidence needs to be:</a:t>
            </a:r>
          </a:p>
          <a:p>
            <a:endParaRPr lang="en-US" sz="3000" b="1" dirty="0"/>
          </a:p>
          <a:p>
            <a:pPr lvl="1"/>
            <a:r>
              <a:rPr lang="en-US" sz="3000" b="1" dirty="0"/>
              <a:t>Admissible </a:t>
            </a:r>
            <a:r>
              <a:rPr lang="en-US" sz="3000" dirty="0"/>
              <a:t>It must conform to certain legal rules before it can be</a:t>
            </a:r>
            <a:br>
              <a:rPr lang="en-US" sz="3000" dirty="0"/>
            </a:br>
            <a:r>
              <a:rPr lang="en-US" sz="3000" dirty="0"/>
              <a:t>put before a court.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 </a:t>
            </a:r>
            <a:r>
              <a:rPr lang="en-US" sz="3000" b="1" dirty="0"/>
              <a:t>Authentic </a:t>
            </a:r>
            <a:r>
              <a:rPr lang="en-US" sz="3000" dirty="0"/>
              <a:t>The data must be proven to relate to the incident. This is</a:t>
            </a:r>
            <a:br>
              <a:rPr lang="en-US" sz="3000" dirty="0"/>
            </a:br>
            <a:r>
              <a:rPr lang="en-US" sz="3000" dirty="0"/>
              <a:t>where additional documentation is important.</a:t>
            </a:r>
          </a:p>
          <a:p>
            <a:pPr lvl="1"/>
            <a:endParaRPr lang="en-US" sz="3000" b="1" dirty="0"/>
          </a:p>
          <a:p>
            <a:pPr lvl="1"/>
            <a:r>
              <a:rPr lang="en-US" sz="3000" b="1" dirty="0"/>
              <a:t>Complete </a:t>
            </a:r>
            <a:r>
              <a:rPr lang="en-US" sz="3000" dirty="0"/>
              <a:t>It must be impartial and tell the entire account.</a:t>
            </a:r>
          </a:p>
          <a:p>
            <a:pPr lvl="1"/>
            <a:endParaRPr lang="en-US" sz="3000" b="1" dirty="0"/>
          </a:p>
          <a:p>
            <a:pPr lvl="1"/>
            <a:r>
              <a:rPr lang="en-US" sz="3000" b="1" dirty="0"/>
              <a:t>Reliable </a:t>
            </a:r>
            <a:r>
              <a:rPr lang="en-US" sz="3000" dirty="0"/>
              <a:t>There can be nothing relative to the collection and handling of the evidence that could create any doubt. Chain of Custody procedures become crucial.</a:t>
            </a:r>
          </a:p>
          <a:p>
            <a:pPr lvl="1"/>
            <a:endParaRPr lang="en-US" sz="3000" b="1" dirty="0"/>
          </a:p>
          <a:p>
            <a:pPr lvl="1"/>
            <a:r>
              <a:rPr lang="en-US" sz="3000" b="1" dirty="0"/>
              <a:t>Believable </a:t>
            </a:r>
            <a:r>
              <a:rPr lang="en-US" sz="3000" dirty="0"/>
              <a:t>The reports and documentation must present everything so it is believable and understandable by a judge or jury.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3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69A17-F29F-46C9-B85D-DECF840A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933"/>
          </a:xfrm>
        </p:spPr>
        <p:txBody>
          <a:bodyPr>
            <a:normAutofit/>
          </a:bodyPr>
          <a:lstStyle/>
          <a:p>
            <a:r>
              <a:rPr lang="en-US" sz="5400" dirty="0"/>
              <a:t>Prevention (Protecting yourself) 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214B-4F66-42F9-92DB-431E15B9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916203"/>
            <a:ext cx="10515600" cy="4721254"/>
          </a:xfrm>
        </p:spPr>
        <p:txBody>
          <a:bodyPr>
            <a:normAutofit fontScale="85000" lnSpcReduction="20000"/>
          </a:bodyPr>
          <a:lstStyle/>
          <a:p>
            <a:r>
              <a:rPr lang="en-US" sz="2900" b="1" dirty="0"/>
              <a:t>The following are points to consider in how to better protect yourself</a:t>
            </a:r>
            <a:br>
              <a:rPr lang="en-US" sz="2900" b="1" dirty="0"/>
            </a:br>
            <a:r>
              <a:rPr lang="en-US" sz="2900" b="1" dirty="0"/>
              <a:t>from being a target of cyber crime: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600" dirty="0"/>
              <a:t>Have your own personal computer log in at home and work.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Keep your log in information private and secure from others.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Memorize your password(s).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Don’t share it.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Don’t use common dictionary words.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Don’t use family names, colors, hobby data, or religious data.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67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468B5-B40F-4C64-A809-432F53AD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933"/>
          </a:xfrm>
        </p:spPr>
        <p:txBody>
          <a:bodyPr>
            <a:normAutofit/>
          </a:bodyPr>
          <a:lstStyle/>
          <a:p>
            <a:r>
              <a:rPr lang="en-US" sz="5400" dirty="0" err="1"/>
              <a:t>Cont</a:t>
            </a:r>
            <a:r>
              <a:rPr lang="en-US" sz="5400" dirty="0"/>
              <a:t>…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8F7E-94F4-4089-8A42-01FBD52D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591"/>
            <a:ext cx="10515600" cy="4675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500" dirty="0"/>
              <a:t>Always </a:t>
            </a:r>
            <a:r>
              <a:rPr lang="en-US" sz="2500" i="1" dirty="0"/>
              <a:t>LOCK </a:t>
            </a:r>
            <a:r>
              <a:rPr lang="en-US" sz="2500" dirty="0"/>
              <a:t>your system when you walk away from your desk.</a:t>
            </a:r>
          </a:p>
          <a:p>
            <a:r>
              <a:rPr lang="en-US" sz="2500" dirty="0"/>
              <a:t>Avoid, or better yet, never post personal photos of you on a nonsecure Web site.</a:t>
            </a:r>
          </a:p>
          <a:p>
            <a:r>
              <a:rPr lang="en-US" sz="2500" dirty="0"/>
              <a:t>Never post personal data.</a:t>
            </a:r>
          </a:p>
          <a:p>
            <a:r>
              <a:rPr lang="en-US" sz="2500" dirty="0"/>
              <a:t>Never provide your password(s), PIN information, or banking details</a:t>
            </a:r>
            <a:br>
              <a:rPr lang="en-US" sz="2500" dirty="0"/>
            </a:br>
            <a:r>
              <a:rPr lang="en-US" sz="2500" dirty="0"/>
              <a:t>from a soliciting e-mail, or Web site.</a:t>
            </a:r>
          </a:p>
          <a:p>
            <a:r>
              <a:rPr lang="en-US" sz="2500" dirty="0"/>
              <a:t>Install and run a personal firewall.</a:t>
            </a:r>
          </a:p>
          <a:p>
            <a:r>
              <a:rPr lang="en-US" sz="2500" dirty="0"/>
              <a:t>Install and run antivirus software.</a:t>
            </a:r>
          </a:p>
          <a:p>
            <a:r>
              <a:rPr lang="en-US" sz="2500" dirty="0"/>
              <a:t>Install and run antispyware software.</a:t>
            </a:r>
          </a:p>
          <a:p>
            <a:r>
              <a:rPr lang="en-US" sz="2500" dirty="0"/>
              <a:t>Update your computer frequently with security patches, as well as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470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0110-5102-45B7-8C44-AD743069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Cont</a:t>
            </a:r>
            <a:r>
              <a:rPr lang="en-US" sz="5400" dirty="0"/>
              <a:t>…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B2CC-364A-4320-A1FF-A20B7E1E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en-US" sz="2600" dirty="0"/>
              <a:t>Operating system and application service packs.</a:t>
            </a:r>
          </a:p>
          <a:p>
            <a:endParaRPr lang="en-US" sz="2600" dirty="0"/>
          </a:p>
          <a:p>
            <a:r>
              <a:rPr lang="en-US" sz="2600" dirty="0"/>
              <a:t>Use encryption for sensitive e-mail and Web transactions.</a:t>
            </a:r>
          </a:p>
          <a:p>
            <a:endParaRPr lang="en-US" sz="2600" dirty="0"/>
          </a:p>
          <a:p>
            <a:r>
              <a:rPr lang="en-US" sz="2600" dirty="0"/>
              <a:t>If you are a Windows user, use the New Technology File System</a:t>
            </a:r>
            <a:br>
              <a:rPr lang="en-US" sz="2600" dirty="0"/>
            </a:br>
            <a:r>
              <a:rPr lang="en-US" sz="2600" dirty="0"/>
              <a:t>(NTFS), not FAT</a:t>
            </a:r>
          </a:p>
          <a:p>
            <a:endParaRPr lang="en-US" sz="2600" dirty="0"/>
          </a:p>
          <a:p>
            <a:r>
              <a:rPr lang="en-US" sz="2600" dirty="0"/>
              <a:t>If you have a portable device for storing data, use the Encrypting File System (EFS), part of NTFS. This includes laptops, MP3 devices, and portable drives.</a:t>
            </a:r>
          </a:p>
        </p:txBody>
      </p:sp>
    </p:spTree>
    <p:extLst>
      <p:ext uri="{BB962C8B-B14F-4D97-AF65-F5344CB8AC3E}">
        <p14:creationId xmlns:p14="http://schemas.microsoft.com/office/powerpoint/2010/main" val="10208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7D90-A2BB-47B5-8A12-98FAE214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4D3E-0EFB-4024-B77E-CE1681D1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sure your PDA and cell phone have an activation password.</a:t>
            </a:r>
          </a:p>
          <a:p>
            <a:endParaRPr lang="en-US" dirty="0"/>
          </a:p>
          <a:p>
            <a:r>
              <a:rPr lang="en-US" dirty="0"/>
              <a:t>Report any cyber-harassments and/or cyber threats.</a:t>
            </a:r>
          </a:p>
          <a:p>
            <a:endParaRPr lang="en-US" dirty="0"/>
          </a:p>
          <a:p>
            <a:r>
              <a:rPr lang="en-US" dirty="0"/>
              <a:t>Purchase a good shredder—a good cross-cut one!</a:t>
            </a:r>
          </a:p>
          <a:p>
            <a:endParaRPr lang="en-US" dirty="0"/>
          </a:p>
          <a:p>
            <a:r>
              <a:rPr lang="en-US" dirty="0"/>
              <a:t>Don’t use your computer for criminal purposes!</a:t>
            </a:r>
          </a:p>
          <a:p>
            <a:endParaRPr lang="en-US" dirty="0"/>
          </a:p>
          <a:p>
            <a:r>
              <a:rPr lang="en-US" dirty="0"/>
              <a:t>Don’t believe you are anonymous on the Web!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6677-187C-4376-A233-9D3B403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your family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E1BB-F48D-4B79-B2FD-E82673B1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87"/>
            <a:ext cx="10515600" cy="50032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 sure there is an </a:t>
            </a:r>
            <a:r>
              <a:rPr lang="en-US" i="1" dirty="0"/>
              <a:t>open screen </a:t>
            </a:r>
            <a:r>
              <a:rPr lang="en-US" dirty="0"/>
              <a:t>policy—meaning the computer display faces the doorway and is exposed for all to see.</a:t>
            </a:r>
          </a:p>
          <a:p>
            <a:endParaRPr lang="en-US" dirty="0"/>
          </a:p>
          <a:p>
            <a:r>
              <a:rPr lang="en-US" dirty="0"/>
              <a:t>Establish time limits on computer use and Internet access.</a:t>
            </a:r>
          </a:p>
          <a:p>
            <a:endParaRPr lang="en-US" dirty="0"/>
          </a:p>
          <a:p>
            <a:r>
              <a:rPr lang="en-US" dirty="0"/>
              <a:t>Try to separate the game systems from the educational system—many</a:t>
            </a:r>
            <a:br>
              <a:rPr lang="en-US" dirty="0"/>
            </a:br>
            <a:r>
              <a:rPr lang="en-US" dirty="0"/>
              <a:t>families have a computer for games, and another for homework.</a:t>
            </a:r>
            <a:br>
              <a:rPr lang="en-US" dirty="0"/>
            </a:br>
            <a:r>
              <a:rPr lang="en-US" dirty="0"/>
              <a:t>Having an Xbox, </a:t>
            </a:r>
            <a:r>
              <a:rPr lang="en-US" dirty="0" err="1"/>
              <a:t>Playstation</a:t>
            </a:r>
            <a:r>
              <a:rPr lang="en-US" dirty="0"/>
              <a:t>, or similar device helps.</a:t>
            </a:r>
          </a:p>
          <a:p>
            <a:endParaRPr lang="en-US" dirty="0"/>
          </a:p>
          <a:p>
            <a:r>
              <a:rPr lang="en-US" dirty="0"/>
              <a:t>Talk honestly and frankly about the good, bad, and ugly found on the</a:t>
            </a:r>
            <a:br>
              <a:rPr lang="en-US" dirty="0"/>
            </a:br>
            <a:r>
              <a:rPr lang="en-US" dirty="0"/>
              <a:t>Internet with your children.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7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C95C-F0AA-4B6A-AC27-91FF11DD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EFAE-0EFC-4EF7-B41A-54100263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 Limit your exposure, and theirs, by not posting too much personal</a:t>
            </a:r>
            <a:br>
              <a:rPr lang="en-US" dirty="0"/>
            </a:br>
            <a:r>
              <a:rPr lang="en-US" dirty="0"/>
              <a:t>data on the Web—especially at sites like </a:t>
            </a:r>
            <a:r>
              <a:rPr lang="en-US" dirty="0" err="1"/>
              <a:t>MySpace,YouTube</a:t>
            </a:r>
            <a:r>
              <a:rPr lang="en-US" dirty="0"/>
              <a:t>, and similar spot.</a:t>
            </a:r>
          </a:p>
          <a:p>
            <a:r>
              <a:rPr lang="en-US" dirty="0"/>
              <a:t> Chat rooms are full of dirty old men. Just say no to chat rooms.</a:t>
            </a:r>
          </a:p>
          <a:p>
            <a:r>
              <a:rPr lang="en-US" dirty="0"/>
              <a:t>Let your children know you will read their chats and e-mails, and</a:t>
            </a:r>
            <a:br>
              <a:rPr lang="en-US" dirty="0"/>
            </a:br>
            <a:r>
              <a:rPr lang="en-US" dirty="0"/>
              <a:t>will contact their friends from time to time. Then, make sure you do</a:t>
            </a:r>
            <a:br>
              <a:rPr lang="en-US" dirty="0"/>
            </a:br>
            <a:r>
              <a:rPr lang="en-US" dirty="0"/>
              <a:t>so and review those contacts and communications that are inappropriate for your family.</a:t>
            </a:r>
          </a:p>
          <a:p>
            <a:r>
              <a:rPr lang="en-US" dirty="0"/>
              <a:t> Let your spouse know you have a keylogger and to beware.</a:t>
            </a:r>
          </a:p>
        </p:txBody>
      </p:sp>
    </p:spTree>
    <p:extLst>
      <p:ext uri="{BB962C8B-B14F-4D97-AF65-F5344CB8AC3E}">
        <p14:creationId xmlns:p14="http://schemas.microsoft.com/office/powerpoint/2010/main" val="3956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Cybercrimes Prevention and Reporting  </vt:lpstr>
      <vt:lpstr>Phases of Investigation </vt:lpstr>
      <vt:lpstr>Cont…</vt:lpstr>
      <vt:lpstr>Prevention (Protecting yourself)  </vt:lpstr>
      <vt:lpstr>Cont…</vt:lpstr>
      <vt:lpstr>Cont…</vt:lpstr>
      <vt:lpstr>Cont…</vt:lpstr>
      <vt:lpstr>Protecting your family </vt:lpstr>
      <vt:lpstr>Cont…</vt:lpstr>
      <vt:lpstr>Protecting Business </vt:lpstr>
      <vt:lpstr>Cont…</vt:lpstr>
      <vt:lpstr>Protecting Govt Agencies </vt:lpstr>
      <vt:lpstr>Report Writing </vt:lpstr>
      <vt:lpstr>You can use Tools for reporting 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Cybercrimes Prevention and Reporting  </dc:title>
  <dc:creator>Iftikhar Alam</dc:creator>
  <cp:lastModifiedBy>Iftikhar Alam</cp:lastModifiedBy>
  <cp:revision>1</cp:revision>
  <dcterms:created xsi:type="dcterms:W3CDTF">2023-02-04T08:35:49Z</dcterms:created>
  <dcterms:modified xsi:type="dcterms:W3CDTF">2023-02-04T08:36:11Z</dcterms:modified>
</cp:coreProperties>
</file>