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4573A-7B0E-4C6B-8888-6A67224695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FEE6AB-524D-4734-918A-09A2450275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2EF430-ED8F-45C3-B229-557722D35C04}"/>
              </a:ext>
            </a:extLst>
          </p:cNvPr>
          <p:cNvSpPr>
            <a:spLocks noGrp="1"/>
          </p:cNvSpPr>
          <p:nvPr>
            <p:ph type="dt" sz="half" idx="10"/>
          </p:nvPr>
        </p:nvSpPr>
        <p:spPr/>
        <p:txBody>
          <a:bodyPr/>
          <a:lstStyle/>
          <a:p>
            <a:fld id="{07406D03-CA4A-4ABF-9EC6-F96E0A63275B}" type="datetimeFigureOut">
              <a:rPr lang="en-US" smtClean="0"/>
              <a:t>24-Dec-22</a:t>
            </a:fld>
            <a:endParaRPr lang="en-US"/>
          </a:p>
        </p:txBody>
      </p:sp>
      <p:sp>
        <p:nvSpPr>
          <p:cNvPr id="5" name="Footer Placeholder 4">
            <a:extLst>
              <a:ext uri="{FF2B5EF4-FFF2-40B4-BE49-F238E27FC236}">
                <a16:creationId xmlns:a16="http://schemas.microsoft.com/office/drawing/2014/main" id="{DF3D5D9E-B2CB-4BE2-8999-10E7078B5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2ADFCA-D799-483D-AF9F-85F713FD2F55}"/>
              </a:ext>
            </a:extLst>
          </p:cNvPr>
          <p:cNvSpPr>
            <a:spLocks noGrp="1"/>
          </p:cNvSpPr>
          <p:nvPr>
            <p:ph type="sldNum" sz="quarter" idx="12"/>
          </p:nvPr>
        </p:nvSpPr>
        <p:spPr/>
        <p:txBody>
          <a:bodyPr/>
          <a:lstStyle/>
          <a:p>
            <a:fld id="{1C7AD9C9-2E16-45A8-9C5E-0CEAA14470E5}" type="slidenum">
              <a:rPr lang="en-US" smtClean="0"/>
              <a:t>‹#›</a:t>
            </a:fld>
            <a:endParaRPr lang="en-US"/>
          </a:p>
        </p:txBody>
      </p:sp>
    </p:spTree>
    <p:extLst>
      <p:ext uri="{BB962C8B-B14F-4D97-AF65-F5344CB8AC3E}">
        <p14:creationId xmlns:p14="http://schemas.microsoft.com/office/powerpoint/2010/main" val="1414961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788CD-35DB-4A77-A8A5-4B08B5B550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861F8F-BC5B-4EFC-A564-9C244E0DEF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706E18-ABFF-466B-8991-6DFC5C99AC24}"/>
              </a:ext>
            </a:extLst>
          </p:cNvPr>
          <p:cNvSpPr>
            <a:spLocks noGrp="1"/>
          </p:cNvSpPr>
          <p:nvPr>
            <p:ph type="dt" sz="half" idx="10"/>
          </p:nvPr>
        </p:nvSpPr>
        <p:spPr/>
        <p:txBody>
          <a:bodyPr/>
          <a:lstStyle/>
          <a:p>
            <a:fld id="{07406D03-CA4A-4ABF-9EC6-F96E0A63275B}" type="datetimeFigureOut">
              <a:rPr lang="en-US" smtClean="0"/>
              <a:t>24-Dec-22</a:t>
            </a:fld>
            <a:endParaRPr lang="en-US"/>
          </a:p>
        </p:txBody>
      </p:sp>
      <p:sp>
        <p:nvSpPr>
          <p:cNvPr id="5" name="Footer Placeholder 4">
            <a:extLst>
              <a:ext uri="{FF2B5EF4-FFF2-40B4-BE49-F238E27FC236}">
                <a16:creationId xmlns:a16="http://schemas.microsoft.com/office/drawing/2014/main" id="{E01E7082-A6A0-4F8A-BBB4-DC93FDFD79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C868BE-FB35-44E3-A36F-154A95920FF3}"/>
              </a:ext>
            </a:extLst>
          </p:cNvPr>
          <p:cNvSpPr>
            <a:spLocks noGrp="1"/>
          </p:cNvSpPr>
          <p:nvPr>
            <p:ph type="sldNum" sz="quarter" idx="12"/>
          </p:nvPr>
        </p:nvSpPr>
        <p:spPr/>
        <p:txBody>
          <a:bodyPr/>
          <a:lstStyle/>
          <a:p>
            <a:fld id="{1C7AD9C9-2E16-45A8-9C5E-0CEAA14470E5}" type="slidenum">
              <a:rPr lang="en-US" smtClean="0"/>
              <a:t>‹#›</a:t>
            </a:fld>
            <a:endParaRPr lang="en-US"/>
          </a:p>
        </p:txBody>
      </p:sp>
    </p:spTree>
    <p:extLst>
      <p:ext uri="{BB962C8B-B14F-4D97-AF65-F5344CB8AC3E}">
        <p14:creationId xmlns:p14="http://schemas.microsoft.com/office/powerpoint/2010/main" val="3896265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9687DE-D7E3-4212-BD04-BE56A88E6D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552804-21AA-4091-869F-7DF3A249CE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375C40-8154-4170-B097-D0E7E3ECCBB3}"/>
              </a:ext>
            </a:extLst>
          </p:cNvPr>
          <p:cNvSpPr>
            <a:spLocks noGrp="1"/>
          </p:cNvSpPr>
          <p:nvPr>
            <p:ph type="dt" sz="half" idx="10"/>
          </p:nvPr>
        </p:nvSpPr>
        <p:spPr/>
        <p:txBody>
          <a:bodyPr/>
          <a:lstStyle/>
          <a:p>
            <a:fld id="{07406D03-CA4A-4ABF-9EC6-F96E0A63275B}" type="datetimeFigureOut">
              <a:rPr lang="en-US" smtClean="0"/>
              <a:t>24-Dec-22</a:t>
            </a:fld>
            <a:endParaRPr lang="en-US"/>
          </a:p>
        </p:txBody>
      </p:sp>
      <p:sp>
        <p:nvSpPr>
          <p:cNvPr id="5" name="Footer Placeholder 4">
            <a:extLst>
              <a:ext uri="{FF2B5EF4-FFF2-40B4-BE49-F238E27FC236}">
                <a16:creationId xmlns:a16="http://schemas.microsoft.com/office/drawing/2014/main" id="{89ADFF28-BBEE-452C-8EEC-12E5A7853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83DC0E-F5F6-4649-AB70-4BA01CC40792}"/>
              </a:ext>
            </a:extLst>
          </p:cNvPr>
          <p:cNvSpPr>
            <a:spLocks noGrp="1"/>
          </p:cNvSpPr>
          <p:nvPr>
            <p:ph type="sldNum" sz="quarter" idx="12"/>
          </p:nvPr>
        </p:nvSpPr>
        <p:spPr/>
        <p:txBody>
          <a:bodyPr/>
          <a:lstStyle/>
          <a:p>
            <a:fld id="{1C7AD9C9-2E16-45A8-9C5E-0CEAA14470E5}" type="slidenum">
              <a:rPr lang="en-US" smtClean="0"/>
              <a:t>‹#›</a:t>
            </a:fld>
            <a:endParaRPr lang="en-US"/>
          </a:p>
        </p:txBody>
      </p:sp>
    </p:spTree>
    <p:extLst>
      <p:ext uri="{BB962C8B-B14F-4D97-AF65-F5344CB8AC3E}">
        <p14:creationId xmlns:p14="http://schemas.microsoft.com/office/powerpoint/2010/main" val="2717509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6B391-E75C-4F3C-9791-2644460D54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B3E5E4-50D8-436C-8AA5-D33305CE1F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1E71EF-AA2A-457B-B962-D3982EAB786B}"/>
              </a:ext>
            </a:extLst>
          </p:cNvPr>
          <p:cNvSpPr>
            <a:spLocks noGrp="1"/>
          </p:cNvSpPr>
          <p:nvPr>
            <p:ph type="dt" sz="half" idx="10"/>
          </p:nvPr>
        </p:nvSpPr>
        <p:spPr/>
        <p:txBody>
          <a:bodyPr/>
          <a:lstStyle/>
          <a:p>
            <a:fld id="{07406D03-CA4A-4ABF-9EC6-F96E0A63275B}" type="datetimeFigureOut">
              <a:rPr lang="en-US" smtClean="0"/>
              <a:t>24-Dec-22</a:t>
            </a:fld>
            <a:endParaRPr lang="en-US"/>
          </a:p>
        </p:txBody>
      </p:sp>
      <p:sp>
        <p:nvSpPr>
          <p:cNvPr id="5" name="Footer Placeholder 4">
            <a:extLst>
              <a:ext uri="{FF2B5EF4-FFF2-40B4-BE49-F238E27FC236}">
                <a16:creationId xmlns:a16="http://schemas.microsoft.com/office/drawing/2014/main" id="{A898556F-2E1B-416A-9BAF-43F409AA8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B2CD80-0559-447D-B48D-4F80E14012A4}"/>
              </a:ext>
            </a:extLst>
          </p:cNvPr>
          <p:cNvSpPr>
            <a:spLocks noGrp="1"/>
          </p:cNvSpPr>
          <p:nvPr>
            <p:ph type="sldNum" sz="quarter" idx="12"/>
          </p:nvPr>
        </p:nvSpPr>
        <p:spPr/>
        <p:txBody>
          <a:bodyPr/>
          <a:lstStyle/>
          <a:p>
            <a:fld id="{1C7AD9C9-2E16-45A8-9C5E-0CEAA14470E5}" type="slidenum">
              <a:rPr lang="en-US" smtClean="0"/>
              <a:t>‹#›</a:t>
            </a:fld>
            <a:endParaRPr lang="en-US"/>
          </a:p>
        </p:txBody>
      </p:sp>
    </p:spTree>
    <p:extLst>
      <p:ext uri="{BB962C8B-B14F-4D97-AF65-F5344CB8AC3E}">
        <p14:creationId xmlns:p14="http://schemas.microsoft.com/office/powerpoint/2010/main" val="914545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34D88-280C-436E-BB7B-E019C4D046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CE7274-34F1-4EC3-8D02-65826A6761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0BD9D0-92D8-4F1A-A5FD-77C466830959}"/>
              </a:ext>
            </a:extLst>
          </p:cNvPr>
          <p:cNvSpPr>
            <a:spLocks noGrp="1"/>
          </p:cNvSpPr>
          <p:nvPr>
            <p:ph type="dt" sz="half" idx="10"/>
          </p:nvPr>
        </p:nvSpPr>
        <p:spPr/>
        <p:txBody>
          <a:bodyPr/>
          <a:lstStyle/>
          <a:p>
            <a:fld id="{07406D03-CA4A-4ABF-9EC6-F96E0A63275B}" type="datetimeFigureOut">
              <a:rPr lang="en-US" smtClean="0"/>
              <a:t>24-Dec-22</a:t>
            </a:fld>
            <a:endParaRPr lang="en-US"/>
          </a:p>
        </p:txBody>
      </p:sp>
      <p:sp>
        <p:nvSpPr>
          <p:cNvPr id="5" name="Footer Placeholder 4">
            <a:extLst>
              <a:ext uri="{FF2B5EF4-FFF2-40B4-BE49-F238E27FC236}">
                <a16:creationId xmlns:a16="http://schemas.microsoft.com/office/drawing/2014/main" id="{35C3D2B2-9927-4E24-9024-3FAB41D304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4B3B68-BA28-4184-AF23-27562DD67C7D}"/>
              </a:ext>
            </a:extLst>
          </p:cNvPr>
          <p:cNvSpPr>
            <a:spLocks noGrp="1"/>
          </p:cNvSpPr>
          <p:nvPr>
            <p:ph type="sldNum" sz="quarter" idx="12"/>
          </p:nvPr>
        </p:nvSpPr>
        <p:spPr/>
        <p:txBody>
          <a:bodyPr/>
          <a:lstStyle/>
          <a:p>
            <a:fld id="{1C7AD9C9-2E16-45A8-9C5E-0CEAA14470E5}" type="slidenum">
              <a:rPr lang="en-US" smtClean="0"/>
              <a:t>‹#›</a:t>
            </a:fld>
            <a:endParaRPr lang="en-US"/>
          </a:p>
        </p:txBody>
      </p:sp>
    </p:spTree>
    <p:extLst>
      <p:ext uri="{BB962C8B-B14F-4D97-AF65-F5344CB8AC3E}">
        <p14:creationId xmlns:p14="http://schemas.microsoft.com/office/powerpoint/2010/main" val="26490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5CC27-7673-4831-AD0A-B74FB07D16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51D44E-5EF4-4FCB-9C61-653224F875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B375A9-E59B-45ED-9318-F32DE891E6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329C4C-12B4-4302-95D2-D58CDB0367A9}"/>
              </a:ext>
            </a:extLst>
          </p:cNvPr>
          <p:cNvSpPr>
            <a:spLocks noGrp="1"/>
          </p:cNvSpPr>
          <p:nvPr>
            <p:ph type="dt" sz="half" idx="10"/>
          </p:nvPr>
        </p:nvSpPr>
        <p:spPr/>
        <p:txBody>
          <a:bodyPr/>
          <a:lstStyle/>
          <a:p>
            <a:fld id="{07406D03-CA4A-4ABF-9EC6-F96E0A63275B}" type="datetimeFigureOut">
              <a:rPr lang="en-US" smtClean="0"/>
              <a:t>24-Dec-22</a:t>
            </a:fld>
            <a:endParaRPr lang="en-US"/>
          </a:p>
        </p:txBody>
      </p:sp>
      <p:sp>
        <p:nvSpPr>
          <p:cNvPr id="6" name="Footer Placeholder 5">
            <a:extLst>
              <a:ext uri="{FF2B5EF4-FFF2-40B4-BE49-F238E27FC236}">
                <a16:creationId xmlns:a16="http://schemas.microsoft.com/office/drawing/2014/main" id="{875477BB-A8C4-4614-AA52-AFB57ED556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B949AE-1406-4915-A515-ACC645DD9C34}"/>
              </a:ext>
            </a:extLst>
          </p:cNvPr>
          <p:cNvSpPr>
            <a:spLocks noGrp="1"/>
          </p:cNvSpPr>
          <p:nvPr>
            <p:ph type="sldNum" sz="quarter" idx="12"/>
          </p:nvPr>
        </p:nvSpPr>
        <p:spPr/>
        <p:txBody>
          <a:bodyPr/>
          <a:lstStyle/>
          <a:p>
            <a:fld id="{1C7AD9C9-2E16-45A8-9C5E-0CEAA14470E5}" type="slidenum">
              <a:rPr lang="en-US" smtClean="0"/>
              <a:t>‹#›</a:t>
            </a:fld>
            <a:endParaRPr lang="en-US"/>
          </a:p>
        </p:txBody>
      </p:sp>
    </p:spTree>
    <p:extLst>
      <p:ext uri="{BB962C8B-B14F-4D97-AF65-F5344CB8AC3E}">
        <p14:creationId xmlns:p14="http://schemas.microsoft.com/office/powerpoint/2010/main" val="2936174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5C305-7EB2-4893-BBDE-0A4D4A1DE0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A14782-1720-42FB-A96E-EE3CB1C7D1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D0A05C-13E1-4022-80DD-5E7A53F6D7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B8C27E-11A5-4D40-ACFD-7F6EFAFCBC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DD81CB-8ACD-47C5-8FE0-C92ECEEEC7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C72282-11AE-42C7-8E8B-7A723FBD94DE}"/>
              </a:ext>
            </a:extLst>
          </p:cNvPr>
          <p:cNvSpPr>
            <a:spLocks noGrp="1"/>
          </p:cNvSpPr>
          <p:nvPr>
            <p:ph type="dt" sz="half" idx="10"/>
          </p:nvPr>
        </p:nvSpPr>
        <p:spPr/>
        <p:txBody>
          <a:bodyPr/>
          <a:lstStyle/>
          <a:p>
            <a:fld id="{07406D03-CA4A-4ABF-9EC6-F96E0A63275B}" type="datetimeFigureOut">
              <a:rPr lang="en-US" smtClean="0"/>
              <a:t>24-Dec-22</a:t>
            </a:fld>
            <a:endParaRPr lang="en-US"/>
          </a:p>
        </p:txBody>
      </p:sp>
      <p:sp>
        <p:nvSpPr>
          <p:cNvPr id="8" name="Footer Placeholder 7">
            <a:extLst>
              <a:ext uri="{FF2B5EF4-FFF2-40B4-BE49-F238E27FC236}">
                <a16:creationId xmlns:a16="http://schemas.microsoft.com/office/drawing/2014/main" id="{E14BCB9E-2845-4CFC-8E80-EEAF0AF4FA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42F53A-D54F-462C-946D-C01449C2D505}"/>
              </a:ext>
            </a:extLst>
          </p:cNvPr>
          <p:cNvSpPr>
            <a:spLocks noGrp="1"/>
          </p:cNvSpPr>
          <p:nvPr>
            <p:ph type="sldNum" sz="quarter" idx="12"/>
          </p:nvPr>
        </p:nvSpPr>
        <p:spPr/>
        <p:txBody>
          <a:bodyPr/>
          <a:lstStyle/>
          <a:p>
            <a:fld id="{1C7AD9C9-2E16-45A8-9C5E-0CEAA14470E5}" type="slidenum">
              <a:rPr lang="en-US" smtClean="0"/>
              <a:t>‹#›</a:t>
            </a:fld>
            <a:endParaRPr lang="en-US"/>
          </a:p>
        </p:txBody>
      </p:sp>
    </p:spTree>
    <p:extLst>
      <p:ext uri="{BB962C8B-B14F-4D97-AF65-F5344CB8AC3E}">
        <p14:creationId xmlns:p14="http://schemas.microsoft.com/office/powerpoint/2010/main" val="89532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C9937-1040-4D9D-AC14-B249C0ED6E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F8CF29-2F13-402F-B042-601C52C0E1A5}"/>
              </a:ext>
            </a:extLst>
          </p:cNvPr>
          <p:cNvSpPr>
            <a:spLocks noGrp="1"/>
          </p:cNvSpPr>
          <p:nvPr>
            <p:ph type="dt" sz="half" idx="10"/>
          </p:nvPr>
        </p:nvSpPr>
        <p:spPr/>
        <p:txBody>
          <a:bodyPr/>
          <a:lstStyle/>
          <a:p>
            <a:fld id="{07406D03-CA4A-4ABF-9EC6-F96E0A63275B}" type="datetimeFigureOut">
              <a:rPr lang="en-US" smtClean="0"/>
              <a:t>24-Dec-22</a:t>
            </a:fld>
            <a:endParaRPr lang="en-US"/>
          </a:p>
        </p:txBody>
      </p:sp>
      <p:sp>
        <p:nvSpPr>
          <p:cNvPr id="4" name="Footer Placeholder 3">
            <a:extLst>
              <a:ext uri="{FF2B5EF4-FFF2-40B4-BE49-F238E27FC236}">
                <a16:creationId xmlns:a16="http://schemas.microsoft.com/office/drawing/2014/main" id="{9D804B49-D3B0-416F-BE90-8A6E57206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0931E2-0BCF-4A2C-A04F-FD6C8DF86F13}"/>
              </a:ext>
            </a:extLst>
          </p:cNvPr>
          <p:cNvSpPr>
            <a:spLocks noGrp="1"/>
          </p:cNvSpPr>
          <p:nvPr>
            <p:ph type="sldNum" sz="quarter" idx="12"/>
          </p:nvPr>
        </p:nvSpPr>
        <p:spPr/>
        <p:txBody>
          <a:bodyPr/>
          <a:lstStyle/>
          <a:p>
            <a:fld id="{1C7AD9C9-2E16-45A8-9C5E-0CEAA14470E5}" type="slidenum">
              <a:rPr lang="en-US" smtClean="0"/>
              <a:t>‹#›</a:t>
            </a:fld>
            <a:endParaRPr lang="en-US"/>
          </a:p>
        </p:txBody>
      </p:sp>
    </p:spTree>
    <p:extLst>
      <p:ext uri="{BB962C8B-B14F-4D97-AF65-F5344CB8AC3E}">
        <p14:creationId xmlns:p14="http://schemas.microsoft.com/office/powerpoint/2010/main" val="2317025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C19A08-4301-46B5-8483-7EA9BFD18D93}"/>
              </a:ext>
            </a:extLst>
          </p:cNvPr>
          <p:cNvSpPr>
            <a:spLocks noGrp="1"/>
          </p:cNvSpPr>
          <p:nvPr>
            <p:ph type="dt" sz="half" idx="10"/>
          </p:nvPr>
        </p:nvSpPr>
        <p:spPr/>
        <p:txBody>
          <a:bodyPr/>
          <a:lstStyle/>
          <a:p>
            <a:fld id="{07406D03-CA4A-4ABF-9EC6-F96E0A63275B}" type="datetimeFigureOut">
              <a:rPr lang="en-US" smtClean="0"/>
              <a:t>24-Dec-22</a:t>
            </a:fld>
            <a:endParaRPr lang="en-US"/>
          </a:p>
        </p:txBody>
      </p:sp>
      <p:sp>
        <p:nvSpPr>
          <p:cNvPr id="3" name="Footer Placeholder 2">
            <a:extLst>
              <a:ext uri="{FF2B5EF4-FFF2-40B4-BE49-F238E27FC236}">
                <a16:creationId xmlns:a16="http://schemas.microsoft.com/office/drawing/2014/main" id="{8FD65130-09E0-4200-A705-5F029A9801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EC097C-952B-4903-9668-C31026262AB9}"/>
              </a:ext>
            </a:extLst>
          </p:cNvPr>
          <p:cNvSpPr>
            <a:spLocks noGrp="1"/>
          </p:cNvSpPr>
          <p:nvPr>
            <p:ph type="sldNum" sz="quarter" idx="12"/>
          </p:nvPr>
        </p:nvSpPr>
        <p:spPr/>
        <p:txBody>
          <a:bodyPr/>
          <a:lstStyle/>
          <a:p>
            <a:fld id="{1C7AD9C9-2E16-45A8-9C5E-0CEAA14470E5}" type="slidenum">
              <a:rPr lang="en-US" smtClean="0"/>
              <a:t>‹#›</a:t>
            </a:fld>
            <a:endParaRPr lang="en-US"/>
          </a:p>
        </p:txBody>
      </p:sp>
    </p:spTree>
    <p:extLst>
      <p:ext uri="{BB962C8B-B14F-4D97-AF65-F5344CB8AC3E}">
        <p14:creationId xmlns:p14="http://schemas.microsoft.com/office/powerpoint/2010/main" val="435008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5D929-19E7-4502-81FB-BF9FA0286D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7394C0-2126-47CB-B62E-CAC85C6D06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43FBA5-7131-43CC-864E-1B4DF2D9AE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9AC090-ADF4-4C21-AF29-E25AA67A7EA1}"/>
              </a:ext>
            </a:extLst>
          </p:cNvPr>
          <p:cNvSpPr>
            <a:spLocks noGrp="1"/>
          </p:cNvSpPr>
          <p:nvPr>
            <p:ph type="dt" sz="half" idx="10"/>
          </p:nvPr>
        </p:nvSpPr>
        <p:spPr/>
        <p:txBody>
          <a:bodyPr/>
          <a:lstStyle/>
          <a:p>
            <a:fld id="{07406D03-CA4A-4ABF-9EC6-F96E0A63275B}" type="datetimeFigureOut">
              <a:rPr lang="en-US" smtClean="0"/>
              <a:t>24-Dec-22</a:t>
            </a:fld>
            <a:endParaRPr lang="en-US"/>
          </a:p>
        </p:txBody>
      </p:sp>
      <p:sp>
        <p:nvSpPr>
          <p:cNvPr id="6" name="Footer Placeholder 5">
            <a:extLst>
              <a:ext uri="{FF2B5EF4-FFF2-40B4-BE49-F238E27FC236}">
                <a16:creationId xmlns:a16="http://schemas.microsoft.com/office/drawing/2014/main" id="{E960CC0B-18A1-4D95-A393-3556D6B7D3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12C34B-DA29-4E56-8E07-63E9FFB58021}"/>
              </a:ext>
            </a:extLst>
          </p:cNvPr>
          <p:cNvSpPr>
            <a:spLocks noGrp="1"/>
          </p:cNvSpPr>
          <p:nvPr>
            <p:ph type="sldNum" sz="quarter" idx="12"/>
          </p:nvPr>
        </p:nvSpPr>
        <p:spPr/>
        <p:txBody>
          <a:bodyPr/>
          <a:lstStyle/>
          <a:p>
            <a:fld id="{1C7AD9C9-2E16-45A8-9C5E-0CEAA14470E5}" type="slidenum">
              <a:rPr lang="en-US" smtClean="0"/>
              <a:t>‹#›</a:t>
            </a:fld>
            <a:endParaRPr lang="en-US"/>
          </a:p>
        </p:txBody>
      </p:sp>
    </p:spTree>
    <p:extLst>
      <p:ext uri="{BB962C8B-B14F-4D97-AF65-F5344CB8AC3E}">
        <p14:creationId xmlns:p14="http://schemas.microsoft.com/office/powerpoint/2010/main" val="812285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E0FA2-7B8A-41DE-B938-6A99982311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081174-A9A6-4ED4-AD14-182E36FD87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03C6D1-F261-45E9-BE6C-C14A8A00EB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0E7DDB-E964-4FF7-9DE8-FF68DCAC99CF}"/>
              </a:ext>
            </a:extLst>
          </p:cNvPr>
          <p:cNvSpPr>
            <a:spLocks noGrp="1"/>
          </p:cNvSpPr>
          <p:nvPr>
            <p:ph type="dt" sz="half" idx="10"/>
          </p:nvPr>
        </p:nvSpPr>
        <p:spPr/>
        <p:txBody>
          <a:bodyPr/>
          <a:lstStyle/>
          <a:p>
            <a:fld id="{07406D03-CA4A-4ABF-9EC6-F96E0A63275B}" type="datetimeFigureOut">
              <a:rPr lang="en-US" smtClean="0"/>
              <a:t>24-Dec-22</a:t>
            </a:fld>
            <a:endParaRPr lang="en-US"/>
          </a:p>
        </p:txBody>
      </p:sp>
      <p:sp>
        <p:nvSpPr>
          <p:cNvPr id="6" name="Footer Placeholder 5">
            <a:extLst>
              <a:ext uri="{FF2B5EF4-FFF2-40B4-BE49-F238E27FC236}">
                <a16:creationId xmlns:a16="http://schemas.microsoft.com/office/drawing/2014/main" id="{7AFC519C-6300-4EE5-B469-56C5D2139B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591B6D-574D-4C19-85CA-5414ADC6D447}"/>
              </a:ext>
            </a:extLst>
          </p:cNvPr>
          <p:cNvSpPr>
            <a:spLocks noGrp="1"/>
          </p:cNvSpPr>
          <p:nvPr>
            <p:ph type="sldNum" sz="quarter" idx="12"/>
          </p:nvPr>
        </p:nvSpPr>
        <p:spPr/>
        <p:txBody>
          <a:bodyPr/>
          <a:lstStyle/>
          <a:p>
            <a:fld id="{1C7AD9C9-2E16-45A8-9C5E-0CEAA14470E5}" type="slidenum">
              <a:rPr lang="en-US" smtClean="0"/>
              <a:t>‹#›</a:t>
            </a:fld>
            <a:endParaRPr lang="en-US"/>
          </a:p>
        </p:txBody>
      </p:sp>
    </p:spTree>
    <p:extLst>
      <p:ext uri="{BB962C8B-B14F-4D97-AF65-F5344CB8AC3E}">
        <p14:creationId xmlns:p14="http://schemas.microsoft.com/office/powerpoint/2010/main" val="2316581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D2CBBC-0C56-417A-9348-DA9B009CCA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745948-EB7E-42C1-8722-C4F53C4BF8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34D4F1-6F2B-4847-B81B-910986486C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406D03-CA4A-4ABF-9EC6-F96E0A63275B}" type="datetimeFigureOut">
              <a:rPr lang="en-US" smtClean="0"/>
              <a:t>24-Dec-22</a:t>
            </a:fld>
            <a:endParaRPr lang="en-US"/>
          </a:p>
        </p:txBody>
      </p:sp>
      <p:sp>
        <p:nvSpPr>
          <p:cNvPr id="5" name="Footer Placeholder 4">
            <a:extLst>
              <a:ext uri="{FF2B5EF4-FFF2-40B4-BE49-F238E27FC236}">
                <a16:creationId xmlns:a16="http://schemas.microsoft.com/office/drawing/2014/main" id="{1D7D4522-9083-4661-8A6D-36126DDAC6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C74A97-6DEA-4978-A29E-04BABE2CE1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7AD9C9-2E16-45A8-9C5E-0CEAA14470E5}" type="slidenum">
              <a:rPr lang="en-US" smtClean="0"/>
              <a:t>‹#›</a:t>
            </a:fld>
            <a:endParaRPr lang="en-US"/>
          </a:p>
        </p:txBody>
      </p:sp>
    </p:spTree>
    <p:extLst>
      <p:ext uri="{BB962C8B-B14F-4D97-AF65-F5344CB8AC3E}">
        <p14:creationId xmlns:p14="http://schemas.microsoft.com/office/powerpoint/2010/main" val="1805476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aafs.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4">
            <a:extLst>
              <a:ext uri="{FF2B5EF4-FFF2-40B4-BE49-F238E27FC236}">
                <a16:creationId xmlns:a16="http://schemas.microsoft.com/office/drawing/2014/main" id="{CE6CE466-D5C1-D62D-1A2A-4FF096C0E1A3}"/>
              </a:ext>
            </a:extLst>
          </p:cNvPr>
          <p:cNvPicPr>
            <a:picLocks noChangeAspect="1"/>
          </p:cNvPicPr>
          <p:nvPr/>
        </p:nvPicPr>
        <p:blipFill rotWithShape="1">
          <a:blip r:embed="rId2"/>
          <a:srcRect t="13972" r="-1" b="6913"/>
          <a:stretch/>
        </p:blipFill>
        <p:spPr>
          <a:xfrm>
            <a:off x="3523488" y="10"/>
            <a:ext cx="8668512" cy="6857990"/>
          </a:xfrm>
          <a:prstGeom prst="rect">
            <a:avLst/>
          </a:prstGeom>
        </p:spPr>
      </p:pic>
      <p:sp>
        <p:nvSpPr>
          <p:cNvPr id="17"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E459DF7-84E7-4DD5-90E7-46D795C8DC61}"/>
              </a:ext>
            </a:extLst>
          </p:cNvPr>
          <p:cNvSpPr>
            <a:spLocks noGrp="1"/>
          </p:cNvSpPr>
          <p:nvPr>
            <p:ph type="ctrTitle"/>
          </p:nvPr>
        </p:nvSpPr>
        <p:spPr>
          <a:xfrm>
            <a:off x="477981" y="1122363"/>
            <a:ext cx="4023360" cy="3204134"/>
          </a:xfrm>
        </p:spPr>
        <p:txBody>
          <a:bodyPr anchor="b">
            <a:normAutofit/>
          </a:bodyPr>
          <a:lstStyle/>
          <a:p>
            <a:pPr algn="l"/>
            <a:r>
              <a:rPr lang="en-US" sz="4800"/>
              <a:t>Digital Forensics Labs </a:t>
            </a:r>
          </a:p>
        </p:txBody>
      </p:sp>
      <p:sp>
        <p:nvSpPr>
          <p:cNvPr id="3" name="Subtitle 2">
            <a:extLst>
              <a:ext uri="{FF2B5EF4-FFF2-40B4-BE49-F238E27FC236}">
                <a16:creationId xmlns:a16="http://schemas.microsoft.com/office/drawing/2014/main" id="{F67F37C6-3F9A-4BFE-84C9-8C71AF8BFF6F}"/>
              </a:ext>
            </a:extLst>
          </p:cNvPr>
          <p:cNvSpPr>
            <a:spLocks noGrp="1"/>
          </p:cNvSpPr>
          <p:nvPr>
            <p:ph type="subTitle" idx="1"/>
          </p:nvPr>
        </p:nvSpPr>
        <p:spPr>
          <a:xfrm>
            <a:off x="477980" y="4872922"/>
            <a:ext cx="4023359" cy="1208141"/>
          </a:xfrm>
        </p:spPr>
        <p:txBody>
          <a:bodyPr>
            <a:normAutofit/>
          </a:bodyPr>
          <a:lstStyle/>
          <a:p>
            <a:pPr algn="l"/>
            <a:r>
              <a:rPr lang="en-US" sz="2000"/>
              <a:t>Dr. Iftikhar Alam</a:t>
            </a:r>
          </a:p>
          <a:p>
            <a:pPr algn="l"/>
            <a:r>
              <a:rPr lang="en-US" sz="2000"/>
              <a:t>CUSIT </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6698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D7EC86-7CB9-431D-8AC3-8AAF0440B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D4B9777F-B610-419B-9193-80306388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c">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BD2F938-64F1-47B0-8415-1DAE957E21FD}"/>
              </a:ext>
            </a:extLst>
          </p:cNvPr>
          <p:cNvSpPr>
            <a:spLocks noGrp="1"/>
          </p:cNvSpPr>
          <p:nvPr>
            <p:ph type="title"/>
          </p:nvPr>
        </p:nvSpPr>
        <p:spPr>
          <a:xfrm>
            <a:off x="860742" y="1124988"/>
            <a:ext cx="4425962" cy="2387600"/>
          </a:xfrm>
        </p:spPr>
        <p:txBody>
          <a:bodyPr vert="horz" lIns="91440" tIns="45720" rIns="91440" bIns="45720" rtlCol="0" anchor="b">
            <a:normAutofit/>
          </a:bodyPr>
          <a:lstStyle/>
          <a:p>
            <a:r>
              <a:rPr lang="en-US" sz="6000"/>
              <a:t>Cont…</a:t>
            </a:r>
          </a:p>
        </p:txBody>
      </p:sp>
      <p:pic>
        <p:nvPicPr>
          <p:cNvPr id="4" name="Content Placeholder 3">
            <a:extLst>
              <a:ext uri="{FF2B5EF4-FFF2-40B4-BE49-F238E27FC236}">
                <a16:creationId xmlns:a16="http://schemas.microsoft.com/office/drawing/2014/main" id="{6611B80B-6321-4F4C-960F-1EC2508A2A9E}"/>
              </a:ext>
            </a:extLst>
          </p:cNvPr>
          <p:cNvPicPr>
            <a:picLocks noGrp="1" noChangeAspect="1"/>
          </p:cNvPicPr>
          <p:nvPr>
            <p:ph idx="1"/>
          </p:nvPr>
        </p:nvPicPr>
        <p:blipFill rotWithShape="1">
          <a:blip r:embed="rId2"/>
          <a:srcRect t="11974" r="2" b="7058"/>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15" name="!!Rectangle">
            <a:extLst>
              <a:ext uri="{FF2B5EF4-FFF2-40B4-BE49-F238E27FC236}">
                <a16:creationId xmlns:a16="http://schemas.microsoft.com/office/drawing/2014/main" id="{95106A28-883A-4993-BF9E-C403B81A8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Oval">
            <a:extLst>
              <a:ext uri="{FF2B5EF4-FFF2-40B4-BE49-F238E27FC236}">
                <a16:creationId xmlns:a16="http://schemas.microsoft.com/office/drawing/2014/main" id="{F5AE4E4F-9F4C-43ED-8299-9BD63B74E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0810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EBEF167-AB78-4021-9F63-7B13B0D864D1}"/>
              </a:ext>
            </a:extLst>
          </p:cNvPr>
          <p:cNvSpPr>
            <a:spLocks noGrp="1"/>
          </p:cNvSpPr>
          <p:nvPr>
            <p:ph type="title"/>
          </p:nvPr>
        </p:nvSpPr>
        <p:spPr>
          <a:xfrm>
            <a:off x="838200" y="365125"/>
            <a:ext cx="10515600" cy="1325563"/>
          </a:xfrm>
        </p:spPr>
        <p:txBody>
          <a:bodyPr>
            <a:normAutofit/>
          </a:bodyPr>
          <a:lstStyle/>
          <a:p>
            <a:r>
              <a:rPr lang="en-US" dirty="0"/>
              <a:t>COMPUTING ENVIRONMENTS </a:t>
            </a:r>
            <a:br>
              <a:rPr lang="en-US" dirty="0"/>
            </a:b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E6ABC22-B0BB-42DF-BF12-F4BCA409448D}"/>
              </a:ext>
            </a:extLst>
          </p:cNvPr>
          <p:cNvSpPr>
            <a:spLocks noGrp="1"/>
          </p:cNvSpPr>
          <p:nvPr>
            <p:ph idx="1"/>
          </p:nvPr>
        </p:nvSpPr>
        <p:spPr>
          <a:xfrm>
            <a:off x="838200" y="1825625"/>
            <a:ext cx="10515600" cy="4351338"/>
          </a:xfrm>
        </p:spPr>
        <p:txBody>
          <a:bodyPr>
            <a:normAutofit/>
          </a:bodyPr>
          <a:lstStyle/>
          <a:p>
            <a:r>
              <a:rPr lang="en-US" dirty="0"/>
              <a:t>Desktop </a:t>
            </a:r>
          </a:p>
          <a:p>
            <a:endParaRPr lang="en-US" dirty="0"/>
          </a:p>
          <a:p>
            <a:endParaRPr lang="en-US" dirty="0"/>
          </a:p>
          <a:p>
            <a:r>
              <a:rPr lang="en-US" dirty="0"/>
              <a:t>Cloud Computing </a:t>
            </a:r>
            <a:br>
              <a:rPr lang="en-US" dirty="0"/>
            </a:br>
            <a:endParaRPr lang="en-US" dirty="0"/>
          </a:p>
          <a:p>
            <a:endParaRPr lang="en-US" dirty="0"/>
          </a:p>
          <a:p>
            <a:r>
              <a:rPr lang="en-US" dirty="0"/>
              <a:t>Infrastructure as a Service (IaaS), Platform as a Service</a:t>
            </a:r>
            <a:br>
              <a:rPr lang="en-US" dirty="0"/>
            </a:br>
            <a:r>
              <a:rPr lang="en-US" dirty="0"/>
              <a:t>(PaaS), and Software as a Service (SaaS). </a:t>
            </a:r>
            <a:br>
              <a:rPr lang="en-US" dirty="0"/>
            </a:br>
            <a:endParaRPr lang="en-US" dirty="0"/>
          </a:p>
          <a:p>
            <a:endParaRPr lang="en-US" dirty="0"/>
          </a:p>
        </p:txBody>
      </p:sp>
    </p:spTree>
    <p:extLst>
      <p:ext uri="{BB962C8B-B14F-4D97-AF65-F5344CB8AC3E}">
        <p14:creationId xmlns:p14="http://schemas.microsoft.com/office/powerpoint/2010/main" val="3286443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9BAD8AC-B71F-48FA-9DDD-82179C65DF35}"/>
              </a:ext>
            </a:extLst>
          </p:cNvPr>
          <p:cNvSpPr>
            <a:spLocks noGrp="1"/>
          </p:cNvSpPr>
          <p:nvPr>
            <p:ph type="title"/>
          </p:nvPr>
        </p:nvSpPr>
        <p:spPr>
          <a:xfrm>
            <a:off x="838200" y="365125"/>
            <a:ext cx="10515600" cy="1325563"/>
          </a:xfrm>
        </p:spPr>
        <p:txBody>
          <a:bodyPr>
            <a:normAutofit/>
          </a:bodyPr>
          <a:lstStyle/>
          <a:p>
            <a:r>
              <a:rPr lang="en-US" dirty="0"/>
              <a:t>FILE SYSTEMS </a:t>
            </a:r>
            <a:br>
              <a:rPr lang="en-US" dirty="0"/>
            </a:b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DEA6429-BF48-4C3B-9334-670DFF20F508}"/>
              </a:ext>
            </a:extLst>
          </p:cNvPr>
          <p:cNvSpPr>
            <a:spLocks noGrp="1"/>
          </p:cNvSpPr>
          <p:nvPr>
            <p:ph idx="1"/>
          </p:nvPr>
        </p:nvSpPr>
        <p:spPr>
          <a:xfrm>
            <a:off x="838200" y="1825625"/>
            <a:ext cx="10515600" cy="4351338"/>
          </a:xfrm>
        </p:spPr>
        <p:txBody>
          <a:bodyPr>
            <a:normAutofit/>
          </a:bodyPr>
          <a:lstStyle/>
          <a:p>
            <a:r>
              <a:rPr lang="en-US" dirty="0"/>
              <a:t>File Allocation Table (FAT) </a:t>
            </a:r>
            <a:br>
              <a:rPr lang="en-US" dirty="0"/>
            </a:br>
            <a:r>
              <a:rPr lang="en-US" dirty="0"/>
              <a:t>FAT12, FAT16, FAT32 </a:t>
            </a:r>
            <a:br>
              <a:rPr lang="en-US" dirty="0"/>
            </a:br>
            <a:endParaRPr lang="en-US" dirty="0"/>
          </a:p>
          <a:p>
            <a:endParaRPr lang="en-US" dirty="0"/>
          </a:p>
          <a:p>
            <a:r>
              <a:rPr lang="en-US" dirty="0"/>
              <a:t>The New Technology File System (NTFS) </a:t>
            </a:r>
            <a:br>
              <a:rPr lang="en-US" dirty="0"/>
            </a:br>
            <a:endParaRPr lang="en-US" dirty="0"/>
          </a:p>
          <a:p>
            <a:endParaRPr lang="en-US" dirty="0"/>
          </a:p>
          <a:p>
            <a:r>
              <a:rPr lang="en-US" dirty="0"/>
              <a:t>Ext3 and Ext4</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11818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95F83CF-5A08-4B89-A424-CAEFB316B9E0}"/>
              </a:ext>
            </a:extLst>
          </p:cNvPr>
          <p:cNvSpPr>
            <a:spLocks noGrp="1"/>
          </p:cNvSpPr>
          <p:nvPr>
            <p:ph type="title"/>
          </p:nvPr>
        </p:nvSpPr>
        <p:spPr>
          <a:xfrm>
            <a:off x="838200" y="365125"/>
            <a:ext cx="10515600" cy="1325563"/>
          </a:xfrm>
        </p:spPr>
        <p:txBody>
          <a:bodyPr>
            <a:normAutofit/>
          </a:bodyPr>
          <a:lstStyle/>
          <a:p>
            <a:r>
              <a:rPr lang="en-US" dirty="0"/>
              <a:t>Virtual memory (Swap partition)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2A9A1CE-A00F-4349-A718-E02D930AE235}"/>
              </a:ext>
            </a:extLst>
          </p:cNvPr>
          <p:cNvSpPr>
            <a:spLocks noGrp="1"/>
          </p:cNvSpPr>
          <p:nvPr>
            <p:ph idx="1"/>
          </p:nvPr>
        </p:nvSpPr>
        <p:spPr>
          <a:xfrm>
            <a:off x="838200" y="1825625"/>
            <a:ext cx="10515600" cy="4351338"/>
          </a:xfrm>
        </p:spPr>
        <p:txBody>
          <a:bodyPr>
            <a:normAutofit/>
          </a:bodyPr>
          <a:lstStyle/>
          <a:p>
            <a:endParaRPr lang="en-US" dirty="0"/>
          </a:p>
        </p:txBody>
      </p:sp>
    </p:spTree>
    <p:extLst>
      <p:ext uri="{BB962C8B-B14F-4D97-AF65-F5344CB8AC3E}">
        <p14:creationId xmlns:p14="http://schemas.microsoft.com/office/powerpoint/2010/main" val="4110282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A34F1A6-F2B1-4214-8FF4-D5AF7C09A77B}"/>
              </a:ext>
            </a:extLst>
          </p:cNvPr>
          <p:cNvSpPr>
            <a:spLocks noGrp="1"/>
          </p:cNvSpPr>
          <p:nvPr>
            <p:ph type="title"/>
          </p:nvPr>
        </p:nvSpPr>
        <p:spPr>
          <a:xfrm>
            <a:off x="838200" y="365125"/>
            <a:ext cx="10515600" cy="1325563"/>
          </a:xfrm>
        </p:spPr>
        <p:txBody>
          <a:bodyPr>
            <a:normAutofit/>
          </a:bodyPr>
          <a:lstStyle/>
          <a:p>
            <a:r>
              <a:rPr lang="en-US" dirty="0"/>
              <a:t>Labs and Tools </a:t>
            </a:r>
            <a:br>
              <a:rPr lang="en-US" dirty="0"/>
            </a:b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6F0B4C3-D55B-43DE-A961-EFD5BAF0D018}"/>
              </a:ext>
            </a:extLst>
          </p:cNvPr>
          <p:cNvSpPr>
            <a:spLocks noGrp="1"/>
          </p:cNvSpPr>
          <p:nvPr>
            <p:ph idx="1"/>
          </p:nvPr>
        </p:nvSpPr>
        <p:spPr>
          <a:xfrm>
            <a:off x="838200" y="1825625"/>
            <a:ext cx="10515600" cy="4351338"/>
          </a:xfrm>
        </p:spPr>
        <p:txBody>
          <a:bodyPr>
            <a:normAutofit/>
          </a:bodyPr>
          <a:lstStyle/>
          <a:p>
            <a:r>
              <a:rPr lang="en-US" dirty="0"/>
              <a:t>Virtual Labs (Considerations) </a:t>
            </a:r>
            <a:br>
              <a:rPr lang="en-US" dirty="0"/>
            </a:br>
            <a:r>
              <a:rPr lang="en-US" dirty="0"/>
              <a:t>1. Security—The security of the system must be robust enough to maintain the level of evidence integrity required by the courts. Otherwise there could be catastrophic consequences, such as rendering evidence from multiple cases inadmissible.</a:t>
            </a:r>
            <a:br>
              <a:rPr lang="en-US" dirty="0"/>
            </a:br>
            <a:r>
              <a:rPr lang="en-US" dirty="0"/>
              <a:t>2. Performance—For this scheme to work, connectivity must be both speedy and reliable. No connection or a slow connection will quickly impact the organization’s ability to function.</a:t>
            </a:r>
            <a:br>
              <a:rPr lang="en-US" dirty="0"/>
            </a:br>
            <a:r>
              <a:rPr lang="en-US" dirty="0"/>
              <a:t>3. Cost—Startup costs in particular are substantial and potentially beyond what many agencies can afford (Whitcomb) </a:t>
            </a:r>
            <a:br>
              <a:rPr lang="en-US" dirty="0"/>
            </a:br>
            <a:endParaRPr lang="en-US" dirty="0"/>
          </a:p>
        </p:txBody>
      </p:sp>
    </p:spTree>
    <p:extLst>
      <p:ext uri="{BB962C8B-B14F-4D97-AF65-F5344CB8AC3E}">
        <p14:creationId xmlns:p14="http://schemas.microsoft.com/office/powerpoint/2010/main" val="214286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FE4D4EB-B7EB-49CF-A9D3-010A3A18CEE8}"/>
              </a:ext>
            </a:extLst>
          </p:cNvPr>
          <p:cNvPicPr>
            <a:picLocks noGrp="1" noChangeAspect="1"/>
          </p:cNvPicPr>
          <p:nvPr>
            <p:ph idx="1"/>
          </p:nvPr>
        </p:nvPicPr>
        <p:blipFill rotWithShape="1">
          <a:blip r:embed="rId2"/>
          <a:srcRect t="712" b="6696"/>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86F6D7-1229-44EB-8B2A-C4901F221698}"/>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Tools</a:t>
            </a:r>
          </a:p>
        </p:txBody>
      </p:sp>
      <p:cxnSp>
        <p:nvCxnSpPr>
          <p:cNvPr id="11" name="Straight Connector 1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2971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2EC1EF-8A6F-4252-BFB3-58BDCCE48AEF}"/>
              </a:ext>
            </a:extLst>
          </p:cNvPr>
          <p:cNvSpPr>
            <a:spLocks noGrp="1"/>
          </p:cNvSpPr>
          <p:nvPr>
            <p:ph type="title"/>
          </p:nvPr>
        </p:nvSpPr>
        <p:spPr>
          <a:xfrm>
            <a:off x="838200" y="365125"/>
            <a:ext cx="10515600" cy="1325563"/>
          </a:xfrm>
        </p:spPr>
        <p:txBody>
          <a:bodyPr>
            <a:normAutofit/>
          </a:bodyPr>
          <a:lstStyle/>
          <a:p>
            <a:r>
              <a:rPr lang="en-US" dirty="0"/>
              <a:t>Windows System Artifacts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6B33248-41A8-46DC-B0BC-5748A2377161}"/>
              </a:ext>
            </a:extLst>
          </p:cNvPr>
          <p:cNvSpPr>
            <a:spLocks noGrp="1"/>
          </p:cNvSpPr>
          <p:nvPr>
            <p:ph idx="1"/>
          </p:nvPr>
        </p:nvSpPr>
        <p:spPr>
          <a:xfrm>
            <a:off x="838200" y="1825625"/>
            <a:ext cx="10515600" cy="4351338"/>
          </a:xfrm>
        </p:spPr>
        <p:txBody>
          <a:bodyPr>
            <a:normAutofit/>
          </a:bodyPr>
          <a:lstStyle/>
          <a:p>
            <a:r>
              <a:rPr lang="en-US" dirty="0"/>
              <a:t>DELETED DATA </a:t>
            </a:r>
            <a:br>
              <a:rPr lang="en-US" dirty="0"/>
            </a:br>
            <a:r>
              <a:rPr lang="en-US" dirty="0"/>
              <a:t>The deleted data will remain until another file is written over it. This can take quite some time, if it’s done at all. </a:t>
            </a:r>
            <a:br>
              <a:rPr lang="en-US" dirty="0"/>
            </a:br>
            <a:endParaRPr lang="en-US" dirty="0"/>
          </a:p>
          <a:p>
            <a:r>
              <a:rPr lang="en-US" dirty="0"/>
              <a:t>Modes</a:t>
            </a:r>
          </a:p>
          <a:p>
            <a:pPr lvl="1"/>
            <a:r>
              <a:rPr lang="en-US" dirty="0"/>
              <a:t>Hibernation </a:t>
            </a:r>
          </a:p>
          <a:p>
            <a:pPr lvl="1"/>
            <a:r>
              <a:rPr lang="en-US" dirty="0"/>
              <a:t>Sleep </a:t>
            </a:r>
          </a:p>
        </p:txBody>
      </p:sp>
    </p:spTree>
    <p:extLst>
      <p:ext uri="{BB962C8B-B14F-4D97-AF65-F5344CB8AC3E}">
        <p14:creationId xmlns:p14="http://schemas.microsoft.com/office/powerpoint/2010/main" val="3650075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186B54C-6AC1-4CCB-903F-B603DAB6F434}"/>
              </a:ext>
            </a:extLst>
          </p:cNvPr>
          <p:cNvSpPr>
            <a:spLocks noGrp="1"/>
          </p:cNvSpPr>
          <p:nvPr>
            <p:ph type="title"/>
          </p:nvPr>
        </p:nvSpPr>
        <p:spPr>
          <a:xfrm>
            <a:off x="838200" y="365125"/>
            <a:ext cx="10515600" cy="1325563"/>
          </a:xfrm>
        </p:spPr>
        <p:txBody>
          <a:bodyPr>
            <a:normAutofit/>
          </a:bodyPr>
          <a:lstStyle/>
          <a:p>
            <a:r>
              <a:rPr lang="en-US" dirty="0"/>
              <a:t>REGISTRY </a:t>
            </a:r>
            <a:br>
              <a:rPr lang="en-US" dirty="0"/>
            </a:b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CF901B5-FEA3-43EB-8229-E33298064730}"/>
              </a:ext>
            </a:extLst>
          </p:cNvPr>
          <p:cNvSpPr>
            <a:spLocks noGrp="1"/>
          </p:cNvSpPr>
          <p:nvPr>
            <p:ph idx="1"/>
          </p:nvPr>
        </p:nvSpPr>
        <p:spPr>
          <a:xfrm>
            <a:off x="838200" y="1825625"/>
            <a:ext cx="10515600" cy="4351338"/>
          </a:xfrm>
        </p:spPr>
        <p:txBody>
          <a:bodyPr>
            <a:normAutofit/>
          </a:bodyPr>
          <a:lstStyle/>
          <a:p>
            <a:r>
              <a:rPr lang="en-US" dirty="0"/>
              <a:t>The Windows Registry plays a crucial role in the operation of a PC. Microsoft’s TechNet defines the registry as “simply a database for configuration files.” </a:t>
            </a:r>
          </a:p>
          <a:p>
            <a:r>
              <a:rPr lang="en-US" dirty="0"/>
              <a:t>You could also describe it as the computer’s central nervous system. In that context, you can see just how critical the registry is to the Windows computer. </a:t>
            </a:r>
            <a:br>
              <a:rPr lang="en-US" dirty="0"/>
            </a:br>
            <a:endParaRPr lang="en-US" dirty="0"/>
          </a:p>
        </p:txBody>
      </p:sp>
    </p:spTree>
    <p:extLst>
      <p:ext uri="{BB962C8B-B14F-4D97-AF65-F5344CB8AC3E}">
        <p14:creationId xmlns:p14="http://schemas.microsoft.com/office/powerpoint/2010/main" val="1793182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F043018-3BAD-4BEE-8B61-C618BFA5BB52}"/>
              </a:ext>
            </a:extLst>
          </p:cNvPr>
          <p:cNvSpPr>
            <a:spLocks noGrp="1"/>
          </p:cNvSpPr>
          <p:nvPr>
            <p:ph type="title"/>
          </p:nvPr>
        </p:nvSpPr>
        <p:spPr>
          <a:xfrm>
            <a:off x="838200" y="365125"/>
            <a:ext cx="10515600" cy="1325563"/>
          </a:xfrm>
        </p:spPr>
        <p:txBody>
          <a:bodyPr>
            <a:normAutofit/>
          </a:bodyPr>
          <a:lstStyle/>
          <a:p>
            <a:r>
              <a:rPr lang="en-US" dirty="0"/>
              <a:t>Registry Structure </a:t>
            </a:r>
            <a:br>
              <a:rPr lang="en-US" dirty="0"/>
            </a:b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2CC6B1C-8A2A-41D9-ADB2-E501F5D5A5EA}"/>
              </a:ext>
            </a:extLst>
          </p:cNvPr>
          <p:cNvSpPr>
            <a:spLocks noGrp="1"/>
          </p:cNvSpPr>
          <p:nvPr>
            <p:ph idx="1"/>
          </p:nvPr>
        </p:nvSpPr>
        <p:spPr>
          <a:xfrm>
            <a:off x="838200" y="1825625"/>
            <a:ext cx="10515600" cy="4351338"/>
          </a:xfrm>
        </p:spPr>
        <p:txBody>
          <a:bodyPr>
            <a:normAutofit/>
          </a:bodyPr>
          <a:lstStyle/>
          <a:p>
            <a:r>
              <a:rPr lang="en-US" dirty="0"/>
              <a:t>The registry is set up in a tree structure similar to the directories, folders, and files you’re used to working with in Windows. The registry is broken into four tiers or levels. </a:t>
            </a:r>
          </a:p>
          <a:p>
            <a:endParaRPr lang="en-US" dirty="0"/>
          </a:p>
          <a:p>
            <a:r>
              <a:rPr lang="en-US" dirty="0"/>
              <a:t>Two of the major multipurpose forensic tools, EnCase and FTK, do just that. </a:t>
            </a:r>
            <a:br>
              <a:rPr lang="en-US" dirty="0"/>
            </a:br>
            <a:br>
              <a:rPr lang="en-US" dirty="0"/>
            </a:br>
            <a:endParaRPr lang="en-US" dirty="0"/>
          </a:p>
        </p:txBody>
      </p:sp>
    </p:spTree>
    <p:extLst>
      <p:ext uri="{BB962C8B-B14F-4D97-AF65-F5344CB8AC3E}">
        <p14:creationId xmlns:p14="http://schemas.microsoft.com/office/powerpoint/2010/main" val="1639029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A7EC748-0412-4CB4-BAFD-30E6C0E4BAED}"/>
              </a:ext>
            </a:extLst>
          </p:cNvPr>
          <p:cNvSpPr>
            <a:spLocks noGrp="1"/>
          </p:cNvSpPr>
          <p:nvPr>
            <p:ph type="title"/>
          </p:nvPr>
        </p:nvSpPr>
        <p:spPr>
          <a:xfrm>
            <a:off x="838200" y="365125"/>
            <a:ext cx="10515600" cy="1325563"/>
          </a:xfrm>
        </p:spPr>
        <p:txBody>
          <a:bodyPr>
            <a:normAutofit/>
          </a:bodyPr>
          <a:lstStyle/>
          <a:p>
            <a:r>
              <a:rPr lang="en-US" dirty="0"/>
              <a:t>First investigation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7670324-E0E0-4CC3-8F90-1195B4A61781}"/>
              </a:ext>
            </a:extLst>
          </p:cNvPr>
          <p:cNvSpPr>
            <a:spLocks noGrp="1"/>
          </p:cNvSpPr>
          <p:nvPr>
            <p:ph idx="1"/>
          </p:nvPr>
        </p:nvSpPr>
        <p:spPr>
          <a:xfrm>
            <a:off x="838200" y="1825625"/>
            <a:ext cx="10515600" cy="4351338"/>
          </a:xfrm>
        </p:spPr>
        <p:txBody>
          <a:bodyPr>
            <a:normAutofit/>
          </a:bodyPr>
          <a:lstStyle/>
          <a:p>
            <a:r>
              <a:rPr lang="en-US" dirty="0"/>
              <a:t>Print spooling </a:t>
            </a:r>
          </a:p>
          <a:p>
            <a:endParaRPr lang="en-US" dirty="0"/>
          </a:p>
          <a:p>
            <a:r>
              <a:rPr lang="en-US" dirty="0"/>
              <a:t>Recycle bin </a:t>
            </a:r>
          </a:p>
          <a:p>
            <a:endParaRPr lang="en-US" dirty="0"/>
          </a:p>
          <a:p>
            <a:r>
              <a:rPr lang="en-US" dirty="0"/>
              <a:t>Metadata </a:t>
            </a:r>
          </a:p>
          <a:p>
            <a:pPr lvl="1"/>
            <a:r>
              <a:rPr lang="en-US" dirty="0"/>
              <a:t>Removing metadata</a:t>
            </a:r>
          </a:p>
          <a:p>
            <a:pPr lvl="1"/>
            <a:endParaRPr lang="en-US" dirty="0"/>
          </a:p>
          <a:p>
            <a:pPr lvl="1"/>
            <a:r>
              <a:rPr lang="en-US" dirty="0"/>
              <a:t>Thumbnail cache  </a:t>
            </a:r>
          </a:p>
          <a:p>
            <a:endParaRPr lang="en-US" dirty="0"/>
          </a:p>
        </p:txBody>
      </p:sp>
    </p:spTree>
    <p:extLst>
      <p:ext uri="{BB962C8B-B14F-4D97-AF65-F5344CB8AC3E}">
        <p14:creationId xmlns:p14="http://schemas.microsoft.com/office/powerpoint/2010/main" val="2469398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EE2BB6-F8A4-4159-B1F8-6B3A193D4BFA}"/>
              </a:ext>
            </a:extLst>
          </p:cNvPr>
          <p:cNvSpPr>
            <a:spLocks noGrp="1"/>
          </p:cNvSpPr>
          <p:nvPr>
            <p:ph type="title"/>
          </p:nvPr>
        </p:nvSpPr>
        <p:spPr>
          <a:xfrm>
            <a:off x="686834" y="1153572"/>
            <a:ext cx="3200400" cy="4461163"/>
          </a:xfrm>
        </p:spPr>
        <p:txBody>
          <a:bodyPr>
            <a:normAutofit/>
          </a:bodyPr>
          <a:lstStyle/>
          <a:p>
            <a:r>
              <a:rPr lang="en-US">
                <a:solidFill>
                  <a:srgbClr val="FFFFFF"/>
                </a:solidFill>
              </a:rPr>
              <a:t>What?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F7934AA-9B8C-4606-B125-F47C66EA0944}"/>
              </a:ext>
            </a:extLst>
          </p:cNvPr>
          <p:cNvSpPr>
            <a:spLocks noGrp="1"/>
          </p:cNvSpPr>
          <p:nvPr>
            <p:ph idx="1"/>
          </p:nvPr>
        </p:nvSpPr>
        <p:spPr>
          <a:xfrm>
            <a:off x="4447308" y="591344"/>
            <a:ext cx="6906491" cy="5585619"/>
          </a:xfrm>
        </p:spPr>
        <p:txBody>
          <a:bodyPr anchor="ctr">
            <a:normAutofit/>
          </a:bodyPr>
          <a:lstStyle/>
          <a:p>
            <a:r>
              <a:rPr lang="en-US" sz="2000"/>
              <a:t>As a society, our heavy use of technology means that we are literally drowning in electronically stored information. </a:t>
            </a:r>
          </a:p>
          <a:p>
            <a:endParaRPr lang="en-US" sz="2000"/>
          </a:p>
          <a:p>
            <a:r>
              <a:rPr lang="en-US" sz="2000"/>
              <a:t>The digital universe will reach to infinite size in coming few years.</a:t>
            </a:r>
          </a:p>
          <a:p>
            <a:endParaRPr lang="en-US" sz="2000"/>
          </a:p>
          <a:p>
            <a:r>
              <a:rPr lang="en-US" sz="2000"/>
              <a:t>  Gone are the days when records were strictly paper. This new form of evidence</a:t>
            </a:r>
            <a:br>
              <a:rPr lang="en-US" sz="2000"/>
            </a:br>
            <a:r>
              <a:rPr lang="en-US" sz="2000"/>
              <a:t>presents some very significant challenges to our legal system. Digital evidence is</a:t>
            </a:r>
            <a:br>
              <a:rPr lang="en-US" sz="2000"/>
            </a:br>
            <a:r>
              <a:rPr lang="en-US" sz="2000"/>
              <a:t>considerably different from paper documents and can’t be handled in the same</a:t>
            </a:r>
            <a:br>
              <a:rPr lang="en-US" sz="2000"/>
            </a:br>
            <a:r>
              <a:rPr lang="en-US" sz="2000"/>
              <a:t>way.</a:t>
            </a:r>
          </a:p>
          <a:p>
            <a:br>
              <a:rPr lang="en-US" sz="2000"/>
            </a:br>
            <a:br>
              <a:rPr lang="en-US" sz="2000"/>
            </a:br>
            <a:br>
              <a:rPr lang="en-US" sz="2000"/>
            </a:br>
            <a:endParaRPr lang="en-US" sz="2000"/>
          </a:p>
        </p:txBody>
      </p:sp>
    </p:spTree>
    <p:extLst>
      <p:ext uri="{BB962C8B-B14F-4D97-AF65-F5344CB8AC3E}">
        <p14:creationId xmlns:p14="http://schemas.microsoft.com/office/powerpoint/2010/main" val="632798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DA1379D-452F-4A09-B186-8886BEF7A2F4}"/>
              </a:ext>
            </a:extLst>
          </p:cNvPr>
          <p:cNvSpPr>
            <a:spLocks noGrp="1"/>
          </p:cNvSpPr>
          <p:nvPr>
            <p:ph type="title"/>
          </p:nvPr>
        </p:nvSpPr>
        <p:spPr>
          <a:xfrm>
            <a:off x="838200" y="365125"/>
            <a:ext cx="10515600" cy="1325563"/>
          </a:xfrm>
        </p:spPr>
        <p:txBody>
          <a:bodyPr>
            <a:normAutofit/>
          </a:bodyPr>
          <a:lstStyle/>
          <a:p>
            <a:r>
              <a:rPr lang="en-US" dirty="0"/>
              <a:t>Anti forensics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C129693-AEEE-427F-A61C-E2C01A01C9E8}"/>
              </a:ext>
            </a:extLst>
          </p:cNvPr>
          <p:cNvSpPr>
            <a:spLocks noGrp="1"/>
          </p:cNvSpPr>
          <p:nvPr>
            <p:ph idx="1"/>
          </p:nvPr>
        </p:nvSpPr>
        <p:spPr>
          <a:xfrm>
            <a:off x="838200" y="1825625"/>
            <a:ext cx="10515600" cy="4351338"/>
          </a:xfrm>
        </p:spPr>
        <p:txBody>
          <a:bodyPr>
            <a:normAutofit/>
          </a:bodyPr>
          <a:lstStyle/>
          <a:p>
            <a:r>
              <a:rPr lang="en-US" dirty="0"/>
              <a:t>Hiding data </a:t>
            </a:r>
          </a:p>
          <a:p>
            <a:pPr lvl="1"/>
            <a:r>
              <a:rPr lang="en-US" dirty="0"/>
              <a:t>Encryption</a:t>
            </a:r>
          </a:p>
          <a:p>
            <a:pPr lvl="1"/>
            <a:r>
              <a:rPr lang="en-US" dirty="0" err="1"/>
              <a:t>Bitlockers</a:t>
            </a:r>
            <a:r>
              <a:rPr lang="en-US" dirty="0"/>
              <a:t> </a:t>
            </a:r>
          </a:p>
          <a:p>
            <a:pPr lvl="1"/>
            <a:endParaRPr lang="en-US" dirty="0"/>
          </a:p>
          <a:p>
            <a:pPr lvl="1"/>
            <a:endParaRPr lang="en-US" dirty="0"/>
          </a:p>
          <a:p>
            <a:pPr lvl="1"/>
            <a:r>
              <a:rPr lang="en-US" dirty="0"/>
              <a:t>Cipher text </a:t>
            </a:r>
          </a:p>
          <a:p>
            <a:pPr lvl="1"/>
            <a:r>
              <a:rPr lang="en-US" dirty="0"/>
              <a:t>Simple encryption </a:t>
            </a:r>
          </a:p>
          <a:p>
            <a:pPr lvl="1"/>
            <a:r>
              <a:rPr lang="en-US" dirty="0"/>
              <a:t>Algorithms </a:t>
            </a:r>
          </a:p>
          <a:p>
            <a:pPr lvl="2"/>
            <a:r>
              <a:rPr lang="en-US" dirty="0"/>
              <a:t>Triple DES</a:t>
            </a:r>
          </a:p>
          <a:p>
            <a:pPr lvl="2"/>
            <a:r>
              <a:rPr lang="en-US" dirty="0"/>
              <a:t>RSA</a:t>
            </a:r>
          </a:p>
          <a:p>
            <a:pPr lvl="2"/>
            <a:r>
              <a:rPr lang="en-US" dirty="0"/>
              <a:t>AES </a:t>
            </a:r>
          </a:p>
        </p:txBody>
      </p:sp>
    </p:spTree>
    <p:extLst>
      <p:ext uri="{BB962C8B-B14F-4D97-AF65-F5344CB8AC3E}">
        <p14:creationId xmlns:p14="http://schemas.microsoft.com/office/powerpoint/2010/main" val="760950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4E2F6CE-43A0-48AB-A6AE-46C8C9004129}"/>
              </a:ext>
            </a:extLst>
          </p:cNvPr>
          <p:cNvSpPr>
            <a:spLocks noGrp="1"/>
          </p:cNvSpPr>
          <p:nvPr>
            <p:ph type="title"/>
          </p:nvPr>
        </p:nvSpPr>
        <p:spPr>
          <a:xfrm>
            <a:off x="838200" y="365125"/>
            <a:ext cx="10515600" cy="1325563"/>
          </a:xfrm>
        </p:spPr>
        <p:txBody>
          <a:bodyPr>
            <a:normAutofit/>
          </a:bodyPr>
          <a:lstStyle/>
          <a:p>
            <a:r>
              <a:rPr lang="en-US" dirty="0"/>
              <a:t>Presentations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A3A4D0F-6348-4090-A44C-0A588EECE165}"/>
              </a:ext>
            </a:extLst>
          </p:cNvPr>
          <p:cNvSpPr>
            <a:spLocks noGrp="1"/>
          </p:cNvSpPr>
          <p:nvPr>
            <p:ph idx="1"/>
          </p:nvPr>
        </p:nvSpPr>
        <p:spPr>
          <a:xfrm>
            <a:off x="838200" y="1825625"/>
            <a:ext cx="10515600" cy="4351338"/>
          </a:xfrm>
        </p:spPr>
        <p:txBody>
          <a:bodyPr>
            <a:normAutofit/>
          </a:bodyPr>
          <a:lstStyle/>
          <a:p>
            <a:r>
              <a:rPr lang="en-US" dirty="0"/>
              <a:t>RSA </a:t>
            </a:r>
          </a:p>
          <a:p>
            <a:r>
              <a:rPr lang="en-US" dirty="0"/>
              <a:t>SSL</a:t>
            </a:r>
          </a:p>
          <a:p>
            <a:r>
              <a:rPr lang="en-US" dirty="0"/>
              <a:t>Hashing </a:t>
            </a:r>
          </a:p>
          <a:p>
            <a:r>
              <a:rPr lang="en-US" dirty="0"/>
              <a:t>Steganography </a:t>
            </a:r>
          </a:p>
          <a:p>
            <a:endParaRPr lang="en-US" dirty="0"/>
          </a:p>
          <a:p>
            <a:endParaRPr lang="en-US" dirty="0"/>
          </a:p>
        </p:txBody>
      </p:sp>
    </p:spTree>
    <p:extLst>
      <p:ext uri="{BB962C8B-B14F-4D97-AF65-F5344CB8AC3E}">
        <p14:creationId xmlns:p14="http://schemas.microsoft.com/office/powerpoint/2010/main" val="2846955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D32E9-09B0-46F6-B505-61D527638F3A}"/>
              </a:ext>
            </a:extLst>
          </p:cNvPr>
          <p:cNvSpPr>
            <a:spLocks noGrp="1"/>
          </p:cNvSpPr>
          <p:nvPr>
            <p:ph type="title"/>
          </p:nvPr>
        </p:nvSpPr>
        <p:spPr/>
        <p:txBody>
          <a:bodyPr/>
          <a:lstStyle/>
          <a:p>
            <a:r>
              <a:rPr lang="en-US" dirty="0"/>
              <a:t>End of lecture </a:t>
            </a:r>
          </a:p>
        </p:txBody>
      </p:sp>
      <p:sp>
        <p:nvSpPr>
          <p:cNvPr id="3" name="Content Placeholder 2">
            <a:extLst>
              <a:ext uri="{FF2B5EF4-FFF2-40B4-BE49-F238E27FC236}">
                <a16:creationId xmlns:a16="http://schemas.microsoft.com/office/drawing/2014/main" id="{5AFBE112-3310-4C07-A817-465F3F28125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70019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75C9D5-7B4A-426D-BD68-FB5577B24159}"/>
              </a:ext>
            </a:extLst>
          </p:cNvPr>
          <p:cNvSpPr>
            <a:spLocks noGrp="1"/>
          </p:cNvSpPr>
          <p:nvPr>
            <p:ph type="title"/>
          </p:nvPr>
        </p:nvSpPr>
        <p:spPr>
          <a:xfrm>
            <a:off x="838200" y="365125"/>
            <a:ext cx="10515600" cy="1325563"/>
          </a:xfrm>
        </p:spPr>
        <p:txBody>
          <a:bodyPr>
            <a:normAutofit/>
          </a:bodyPr>
          <a:lstStyle/>
          <a:p>
            <a:r>
              <a:rPr lang="en-US" dirty="0" err="1"/>
              <a:t>Cont</a:t>
            </a:r>
            <a:r>
              <a:rPr lang="en-US" dirty="0"/>
              <a: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9CC6BDE-14E5-4884-9D88-E2E1CBF93263}"/>
              </a:ext>
            </a:extLst>
          </p:cNvPr>
          <p:cNvSpPr>
            <a:spLocks noGrp="1"/>
          </p:cNvSpPr>
          <p:nvPr>
            <p:ph idx="1"/>
          </p:nvPr>
        </p:nvSpPr>
        <p:spPr>
          <a:xfrm>
            <a:off x="838200" y="1825625"/>
            <a:ext cx="10515600" cy="4351338"/>
          </a:xfrm>
        </p:spPr>
        <p:txBody>
          <a:bodyPr>
            <a:normAutofit/>
          </a:bodyPr>
          <a:lstStyle/>
          <a:p>
            <a:r>
              <a:rPr lang="en-US" sz="2600"/>
              <a:t>Simply put, forensics is the application of science to solve a legal problem. In forensics, the law and science are forever integrated. </a:t>
            </a:r>
            <a:br>
              <a:rPr lang="en-US" sz="2600"/>
            </a:br>
            <a:endParaRPr lang="en-US" sz="2600"/>
          </a:p>
          <a:p>
            <a:r>
              <a:rPr lang="en-US" sz="2600"/>
              <a:t>What is digital forensics?</a:t>
            </a:r>
          </a:p>
          <a:p>
            <a:r>
              <a:rPr lang="en-US" sz="2600"/>
              <a:t>The application of computer science and investigative procedures for a legal purpose involving the analysis of digital evidence after proper search authority, chain of custody, validation with mathematics, use of</a:t>
            </a:r>
            <a:br>
              <a:rPr lang="en-US" sz="2600"/>
            </a:br>
            <a:r>
              <a:rPr lang="en-US" sz="2600"/>
              <a:t>validated tools, repeatability, reporting, and possible expert presentation.”</a:t>
            </a:r>
            <a:br>
              <a:rPr lang="en-US" sz="2600"/>
            </a:br>
            <a:r>
              <a:rPr lang="en-US" sz="2600"/>
              <a:t>(</a:t>
            </a:r>
            <a:r>
              <a:rPr lang="en-US" sz="2600" err="1"/>
              <a:t>Zatyko</a:t>
            </a:r>
            <a:r>
              <a:rPr lang="en-US" sz="2600"/>
              <a:t>, 2007) </a:t>
            </a:r>
            <a:br>
              <a:rPr lang="en-US" sz="2600"/>
            </a:br>
            <a:br>
              <a:rPr lang="en-US" sz="2600"/>
            </a:br>
            <a:endParaRPr lang="en-US" sz="2600"/>
          </a:p>
        </p:txBody>
      </p:sp>
    </p:spTree>
    <p:extLst>
      <p:ext uri="{BB962C8B-B14F-4D97-AF65-F5344CB8AC3E}">
        <p14:creationId xmlns:p14="http://schemas.microsoft.com/office/powerpoint/2010/main" val="2010503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2EDE82D-4460-4AEE-A141-702882A95230}"/>
              </a:ext>
            </a:extLst>
          </p:cNvPr>
          <p:cNvSpPr>
            <a:spLocks noGrp="1"/>
          </p:cNvSpPr>
          <p:nvPr>
            <p:ph type="title"/>
          </p:nvPr>
        </p:nvSpPr>
        <p:spPr>
          <a:xfrm>
            <a:off x="838200" y="365125"/>
            <a:ext cx="10515600" cy="1325563"/>
          </a:xfrm>
        </p:spPr>
        <p:txBody>
          <a:bodyPr>
            <a:normAutofit/>
          </a:bodyPr>
          <a:lstStyle/>
          <a:p>
            <a:r>
              <a:rPr lang="en-US" dirty="0" err="1"/>
              <a:t>Cont</a:t>
            </a:r>
            <a:r>
              <a:rPr lang="en-US" dirty="0"/>
              <a: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8AB6E84-411F-4628-BE7F-B667DCD1ADDC}"/>
              </a:ext>
            </a:extLst>
          </p:cNvPr>
          <p:cNvSpPr>
            <a:spLocks noGrp="1"/>
          </p:cNvSpPr>
          <p:nvPr>
            <p:ph idx="1"/>
          </p:nvPr>
        </p:nvSpPr>
        <p:spPr>
          <a:xfrm>
            <a:off x="838200" y="1825625"/>
            <a:ext cx="10515600" cy="4351338"/>
          </a:xfrm>
        </p:spPr>
        <p:txBody>
          <a:bodyPr>
            <a:normAutofit/>
          </a:bodyPr>
          <a:lstStyle/>
          <a:p>
            <a:r>
              <a:rPr lang="en-US" dirty="0"/>
              <a:t>Digital forensics encompasses much more than just laptop and desktop computers. Mobile devices, networks, and “cloud” systems are very much within the scope of the discipline. It also includes the analysis of images, videos, and audio (in both analog and digital format). </a:t>
            </a:r>
          </a:p>
          <a:p>
            <a:r>
              <a:rPr lang="en-US" dirty="0"/>
              <a:t>The focus of this kind of analysis is generally authenticity, comparison, and enhancement. </a:t>
            </a:r>
            <a:br>
              <a:rPr lang="en-US" dirty="0"/>
            </a:br>
            <a:endParaRPr lang="en-US" dirty="0"/>
          </a:p>
        </p:txBody>
      </p:sp>
    </p:spTree>
    <p:extLst>
      <p:ext uri="{BB962C8B-B14F-4D97-AF65-F5344CB8AC3E}">
        <p14:creationId xmlns:p14="http://schemas.microsoft.com/office/powerpoint/2010/main" val="2603596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019EF78-3C76-4778-AF30-60293326DA4F}"/>
              </a:ext>
            </a:extLst>
          </p:cNvPr>
          <p:cNvSpPr>
            <a:spLocks noGrp="1"/>
          </p:cNvSpPr>
          <p:nvPr>
            <p:ph type="title"/>
          </p:nvPr>
        </p:nvSpPr>
        <p:spPr>
          <a:xfrm>
            <a:off x="838200" y="365125"/>
            <a:ext cx="10515600" cy="1325563"/>
          </a:xfrm>
        </p:spPr>
        <p:txBody>
          <a:bodyPr>
            <a:normAutofit/>
          </a:bodyPr>
          <a:lstStyle/>
          <a:p>
            <a:r>
              <a:rPr lang="en-US" dirty="0"/>
              <a:t>USES OF DIGITAL FORENSICS </a:t>
            </a:r>
            <a:br>
              <a:rPr lang="en-US" dirty="0"/>
            </a:b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42E20FD-ED1C-4645-B35F-E11801A850CC}"/>
              </a:ext>
            </a:extLst>
          </p:cNvPr>
          <p:cNvSpPr>
            <a:spLocks noGrp="1"/>
          </p:cNvSpPr>
          <p:nvPr>
            <p:ph idx="1"/>
          </p:nvPr>
        </p:nvSpPr>
        <p:spPr>
          <a:xfrm>
            <a:off x="838200" y="1825625"/>
            <a:ext cx="10515600" cy="4351338"/>
          </a:xfrm>
        </p:spPr>
        <p:txBody>
          <a:bodyPr>
            <a:normAutofit/>
          </a:bodyPr>
          <a:lstStyle/>
          <a:p>
            <a:r>
              <a:rPr lang="en-US" dirty="0"/>
              <a:t>Criminal Investigations </a:t>
            </a:r>
            <a:br>
              <a:rPr lang="en-US" dirty="0"/>
            </a:br>
            <a:endParaRPr lang="en-US" dirty="0"/>
          </a:p>
          <a:p>
            <a:endParaRPr lang="en-US" dirty="0"/>
          </a:p>
          <a:p>
            <a:endParaRPr lang="en-US" dirty="0"/>
          </a:p>
          <a:p>
            <a:r>
              <a:rPr lang="en-US" dirty="0"/>
              <a:t>Civil Litigation </a:t>
            </a:r>
            <a:br>
              <a:rPr lang="en-US" dirty="0"/>
            </a:br>
            <a:endParaRPr lang="en-US" dirty="0"/>
          </a:p>
          <a:p>
            <a:endParaRPr lang="en-US" dirty="0"/>
          </a:p>
          <a:p>
            <a:r>
              <a:rPr lang="en-US" dirty="0"/>
              <a:t>Intelligence </a:t>
            </a:r>
            <a:br>
              <a:rPr lang="en-US" dirty="0"/>
            </a:br>
            <a:endParaRPr lang="en-US" dirty="0"/>
          </a:p>
        </p:txBody>
      </p:sp>
    </p:spTree>
    <p:extLst>
      <p:ext uri="{BB962C8B-B14F-4D97-AF65-F5344CB8AC3E}">
        <p14:creationId xmlns:p14="http://schemas.microsoft.com/office/powerpoint/2010/main" val="2679940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01D8B1D-93EF-4D5B-B49D-54D2BF4D1683}"/>
              </a:ext>
            </a:extLst>
          </p:cNvPr>
          <p:cNvSpPr>
            <a:spLocks noGrp="1"/>
          </p:cNvSpPr>
          <p:nvPr>
            <p:ph type="title"/>
          </p:nvPr>
        </p:nvSpPr>
        <p:spPr>
          <a:xfrm>
            <a:off x="838200" y="365125"/>
            <a:ext cx="10515600" cy="1325563"/>
          </a:xfrm>
        </p:spPr>
        <p:txBody>
          <a:bodyPr>
            <a:normAutofit/>
          </a:bodyPr>
          <a:lstStyle/>
          <a:p>
            <a:r>
              <a:rPr lang="en-US" dirty="0" err="1"/>
              <a:t>Cont</a:t>
            </a:r>
            <a:r>
              <a:rPr lang="en-US" dirty="0"/>
              <a: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8694198-5A8D-49EA-84ED-F5BFDBD660EC}"/>
              </a:ext>
            </a:extLst>
          </p:cNvPr>
          <p:cNvSpPr>
            <a:spLocks noGrp="1"/>
          </p:cNvSpPr>
          <p:nvPr>
            <p:ph idx="1"/>
          </p:nvPr>
        </p:nvSpPr>
        <p:spPr>
          <a:xfrm>
            <a:off x="838200" y="1825625"/>
            <a:ext cx="10515600" cy="4351338"/>
          </a:xfrm>
        </p:spPr>
        <p:txBody>
          <a:bodyPr>
            <a:normAutofit/>
          </a:bodyPr>
          <a:lstStyle/>
          <a:p>
            <a:r>
              <a:rPr lang="en-US" dirty="0"/>
              <a:t>Administrative Matters </a:t>
            </a:r>
            <a:br>
              <a:rPr lang="en-US" dirty="0"/>
            </a:br>
            <a:endParaRPr lang="en-US" dirty="0"/>
          </a:p>
          <a:p>
            <a:endParaRPr lang="en-US" dirty="0"/>
          </a:p>
          <a:p>
            <a:endParaRPr lang="en-US" dirty="0"/>
          </a:p>
        </p:txBody>
      </p:sp>
    </p:spTree>
    <p:extLst>
      <p:ext uri="{BB962C8B-B14F-4D97-AF65-F5344CB8AC3E}">
        <p14:creationId xmlns:p14="http://schemas.microsoft.com/office/powerpoint/2010/main" val="2363210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6BCA024-E7BF-4069-8D64-8E73929111AC}"/>
              </a:ext>
            </a:extLst>
          </p:cNvPr>
          <p:cNvSpPr>
            <a:spLocks noGrp="1"/>
          </p:cNvSpPr>
          <p:nvPr>
            <p:ph type="title"/>
          </p:nvPr>
        </p:nvSpPr>
        <p:spPr>
          <a:xfrm>
            <a:off x="838200" y="365125"/>
            <a:ext cx="10515600" cy="1325563"/>
          </a:xfrm>
        </p:spPr>
        <p:txBody>
          <a:bodyPr>
            <a:normAutofit/>
          </a:bodyPr>
          <a:lstStyle/>
          <a:p>
            <a:r>
              <a:rPr lang="en-US" dirty="0"/>
              <a:t>LOCARD’S EXCHANGE PRINCIPLE </a:t>
            </a:r>
            <a:br>
              <a:rPr lang="en-US" dirty="0"/>
            </a:b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6040A6C-31E7-4A7F-AFF6-2203CFAD53D9}"/>
              </a:ext>
            </a:extLst>
          </p:cNvPr>
          <p:cNvSpPr>
            <a:spLocks noGrp="1"/>
          </p:cNvSpPr>
          <p:nvPr>
            <p:ph idx="1"/>
          </p:nvPr>
        </p:nvSpPr>
        <p:spPr>
          <a:xfrm>
            <a:off x="838200" y="1825625"/>
            <a:ext cx="10515600" cy="4351338"/>
          </a:xfrm>
        </p:spPr>
        <p:txBody>
          <a:bodyPr>
            <a:normAutofit/>
          </a:bodyPr>
          <a:lstStyle/>
          <a:p>
            <a:r>
              <a:rPr lang="en-US" sz="2000" err="1"/>
              <a:t>Locard’s</a:t>
            </a:r>
            <a:r>
              <a:rPr lang="en-US" sz="2000"/>
              <a:t> exchange principle says that in the physical world, when perpetrators enter or leave a crime scene, they will leave something behind and take</a:t>
            </a:r>
            <a:br>
              <a:rPr lang="en-US" sz="2000"/>
            </a:br>
            <a:r>
              <a:rPr lang="en-US" sz="2000"/>
              <a:t>something with them. </a:t>
            </a:r>
          </a:p>
          <a:p>
            <a:r>
              <a:rPr lang="en-US" sz="2000"/>
              <a:t>Examples include DNA, latent prints, hair, and fibers (</a:t>
            </a:r>
            <a:r>
              <a:rPr lang="en-US" sz="2000" err="1"/>
              <a:t>Saferstein</a:t>
            </a:r>
            <a:r>
              <a:rPr lang="en-US" sz="2000"/>
              <a:t>, 2006).</a:t>
            </a:r>
            <a:br>
              <a:rPr lang="en-US" sz="2000"/>
            </a:br>
            <a:endParaRPr lang="en-US" sz="2000"/>
          </a:p>
          <a:p>
            <a:r>
              <a:rPr lang="en-US" sz="2000"/>
              <a:t>The same holds true in digital forensics. Registry keys and log files can serve as the digital equivalent to hair and fiber (</a:t>
            </a:r>
            <a:r>
              <a:rPr lang="en-US" sz="2000" err="1"/>
              <a:t>Carvey</a:t>
            </a:r>
            <a:r>
              <a:rPr lang="en-US" sz="2000"/>
              <a:t>, 2005). Like DNA, our ability to detect and analyze these artifacts relies heavily on the technology available at the time.</a:t>
            </a:r>
          </a:p>
          <a:p>
            <a:r>
              <a:rPr lang="en-US" sz="2000"/>
              <a:t>Look at the numerous cold cases that are being solved as a result of the significant advances in DNA science. Viewing a device or incident through the “lens” of </a:t>
            </a:r>
            <a:r>
              <a:rPr lang="en-US" sz="2000" err="1"/>
              <a:t>Locard’s</a:t>
            </a:r>
            <a:r>
              <a:rPr lang="en-US" sz="2000"/>
              <a:t> principle can be very helpful in locating and interpreting not only physical but digital evidence as well. </a:t>
            </a:r>
            <a:br>
              <a:rPr lang="en-US" sz="2000"/>
            </a:br>
            <a:endParaRPr lang="en-US" sz="2000"/>
          </a:p>
        </p:txBody>
      </p:sp>
    </p:spTree>
    <p:extLst>
      <p:ext uri="{BB962C8B-B14F-4D97-AF65-F5344CB8AC3E}">
        <p14:creationId xmlns:p14="http://schemas.microsoft.com/office/powerpoint/2010/main" val="4152329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863F4F-B34C-4F7F-8EFF-4DBDF1892818}"/>
              </a:ext>
            </a:extLst>
          </p:cNvPr>
          <p:cNvSpPr>
            <a:spLocks noGrp="1"/>
          </p:cNvSpPr>
          <p:nvPr>
            <p:ph type="title"/>
          </p:nvPr>
        </p:nvSpPr>
        <p:spPr>
          <a:xfrm>
            <a:off x="838200" y="365125"/>
            <a:ext cx="10515600" cy="1325563"/>
          </a:xfrm>
        </p:spPr>
        <p:txBody>
          <a:bodyPr>
            <a:normAutofit/>
          </a:bodyPr>
          <a:lstStyle/>
          <a:p>
            <a:r>
              <a:rPr lang="en-US" dirty="0"/>
              <a:t>ORGANIZATIONS OF NOTE </a:t>
            </a:r>
            <a:br>
              <a:rPr lang="en-US" dirty="0"/>
            </a:b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0E5ECD5-F3D3-4999-954C-42271F6AD170}"/>
              </a:ext>
            </a:extLst>
          </p:cNvPr>
          <p:cNvSpPr>
            <a:spLocks noGrp="1"/>
          </p:cNvSpPr>
          <p:nvPr>
            <p:ph idx="1"/>
          </p:nvPr>
        </p:nvSpPr>
        <p:spPr>
          <a:xfrm>
            <a:off x="838200" y="1825625"/>
            <a:ext cx="10515600" cy="4351338"/>
          </a:xfrm>
        </p:spPr>
        <p:txBody>
          <a:bodyPr>
            <a:normAutofit/>
          </a:bodyPr>
          <a:lstStyle/>
          <a:p>
            <a:r>
              <a:rPr lang="en-US" dirty="0"/>
              <a:t>Scientific Working Group on Digital Evidence</a:t>
            </a:r>
          </a:p>
          <a:p>
            <a:r>
              <a:rPr lang="en-US" dirty="0"/>
              <a:t>https://www.swgde.org/</a:t>
            </a:r>
          </a:p>
          <a:p>
            <a:endParaRPr lang="en-US" dirty="0"/>
          </a:p>
          <a:p>
            <a:r>
              <a:rPr lang="en-US" dirty="0"/>
              <a:t>American Academy of Forensic Sciences </a:t>
            </a:r>
            <a:br>
              <a:rPr lang="en-US" dirty="0"/>
            </a:br>
            <a:r>
              <a:rPr lang="en-US" dirty="0">
                <a:hlinkClick r:id="rId2"/>
              </a:rPr>
              <a:t>https://www.aafs.org/</a:t>
            </a:r>
            <a:endParaRPr lang="en-US" dirty="0"/>
          </a:p>
          <a:p>
            <a:endParaRPr lang="en-US" dirty="0"/>
          </a:p>
          <a:p>
            <a:r>
              <a:rPr lang="en-US" dirty="0"/>
              <a:t>American Society of Crime Laboratory Directors/Laboratory</a:t>
            </a:r>
            <a:br>
              <a:rPr lang="en-US" dirty="0"/>
            </a:br>
            <a:r>
              <a:rPr lang="en-US" dirty="0"/>
              <a:t>Accreditation Board </a:t>
            </a:r>
            <a:br>
              <a:rPr lang="en-US" dirty="0"/>
            </a:br>
            <a:r>
              <a:rPr lang="en-US" dirty="0"/>
              <a:t>https://anab.ansi.org/</a:t>
            </a:r>
          </a:p>
        </p:txBody>
      </p:sp>
    </p:spTree>
    <p:extLst>
      <p:ext uri="{BB962C8B-B14F-4D97-AF65-F5344CB8AC3E}">
        <p14:creationId xmlns:p14="http://schemas.microsoft.com/office/powerpoint/2010/main" val="1288679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AA7835A-4F4A-4C38-A392-F4CA3C3C0919}"/>
              </a:ext>
            </a:extLst>
          </p:cNvPr>
          <p:cNvSpPr>
            <a:spLocks noGrp="1"/>
          </p:cNvSpPr>
          <p:nvPr>
            <p:ph type="title"/>
          </p:nvPr>
        </p:nvSpPr>
        <p:spPr>
          <a:xfrm>
            <a:off x="838200" y="365125"/>
            <a:ext cx="10515600" cy="1325563"/>
          </a:xfrm>
        </p:spPr>
        <p:txBody>
          <a:bodyPr>
            <a:normAutofit/>
          </a:bodyPr>
          <a:lstStyle/>
          <a:p>
            <a:br>
              <a:rPr lang="en-US" sz="2800"/>
            </a:br>
            <a:r>
              <a:rPr lang="en-US" sz="2800"/>
              <a:t>Key Technical Concepts </a:t>
            </a:r>
            <a:br>
              <a:rPr lang="en-US" sz="2800"/>
            </a:br>
            <a:endParaRPr lang="en-US" sz="280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711156B-33A3-4F28-BDF6-EBCF8128A3EC}"/>
              </a:ext>
            </a:extLst>
          </p:cNvPr>
          <p:cNvSpPr>
            <a:spLocks noGrp="1"/>
          </p:cNvSpPr>
          <p:nvPr>
            <p:ph idx="1"/>
          </p:nvPr>
        </p:nvSpPr>
        <p:spPr>
          <a:xfrm>
            <a:off x="838200" y="1825625"/>
            <a:ext cx="10515600" cy="4351338"/>
          </a:xfrm>
        </p:spPr>
        <p:txBody>
          <a:bodyPr>
            <a:normAutofit/>
          </a:bodyPr>
          <a:lstStyle/>
          <a:p>
            <a:r>
              <a:rPr lang="en-US" dirty="0"/>
              <a:t>BITS, BYTES, AND NUMBERING SCHEMES </a:t>
            </a:r>
            <a:br>
              <a:rPr lang="en-US" dirty="0"/>
            </a:br>
            <a:endParaRPr lang="en-US" dirty="0"/>
          </a:p>
          <a:p>
            <a:r>
              <a:rPr lang="en-US" dirty="0"/>
              <a:t>FILE EXTENSIONS AND FILE SIGNATURES </a:t>
            </a:r>
            <a:br>
              <a:rPr lang="en-US" dirty="0"/>
            </a:br>
            <a:endParaRPr lang="en-US" dirty="0"/>
          </a:p>
          <a:p>
            <a:r>
              <a:rPr lang="en-US" dirty="0"/>
              <a:t>FILE EXTENSIONS AND FILE SIGNATURES </a:t>
            </a:r>
            <a:br>
              <a:rPr lang="en-US" dirty="0"/>
            </a:br>
            <a:endParaRPr lang="en-US" dirty="0"/>
          </a:p>
        </p:txBody>
      </p:sp>
    </p:spTree>
    <p:extLst>
      <p:ext uri="{BB962C8B-B14F-4D97-AF65-F5344CB8AC3E}">
        <p14:creationId xmlns:p14="http://schemas.microsoft.com/office/powerpoint/2010/main" val="2292549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407</Words>
  <Application>Microsoft Office PowerPoint</Application>
  <PresentationFormat>Widescreen</PresentationFormat>
  <Paragraphs>101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Digital Forensics Labs </vt:lpstr>
      <vt:lpstr>What? </vt:lpstr>
      <vt:lpstr>Cont…</vt:lpstr>
      <vt:lpstr>Cont…</vt:lpstr>
      <vt:lpstr>USES OF DIGITAL FORENSICS  </vt:lpstr>
      <vt:lpstr>Cont…</vt:lpstr>
      <vt:lpstr>LOCARD’S EXCHANGE PRINCIPLE  </vt:lpstr>
      <vt:lpstr>ORGANIZATIONS OF NOTE  </vt:lpstr>
      <vt:lpstr> Key Technical Concepts  </vt:lpstr>
      <vt:lpstr>Cont…</vt:lpstr>
      <vt:lpstr>COMPUTING ENVIRONMENTS  </vt:lpstr>
      <vt:lpstr>FILE SYSTEMS  </vt:lpstr>
      <vt:lpstr>Virtual memory (Swap partition) </vt:lpstr>
      <vt:lpstr>Labs and Tools  </vt:lpstr>
      <vt:lpstr>Tools</vt:lpstr>
      <vt:lpstr>Windows System Artifacts </vt:lpstr>
      <vt:lpstr>REGISTRY  </vt:lpstr>
      <vt:lpstr>Registry Structure  </vt:lpstr>
      <vt:lpstr>First investigation </vt:lpstr>
      <vt:lpstr>Anti forensics </vt:lpstr>
      <vt:lpstr>Presentations  </vt:lpstr>
      <vt:lpstr>End of lecture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Forensics Labs </dc:title>
  <dc:creator>Iftikhar Alam</dc:creator>
  <cp:lastModifiedBy>Iftikhar Alam</cp:lastModifiedBy>
  <cp:revision>1</cp:revision>
  <dcterms:created xsi:type="dcterms:W3CDTF">2022-12-24T08:38:42Z</dcterms:created>
  <dcterms:modified xsi:type="dcterms:W3CDTF">2022-12-24T08:39:05Z</dcterms:modified>
</cp:coreProperties>
</file>