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F07B-B18F-408E-A949-EF263D9816E3}" type="datetimeFigureOut">
              <a:rPr lang="en-US" smtClean="0"/>
              <a:t>12-Jan-23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2CD67-70D7-4359-BC34-12C538907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8E87-6334-489B-887B-0E40395780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40CEC-0798-4051-8DBE-33B10B7928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12E-939D-4FB6-BBF9-573E6958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B5B32-CA45-4EE6-ADD0-947EC7D9C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5BCA-4FC5-4AF4-B414-327571D8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6FE0-4EAC-471F-81E4-9D389AC8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A151-D48F-42E1-8EAC-FB15B2DA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26C1-FA61-4F72-B9FB-E69815CC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E71CB-1F7A-4A7B-A971-0C291FA5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903A-543B-4A8A-A533-DFF4CA4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35C-0020-4FAB-9AA6-9AF311A9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873E-5202-4E29-A5F3-40483888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3B432-4AB1-49E3-BD70-4ECC6AAF6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02FA-C97D-4E4B-9F43-A22D631A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6BAB-5D19-4EA6-BBCB-0D1D31E4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AF6B-0FFA-4F4B-82FD-45639F6A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2D81-DF5E-481B-BC5E-F81F07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801-989E-45BE-895F-4C62871E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471B-5115-4CF5-9F74-B45944FE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EEDC-AC71-4ED7-8FC5-3DDAF588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AC56-A9F1-4625-8E69-60872BC3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80D5-729B-44AF-9637-AB56B835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0C35-4C78-41B0-8DC9-9F5C7A5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EE13-3B9C-4CFA-BA65-663C947C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F945-73E9-4111-91D1-F1DF865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ED7-F44E-413B-A3E2-F5BB29C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671C-E001-4E41-BB31-BFF19FB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704-F154-4D12-8530-93D4410C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8690-B75F-4650-8128-CD959B7C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02C03-0876-4FBA-800D-A8B0CE1B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2533A-9615-410A-8DBB-06F672ED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F302-3AB3-4D0C-9E16-62B8197E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EAF20-348C-43B8-9B77-250AF8B0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C8B6-379E-4E30-93B6-2DC6EAE8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1C6BE-4DFF-41E2-BDF7-5116BD3B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1B35-2D21-4FB2-85AC-2E00C6EA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A7CA-AA86-47EF-94FF-72CDF074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06B7-1FBB-44B0-A5F5-AF4F695A7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A6B-BD1B-4307-AB79-A003CC22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E676-C458-40D9-B2F7-25690EC3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874-7E5D-4606-ADEC-B400A839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6F0F-A736-4A42-BDE5-B67AE186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2ED49-C223-4EDE-8FF9-C99F2713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0432E-0AF0-4672-8B73-3583F9E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CC721-88CA-40CD-ABD9-C75039AD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A5DBB-A1D7-4330-93F8-3B5A1D7F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FDE9F-AC43-41A4-B973-2CC00704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D121-94F9-4F46-9629-4965D045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6A2-8663-4215-BDFB-5C8A6EA3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1A7E-F60D-44DD-9387-4EBAC7D9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43CB-1099-444A-BC52-AAC7D2C8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1425-898B-4CAD-B8D7-FAD4F459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B4E8-7A13-47A6-A0D4-543359C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A9C3-EE13-4D0C-9787-DC189E22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F893-CDE6-4B7B-BC3D-CBF48011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5A28-AC48-4D8C-B5E6-5B724A3BD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1CAA1-9683-4B7B-9612-65FB85CC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845EB-2894-4AF7-A6BC-9EEE45D0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C167-CD83-442E-823E-5B97DCC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C198-AF1C-48B5-8F1B-EC747CA8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26A7F-CD32-48E4-8CFC-C9919BB1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1895-134D-4BB0-860D-BE31EC25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A674-6DD7-478F-AD81-6D7D3A9F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ACBF-B313-4C5F-9EF2-FEC5C0686ADF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F412-5B1F-4ADF-9E21-A008C910A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03F4-296C-4701-8787-1DEF8D6C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8832-9C83-47F5-8523-10A5FB21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er_ag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ribi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esh.edu.p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BB8-7304-4B58-BAE7-C78A83C9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Forensics Tools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6A0F1-0044-4770-86F2-9B8848CC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Iftikhar Alam</a:t>
            </a:r>
          </a:p>
        </p:txBody>
      </p:sp>
    </p:spTree>
    <p:extLst>
      <p:ext uri="{BB962C8B-B14F-4D97-AF65-F5344CB8AC3E}">
        <p14:creationId xmlns:p14="http://schemas.microsoft.com/office/powerpoint/2010/main" val="96153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Object Size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15140</a:t>
            </a:r>
          </a:p>
          <a:p>
            <a:pPr>
              <a:buFont typeface="Wingdings" pitchFamily="2" charset="2"/>
              <a:buNone/>
            </a:pPr>
            <a:r>
              <a:rPr lang="en-US" altLang="ko-KR" b="1" dirty="0">
                <a:ea typeface="Gulim" pitchFamily="34" charset="-127"/>
              </a:rPr>
              <a:t>size of the object returned to the client, </a:t>
            </a:r>
          </a:p>
          <a:p>
            <a:pPr>
              <a:buFont typeface="Wingdings" pitchFamily="2" charset="2"/>
              <a:buNone/>
            </a:pPr>
            <a:r>
              <a:rPr lang="en-US" altLang="ko-KR" b="1" dirty="0">
                <a:ea typeface="Gulim" pitchFamily="34" charset="-127"/>
              </a:rPr>
              <a:t>in bytes</a:t>
            </a:r>
          </a:p>
          <a:p>
            <a:pPr>
              <a:buFont typeface="Wingdings" pitchFamily="2" charset="2"/>
              <a:buNone/>
            </a:pPr>
            <a:r>
              <a:rPr lang="en-US" altLang="ko-KR" b="1" dirty="0">
                <a:ea typeface="Gulim" pitchFamily="34" charset="-127"/>
              </a:rPr>
              <a:t>Can also be </a:t>
            </a:r>
            <a:r>
              <a:rPr lang="en-US" altLang="ko-KR" b="1" dirty="0">
                <a:latin typeface="Arial"/>
                <a:ea typeface="Gulim" pitchFamily="34" charset="-127"/>
              </a:rPr>
              <a:t>“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-</a:t>
            </a:r>
            <a:r>
              <a:rPr lang="en-US" altLang="ko-KR" b="1" dirty="0">
                <a:latin typeface="Arial"/>
                <a:ea typeface="Gulim" pitchFamily="34" charset="-127"/>
              </a:rPr>
              <a:t>”</a:t>
            </a:r>
            <a:r>
              <a:rPr lang="en-US" altLang="ko-KR" b="1" dirty="0">
                <a:ea typeface="Gulim" pitchFamily="34" charset="-127"/>
              </a:rPr>
              <a:t> if status code is 304 (not modified)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Referrer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001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http://www.google.com/search?q=salary+for+data+mining&amp;hl=en&amp;lr=&amp;start=10&amp;sa=N</a:t>
            </a:r>
          </a:p>
          <a:p>
            <a:pPr>
              <a:buFont typeface="Wingdings" pitchFamily="2" charset="2"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89126" y="3516314"/>
            <a:ext cx="717375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pitchFamily="34" charset="0"/>
              </a:rPr>
              <a:t>URL the visitor came from (here it was a Google query for </a:t>
            </a:r>
          </a:p>
          <a:p>
            <a:pPr algn="l" eaLnBrk="1" hangingPunct="1"/>
            <a:r>
              <a:rPr lang="en-US" sz="2000" dirty="0">
                <a:latin typeface="Arial" pitchFamily="34" charset="0"/>
              </a:rPr>
              <a:t>“salary for data mining”, 2</a:t>
            </a:r>
            <a:r>
              <a:rPr lang="en-US" sz="2000" baseline="30000" dirty="0">
                <a:latin typeface="Arial" pitchFamily="34" charset="0"/>
              </a:rPr>
              <a:t>nd</a:t>
            </a:r>
            <a:r>
              <a:rPr lang="en-US" sz="2000" dirty="0">
                <a:latin typeface="Arial" pitchFamily="34" charset="0"/>
              </a:rPr>
              <a:t> page of results – starting from 10)</a:t>
            </a:r>
          </a:p>
          <a:p>
            <a:pPr algn="l" eaLnBrk="1" hangingPunct="1"/>
            <a:endParaRPr lang="en-US" sz="2000" dirty="0">
              <a:latin typeface="Arial" pitchFamily="34" charset="0"/>
            </a:endParaRPr>
          </a:p>
          <a:p>
            <a:pPr algn="l" eaLnBrk="1" hangingPunct="1"/>
            <a:r>
              <a:rPr lang="en-US" sz="2000" dirty="0">
                <a:latin typeface="Arial" pitchFamily="34" charset="0"/>
              </a:rPr>
              <a:t>Referrer can also be a static page, internal (same domain) or </a:t>
            </a:r>
          </a:p>
          <a:p>
            <a:pPr algn="l" eaLnBrk="1" hangingPunct="1"/>
            <a:r>
              <a:rPr lang="en-US" sz="2000" dirty="0">
                <a:latin typeface="Arial" pitchFamily="34" charset="0"/>
              </a:rPr>
              <a:t>external (different domain),</a:t>
            </a:r>
          </a:p>
          <a:p>
            <a:pPr algn="l" eaLnBrk="1" hangingPunct="1"/>
            <a:r>
              <a:rPr lang="en-US" sz="2000" dirty="0">
                <a:latin typeface="Arial" pitchFamily="34" charset="0"/>
              </a:rPr>
              <a:t>or “-” in case of a direct request (e.g. type-in, bookmark)</a:t>
            </a:r>
          </a:p>
          <a:p>
            <a:pPr algn="l" eaLnBrk="1" hangingPunct="1"/>
            <a:endParaRPr lang="en-US" sz="2000" dirty="0">
              <a:latin typeface="Arial" pitchFamily="34" charset="0"/>
            </a:endParaRPr>
          </a:p>
          <a:p>
            <a:pPr algn="l" eaLnBrk="1" hangingPunct="1"/>
            <a:r>
              <a:rPr lang="en-US" sz="2000" dirty="0">
                <a:latin typeface="Arial" pitchFamily="34" charset="0"/>
              </a:rPr>
              <a:t>Referrer analysis is very valuable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User Agent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"Mozilla/4.0 (compatible; MSIE 6.0; Windows NT 5.1; SV1; .NET CLR 1.1.4322)"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46325" y="3541713"/>
            <a:ext cx="7067550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ko-KR" dirty="0">
                <a:latin typeface="Arial" pitchFamily="34" charset="0"/>
                <a:ea typeface="Gulim" pitchFamily="34" charset="-127"/>
              </a:rPr>
              <a:t>User agent (browser)  </a:t>
            </a:r>
            <a:r>
              <a:rPr lang="en-US" altLang="ko-KR" dirty="0">
                <a:latin typeface="Arial" pitchFamily="34" charset="0"/>
                <a:ea typeface="Gulim" pitchFamily="34" charset="-127"/>
                <a:hlinkClick r:id="rId3"/>
              </a:rPr>
              <a:t>http://en.wikipedia.org/wiki/User_agent</a:t>
            </a:r>
            <a:endParaRPr lang="en-US" altLang="ko-KR" dirty="0">
              <a:latin typeface="Arial" pitchFamily="34" charset="0"/>
              <a:ea typeface="Gulim" pitchFamily="34" charset="-127"/>
            </a:endParaRPr>
          </a:p>
          <a:p>
            <a:pPr algn="l" eaLnBrk="1" hangingPunct="1"/>
            <a:endParaRPr lang="en-US" altLang="ko-KR" dirty="0">
              <a:latin typeface="Arial" pitchFamily="34" charset="0"/>
              <a:ea typeface="Gulim" pitchFamily="34" charset="-127"/>
            </a:endParaRPr>
          </a:p>
          <a:p>
            <a:pPr algn="l" eaLnBrk="1" hangingPunct="1"/>
            <a:r>
              <a:rPr lang="en-US" altLang="ko-KR" dirty="0">
                <a:latin typeface="Arial" pitchFamily="34" charset="0"/>
                <a:ea typeface="Gulim" pitchFamily="34" charset="-127"/>
              </a:rPr>
              <a:t>Almost all browsers start with Mozilla – for historic reasons</a:t>
            </a:r>
          </a:p>
          <a:p>
            <a:pPr algn="l" eaLnBrk="1" hangingPunct="1"/>
            <a:endParaRPr lang="en-US" altLang="ko-KR" dirty="0">
              <a:latin typeface="Arial" pitchFamily="34" charset="0"/>
              <a:ea typeface="Gulim" pitchFamily="34" charset="-127"/>
            </a:endParaRPr>
          </a:p>
          <a:p>
            <a:pPr algn="l" eaLnBrk="1" hangingPunct="1"/>
            <a:r>
              <a:rPr lang="en-US" altLang="ko-KR" dirty="0">
                <a:latin typeface="Arial" pitchFamily="34" charset="0"/>
                <a:ea typeface="Gulim" pitchFamily="34" charset="-127"/>
              </a:rPr>
              <a:t>In many cases additional information:</a:t>
            </a:r>
          </a:p>
          <a:p>
            <a:pPr algn="l" eaLnBrk="1" hangingPunct="1"/>
            <a:r>
              <a:rPr lang="en-US" altLang="ko-KR" dirty="0">
                <a:latin typeface="Arial" pitchFamily="34" charset="0"/>
                <a:ea typeface="Gulim" pitchFamily="34" charset="-127"/>
              </a:rPr>
              <a:t>  Browser type, version : 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MSIE 6.0</a:t>
            </a:r>
            <a:r>
              <a:rPr lang="en-US" altLang="ko-KR" dirty="0">
                <a:ea typeface="Gulim" pitchFamily="34" charset="-127"/>
              </a:rPr>
              <a:t> - </a:t>
            </a:r>
            <a:r>
              <a:rPr lang="en-US" altLang="ko-KR" dirty="0">
                <a:latin typeface="Arial" pitchFamily="34" charset="0"/>
                <a:ea typeface="Gulim" pitchFamily="34" charset="-127"/>
              </a:rPr>
              <a:t>Internet Explorer 6.0</a:t>
            </a:r>
          </a:p>
          <a:p>
            <a:pPr algn="l" eaLnBrk="1" hangingPunct="1"/>
            <a:endParaRPr lang="en-US" altLang="ko-KR" dirty="0">
              <a:latin typeface="Arial" pitchFamily="34" charset="0"/>
              <a:ea typeface="Gulim" pitchFamily="34" charset="-127"/>
            </a:endParaRPr>
          </a:p>
          <a:p>
            <a:pPr algn="l" eaLnBrk="1" hangingPunct="1"/>
            <a:r>
              <a:rPr lang="en-US" altLang="ko-KR" dirty="0">
                <a:latin typeface="Arial" pitchFamily="34" charset="0"/>
                <a:ea typeface="Gulim" pitchFamily="34" charset="-127"/>
              </a:rPr>
              <a:t>  OS: Windows </a:t>
            </a:r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ea typeface="Gulim" pitchFamily="34" charset="-127"/>
              </a:rPr>
              <a:t>NT 5.1</a:t>
            </a:r>
            <a:r>
              <a:rPr lang="en-US" altLang="ko-KR" dirty="0">
                <a:latin typeface="Arial" pitchFamily="34" charset="0"/>
                <a:ea typeface="Gulim" pitchFamily="34" charset="-127"/>
              </a:rPr>
              <a:t> (XP SP2) with .NET Framework 1.1 installed </a:t>
            </a:r>
            <a:endParaRPr lang="en-US" dirty="0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Usage Mining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</a:t>
            </a:r>
          </a:p>
          <a:p>
            <a:pPr lvl="1"/>
            <a:r>
              <a:rPr lang="en-US"/>
              <a:t>Totals </a:t>
            </a:r>
          </a:p>
          <a:p>
            <a:r>
              <a:rPr lang="en-US"/>
              <a:t>Simple</a:t>
            </a:r>
          </a:p>
          <a:p>
            <a:pPr lvl="1"/>
            <a:r>
              <a:rPr lang="en-US"/>
              <a:t>Request level breakdowns</a:t>
            </a:r>
          </a:p>
          <a:p>
            <a:r>
              <a:rPr lang="en-US"/>
              <a:t>Advanced</a:t>
            </a:r>
          </a:p>
          <a:p>
            <a:pPr lvl="1"/>
            <a:r>
              <a:rPr lang="en-US"/>
              <a:t>Visit level analysis </a:t>
            </a:r>
          </a:p>
          <a:p>
            <a:pPr lvl="1"/>
            <a:r>
              <a:rPr lang="en-US"/>
              <a:t>Target pages; Conversion analysis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Analysis Programs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Analog, </a:t>
            </a:r>
            <a:r>
              <a:rPr lang="en-US" dirty="0" err="1"/>
              <a:t>awstats</a:t>
            </a:r>
            <a:r>
              <a:rPr lang="en-US" dirty="0"/>
              <a:t>, </a:t>
            </a:r>
            <a:r>
              <a:rPr lang="en-US" dirty="0" err="1"/>
              <a:t>webalizer</a:t>
            </a:r>
            <a:r>
              <a:rPr lang="en-US" dirty="0"/>
              <a:t>, weblog expert, </a:t>
            </a:r>
            <a:r>
              <a:rPr lang="en-US"/>
              <a:t>etc</a:t>
            </a:r>
            <a:endParaRPr lang="en-US" dirty="0"/>
          </a:p>
          <a:p>
            <a:pPr lvl="1"/>
            <a:r>
              <a:rPr lang="en-US" dirty="0"/>
              <a:t>Google analytics</a:t>
            </a:r>
          </a:p>
          <a:p>
            <a:pPr lvl="1"/>
            <a:endParaRPr lang="en-US" dirty="0"/>
          </a:p>
          <a:p>
            <a:r>
              <a:rPr lang="en-US" dirty="0"/>
              <a:t>Commercial</a:t>
            </a:r>
          </a:p>
          <a:p>
            <a:pPr lvl="1"/>
            <a:r>
              <a:rPr lang="en-US" dirty="0" err="1"/>
              <a:t>WebTrends</a:t>
            </a:r>
            <a:r>
              <a:rPr lang="en-US" dirty="0"/>
              <a:t>, </a:t>
            </a:r>
            <a:r>
              <a:rPr lang="en-US" dirty="0" err="1"/>
              <a:t>WebSideStory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3"/>
              </a:rPr>
              <a:t>https://oribi.io/</a:t>
            </a:r>
            <a:r>
              <a:rPr lang="en-US" dirty="0">
                <a:solidFill>
                  <a:srgbClr val="0000FF"/>
                </a:solidFill>
              </a:rPr>
              <a:t>  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ExampleSite.com totals for a month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Monthly Statistics (from webalizer) 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/>
        </p:nvGraphicFramePr>
        <p:xfrm>
          <a:off x="2209800" y="2362200"/>
          <a:ext cx="3810000" cy="3291840"/>
        </p:xfrm>
        <a:graphic>
          <a:graphicData uri="http://schemas.openxmlformats.org/drawingml/2006/table">
            <a:tbl>
              <a:tblPr/>
              <a:tblGrid>
                <a:gridCol w="214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Total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Value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Hits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1,121,643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Files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930,468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Pages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312,889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Kbytes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10,578,535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Unique Sites (IP)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35,942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Unique URLs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6,769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Unique Referrers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7,213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Unique User Agents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2,724</a:t>
                      </a:r>
                      <a:endParaRPr kumimoji="0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096001" y="3048000"/>
            <a:ext cx="4154488" cy="762000"/>
            <a:chOff x="2880" y="1920"/>
            <a:chExt cx="2617" cy="480"/>
          </a:xfrm>
        </p:grpSpPr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 flipV="1">
              <a:off x="2880" y="1968"/>
              <a:ext cx="240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9" name="Line 39"/>
            <p:cNvSpPr>
              <a:spLocks noChangeShapeType="1"/>
            </p:cNvSpPr>
            <p:nvPr/>
          </p:nvSpPr>
          <p:spPr bwMode="auto">
            <a:xfrm>
              <a:off x="2880" y="2112"/>
              <a:ext cx="23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0" name="Text Box 40"/>
            <p:cNvSpPr txBox="1">
              <a:spLocks noChangeArrowheads="1"/>
            </p:cNvSpPr>
            <p:nvPr/>
          </p:nvSpPr>
          <p:spPr bwMode="auto">
            <a:xfrm>
              <a:off x="4992" y="1920"/>
              <a:ext cx="505" cy="4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More</a:t>
              </a:r>
            </a:p>
            <a:p>
              <a:pPr algn="l"/>
              <a:r>
                <a:rPr lang="en-US"/>
                <a:t>details</a:t>
              </a:r>
            </a:p>
          </p:txBody>
        </p:sp>
      </p:grpSp>
      <p:sp>
        <p:nvSpPr>
          <p:cNvPr id="122922" name="Text Box 42"/>
          <p:cNvSpPr txBox="1">
            <a:spLocks noChangeArrowheads="1"/>
          </p:cNvSpPr>
          <p:nvPr/>
        </p:nvSpPr>
        <p:spPr bwMode="auto">
          <a:xfrm>
            <a:off x="6858000" y="4343400"/>
            <a:ext cx="2743200" cy="92333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Q: What is the meaning of the difference between </a:t>
            </a:r>
            <a:r>
              <a:rPr lang="en-US" b="1"/>
              <a:t>Hits </a:t>
            </a:r>
            <a:r>
              <a:rPr lang="en-US"/>
              <a:t>and</a:t>
            </a:r>
            <a:r>
              <a:rPr lang="en-US" b="1"/>
              <a:t> Files?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ExampleSite.com totals for a month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Monthly stats for Files by Status Code </a:t>
            </a:r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6553200" y="2286000"/>
          <a:ext cx="3200400" cy="3535680"/>
        </p:xfrm>
        <a:graphic>
          <a:graphicData uri="http://schemas.openxmlformats.org/drawingml/2006/table">
            <a:tbl>
              <a:tblPr/>
              <a:tblGrid>
                <a:gridCol w="223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Code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Hits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200 - OK 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930,468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206 - Partial Content </a:t>
                      </a:r>
                      <a:endParaRPr kumimoji="0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9,303</a:t>
                      </a:r>
                      <a:endParaRPr kumimoji="0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301 - Moved Permanently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4,217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302 - Found 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457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304 - Not Modified 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170,874</a:t>
                      </a:r>
                      <a:endParaRPr kumimoji="0" lang="en-US" altLang="ko-K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Code 404 - Not Found </a:t>
                      </a:r>
                      <a:endParaRPr kumimoji="0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6,297</a:t>
                      </a:r>
                      <a:endParaRPr kumimoji="0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Other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27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1905000" y="3581400"/>
            <a:ext cx="3581400" cy="133882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2007F"/>
              </a:buClr>
              <a:buFont typeface="Wingdings" pitchFamily="2" charset="2"/>
              <a:buNone/>
            </a:pPr>
            <a:r>
              <a:rPr lang="en-US"/>
              <a:t>Answer: the difference between </a:t>
            </a:r>
            <a:r>
              <a:rPr lang="en-US" b="1"/>
              <a:t>Hits </a:t>
            </a:r>
            <a:r>
              <a:rPr lang="en-US"/>
              <a:t>and</a:t>
            </a:r>
            <a:r>
              <a:rPr lang="en-US" b="1"/>
              <a:t> Files </a:t>
            </a:r>
            <a:r>
              <a:rPr lang="en-US"/>
              <a:t>is the number of requests with status code not 200.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Difference between Files and Pages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Q: What is the meaning of difference between</a:t>
            </a:r>
            <a:r>
              <a:rPr lang="en-US" b="1">
                <a:solidFill>
                  <a:schemeClr val="tx1"/>
                </a:solidFill>
              </a:rPr>
              <a:t> Files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Pages ?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DF9-1170-44A5-9D9C-AB5800E5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2557-0632-4728-92E8-66758036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7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E94-6A19-43DC-97A8-AB1A315C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file for web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9C6C-2467-4164-8F36-44473FB9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hardware tools </a:t>
            </a:r>
          </a:p>
        </p:txBody>
      </p:sp>
    </p:spTree>
    <p:extLst>
      <p:ext uri="{BB962C8B-B14F-4D97-AF65-F5344CB8AC3E}">
        <p14:creationId xmlns:p14="http://schemas.microsoft.com/office/powerpoint/2010/main" val="17068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Logs - Example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057400"/>
            <a:ext cx="1600200" cy="16002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5588000" y="33797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9576" y="3429001"/>
            <a:ext cx="2266903" cy="307777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http://www.jobs.ac.uk/jobs/</a:t>
            </a:r>
          </a:p>
        </p:txBody>
      </p:sp>
      <p:sp>
        <p:nvSpPr>
          <p:cNvPr id="7" name="Text Box 96"/>
          <p:cNvSpPr txBox="1">
            <a:spLocks noChangeArrowheads="1"/>
          </p:cNvSpPr>
          <p:nvPr/>
        </p:nvSpPr>
        <p:spPr bwMode="auto">
          <a:xfrm>
            <a:off x="3200401" y="1676401"/>
            <a:ext cx="1140505" cy="64633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Jobs.ac.uk</a:t>
            </a:r>
          </a:p>
          <a:p>
            <a:r>
              <a:rPr lang="en-US" dirty="0"/>
              <a:t>Server</a:t>
            </a:r>
          </a:p>
        </p:txBody>
      </p:sp>
      <p:pic>
        <p:nvPicPr>
          <p:cNvPr id="8" name="Picture 98" descr="MCj0387150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1524000"/>
            <a:ext cx="2209800" cy="2209800"/>
          </a:xfrm>
          <a:prstGeom prst="rect">
            <a:avLst/>
          </a:prstGeom>
          <a:noFill/>
        </p:spPr>
      </p:pic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905000" y="3581400"/>
            <a:ext cx="3124200" cy="1752600"/>
            <a:chOff x="240" y="2256"/>
            <a:chExt cx="1968" cy="1104"/>
          </a:xfrm>
        </p:grpSpPr>
        <p:grpSp>
          <p:nvGrpSpPr>
            <p:cNvPr id="10" name="Group 113"/>
            <p:cNvGrpSpPr>
              <a:grpSpLocks/>
            </p:cNvGrpSpPr>
            <p:nvPr/>
          </p:nvGrpSpPr>
          <p:grpSpPr bwMode="auto">
            <a:xfrm>
              <a:off x="240" y="2256"/>
              <a:ext cx="1968" cy="1104"/>
              <a:chOff x="240" y="2256"/>
              <a:chExt cx="1968" cy="1104"/>
            </a:xfrm>
          </p:grpSpPr>
          <p:sp>
            <p:nvSpPr>
              <p:cNvPr id="13" name="Rectangle 9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392" cy="72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93"/>
              <p:cNvSpPr>
                <a:spLocks noChangeShapeType="1"/>
              </p:cNvSpPr>
              <p:nvPr/>
            </p:nvSpPr>
            <p:spPr bwMode="auto">
              <a:xfrm flipH="1">
                <a:off x="1392" y="2256"/>
                <a:ext cx="432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0" y="2256"/>
                <a:ext cx="100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Web server log</a:t>
                </a:r>
              </a:p>
            </p:txBody>
          </p:sp>
        </p:grpSp>
        <p:sp>
          <p:nvSpPr>
            <p:cNvPr id="11" name="Rectangle 100"/>
            <p:cNvSpPr>
              <a:spLocks noChangeArrowheads="1"/>
            </p:cNvSpPr>
            <p:nvPr/>
          </p:nvSpPr>
          <p:spPr bwMode="auto">
            <a:xfrm>
              <a:off x="768" y="2640"/>
              <a:ext cx="1344" cy="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"/>
                <a:t>152.152.98.11 - - [16/Nov/2005:16:32:50 -0500] "GET … HTTP/1.1" 200</a:t>
              </a:r>
            </a:p>
          </p:txBody>
        </p:sp>
        <p:sp>
          <p:nvSpPr>
            <p:cNvPr id="12" name="Rectangle 105"/>
            <p:cNvSpPr>
              <a:spLocks noChangeArrowheads="1"/>
            </p:cNvSpPr>
            <p:nvPr/>
          </p:nvSpPr>
          <p:spPr bwMode="auto">
            <a:xfrm>
              <a:off x="768" y="3120"/>
              <a:ext cx="1344" cy="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" dirty="0"/>
                <a:t>152.152.98.11 - - [16/Nov/2005:16:32:50 -0500] "GET /gps.html HTTP/1.1" 200</a:t>
              </a:r>
            </a:p>
          </p:txBody>
        </p:sp>
      </p:grpSp>
      <p:grpSp>
        <p:nvGrpSpPr>
          <p:cNvPr id="16" name="Group 112"/>
          <p:cNvGrpSpPr>
            <a:grpSpLocks/>
          </p:cNvGrpSpPr>
          <p:nvPr/>
        </p:nvGrpSpPr>
        <p:grpSpPr bwMode="auto">
          <a:xfrm>
            <a:off x="3657600" y="5105400"/>
            <a:ext cx="6629400" cy="635000"/>
            <a:chOff x="1344" y="3216"/>
            <a:chExt cx="4176" cy="400"/>
          </a:xfrm>
        </p:grpSpPr>
        <p:sp>
          <p:nvSpPr>
            <p:cNvPr id="17" name="Line 106"/>
            <p:cNvSpPr>
              <a:spLocks noChangeShapeType="1"/>
            </p:cNvSpPr>
            <p:nvPr/>
          </p:nvSpPr>
          <p:spPr bwMode="auto">
            <a:xfrm>
              <a:off x="1344" y="32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11"/>
            <p:cNvGrpSpPr>
              <a:grpSpLocks/>
            </p:cNvGrpSpPr>
            <p:nvPr/>
          </p:nvGrpSpPr>
          <p:grpSpPr bwMode="auto">
            <a:xfrm>
              <a:off x="1344" y="3216"/>
              <a:ext cx="4176" cy="400"/>
              <a:chOff x="1344" y="3216"/>
              <a:chExt cx="4176" cy="400"/>
            </a:xfrm>
          </p:grpSpPr>
          <p:sp>
            <p:nvSpPr>
              <p:cNvPr id="19" name="Rectangle 91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38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1000" dirty="0">
                    <a:latin typeface="Courier New" pitchFamily="49" charset="0"/>
                    <a:cs typeface="Courier New" pitchFamily="49" charset="0"/>
                  </a:rPr>
                  <a:t>152.152.98.11 - - [16/Nov/2005:16:32:50 -0500] "GET /jobs/ HTTP/1.1" 200  …</a:t>
                </a:r>
              </a:p>
            </p:txBody>
          </p:sp>
          <p:sp>
            <p:nvSpPr>
              <p:cNvPr id="20" name="Line 107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41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18"/>
          <p:cNvGrpSpPr>
            <a:grpSpLocks/>
          </p:cNvGrpSpPr>
          <p:nvPr/>
        </p:nvGrpSpPr>
        <p:grpSpPr bwMode="auto">
          <a:xfrm>
            <a:off x="5486400" y="1600200"/>
            <a:ext cx="2438400" cy="1619250"/>
            <a:chOff x="2496" y="1008"/>
            <a:chExt cx="1536" cy="1020"/>
          </a:xfrm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2496" y="1488"/>
              <a:ext cx="1536" cy="144"/>
            </a:xfrm>
            <a:prstGeom prst="rightArrow">
              <a:avLst>
                <a:gd name="adj1" fmla="val 50000"/>
                <a:gd name="adj2" fmla="val 26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640" y="1776"/>
              <a:ext cx="1036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Page contents</a:t>
              </a:r>
            </a:p>
          </p:txBody>
        </p:sp>
        <p:graphicFrame>
          <p:nvGraphicFramePr>
            <p:cNvPr id="24" name="Object 117"/>
            <p:cNvGraphicFramePr>
              <a:graphicFrameLocks noChangeAspect="1"/>
            </p:cNvGraphicFramePr>
            <p:nvPr/>
          </p:nvGraphicFramePr>
          <p:xfrm>
            <a:off x="2688" y="1008"/>
            <a:ext cx="902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Photo Editor Photo" r:id="rId6" imgW="1432381" imgH="1234547" progId="">
                    <p:embed/>
                  </p:oleObj>
                </mc:Choice>
                <mc:Fallback>
                  <p:oleObj name="Photo Editor Photo" r:id="rId6" imgW="1432381" imgH="1234547" progId="">
                    <p:embed/>
                    <p:pic>
                      <p:nvPicPr>
                        <p:cNvPr id="24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008"/>
                          <a:ext cx="902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Logs –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638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 sample web log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b="1" dirty="0">
                <a:latin typeface="Arial" pitchFamily="34" charset="0"/>
                <a:ea typeface="Gulim" pitchFamily="34" charset="-127"/>
                <a:cs typeface="Arial" pitchFamily="34" charset="0"/>
              </a:rPr>
              <a:t>152.152.98.11 - - [16/Nov/2005:16:32:50 -0500] "GET /jobs/ HTTP/1.1" 200 15140 "http://www.google.com/search?q=salary+for+data+mining&amp;hl=en&amp;lr=&amp;start=10&amp;sa=N" "Mozilla/4.0 (compatible; MSIE 6.0; Windows NT 5.1; SV1; .NET CLR 1.1.4322)“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800" b="1" dirty="0">
              <a:latin typeface="Arial" pitchFamily="34" charset="0"/>
              <a:ea typeface="Gulim" pitchFamily="34" charset="-127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800" b="1" dirty="0">
              <a:latin typeface="Arial" pitchFamily="34" charset="0"/>
              <a:ea typeface="Gulim" pitchFamily="34" charset="-127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152.152.98.11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- -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[16/Nov/2005:16:32:50 -0500]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"GET /jobs/ HTTP/1.1"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200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15140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"http://www.google.com/search?q=salary+for+data+mining&amp;hl=en&amp;lr=&amp;start=10&amp;sa=N"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"Mozilla/4.0 (compatible; MSIE 6.0; Windows NT 5.1; SV1; .NET CLR 1.1.4322)"</a:t>
            </a:r>
            <a:endParaRPr lang="en-US" b="1" dirty="0">
              <a:solidFill>
                <a:srgbClr val="FF0000"/>
              </a:solidFill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152.152.98.11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Can be converted to hostname</a:t>
            </a:r>
          </a:p>
          <a:p>
            <a:pPr lvl="1"/>
            <a:r>
              <a:rPr lang="en-US" dirty="0">
                <a:hlinkClick r:id="rId3"/>
              </a:rPr>
              <a:t>www.upesh.edu.pk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Name,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4000" b="1" dirty="0">
                <a:solidFill>
                  <a:srgbClr val="FF0000"/>
                </a:solidFill>
                <a:ea typeface="Gulim" pitchFamily="34" charset="-127"/>
              </a:rPr>
              <a:t>-</a:t>
            </a:r>
            <a:r>
              <a:rPr lang="en-US" altLang="ko-KR" b="1" dirty="0">
                <a:ea typeface="Gulim" pitchFamily="34" charset="-127"/>
              </a:rPr>
              <a:t>   </a:t>
            </a:r>
          </a:p>
          <a:p>
            <a:pPr>
              <a:buFontTx/>
              <a:buNone/>
            </a:pPr>
            <a:r>
              <a:rPr lang="en-US" altLang="ko-KR" b="1" dirty="0">
                <a:ea typeface="Gulim" pitchFamily="34" charset="-127"/>
              </a:rPr>
              <a:t>  The name of the remote user</a:t>
            </a:r>
          </a:p>
          <a:p>
            <a:pPr>
              <a:buFontTx/>
              <a:buNone/>
            </a:pPr>
            <a:r>
              <a:rPr lang="en-US" altLang="ko-KR" b="1" dirty="0">
                <a:ea typeface="Gulim" pitchFamily="34" charset="-127"/>
              </a:rPr>
              <a:t>  usually  omitted and replaced by a dash </a:t>
            </a:r>
            <a:r>
              <a:rPr lang="en-US" altLang="ko-KR" b="1" dirty="0">
                <a:latin typeface="Arial"/>
                <a:ea typeface="Gulim" pitchFamily="34" charset="-127"/>
              </a:rPr>
              <a:t>“</a:t>
            </a:r>
            <a:r>
              <a:rPr lang="en-US" altLang="ko-KR" b="1" dirty="0">
                <a:ea typeface="Gulim" pitchFamily="34" charset="-127"/>
              </a:rPr>
              <a:t>-</a:t>
            </a:r>
            <a:r>
              <a:rPr lang="en-US" altLang="ko-KR" b="1" dirty="0">
                <a:latin typeface="Arial"/>
                <a:ea typeface="Gulim" pitchFamily="34" charset="-127"/>
              </a:rPr>
              <a:t>”</a:t>
            </a:r>
            <a:endParaRPr lang="en-US" altLang="ko-KR" b="1" dirty="0">
              <a:ea typeface="Gulim" pitchFamily="34" charset="-127"/>
            </a:endParaRPr>
          </a:p>
          <a:p>
            <a:pPr>
              <a:buFontTx/>
              <a:buNone/>
            </a:pPr>
            <a:r>
              <a:rPr lang="en-US" altLang="ko-KR" sz="4000" b="1" dirty="0">
                <a:solidFill>
                  <a:srgbClr val="FF0000"/>
                </a:solidFill>
                <a:ea typeface="Gulim" pitchFamily="34" charset="-127"/>
              </a:rPr>
              <a:t>-</a:t>
            </a:r>
            <a:r>
              <a:rPr lang="en-US" altLang="ko-KR" sz="4000" b="1" dirty="0">
                <a:ea typeface="Gulim" pitchFamily="34" charset="-127"/>
              </a:rPr>
              <a:t> </a:t>
            </a:r>
            <a:r>
              <a:rPr lang="en-US" altLang="ko-KR" b="1" dirty="0">
                <a:ea typeface="Gulim" pitchFamily="34" charset="-127"/>
              </a:rPr>
              <a:t>  </a:t>
            </a:r>
          </a:p>
          <a:p>
            <a:pPr>
              <a:buFontTx/>
              <a:buNone/>
            </a:pPr>
            <a:r>
              <a:rPr lang="en-US" altLang="ko-KR" b="1" dirty="0">
                <a:ea typeface="Gulim" pitchFamily="34" charset="-127"/>
              </a:rPr>
              <a:t>  Login of the remote user</a:t>
            </a:r>
          </a:p>
          <a:p>
            <a:pPr>
              <a:buFontTx/>
              <a:buNone/>
            </a:pPr>
            <a:r>
              <a:rPr lang="en-US" altLang="ko-KR" b="1" dirty="0">
                <a:ea typeface="Gulim" pitchFamily="34" charset="-127"/>
              </a:rPr>
              <a:t>  usually omitted and replaced by a dash </a:t>
            </a:r>
            <a:r>
              <a:rPr lang="en-US" altLang="ko-KR" b="1" dirty="0">
                <a:latin typeface="Arial"/>
                <a:ea typeface="Gulim" pitchFamily="34" charset="-127"/>
              </a:rPr>
              <a:t>“</a:t>
            </a:r>
            <a:r>
              <a:rPr lang="en-US" altLang="ko-KR" b="1" dirty="0">
                <a:ea typeface="Gulim" pitchFamily="34" charset="-127"/>
              </a:rPr>
              <a:t>-</a:t>
            </a:r>
            <a:r>
              <a:rPr lang="en-US" altLang="ko-KR" b="1" dirty="0">
                <a:latin typeface="Arial"/>
                <a:ea typeface="Gulim" pitchFamily="34" charset="-127"/>
              </a:rPr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Log Field: Date/Time/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solidFill>
                <a:schemeClr val="tx1"/>
              </a:solidFill>
              <a:ea typeface="Gulim" pitchFamily="34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ea typeface="Gulim" pitchFamily="34" charset="-127"/>
              </a:rPr>
              <a:t>[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16/Nov/2005</a:t>
            </a:r>
            <a:r>
              <a:rPr lang="en-US" altLang="ko-KR" b="1" dirty="0">
                <a:solidFill>
                  <a:schemeClr val="tx1"/>
                </a:solidFill>
                <a:ea typeface="Gulim" pitchFamily="34" charset="-127"/>
              </a:rPr>
              <a:t>: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16:32:50 +0500</a:t>
            </a:r>
            <a:r>
              <a:rPr lang="en-US" altLang="ko-KR" b="1" dirty="0">
                <a:solidFill>
                  <a:schemeClr val="tx1"/>
                </a:solidFill>
                <a:ea typeface="Gulim" pitchFamily="34" charset="-127"/>
              </a:rPr>
              <a:t>]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3543300" y="1638300"/>
            <a:ext cx="304800" cy="2362200"/>
          </a:xfrm>
          <a:prstGeom prst="leftBrace">
            <a:avLst>
              <a:gd name="adj1" fmla="val 6458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486400" y="20574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 rot="16200000">
            <a:off x="6858000" y="2285999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90801" y="3216276"/>
            <a:ext cx="17363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b="1" dirty="0">
                <a:latin typeface="Arial" pitchFamily="34" charset="0"/>
              </a:rPr>
              <a:t>         Date: </a:t>
            </a:r>
          </a:p>
          <a:p>
            <a:pPr algn="l" eaLnBrk="1" hangingPunct="1"/>
            <a:r>
              <a:rPr lang="en-US" b="1" i="1" dirty="0">
                <a:solidFill>
                  <a:srgbClr val="FF0000"/>
                </a:solidFill>
                <a:latin typeface="Arial" pitchFamily="34" charset="0"/>
              </a:rPr>
              <a:t>DD/Mon/YYYY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779485" y="3183225"/>
            <a:ext cx="1364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b="1" dirty="0">
                <a:latin typeface="Arial" pitchFamily="34" charset="0"/>
              </a:rPr>
              <a:t>   Time: </a:t>
            </a:r>
          </a:p>
          <a:p>
            <a:pPr algn="l" eaLnBrk="1" hangingPunct="1"/>
            <a:r>
              <a:rPr lang="en-US" b="1" i="1" dirty="0">
                <a:solidFill>
                  <a:srgbClr val="FF0000"/>
                </a:solidFill>
                <a:latin typeface="Arial" pitchFamily="34" charset="0"/>
              </a:rPr>
              <a:t>HH:MM:SS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464301" y="2971800"/>
            <a:ext cx="189667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b="1" dirty="0">
                <a:latin typeface="Arial" pitchFamily="34" charset="0"/>
              </a:rPr>
              <a:t>Time Zone: </a:t>
            </a:r>
          </a:p>
          <a:p>
            <a:pPr algn="l" eaLnBrk="1" hangingPunct="1"/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(+|-)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</a:rPr>
              <a:t>HH00</a:t>
            </a:r>
            <a:r>
              <a:rPr lang="en-US" b="1" i="1" dirty="0">
                <a:latin typeface="Arial" pitchFamily="34" charset="0"/>
              </a:rPr>
              <a:t> </a:t>
            </a:r>
          </a:p>
          <a:p>
            <a:pPr algn="l" eaLnBrk="1" hangingPunct="1"/>
            <a:r>
              <a:rPr lang="en-US" b="1" i="1" dirty="0">
                <a:latin typeface="Arial" pitchFamily="34" charset="0"/>
              </a:rPr>
              <a:t>relative to GMT</a:t>
            </a:r>
          </a:p>
          <a:p>
            <a:pPr algn="l" eaLnBrk="1" hangingPunct="1"/>
            <a:endParaRPr lang="en-US" b="1" i="1" dirty="0">
              <a:latin typeface="Arial" pitchFamily="34" charset="0"/>
            </a:endParaRPr>
          </a:p>
          <a:p>
            <a:pPr algn="l" eaLnBrk="1" hangingPunct="1"/>
            <a:r>
              <a:rPr lang="en-US" b="1" i="1" dirty="0">
                <a:latin typeface="Arial" pitchFamily="34" charset="0"/>
              </a:rPr>
              <a:t>+0500 is PST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Request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b="1" dirty="0">
                <a:solidFill>
                  <a:schemeClr val="tx1"/>
                </a:solidFill>
                <a:ea typeface="Gulim" pitchFamily="34" charset="-127"/>
              </a:rPr>
              <a:t>"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GET         /jobs/        HTTP/1.1</a:t>
            </a:r>
            <a:r>
              <a:rPr lang="en-US" altLang="ko-KR" b="1" dirty="0">
                <a:solidFill>
                  <a:schemeClr val="tx1"/>
                </a:solidFill>
                <a:ea typeface="Gulim" pitchFamily="34" charset="-127"/>
              </a:rPr>
              <a:t>"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57400" y="2362200"/>
            <a:ext cx="1676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dirty="0">
                <a:latin typeface="Arial" pitchFamily="34" charset="0"/>
              </a:rPr>
              <a:t>Method: </a:t>
            </a:r>
          </a:p>
          <a:p>
            <a:pPr algn="l" eaLnBrk="1" hangingPunct="1"/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GET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HEAD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POST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OPTIONS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613150" y="2590800"/>
            <a:ext cx="1187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dirty="0">
                <a:latin typeface="Arial" pitchFamily="34" charset="0"/>
              </a:rPr>
              <a:t>URL:</a:t>
            </a:r>
          </a:p>
          <a:p>
            <a:pPr algn="l" eaLnBrk="1" hangingPunct="1"/>
            <a:r>
              <a:rPr lang="en-US" dirty="0">
                <a:latin typeface="Arial" pitchFamily="34" charset="0"/>
              </a:rPr>
              <a:t>relative </a:t>
            </a:r>
          </a:p>
          <a:p>
            <a:pPr algn="l" eaLnBrk="1" hangingPunct="1"/>
            <a:r>
              <a:rPr lang="en-US" dirty="0">
                <a:latin typeface="Arial" pitchFamily="34" charset="0"/>
              </a:rPr>
              <a:t>to domain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594350" y="2438401"/>
            <a:ext cx="172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dirty="0">
                <a:latin typeface="Arial" pitchFamily="34" charset="0"/>
              </a:rPr>
              <a:t>HTTP protocol:</a:t>
            </a:r>
          </a:p>
          <a:p>
            <a:pPr algn="l" eaLnBrk="1" hangingPunct="1"/>
            <a:r>
              <a:rPr lang="en-US" dirty="0">
                <a:latin typeface="Arial" pitchFamily="34" charset="0"/>
              </a:rPr>
              <a:t>e.g.</a:t>
            </a:r>
          </a:p>
          <a:p>
            <a:pPr algn="l" eaLnBrk="1" hangingPunct="1"/>
            <a:r>
              <a:rPr lang="en-US" dirty="0">
                <a:latin typeface="Arial" pitchFamily="34" charset="0"/>
              </a:rPr>
              <a:t>HTTP/1.0 or </a:t>
            </a:r>
          </a:p>
          <a:p>
            <a:pPr algn="l" eaLnBrk="1" hangingPunct="1"/>
            <a:r>
              <a:rPr lang="en-US" dirty="0">
                <a:latin typeface="Arial" pitchFamily="34" charset="0"/>
              </a:rPr>
              <a:t>HTTP/1.1</a:t>
            </a:r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-5400000">
            <a:off x="2438400" y="1981200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8"/>
          <p:cNvSpPr>
            <a:spLocks/>
          </p:cNvSpPr>
          <p:nvPr/>
        </p:nvSpPr>
        <p:spPr bwMode="auto">
          <a:xfrm rot="-5400000">
            <a:off x="4038600" y="18288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9"/>
          <p:cNvSpPr>
            <a:spLocks/>
          </p:cNvSpPr>
          <p:nvPr/>
        </p:nvSpPr>
        <p:spPr bwMode="auto">
          <a:xfrm rot="-5400000">
            <a:off x="6248400" y="15240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057400" y="4724401"/>
            <a:ext cx="6019340" cy="64633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Note: the request is recorded as sent, so it may contain errors,</a:t>
            </a:r>
          </a:p>
          <a:p>
            <a:pPr algn="l"/>
            <a:r>
              <a:rPr lang="en-US" dirty="0"/>
              <a:t>hacks, and any strange thing you can imagine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Field: Status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FF0000"/>
                </a:solidFill>
                <a:ea typeface="Gulim" pitchFamily="34" charset="-127"/>
              </a:rPr>
              <a:t>200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ea typeface="Gulim" pitchFamily="34" charset="-127"/>
              </a:rPr>
              <a:t>Status (Response)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ea typeface="Gulim" pitchFamily="34" charset="-127"/>
              </a:rPr>
              <a:t>Most important ones are: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Gulim" pitchFamily="34" charset="-127"/>
              </a:rPr>
              <a:t>200 </a:t>
            </a:r>
            <a:r>
              <a:rPr lang="en-US" altLang="ko-KR" sz="2000" b="1" dirty="0">
                <a:latin typeface="Arial"/>
                <a:ea typeface="Gulim" pitchFamily="34" charset="-127"/>
              </a:rPr>
              <a:t>–</a:t>
            </a:r>
            <a:r>
              <a:rPr lang="en-US" altLang="ko-KR" sz="2000" b="1" dirty="0">
                <a:ea typeface="Gulim" pitchFamily="34" charset="-127"/>
              </a:rPr>
              <a:t> OK (most frequent, hopefully)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Gulim" pitchFamily="34" charset="-127"/>
              </a:rPr>
              <a:t>206 </a:t>
            </a:r>
            <a:r>
              <a:rPr lang="en-US" altLang="ko-KR" sz="2000" dirty="0">
                <a:latin typeface="Arial"/>
                <a:ea typeface="Gulim" pitchFamily="34" charset="-127"/>
              </a:rPr>
              <a:t>–</a:t>
            </a:r>
            <a:r>
              <a:rPr lang="en-US" altLang="ko-KR" sz="2000" dirty="0">
                <a:ea typeface="Gulim" pitchFamily="34" charset="-127"/>
              </a:rPr>
              <a:t> partial access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Gulim" pitchFamily="34" charset="-127"/>
              </a:rPr>
              <a:t>301 </a:t>
            </a:r>
            <a:r>
              <a:rPr lang="en-US" altLang="ko-KR" sz="2000" dirty="0">
                <a:latin typeface="Arial"/>
                <a:ea typeface="Gulim" pitchFamily="34" charset="-127"/>
              </a:rPr>
              <a:t>–</a:t>
            </a:r>
            <a:r>
              <a:rPr lang="en-US" altLang="ko-KR" sz="2000" dirty="0">
                <a:ea typeface="Gulim" pitchFamily="34" charset="-127"/>
              </a:rPr>
              <a:t> permanently redirected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Gulim" pitchFamily="34" charset="-127"/>
              </a:rPr>
              <a:t>access to /courses is redirected to /courses/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Gulim" pitchFamily="34" charset="-127"/>
              </a:rPr>
              <a:t>302 </a:t>
            </a:r>
            <a:r>
              <a:rPr lang="en-US" altLang="ko-KR" sz="2000" dirty="0">
                <a:latin typeface="Arial"/>
                <a:ea typeface="Gulim" pitchFamily="34" charset="-127"/>
              </a:rPr>
              <a:t>–</a:t>
            </a:r>
            <a:r>
              <a:rPr lang="en-US" altLang="ko-KR" sz="2000" dirty="0">
                <a:ea typeface="Gulim" pitchFamily="34" charset="-127"/>
              </a:rPr>
              <a:t> temporarily redirected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Gulim" pitchFamily="34" charset="-127"/>
              </a:rPr>
              <a:t>304 </a:t>
            </a:r>
            <a:r>
              <a:rPr lang="en-US" altLang="ko-KR" sz="2000" b="1" dirty="0">
                <a:latin typeface="Arial"/>
                <a:ea typeface="Gulim" pitchFamily="34" charset="-127"/>
              </a:rPr>
              <a:t>–</a:t>
            </a:r>
            <a:r>
              <a:rPr lang="en-US" altLang="ko-KR" sz="2000" b="1" dirty="0">
                <a:ea typeface="Gulim" pitchFamily="34" charset="-127"/>
              </a:rPr>
              <a:t> not modified</a:t>
            </a:r>
            <a:endParaRPr lang="en-US" altLang="ko-KR" sz="2000" dirty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ea typeface="Gulim" pitchFamily="34" charset="-127"/>
              </a:rPr>
              <a:t>404 </a:t>
            </a:r>
            <a:r>
              <a:rPr lang="en-US" altLang="ko-KR" sz="2000" b="1" dirty="0">
                <a:latin typeface="Arial"/>
                <a:ea typeface="Gulim" pitchFamily="34" charset="-127"/>
              </a:rPr>
              <a:t>–</a:t>
            </a:r>
            <a:r>
              <a:rPr lang="en-US" altLang="ko-KR" sz="2000" b="1" dirty="0">
                <a:ea typeface="Gulim" pitchFamily="34" charset="-127"/>
              </a:rPr>
              <a:t> not found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latin typeface="Arial"/>
                <a:ea typeface="Gulim" pitchFamily="34" charset="-127"/>
              </a:rPr>
              <a:t>…</a:t>
            </a:r>
            <a:endParaRPr lang="en-US" altLang="ko-KR" sz="2000" b="1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942</Words>
  <Application>Microsoft Office PowerPoint</Application>
  <PresentationFormat>Widescreen</PresentationFormat>
  <Paragraphs>188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Photo Editor Photo</vt:lpstr>
      <vt:lpstr>Digital Forensics Tools </vt:lpstr>
      <vt:lpstr>Web log file for web attacks </vt:lpstr>
      <vt:lpstr>Web Server Logs - Example</vt:lpstr>
      <vt:lpstr>Web Server Logs – In Depth</vt:lpstr>
      <vt:lpstr>Web Log Field: IP</vt:lpstr>
      <vt:lpstr>Web Log Field: Name, Login</vt:lpstr>
      <vt:lpstr>Web Log Field: Date/Time/TimeZone</vt:lpstr>
      <vt:lpstr>Web Log Field: Request</vt:lpstr>
      <vt:lpstr>Web Log Field: Status Code</vt:lpstr>
      <vt:lpstr>Web Log Field: Object Size</vt:lpstr>
      <vt:lpstr>Web Log Field: Referrer</vt:lpstr>
      <vt:lpstr>Web Log Field: User Agent</vt:lpstr>
      <vt:lpstr>Web Usage Mining</vt:lpstr>
      <vt:lpstr>Web Log Analysis Programs</vt:lpstr>
      <vt:lpstr>ExampleSite.com totals for a month</vt:lpstr>
      <vt:lpstr>ExampleSite.com totals for a month</vt:lpstr>
      <vt:lpstr>Difference between Files and Pages</vt:lpstr>
      <vt:lpstr>Hardware 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Tools</dc:title>
  <dc:creator>Iftikhar Alam</dc:creator>
  <cp:lastModifiedBy>Iftikhar Alam</cp:lastModifiedBy>
  <cp:revision>3</cp:revision>
  <dcterms:created xsi:type="dcterms:W3CDTF">2023-01-13T11:31:46Z</dcterms:created>
  <dcterms:modified xsi:type="dcterms:W3CDTF">2023-01-13T04:29:40Z</dcterms:modified>
</cp:coreProperties>
</file>