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76" r:id="rId6"/>
    <p:sldId id="265" r:id="rId7"/>
    <p:sldId id="266" r:id="rId8"/>
    <p:sldId id="267" r:id="rId9"/>
    <p:sldId id="268" r:id="rId10"/>
    <p:sldId id="271" r:id="rId11"/>
    <p:sldId id="277" r:id="rId12"/>
    <p:sldId id="278" r:id="rId13"/>
    <p:sldId id="272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4" d="100"/>
          <a:sy n="64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2155D-2ED1-448F-BDF8-A5F9E90CF9A6}" type="datetimeFigureOut">
              <a:rPr lang="en-US" smtClean="0"/>
              <a:t>20-Jan-23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1FF69-F3FA-432A-B9EC-EBB3B123D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0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7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1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0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45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FF69-F3FA-432A-B9EC-EBB3B123DD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CF4-96AA-47C1-B7FC-B25100BCCFCA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24B-1794-490B-B66A-42F44581EDB2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F4F0-E143-4DA7-B345-E67429FA5766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879B-DC69-4876-A375-F42215326DE6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675-2E7C-4BBC-8950-3C0FAF7EE086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DC88-34D5-4E23-9913-3056738AE5FA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CED1-4742-4E1C-AA09-54C6BD7651B4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08E0-64E1-4A52-A66A-31925336D1AE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ECCA-3E3C-407C-91BA-7F26C88E75BA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687B-F821-4282-B231-5F2817360EFE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782-E770-46C0-ADFC-9EE68624AD5C}" type="datetime1">
              <a:rPr lang="en-US" smtClean="0"/>
              <a:t>20-Jan-23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FB39A3C-1C9F-47CE-80C9-09C0B4E39E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B4346E-548B-48AE-8DCE-E71B7DEFE666}" type="datetime1">
              <a:rPr lang="en-US" smtClean="0"/>
              <a:t>20-Jan-23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ll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orshare.net/android-recovery/best-free-android-data-recovery.html?gclid=Cj0KCQiAt66eBhCnARIsAKf3ZNGzbkqpVsHyzvCJFX9QVKK6eyA-ucJPDlk5qTUvoDebfu4ZQINHciYaAqXyEALw_wc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543800" cy="2593975"/>
          </a:xfrm>
        </p:spPr>
        <p:txBody>
          <a:bodyPr/>
          <a:lstStyle/>
          <a:p>
            <a:r>
              <a:rPr lang="en-US" sz="5400" b="1" u="sng" dirty="0">
                <a:solidFill>
                  <a:srgbClr val="C00000"/>
                </a:solidFill>
              </a:rPr>
              <a:t>Forensics Labs Tools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800600"/>
            <a:ext cx="6461760" cy="1676400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sz="5500" b="1" dirty="0">
                <a:solidFill>
                  <a:schemeClr val="tx1"/>
                </a:solidFill>
              </a:rPr>
              <a:t>Dr. Iftikhar Alam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94086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	</a:t>
            </a:r>
            <a:r>
              <a:rPr lang="en-US" sz="4400" b="1" u="sng" dirty="0">
                <a:solidFill>
                  <a:srgbClr val="C00000"/>
                </a:solidFill>
              </a:rPr>
              <a:t>APPLICATIONS</a:t>
            </a:r>
            <a:r>
              <a:rPr lang="en-US" sz="4400" b="1" dirty="0">
                <a:solidFill>
                  <a:srgbClr val="C00000"/>
                </a:solidFill>
              </a:rPr>
              <a:t> :-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FINANCIAL FRAUD DETECTION</a:t>
            </a:r>
          </a:p>
          <a:p>
            <a:r>
              <a:rPr lang="en-US" sz="2400" dirty="0"/>
              <a:t>CRIMINAL PROSECUTION</a:t>
            </a:r>
          </a:p>
          <a:p>
            <a:r>
              <a:rPr lang="en-US" sz="2400" dirty="0"/>
              <a:t>CIVIL LITIGATION</a:t>
            </a:r>
          </a:p>
          <a:p>
            <a:r>
              <a:rPr lang="en-US" sz="2400" dirty="0"/>
              <a:t>“CORPORATE SECURITY POLICY AND VIOLATIONS”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74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Computer Forensics?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Criminal Prosecutors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dirty="0"/>
              <a:t>Rely on evidence obtained from a computer to prosecute suspects and use as evidence.</a:t>
            </a:r>
          </a:p>
          <a:p>
            <a:pPr lvl="1">
              <a:lnSpc>
                <a:spcPct val="90000"/>
              </a:lnSpc>
              <a:buClrTx/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Civil Litigations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dirty="0"/>
              <a:t>Personal and business data discovered on a computer can be used in fraud, harassment, or discrimination cases.</a:t>
            </a:r>
          </a:p>
          <a:p>
            <a:pPr lvl="1">
              <a:lnSpc>
                <a:spcPct val="90000"/>
              </a:lnSpc>
              <a:buClrTx/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Corporations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dirty="0"/>
              <a:t>Obtained evidence from employee computers can be used as evidence in harassment, fraud, and embezzlement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1961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Computer Forensics? (cont..)</a:t>
            </a:r>
            <a:endParaRPr lang="en-US" sz="32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 Enforcement Officials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dirty="0"/>
              <a:t>Rely on computer forensics to backup search warrants and post-seizure handling.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endParaRPr lang="en-US" sz="2400" dirty="0"/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Individual/Private Citizens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dirty="0"/>
              <a:t>Obtain the services of professional computer forensic specialists to support claims of harassment, abuse, or wrongful termination from employment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960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b="1" u="sng" dirty="0"/>
            </a:br>
            <a:br>
              <a:rPr lang="en-US" sz="2400" b="1" u="sng" dirty="0"/>
            </a:br>
            <a:r>
              <a:rPr lang="en-US" sz="3600" b="1" u="sng" dirty="0">
                <a:solidFill>
                  <a:srgbClr val="C00000"/>
                </a:solidFill>
              </a:rPr>
              <a:t>Skills Required For </a:t>
            </a:r>
            <a:br>
              <a:rPr lang="en-US" sz="3600" b="1" u="sng" dirty="0">
                <a:solidFill>
                  <a:srgbClr val="C00000"/>
                </a:solidFill>
              </a:rPr>
            </a:br>
            <a:r>
              <a:rPr lang="en-US" sz="3600" b="1" u="sng" dirty="0">
                <a:solidFill>
                  <a:srgbClr val="C00000"/>
                </a:solidFill>
              </a:rPr>
              <a:t>Computer Forensics Application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 charset="0"/>
              <a:buChar char="o"/>
            </a:pPr>
            <a:r>
              <a:rPr lang="en-US" sz="2400" dirty="0"/>
              <a:t>Programming or computer-related experience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Broad understanding of operating systems and applications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Strong analytical skills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/>
              <a:t>Strong computer science fundamentals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/>
              <a:t>Strong system administrative skills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/>
              <a:t>Knowledge of the latest intruder tools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/>
              <a:t>Knowledge of cryptography and steganography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/>
              <a:t>Strong understanding of the rules of evidence and evidence handling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Ability to be an expert witness in a court of law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080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EFA-003E-4614-98D1-62427D1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images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094A-BB21-44AA-9911-BA9BF513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partition wizards </a:t>
            </a:r>
          </a:p>
          <a:p>
            <a:endParaRPr lang="en-US" dirty="0"/>
          </a:p>
          <a:p>
            <a:r>
              <a:rPr lang="en-US" dirty="0"/>
              <a:t>Norton Ghost </a:t>
            </a:r>
          </a:p>
          <a:p>
            <a:endParaRPr lang="en-US" dirty="0"/>
          </a:p>
          <a:p>
            <a:r>
              <a:rPr lang="en-US" dirty="0"/>
              <a:t>Rufus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BDF67-F24A-41CC-A039-4B248E50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4291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C5C-E8D9-4900-B7F1-73D5263F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partition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38A02-BCCC-4D21-88E0-7A5E4F762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32628"/>
            <a:ext cx="4124325" cy="48117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4E11E-47FE-4012-A0C0-0D1A5B29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6861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00D6-6838-4AE9-BE1A-B20D766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4BC2C-FC4D-476C-8053-6E6AA8C98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43200"/>
            <a:ext cx="6324600" cy="1600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8857-43A6-43CC-B348-8572D5E1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52943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50B2-AB5C-4232-A505-E9DDD4B9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7EB6B-D54B-4130-8661-6BA8BC37E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2651"/>
            <a:ext cx="7620000" cy="3955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81B50-44E7-45F8-944F-D2FE4399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806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BC4F-55B2-4D82-950F-1F1BCA75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9D16-B2A2-43D4-9022-43D830E0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(IDE, SATA, firewire)  </a:t>
            </a:r>
          </a:p>
          <a:p>
            <a:endParaRPr lang="en-US" dirty="0"/>
          </a:p>
          <a:p>
            <a:r>
              <a:rPr lang="en-US" dirty="0"/>
              <a:t>Integrated Drive Electronics (IDE)</a:t>
            </a:r>
          </a:p>
          <a:p>
            <a:endParaRPr lang="en-US" dirty="0"/>
          </a:p>
          <a:p>
            <a:r>
              <a:rPr lang="en-US" dirty="0"/>
              <a:t>Serial Advanced Technology Attachment (SATA)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55DF7-665D-4956-B58E-34D8467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12159-5C69-45A1-B2FA-5BAE5D4C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327473"/>
            <a:ext cx="2505075" cy="971550"/>
          </a:xfrm>
          <a:prstGeom prst="rect">
            <a:avLst/>
          </a:prstGeom>
        </p:spPr>
      </p:pic>
      <p:pic>
        <p:nvPicPr>
          <p:cNvPr id="1026" name="Picture 2" descr="IDE vs SATA: What's The Difference? - History-Computer">
            <a:extLst>
              <a:ext uri="{FF2B5EF4-FFF2-40B4-BE49-F238E27FC236}">
                <a16:creationId xmlns:a16="http://schemas.microsoft.com/office/drawing/2014/main" id="{F1D6C28D-F105-4B63-A6E6-384D1AE8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2463"/>
            <a:ext cx="2800061" cy="16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0881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290-F592-48B3-A140-7014BB8F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E0991-FDE8-4629-9111-5F52949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USB 2.0 to SATA Cable Price in Pakistan – Laptop Spares">
            <a:extLst>
              <a:ext uri="{FF2B5EF4-FFF2-40B4-BE49-F238E27FC236}">
                <a16:creationId xmlns:a16="http://schemas.microsoft.com/office/drawing/2014/main" id="{D03FC342-0FCB-4D15-A5A0-36CBB7FDED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6" y="2715687"/>
            <a:ext cx="2623059" cy="26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SB 2.0 Male to IDE SATA 2.5 &quot;3.5&quot; Converter Adapter Cable Hard Drive HDD  Black: Buy Online at Best Prices in Pakistan | Daraz.pk">
            <a:extLst>
              <a:ext uri="{FF2B5EF4-FFF2-40B4-BE49-F238E27FC236}">
                <a16:creationId xmlns:a16="http://schemas.microsoft.com/office/drawing/2014/main" id="{59B770A9-1D3E-4830-8EC6-40D44901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2824147" cy="28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08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u="sng" dirty="0">
                <a:solidFill>
                  <a:srgbClr val="C00000"/>
                </a:solidFill>
              </a:rPr>
              <a:t>CONTENTS</a:t>
            </a:r>
            <a:r>
              <a:rPr lang="en-US" dirty="0">
                <a:solidFill>
                  <a:srgbClr val="C00000"/>
                </a:solidFill>
              </a:rPr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Tx/>
              <a:buNone/>
              <a:defRPr/>
            </a:pPr>
            <a:endParaRPr lang="en-US" sz="2800" dirty="0"/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Cyber Crime &amp; Evidence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Rules Of Handling Evidence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Top 10 Location For Evidence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Computer Forensics Methodology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Applications of Computer Forensics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Who Uses Computer Forensics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/>
              <a:t>Skills Requirements for Computer Forensics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447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37C6-5B08-4590-B989-58C2249E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backups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2B12-3F5F-4D50-B26D-284C6F12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21EF6-8BE6-42E0-8372-28E7D0E1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018DB0-71C5-492E-B18D-5E91BAF810CF}"/>
              </a:ext>
            </a:extLst>
          </p:cNvPr>
          <p:cNvSpPr txBox="1">
            <a:spLocks/>
          </p:cNvSpPr>
          <p:nvPr/>
        </p:nvSpPr>
        <p:spPr>
          <a:xfrm>
            <a:off x="443459" y="2143760"/>
            <a:ext cx="7874000" cy="592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External hard drives 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2" descr="Caddy WD Element Portable External Hard Drive kit">
            <a:extLst>
              <a:ext uri="{FF2B5EF4-FFF2-40B4-BE49-F238E27FC236}">
                <a16:creationId xmlns:a16="http://schemas.microsoft.com/office/drawing/2014/main" id="{02655A61-4A12-446B-9D3C-CDBE87F5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09" y="2829560"/>
            <a:ext cx="24669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7286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31F-117F-47E1-9612-431DB056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media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BB12-A5C3-4C03-B663-BA46506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ard Drive Data Recovery from Physical Damage">
            <a:extLst>
              <a:ext uri="{FF2B5EF4-FFF2-40B4-BE49-F238E27FC236}">
                <a16:creationId xmlns:a16="http://schemas.microsoft.com/office/drawing/2014/main" id="{0D7A74A3-749C-400F-ABE3-CA150D5AA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981200"/>
            <a:ext cx="47466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68847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F4DE-A6D1-4048-A40F-4E507AD2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ABAC8-24CF-4CA5-8898-F134C2B97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4866"/>
            <a:ext cx="7620000" cy="38302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C034B-A105-42BC-80E9-619317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5951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429-70F5-43F5-8928-25F0142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E4A9-3F5A-4756-B4B6-D898765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23</a:t>
            </a:fld>
            <a:endParaRPr lang="en-US" dirty="0"/>
          </a:p>
        </p:txBody>
      </p:sp>
      <p:pic>
        <p:nvPicPr>
          <p:cNvPr id="5122" name="Picture 2" descr="We Recover Data from Any Type of Device | DataRecoveryHDD.com">
            <a:extLst>
              <a:ext uri="{FF2B5EF4-FFF2-40B4-BE49-F238E27FC236}">
                <a16:creationId xmlns:a16="http://schemas.microsoft.com/office/drawing/2014/main" id="{755A8B4C-E261-489D-90BF-97722412B8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13045"/>
            <a:ext cx="4391025" cy="249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37089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8C9-A700-4E44-9139-149655F9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mobile recovery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5D88-FEC8-498E-9B64-DBEAAB83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https://www.tenorshare.net/android-recovery/best-free-android-data-recovery.html?gclid=Cj0KCQiAt66eBhCnARIsAKf3ZNGzbkqpVsHyzvCJFX9QVKK6eyA-ucJPDlk5qTUvoDebfu4ZQINHciYaAqXyEALw_wcB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78C0B-3899-48E4-8888-A02D802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8841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939-2554-472D-897A-136E495E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9A9E5-9D57-4F0F-9A05-BCA87E914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57202"/>
            <a:ext cx="6833562" cy="50435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82945-7134-4D88-8A5B-09B68F4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48814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2593975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3057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5736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u="sng" dirty="0">
                <a:solidFill>
                  <a:srgbClr val="FF0000"/>
                </a:solidFill>
              </a:rPr>
            </a:br>
            <a:br>
              <a:rPr lang="en-US" sz="2800" b="1" u="sng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4000" b="1" u="sng" dirty="0">
                <a:solidFill>
                  <a:srgbClr val="C00000"/>
                </a:solidFill>
              </a:rPr>
              <a:t>CHARECTERISTICS  OF </a:t>
            </a:r>
            <a:r>
              <a:rPr lang="en-US" sz="4000" b="1" dirty="0">
                <a:solidFill>
                  <a:srgbClr val="C00000"/>
                </a:solidFill>
              </a:rPr>
              <a:t>	</a:t>
            </a:r>
            <a:r>
              <a:rPr lang="en-US" sz="4000" b="1" u="sng" dirty="0">
                <a:solidFill>
                  <a:srgbClr val="C00000"/>
                </a:solidFill>
              </a:rPr>
              <a:t>COMPUTER FORENSICS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3600" b="1" dirty="0"/>
          </a:p>
          <a:p>
            <a:pPr lvl="1"/>
            <a:r>
              <a:rPr lang="en-US" sz="3600" b="1" dirty="0"/>
              <a:t>IDENTIFYING	</a:t>
            </a:r>
          </a:p>
          <a:p>
            <a:pPr lvl="1"/>
            <a:r>
              <a:rPr lang="en-US" sz="3600" b="1" dirty="0"/>
              <a:t>PRESERVING</a:t>
            </a:r>
          </a:p>
          <a:p>
            <a:pPr lvl="1"/>
            <a:r>
              <a:rPr lang="en-US" sz="3600" b="1" dirty="0"/>
              <a:t>ANALYZING</a:t>
            </a:r>
          </a:p>
          <a:p>
            <a:pPr lvl="1"/>
            <a:r>
              <a:rPr lang="en-US" sz="3600" b="1" dirty="0"/>
              <a:t>PRESENTING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128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620000" cy="1143000"/>
          </a:xfrm>
        </p:spPr>
        <p:txBody>
          <a:bodyPr/>
          <a:lstStyle/>
          <a:p>
            <a:r>
              <a:rPr lang="en-US" u="sng" dirty="0"/>
              <a:t>Cybercrime: Top 20 Countries</a:t>
            </a:r>
          </a:p>
        </p:txBody>
      </p:sp>
      <p:pic>
        <p:nvPicPr>
          <p:cNvPr id="3" name="Picture 2" descr="C:\Users\Shubham\Downloads\cybercrime-top-20-countries-pie-char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799"/>
            <a:ext cx="7848600" cy="57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6711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Evidence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 algn="just">
              <a:buFont typeface="Wingdings" pitchFamily="2" charset="2"/>
              <a:buChar char="Ø"/>
              <a:defRPr/>
            </a:pPr>
            <a:r>
              <a:rPr lang="en-US" sz="2400" dirty="0"/>
              <a:t>An item does not become officially a piece of evidence until a court admits it.</a:t>
            </a:r>
          </a:p>
          <a:p>
            <a:pPr indent="-342900" algn="just">
              <a:buFont typeface="Wingdings" pitchFamily="2" charset="2"/>
              <a:buChar char="Ø"/>
              <a:defRPr/>
            </a:pPr>
            <a:r>
              <a:rPr lang="en-US" sz="2400" dirty="0"/>
              <a:t>Much of forensics practice concerns how to collect, preserve and analyze these items without compromising their potential to be admitted as evidence in a court of law.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 descr="C:\Users\Shubham\Downloads\forens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23" y="3962400"/>
            <a:ext cx="5190777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97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u="sng" dirty="0"/>
            </a:br>
            <a:r>
              <a:rPr lang="en-US" b="1" dirty="0"/>
              <a:t>	</a:t>
            </a:r>
            <a:r>
              <a:rPr lang="en-US" b="1" u="sng" dirty="0">
                <a:solidFill>
                  <a:srgbClr val="C00000"/>
                </a:solidFill>
              </a:rPr>
              <a:t>DIGITAL EVIDENCE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“Any data that is recorded or preserved on any medium in or by a computer system or other similar device, that can be read or understand by a person or a computer system or other similar device. It includes a display, print out or other output of that data.”</a:t>
            </a:r>
          </a:p>
          <a:p>
            <a:endParaRPr lang="en-US" sz="24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997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TYPES OF DIGITAL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1) </a:t>
            </a:r>
            <a:r>
              <a:rPr lang="en-US" sz="2400" b="1" u="sng" dirty="0">
                <a:solidFill>
                  <a:srgbClr val="C00000"/>
                </a:solidFill>
              </a:rPr>
              <a:t>PERSISTANT DATA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400" dirty="0"/>
              <a:t>Meaning data that remains intact when the computer is turned off. E.g. hard drives, disk drives and removable storage devices (such as USB drives or flash drives).</a:t>
            </a:r>
          </a:p>
          <a:p>
            <a:endParaRPr lang="en-US" dirty="0"/>
          </a:p>
          <a:p>
            <a:pPr>
              <a:buNone/>
            </a:pPr>
            <a:r>
              <a:rPr lang="en-US" sz="2000" dirty="0"/>
              <a:t>2) </a:t>
            </a:r>
            <a:r>
              <a:rPr lang="en-US" sz="2400" b="1" u="sng" dirty="0">
                <a:solidFill>
                  <a:srgbClr val="C00000"/>
                </a:solidFill>
              </a:rPr>
              <a:t>VOLATILE DATA,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400" dirty="0"/>
              <a:t> Meaning data that would be lost if the computer is turned off. E.g. deleted files, computer history, the computer's registry, temporary files and web browsing history.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285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5 RULES OF EVIDENCES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lvl="0" indent="-457200">
              <a:buFont typeface="+mj-lt"/>
              <a:buAutoNum type="arabicParenR"/>
            </a:pPr>
            <a:r>
              <a:rPr lang="en-US" sz="2800" u="sng" dirty="0">
                <a:solidFill>
                  <a:srgbClr val="C00000"/>
                </a:solidFill>
              </a:rPr>
              <a:t>Admissible</a:t>
            </a:r>
          </a:p>
          <a:p>
            <a:pPr lvl="1"/>
            <a:r>
              <a:rPr lang="en-US" sz="2400" dirty="0"/>
              <a:t>Must be able to be used in court or elsewhere.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800" u="sng" dirty="0">
                <a:solidFill>
                  <a:srgbClr val="C00000"/>
                </a:solidFill>
              </a:rPr>
              <a:t>Authentic</a:t>
            </a:r>
          </a:p>
          <a:p>
            <a:pPr lvl="1"/>
            <a:r>
              <a:rPr lang="en-US" sz="2400" dirty="0"/>
              <a:t>Evidence relates to incident in relevant way.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800" u="sng" dirty="0">
                <a:solidFill>
                  <a:srgbClr val="C00000"/>
                </a:solidFill>
              </a:rPr>
              <a:t>Complete (no tunnel vision)</a:t>
            </a:r>
          </a:p>
          <a:p>
            <a:pPr lvl="1"/>
            <a:r>
              <a:rPr lang="en-US" sz="2400" dirty="0"/>
              <a:t>Exculpatory evidence for alternative suspects.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800" u="sng" dirty="0">
                <a:solidFill>
                  <a:srgbClr val="C00000"/>
                </a:solidFill>
              </a:rPr>
              <a:t>Reliable</a:t>
            </a:r>
          </a:p>
          <a:p>
            <a:pPr lvl="1"/>
            <a:r>
              <a:rPr lang="en-US" sz="2400" dirty="0"/>
              <a:t>No question about authenticity &amp; veracity.</a:t>
            </a:r>
            <a:endParaRPr lang="en-US" sz="3600" dirty="0"/>
          </a:p>
          <a:p>
            <a:pPr marL="493776" lvl="0" indent="-457200">
              <a:buFont typeface="+mj-lt"/>
              <a:buAutoNum type="arabicParenR"/>
            </a:pPr>
            <a:r>
              <a:rPr lang="en-US" sz="2800" u="sng" dirty="0">
                <a:solidFill>
                  <a:srgbClr val="C00000"/>
                </a:solidFill>
              </a:rPr>
              <a:t>Believable</a:t>
            </a:r>
          </a:p>
          <a:p>
            <a:pPr lvl="1"/>
            <a:r>
              <a:rPr lang="en-US" sz="2400" dirty="0"/>
              <a:t>Clear, easy to understand, and believable by a jury.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7704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rgbClr val="C00000"/>
                </a:solidFill>
              </a:rPr>
              <a:t>TOP 10 LOCATION FOR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Internet History Files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Temporary Internet Files 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Slack/Unallocated Space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Buddy lists, personal chat room records, others saved areas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News groups/club lists/posting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Settings, folder structure, file names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File Storage Dates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Software/Hardware added </a:t>
            </a:r>
          </a:p>
          <a:p>
            <a:pPr marL="493776" lvl="0" indent="-457200">
              <a:buFont typeface="+mj-lt"/>
              <a:buAutoNum type="arabicParenR"/>
            </a:pPr>
            <a:r>
              <a:rPr lang="en-US" sz="2400" dirty="0"/>
              <a:t>File Sharing ability</a:t>
            </a:r>
          </a:p>
          <a:p>
            <a:pPr marL="493776" indent="-457200">
              <a:buFont typeface="+mj-lt"/>
              <a:buAutoNum type="arabicParenR"/>
            </a:pPr>
            <a:r>
              <a:rPr lang="en-US" sz="2400" dirty="0"/>
              <a:t>E-mails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9A3C-1C9F-47CE-80C9-09C0B4E39E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9876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1643</TotalTime>
  <Words>555</Words>
  <Application>Microsoft Office PowerPoint</Application>
  <PresentationFormat>On-screen Show (4:3)</PresentationFormat>
  <Paragraphs>153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Wingdings</vt:lpstr>
      <vt:lpstr>Adjacency</vt:lpstr>
      <vt:lpstr>Forensics Labs Tools </vt:lpstr>
      <vt:lpstr> CONTENTS:-</vt:lpstr>
      <vt:lpstr>   CHARECTERISTICS  OF  COMPUTER FORENSICS </vt:lpstr>
      <vt:lpstr>Cybercrime: Top 20 Countries</vt:lpstr>
      <vt:lpstr> Evidence </vt:lpstr>
      <vt:lpstr>  DIGITAL EVIDENCE </vt:lpstr>
      <vt:lpstr>TYPES OF DIGITAL EVIDENCE</vt:lpstr>
      <vt:lpstr>5 RULES OF EVIDENCES</vt:lpstr>
      <vt:lpstr>TOP 10 LOCATION FOR EVIDENCE</vt:lpstr>
      <vt:lpstr> APPLICATIONS :-</vt:lpstr>
      <vt:lpstr>Who Uses Computer Forensics?</vt:lpstr>
      <vt:lpstr>Who Uses Computer Forensics? (cont..)</vt:lpstr>
      <vt:lpstr>  Skills Required For  Computer Forensics Application </vt:lpstr>
      <vt:lpstr>Software for images </vt:lpstr>
      <vt:lpstr>Mini partition tool</vt:lpstr>
      <vt:lpstr>Cont…</vt:lpstr>
      <vt:lpstr>Cont…</vt:lpstr>
      <vt:lpstr>Hardware tools</vt:lpstr>
      <vt:lpstr>Cont…</vt:lpstr>
      <vt:lpstr>For backups </vt:lpstr>
      <vt:lpstr>Hard disk media </vt:lpstr>
      <vt:lpstr>Cont…</vt:lpstr>
      <vt:lpstr>Memory cards </vt:lpstr>
      <vt:lpstr>Software for mobile recovery </vt:lpstr>
      <vt:lpstr>Network forensics </vt:lpstr>
      <vt:lpstr>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</dc:creator>
  <cp:lastModifiedBy>Iftikhar Alam</cp:lastModifiedBy>
  <cp:revision>37</cp:revision>
  <dcterms:created xsi:type="dcterms:W3CDTF">2013-02-21T04:37:40Z</dcterms:created>
  <dcterms:modified xsi:type="dcterms:W3CDTF">2023-01-21T08:11:45Z</dcterms:modified>
</cp:coreProperties>
</file>