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A3D9F9-5B73-4096-A7BE-C6F5AA923869}" type="doc">
      <dgm:prSet loTypeId="urn:microsoft.com/office/officeart/2005/8/layout/hierarchy3" loCatId="hierarchy" qsTypeId="urn:microsoft.com/office/officeart/2005/8/quickstyle/simple1" qsCatId="simple" csTypeId="urn:microsoft.com/office/officeart/2005/8/colors/accent4_2" csCatId="accent4"/>
      <dgm:spPr/>
      <dgm:t>
        <a:bodyPr/>
        <a:lstStyle/>
        <a:p>
          <a:endParaRPr lang="en-US"/>
        </a:p>
      </dgm:t>
    </dgm:pt>
    <dgm:pt modelId="{95D97163-F96F-4970-ABEC-A279825D3FA7}">
      <dgm:prSet/>
      <dgm:spPr/>
      <dgm:t>
        <a:bodyPr/>
        <a:lstStyle/>
        <a:p>
          <a:r>
            <a:rPr lang="en-US"/>
            <a:t>Digital forensics tools for information/data seizure. </a:t>
          </a:r>
        </a:p>
      </dgm:t>
    </dgm:pt>
    <dgm:pt modelId="{FD04E3D2-E914-4A1D-B3FD-6693B461D28E}" type="parTrans" cxnId="{8168ED00-A06A-4D87-8178-3B078C1B19B7}">
      <dgm:prSet/>
      <dgm:spPr/>
      <dgm:t>
        <a:bodyPr/>
        <a:lstStyle/>
        <a:p>
          <a:endParaRPr lang="en-US"/>
        </a:p>
      </dgm:t>
    </dgm:pt>
    <dgm:pt modelId="{095DE189-B6B1-4644-BCB3-63E01ACC6503}" type="sibTrans" cxnId="{8168ED00-A06A-4D87-8178-3B078C1B19B7}">
      <dgm:prSet/>
      <dgm:spPr/>
      <dgm:t>
        <a:bodyPr/>
        <a:lstStyle/>
        <a:p>
          <a:endParaRPr lang="en-US"/>
        </a:p>
      </dgm:t>
    </dgm:pt>
    <dgm:pt modelId="{CFAF039D-CB31-4A55-83CB-AA189D0B6893}">
      <dgm:prSet/>
      <dgm:spPr/>
      <dgm:t>
        <a:bodyPr/>
        <a:lstStyle/>
        <a:p>
          <a:r>
            <a:rPr lang="en-US"/>
            <a:t>End of lecture </a:t>
          </a:r>
        </a:p>
      </dgm:t>
    </dgm:pt>
    <dgm:pt modelId="{B68D1BDE-E18F-4346-B901-15538B053122}" type="parTrans" cxnId="{14839D3C-CE17-436A-AF09-1DBB0D3FCD08}">
      <dgm:prSet/>
      <dgm:spPr/>
      <dgm:t>
        <a:bodyPr/>
        <a:lstStyle/>
        <a:p>
          <a:endParaRPr lang="en-US"/>
        </a:p>
      </dgm:t>
    </dgm:pt>
    <dgm:pt modelId="{27A44307-CC9C-41B0-8E41-BAB118F37C5D}" type="sibTrans" cxnId="{14839D3C-CE17-436A-AF09-1DBB0D3FCD08}">
      <dgm:prSet/>
      <dgm:spPr/>
      <dgm:t>
        <a:bodyPr/>
        <a:lstStyle/>
        <a:p>
          <a:endParaRPr lang="en-US"/>
        </a:p>
      </dgm:t>
    </dgm:pt>
    <dgm:pt modelId="{CA4D203A-A575-4C3F-9C32-B79D682D229B}" type="pres">
      <dgm:prSet presAssocID="{E6A3D9F9-5B73-4096-A7BE-C6F5AA923869}" presName="diagram" presStyleCnt="0">
        <dgm:presLayoutVars>
          <dgm:chPref val="1"/>
          <dgm:dir/>
          <dgm:animOne val="branch"/>
          <dgm:animLvl val="lvl"/>
          <dgm:resizeHandles/>
        </dgm:presLayoutVars>
      </dgm:prSet>
      <dgm:spPr/>
    </dgm:pt>
    <dgm:pt modelId="{42060618-439D-4AE0-9C8D-AE1A1C2E7892}" type="pres">
      <dgm:prSet presAssocID="{95D97163-F96F-4970-ABEC-A279825D3FA7}" presName="root" presStyleCnt="0"/>
      <dgm:spPr/>
    </dgm:pt>
    <dgm:pt modelId="{7CAF6A6F-883E-43AF-BE45-82D140B5C1D1}" type="pres">
      <dgm:prSet presAssocID="{95D97163-F96F-4970-ABEC-A279825D3FA7}" presName="rootComposite" presStyleCnt="0"/>
      <dgm:spPr/>
    </dgm:pt>
    <dgm:pt modelId="{E17C5043-A46F-44E1-9DEA-A28AF60BB89C}" type="pres">
      <dgm:prSet presAssocID="{95D97163-F96F-4970-ABEC-A279825D3FA7}" presName="rootText" presStyleLbl="node1" presStyleIdx="0" presStyleCnt="2"/>
      <dgm:spPr/>
    </dgm:pt>
    <dgm:pt modelId="{B0B039D4-E2DB-4DC2-8DE8-BE709DDD587E}" type="pres">
      <dgm:prSet presAssocID="{95D97163-F96F-4970-ABEC-A279825D3FA7}" presName="rootConnector" presStyleLbl="node1" presStyleIdx="0" presStyleCnt="2"/>
      <dgm:spPr/>
    </dgm:pt>
    <dgm:pt modelId="{06DDEB62-9FD0-4506-9FB0-41946580BD14}" type="pres">
      <dgm:prSet presAssocID="{95D97163-F96F-4970-ABEC-A279825D3FA7}" presName="childShape" presStyleCnt="0"/>
      <dgm:spPr/>
    </dgm:pt>
    <dgm:pt modelId="{0ECC06C5-7034-48A4-A567-928F2A8D7970}" type="pres">
      <dgm:prSet presAssocID="{CFAF039D-CB31-4A55-83CB-AA189D0B6893}" presName="root" presStyleCnt="0"/>
      <dgm:spPr/>
    </dgm:pt>
    <dgm:pt modelId="{8EA72242-DA7B-425B-9BDB-1E95E5A00756}" type="pres">
      <dgm:prSet presAssocID="{CFAF039D-CB31-4A55-83CB-AA189D0B6893}" presName="rootComposite" presStyleCnt="0"/>
      <dgm:spPr/>
    </dgm:pt>
    <dgm:pt modelId="{C19A1ED6-BE33-4009-9E92-D89EE644E81A}" type="pres">
      <dgm:prSet presAssocID="{CFAF039D-CB31-4A55-83CB-AA189D0B6893}" presName="rootText" presStyleLbl="node1" presStyleIdx="1" presStyleCnt="2"/>
      <dgm:spPr/>
    </dgm:pt>
    <dgm:pt modelId="{467A5739-B6EC-407E-ACC6-65635FCF224F}" type="pres">
      <dgm:prSet presAssocID="{CFAF039D-CB31-4A55-83CB-AA189D0B6893}" presName="rootConnector" presStyleLbl="node1" presStyleIdx="1" presStyleCnt="2"/>
      <dgm:spPr/>
    </dgm:pt>
    <dgm:pt modelId="{F94A7C29-081A-4EA4-BAA0-56D351DEDB5B}" type="pres">
      <dgm:prSet presAssocID="{CFAF039D-CB31-4A55-83CB-AA189D0B6893}" presName="childShape" presStyleCnt="0"/>
      <dgm:spPr/>
    </dgm:pt>
  </dgm:ptLst>
  <dgm:cxnLst>
    <dgm:cxn modelId="{8168ED00-A06A-4D87-8178-3B078C1B19B7}" srcId="{E6A3D9F9-5B73-4096-A7BE-C6F5AA923869}" destId="{95D97163-F96F-4970-ABEC-A279825D3FA7}" srcOrd="0" destOrd="0" parTransId="{FD04E3D2-E914-4A1D-B3FD-6693B461D28E}" sibTransId="{095DE189-B6B1-4644-BCB3-63E01ACC6503}"/>
    <dgm:cxn modelId="{14839D3C-CE17-436A-AF09-1DBB0D3FCD08}" srcId="{E6A3D9F9-5B73-4096-A7BE-C6F5AA923869}" destId="{CFAF039D-CB31-4A55-83CB-AA189D0B6893}" srcOrd="1" destOrd="0" parTransId="{B68D1BDE-E18F-4346-B901-15538B053122}" sibTransId="{27A44307-CC9C-41B0-8E41-BAB118F37C5D}"/>
    <dgm:cxn modelId="{B0DFE1AE-0984-41A7-94BC-A06DE1F10D0D}" type="presOf" srcId="{CFAF039D-CB31-4A55-83CB-AA189D0B6893}" destId="{C19A1ED6-BE33-4009-9E92-D89EE644E81A}" srcOrd="0" destOrd="0" presId="urn:microsoft.com/office/officeart/2005/8/layout/hierarchy3"/>
    <dgm:cxn modelId="{3D87DDB7-73A9-4653-BA20-BDF8A5283046}" type="presOf" srcId="{95D97163-F96F-4970-ABEC-A279825D3FA7}" destId="{E17C5043-A46F-44E1-9DEA-A28AF60BB89C}" srcOrd="0" destOrd="0" presId="urn:microsoft.com/office/officeart/2005/8/layout/hierarchy3"/>
    <dgm:cxn modelId="{C94E79BC-4D27-4D4F-9AEE-2C0FE206398F}" type="presOf" srcId="{CFAF039D-CB31-4A55-83CB-AA189D0B6893}" destId="{467A5739-B6EC-407E-ACC6-65635FCF224F}" srcOrd="1" destOrd="0" presId="urn:microsoft.com/office/officeart/2005/8/layout/hierarchy3"/>
    <dgm:cxn modelId="{F60781C7-2CC3-429B-A567-30DAF7B1E04E}" type="presOf" srcId="{E6A3D9F9-5B73-4096-A7BE-C6F5AA923869}" destId="{CA4D203A-A575-4C3F-9C32-B79D682D229B}" srcOrd="0" destOrd="0" presId="urn:microsoft.com/office/officeart/2005/8/layout/hierarchy3"/>
    <dgm:cxn modelId="{FC6703FD-AE78-4145-8604-4E335B19FB6C}" type="presOf" srcId="{95D97163-F96F-4970-ABEC-A279825D3FA7}" destId="{B0B039D4-E2DB-4DC2-8DE8-BE709DDD587E}" srcOrd="1" destOrd="0" presId="urn:microsoft.com/office/officeart/2005/8/layout/hierarchy3"/>
    <dgm:cxn modelId="{83F9C7EC-BC82-4401-BCB8-38E475AEFF97}" type="presParOf" srcId="{CA4D203A-A575-4C3F-9C32-B79D682D229B}" destId="{42060618-439D-4AE0-9C8D-AE1A1C2E7892}" srcOrd="0" destOrd="0" presId="urn:microsoft.com/office/officeart/2005/8/layout/hierarchy3"/>
    <dgm:cxn modelId="{BC2C105E-E434-4969-B588-5122C3CF37A7}" type="presParOf" srcId="{42060618-439D-4AE0-9C8D-AE1A1C2E7892}" destId="{7CAF6A6F-883E-43AF-BE45-82D140B5C1D1}" srcOrd="0" destOrd="0" presId="urn:microsoft.com/office/officeart/2005/8/layout/hierarchy3"/>
    <dgm:cxn modelId="{291B155F-DD84-4AE9-99DD-C34425B631E3}" type="presParOf" srcId="{7CAF6A6F-883E-43AF-BE45-82D140B5C1D1}" destId="{E17C5043-A46F-44E1-9DEA-A28AF60BB89C}" srcOrd="0" destOrd="0" presId="urn:microsoft.com/office/officeart/2005/8/layout/hierarchy3"/>
    <dgm:cxn modelId="{7AB9F98C-200C-46C5-A3DF-F31E96A5CF1B}" type="presParOf" srcId="{7CAF6A6F-883E-43AF-BE45-82D140B5C1D1}" destId="{B0B039D4-E2DB-4DC2-8DE8-BE709DDD587E}" srcOrd="1" destOrd="0" presId="urn:microsoft.com/office/officeart/2005/8/layout/hierarchy3"/>
    <dgm:cxn modelId="{F52B386E-3568-4C67-920A-6F53CB25FE0E}" type="presParOf" srcId="{42060618-439D-4AE0-9C8D-AE1A1C2E7892}" destId="{06DDEB62-9FD0-4506-9FB0-41946580BD14}" srcOrd="1" destOrd="0" presId="urn:microsoft.com/office/officeart/2005/8/layout/hierarchy3"/>
    <dgm:cxn modelId="{29BD6E34-A74B-467A-9A30-AD49DDEFC79D}" type="presParOf" srcId="{CA4D203A-A575-4C3F-9C32-B79D682D229B}" destId="{0ECC06C5-7034-48A4-A567-928F2A8D7970}" srcOrd="1" destOrd="0" presId="urn:microsoft.com/office/officeart/2005/8/layout/hierarchy3"/>
    <dgm:cxn modelId="{5998DCB2-0368-4C41-B68A-64F9816E1EBF}" type="presParOf" srcId="{0ECC06C5-7034-48A4-A567-928F2A8D7970}" destId="{8EA72242-DA7B-425B-9BDB-1E95E5A00756}" srcOrd="0" destOrd="0" presId="urn:microsoft.com/office/officeart/2005/8/layout/hierarchy3"/>
    <dgm:cxn modelId="{966311F1-4CB8-4E21-9FD8-02700DC50409}" type="presParOf" srcId="{8EA72242-DA7B-425B-9BDB-1E95E5A00756}" destId="{C19A1ED6-BE33-4009-9E92-D89EE644E81A}" srcOrd="0" destOrd="0" presId="urn:microsoft.com/office/officeart/2005/8/layout/hierarchy3"/>
    <dgm:cxn modelId="{A29E6AD7-DE13-4187-8FD3-EDFB0422DEEE}" type="presParOf" srcId="{8EA72242-DA7B-425B-9BDB-1E95E5A00756}" destId="{467A5739-B6EC-407E-ACC6-65635FCF224F}" srcOrd="1" destOrd="0" presId="urn:microsoft.com/office/officeart/2005/8/layout/hierarchy3"/>
    <dgm:cxn modelId="{D4858216-2E14-471A-8D66-7489BFE3B159}" type="presParOf" srcId="{0ECC06C5-7034-48A4-A567-928F2A8D7970}" destId="{F94A7C29-081A-4EA4-BAA0-56D351DEDB5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5043-A46F-44E1-9DEA-A28AF60BB89C}">
      <dsp:nvSpPr>
        <dsp:cNvPr id="0" name=""/>
        <dsp:cNvSpPr/>
      </dsp:nvSpPr>
      <dsp:spPr>
        <a:xfrm>
          <a:off x="1283" y="806323"/>
          <a:ext cx="4672458" cy="233622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Digital forensics tools for information/data seizure. </a:t>
          </a:r>
        </a:p>
      </dsp:txBody>
      <dsp:txXfrm>
        <a:off x="69709" y="874749"/>
        <a:ext cx="4535606" cy="2199377"/>
      </dsp:txXfrm>
    </dsp:sp>
    <dsp:sp modelId="{C19A1ED6-BE33-4009-9E92-D89EE644E81A}">
      <dsp:nvSpPr>
        <dsp:cNvPr id="0" name=""/>
        <dsp:cNvSpPr/>
      </dsp:nvSpPr>
      <dsp:spPr>
        <a:xfrm>
          <a:off x="5841857" y="806323"/>
          <a:ext cx="4672458" cy="233622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End of lecture </a:t>
          </a:r>
        </a:p>
      </dsp:txBody>
      <dsp:txXfrm>
        <a:off x="5910283" y="874749"/>
        <a:ext cx="4535606" cy="21993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3CBD-AEDC-43E4-8FF8-468E44D85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60449-1E71-40E7-A514-9E44EF7AF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AEF6FF-5ADD-41B8-8C80-C64937461DF6}"/>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5" name="Footer Placeholder 4">
            <a:extLst>
              <a:ext uri="{FF2B5EF4-FFF2-40B4-BE49-F238E27FC236}">
                <a16:creationId xmlns:a16="http://schemas.microsoft.com/office/drawing/2014/main" id="{99C2A387-2A69-4958-92C1-3F458B6D3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7F9BC-5E36-4964-B9E3-3FC2A54A5C1D}"/>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978158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626F-A73B-4D4F-9B3B-80F864C2B8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4EE47-6EFF-4E16-9686-6A08160560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69648-BBA7-4ABB-8169-2337DCB39DDD}"/>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5" name="Footer Placeholder 4">
            <a:extLst>
              <a:ext uri="{FF2B5EF4-FFF2-40B4-BE49-F238E27FC236}">
                <a16:creationId xmlns:a16="http://schemas.microsoft.com/office/drawing/2014/main" id="{58BAE3E5-3A87-446C-94A4-85CBD7E74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56834-A6B8-4072-B930-2D89871D960F}"/>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103864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61367-B644-4D02-B8A9-C89C3F8B9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800C00-9F1D-496F-9C62-01D3FF83D7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48D80-1B17-4583-B280-E55972714B01}"/>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5" name="Footer Placeholder 4">
            <a:extLst>
              <a:ext uri="{FF2B5EF4-FFF2-40B4-BE49-F238E27FC236}">
                <a16:creationId xmlns:a16="http://schemas.microsoft.com/office/drawing/2014/main" id="{A89F3ECD-D8D3-4FD2-B2FC-F19EAE44F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899FB-53D7-4AB0-8CED-2CBDF5F09077}"/>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325732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2998-963A-457E-AA91-8995FE280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91F80-61B7-44C6-AFD5-9B96B0C4F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75DB1-46CF-433B-A84E-1A64ECC10FA0}"/>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5" name="Footer Placeholder 4">
            <a:extLst>
              <a:ext uri="{FF2B5EF4-FFF2-40B4-BE49-F238E27FC236}">
                <a16:creationId xmlns:a16="http://schemas.microsoft.com/office/drawing/2014/main" id="{6CAE8574-465C-4BD3-A7D0-74AD9FB96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D2596-7685-4F32-B418-1A589317C4FF}"/>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407414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E13F-62C6-4C06-A60B-9453CA75E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4D974A-9203-423E-AC68-32D7D62CA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07AE2-0DEF-48D2-A924-BEE0E66E070B}"/>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5" name="Footer Placeholder 4">
            <a:extLst>
              <a:ext uri="{FF2B5EF4-FFF2-40B4-BE49-F238E27FC236}">
                <a16:creationId xmlns:a16="http://schemas.microsoft.com/office/drawing/2014/main" id="{18658650-D1DE-422B-A350-7BD178662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087C4-4C1B-4C71-8D53-BA2B58B5101C}"/>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71765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9F60-9F58-40A4-B6B7-08890059C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966C6-2837-4AC3-962E-81E612AAB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744733-A2B3-4FC5-859B-F85A430D81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CE881-9EC0-4387-8557-63723FA7D6F6}"/>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6" name="Footer Placeholder 5">
            <a:extLst>
              <a:ext uri="{FF2B5EF4-FFF2-40B4-BE49-F238E27FC236}">
                <a16:creationId xmlns:a16="http://schemas.microsoft.com/office/drawing/2014/main" id="{558ADF1E-EB21-4969-9E88-9FD1D7AB2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412276-BCC6-427A-B7DD-E94FA6927162}"/>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306598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0FA9-5748-4875-A478-4522E8B463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5F26D1-F9C8-4D45-94C3-0419B09F5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620A00-51E4-442F-8482-E0462AC5AD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15DEDD-9D28-40B3-92B3-BCDD14047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87BABD-CF8D-44BF-8E4E-A03E54D62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8D8EC1-5140-4EEF-82D6-DDC3A2CB89B7}"/>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8" name="Footer Placeholder 7">
            <a:extLst>
              <a:ext uri="{FF2B5EF4-FFF2-40B4-BE49-F238E27FC236}">
                <a16:creationId xmlns:a16="http://schemas.microsoft.com/office/drawing/2014/main" id="{92A616B0-0B6B-4BDC-B2CA-0139FC2256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95BD00-3112-4189-8E24-19B602FAA080}"/>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71088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AE7B-B8D4-4208-9919-2BD34BBBED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D04AB-8B1A-4E4D-A551-A79B0768F0A6}"/>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4" name="Footer Placeholder 3">
            <a:extLst>
              <a:ext uri="{FF2B5EF4-FFF2-40B4-BE49-F238E27FC236}">
                <a16:creationId xmlns:a16="http://schemas.microsoft.com/office/drawing/2014/main" id="{6579676D-D9ED-4196-B598-1DD77C1801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42EB8B-06FF-4018-BBC7-6AD66C49C3B8}"/>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189710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6C367-A43E-4D49-A0FC-AF0F5B2AB978}"/>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3" name="Footer Placeholder 2">
            <a:extLst>
              <a:ext uri="{FF2B5EF4-FFF2-40B4-BE49-F238E27FC236}">
                <a16:creationId xmlns:a16="http://schemas.microsoft.com/office/drawing/2014/main" id="{9610ADD1-D14A-438E-8EC0-A37430A2AD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F1F5FE-8394-40C4-BAF1-D2DF92FF2167}"/>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104927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7BBC-F244-480F-8E43-E6CA21AF0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9ABB9D-01B5-416D-B195-34F3B432D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B7706-AFEB-404C-8842-B21D5B194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A5475-4257-45A9-AEC9-0BA55ABE53AF}"/>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6" name="Footer Placeholder 5">
            <a:extLst>
              <a:ext uri="{FF2B5EF4-FFF2-40B4-BE49-F238E27FC236}">
                <a16:creationId xmlns:a16="http://schemas.microsoft.com/office/drawing/2014/main" id="{258FA1ED-2FD1-4B7E-A05D-A57E4751B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E5E13-3B04-43B1-A2CD-FBA1C2EEB6C6}"/>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20291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6145-2F8B-4F47-82CD-20DDF08E1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7B838-03E7-4965-9FBB-2584E7AA4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FE4387-4998-4966-8B0A-5A348E59F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D3C55-22AF-465B-8ECE-D26749AF435E}"/>
              </a:ext>
            </a:extLst>
          </p:cNvPr>
          <p:cNvSpPr>
            <a:spLocks noGrp="1"/>
          </p:cNvSpPr>
          <p:nvPr>
            <p:ph type="dt" sz="half" idx="10"/>
          </p:nvPr>
        </p:nvSpPr>
        <p:spPr/>
        <p:txBody>
          <a:bodyPr/>
          <a:lstStyle/>
          <a:p>
            <a:fld id="{469C1DC5-F38A-47FE-A4DF-BC5EE9F93E00}" type="datetimeFigureOut">
              <a:rPr lang="en-US" smtClean="0"/>
              <a:t>10-Dec-22</a:t>
            </a:fld>
            <a:endParaRPr lang="en-US"/>
          </a:p>
        </p:txBody>
      </p:sp>
      <p:sp>
        <p:nvSpPr>
          <p:cNvPr id="6" name="Footer Placeholder 5">
            <a:extLst>
              <a:ext uri="{FF2B5EF4-FFF2-40B4-BE49-F238E27FC236}">
                <a16:creationId xmlns:a16="http://schemas.microsoft.com/office/drawing/2014/main" id="{C0DEF926-A14E-49AC-9BE3-9D1908D19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0830A-091A-4654-BADB-9541D53C821D}"/>
              </a:ext>
            </a:extLst>
          </p:cNvPr>
          <p:cNvSpPr>
            <a:spLocks noGrp="1"/>
          </p:cNvSpPr>
          <p:nvPr>
            <p:ph type="sldNum" sz="quarter" idx="12"/>
          </p:nvPr>
        </p:nvSpPr>
        <p:spPr/>
        <p:txBody>
          <a:bodyPr/>
          <a:lstStyle/>
          <a:p>
            <a:fld id="{037F40B0-B471-468C-A3D3-AD904B8A38B7}" type="slidenum">
              <a:rPr lang="en-US" smtClean="0"/>
              <a:t>‹#›</a:t>
            </a:fld>
            <a:endParaRPr lang="en-US"/>
          </a:p>
        </p:txBody>
      </p:sp>
    </p:spTree>
    <p:extLst>
      <p:ext uri="{BB962C8B-B14F-4D97-AF65-F5344CB8AC3E}">
        <p14:creationId xmlns:p14="http://schemas.microsoft.com/office/powerpoint/2010/main" val="61472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00B60-56BF-4A81-9BAE-7720A44FC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0978B-4132-4AF6-918F-C1CAD5CC1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C8C6F-5C89-44AC-AEEB-D9233FB22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1DC5-F38A-47FE-A4DF-BC5EE9F93E00}" type="datetimeFigureOut">
              <a:rPr lang="en-US" smtClean="0"/>
              <a:t>10-Dec-22</a:t>
            </a:fld>
            <a:endParaRPr lang="en-US"/>
          </a:p>
        </p:txBody>
      </p:sp>
      <p:sp>
        <p:nvSpPr>
          <p:cNvPr id="5" name="Footer Placeholder 4">
            <a:extLst>
              <a:ext uri="{FF2B5EF4-FFF2-40B4-BE49-F238E27FC236}">
                <a16:creationId xmlns:a16="http://schemas.microsoft.com/office/drawing/2014/main" id="{8C509C0C-B8BB-48B2-B4AB-4AEB98737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493FA3-1665-4A09-B7AF-0C7FDD55B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F40B0-B471-468C-A3D3-AD904B8A38B7}" type="slidenum">
              <a:rPr lang="en-US" smtClean="0"/>
              <a:t>‹#›</a:t>
            </a:fld>
            <a:endParaRPr lang="en-US"/>
          </a:p>
        </p:txBody>
      </p:sp>
    </p:spTree>
    <p:extLst>
      <p:ext uri="{BB962C8B-B14F-4D97-AF65-F5344CB8AC3E}">
        <p14:creationId xmlns:p14="http://schemas.microsoft.com/office/powerpoint/2010/main" val="3540945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4899B6-81AB-4A23-2697-2BEB2CC1A5B5}"/>
              </a:ext>
            </a:extLst>
          </p:cNvPr>
          <p:cNvPicPr>
            <a:picLocks noChangeAspect="1"/>
          </p:cNvPicPr>
          <p:nvPr/>
        </p:nvPicPr>
        <p:blipFill rotWithShape="1">
          <a:blip r:embed="rId2"/>
          <a:srcRect t="19643"/>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2BFAA-EF88-4F4D-9F57-349BA8C0EBE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Seizure of Digital Information </a:t>
            </a:r>
          </a:p>
        </p:txBody>
      </p:sp>
      <p:sp>
        <p:nvSpPr>
          <p:cNvPr id="3" name="Subtitle 2">
            <a:extLst>
              <a:ext uri="{FF2B5EF4-FFF2-40B4-BE49-F238E27FC236}">
                <a16:creationId xmlns:a16="http://schemas.microsoft.com/office/drawing/2014/main" id="{7874AB98-9EEB-4C84-A08D-30CF3EDF56AB}"/>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sz="2200">
                <a:solidFill>
                  <a:srgbClr val="FFFFFF"/>
                </a:solidFill>
              </a:rPr>
              <a:t>Dr. Iftikhar Alam</a:t>
            </a:r>
          </a:p>
          <a:p>
            <a:r>
              <a:rPr lang="en-US" sz="2200">
                <a:solidFill>
                  <a:srgbClr val="FFFFFF"/>
                </a:solidFill>
              </a:rPr>
              <a:t>Associate Professor </a:t>
            </a:r>
          </a:p>
          <a:p>
            <a:r>
              <a:rPr lang="en-US" sz="2200">
                <a:solidFill>
                  <a:srgbClr val="FFFFFF"/>
                </a:solidFill>
              </a:rPr>
              <a:t>CUSIT </a:t>
            </a:r>
          </a:p>
        </p:txBody>
      </p:sp>
    </p:spTree>
    <p:extLst>
      <p:ext uri="{BB962C8B-B14F-4D97-AF65-F5344CB8AC3E}">
        <p14:creationId xmlns:p14="http://schemas.microsoft.com/office/powerpoint/2010/main" val="1185676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DA7B-F20B-4AA7-A892-F018EB6A0984}"/>
              </a:ext>
            </a:extLst>
          </p:cNvPr>
          <p:cNvSpPr>
            <a:spLocks noGrp="1"/>
          </p:cNvSpPr>
          <p:nvPr>
            <p:ph type="title"/>
          </p:nvPr>
        </p:nvSpPr>
        <p:spPr/>
        <p:txBody>
          <a:bodyPr/>
          <a:lstStyle/>
          <a:p>
            <a:r>
              <a:rPr lang="en-US" dirty="0"/>
              <a:t>Step 1: Digital Media Identification </a:t>
            </a:r>
            <a:br>
              <a:rPr lang="en-US" dirty="0"/>
            </a:br>
            <a:endParaRPr lang="en-US" dirty="0"/>
          </a:p>
        </p:txBody>
      </p:sp>
      <p:sp>
        <p:nvSpPr>
          <p:cNvPr id="3" name="Content Placeholder 2">
            <a:extLst>
              <a:ext uri="{FF2B5EF4-FFF2-40B4-BE49-F238E27FC236}">
                <a16:creationId xmlns:a16="http://schemas.microsoft.com/office/drawing/2014/main" id="{07F4A20F-D2D7-4605-856B-3DBA5ABD7CE2}"/>
              </a:ext>
            </a:extLst>
          </p:cNvPr>
          <p:cNvSpPr>
            <a:spLocks noGrp="1"/>
          </p:cNvSpPr>
          <p:nvPr>
            <p:ph idx="1"/>
          </p:nvPr>
        </p:nvSpPr>
        <p:spPr/>
        <p:txBody>
          <a:bodyPr>
            <a:normAutofit lnSpcReduction="10000"/>
          </a:bodyPr>
          <a:lstStyle/>
          <a:p>
            <a:r>
              <a:rPr lang="en-US" dirty="0"/>
              <a:t>Consider removable media such as flash drives and CDs or DVDs. </a:t>
            </a:r>
          </a:p>
          <a:p>
            <a:r>
              <a:rPr lang="en-US" dirty="0"/>
              <a:t>Flash drives are often held as personal file cabinets and may contain information of a personal nature. </a:t>
            </a:r>
          </a:p>
          <a:p>
            <a:r>
              <a:rPr lang="en-US" dirty="0"/>
              <a:t>Look for flash drives on key chains, watches, in cameras, and just about anywhere—</a:t>
            </a:r>
          </a:p>
          <a:p>
            <a:r>
              <a:rPr lang="en-US" dirty="0"/>
              <a:t>Flash media can be unbelievably small. Another strategy is to look for media that contains backups of files from on-scene computer(s). </a:t>
            </a:r>
          </a:p>
          <a:p>
            <a:r>
              <a:rPr lang="en-US" dirty="0"/>
              <a:t>If the information is important, you can be sure it will be backed up somewhere. </a:t>
            </a:r>
            <a:br>
              <a:rPr lang="en-US" dirty="0"/>
            </a:br>
            <a:endParaRPr lang="en-US" dirty="0"/>
          </a:p>
        </p:txBody>
      </p:sp>
    </p:spTree>
    <p:extLst>
      <p:ext uri="{BB962C8B-B14F-4D97-AF65-F5344CB8AC3E}">
        <p14:creationId xmlns:p14="http://schemas.microsoft.com/office/powerpoint/2010/main" val="242889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9D82-18F0-4377-B1DC-0DF131C7EDEB}"/>
              </a:ext>
            </a:extLst>
          </p:cNvPr>
          <p:cNvSpPr>
            <a:spLocks noGrp="1"/>
          </p:cNvSpPr>
          <p:nvPr>
            <p:ph type="title"/>
          </p:nvPr>
        </p:nvSpPr>
        <p:spPr/>
        <p:txBody>
          <a:bodyPr>
            <a:normAutofit fontScale="90000"/>
          </a:bodyPr>
          <a:lstStyle/>
          <a:p>
            <a:r>
              <a:rPr lang="en-US" dirty="0"/>
              <a:t>Step 2: Minimizing the Crime</a:t>
            </a:r>
            <a:br>
              <a:rPr lang="en-US" dirty="0"/>
            </a:br>
            <a:r>
              <a:rPr lang="en-US" dirty="0"/>
              <a:t>Scene by Prioritizing the Physical Media </a:t>
            </a:r>
            <a:br>
              <a:rPr lang="en-US" dirty="0"/>
            </a:br>
            <a:endParaRPr lang="en-US" dirty="0"/>
          </a:p>
        </p:txBody>
      </p:sp>
      <p:sp>
        <p:nvSpPr>
          <p:cNvPr id="3" name="Content Placeholder 2">
            <a:extLst>
              <a:ext uri="{FF2B5EF4-FFF2-40B4-BE49-F238E27FC236}">
                <a16:creationId xmlns:a16="http://schemas.microsoft.com/office/drawing/2014/main" id="{F9B2167D-854E-4CAA-9C6D-FD4D46096B6D}"/>
              </a:ext>
            </a:extLst>
          </p:cNvPr>
          <p:cNvSpPr>
            <a:spLocks noGrp="1"/>
          </p:cNvSpPr>
          <p:nvPr>
            <p:ph idx="1"/>
          </p:nvPr>
        </p:nvSpPr>
        <p:spPr/>
        <p:txBody>
          <a:bodyPr/>
          <a:lstStyle/>
          <a:p>
            <a:r>
              <a:rPr lang="en-US" dirty="0"/>
              <a:t>Determine which storage devices or pieces of media have the highest probability .</a:t>
            </a:r>
          </a:p>
          <a:p>
            <a:br>
              <a:rPr lang="en-US" dirty="0"/>
            </a:br>
            <a:endParaRPr lang="en-US" dirty="0"/>
          </a:p>
        </p:txBody>
      </p:sp>
    </p:spTree>
    <p:extLst>
      <p:ext uri="{BB962C8B-B14F-4D97-AF65-F5344CB8AC3E}">
        <p14:creationId xmlns:p14="http://schemas.microsoft.com/office/powerpoint/2010/main" val="22181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29D9-DC1C-4D9F-9A9F-7493951313E1}"/>
              </a:ext>
            </a:extLst>
          </p:cNvPr>
          <p:cNvSpPr>
            <a:spLocks noGrp="1"/>
          </p:cNvSpPr>
          <p:nvPr>
            <p:ph type="title"/>
          </p:nvPr>
        </p:nvSpPr>
        <p:spPr/>
        <p:txBody>
          <a:bodyPr/>
          <a:lstStyle/>
          <a:p>
            <a:r>
              <a:rPr lang="en-US" dirty="0"/>
              <a:t>Step 3: Seizure of Storage Devices and Media </a:t>
            </a:r>
            <a:br>
              <a:rPr lang="en-US" dirty="0"/>
            </a:br>
            <a:endParaRPr lang="en-US" dirty="0"/>
          </a:p>
        </p:txBody>
      </p:sp>
      <p:sp>
        <p:nvSpPr>
          <p:cNvPr id="3" name="Content Placeholder 2">
            <a:extLst>
              <a:ext uri="{FF2B5EF4-FFF2-40B4-BE49-F238E27FC236}">
                <a16:creationId xmlns:a16="http://schemas.microsoft.com/office/drawing/2014/main" id="{27B305FF-B8DF-4D1C-98E6-79E39CC34400}"/>
              </a:ext>
            </a:extLst>
          </p:cNvPr>
          <p:cNvSpPr>
            <a:spLocks noGrp="1"/>
          </p:cNvSpPr>
          <p:nvPr>
            <p:ph idx="1"/>
          </p:nvPr>
        </p:nvSpPr>
        <p:spPr/>
        <p:txBody>
          <a:bodyPr>
            <a:normAutofit fontScale="77500" lnSpcReduction="20000"/>
          </a:bodyPr>
          <a:lstStyle/>
          <a:p>
            <a:r>
              <a:rPr lang="en-US" dirty="0"/>
              <a:t>After the scene is secured and it is determined that the hardware must be seized, the investigator begins by labeling all the connections/wires attached to the computer. </a:t>
            </a:r>
          </a:p>
          <a:p>
            <a:endParaRPr lang="en-US" dirty="0"/>
          </a:p>
          <a:p>
            <a:r>
              <a:rPr lang="en-US" dirty="0"/>
              <a:t>Labeling of wires and thorough in your documentation. It’s a good practice to label both the end of a cable and place a matching label where the cable connects—for instance, label a Monitor’s VGA Cable B1 and label the computer’s VGA port as B1'; label the monitor’s power cable plug as B2 and label the wall outlet as B2'. Photograph as many relevant objects and seizure steps as you see fit—digital photos are basically free and can be burned to disk and added to the case file. </a:t>
            </a:r>
            <a:br>
              <a:rPr lang="en-US" dirty="0"/>
            </a:br>
            <a:endParaRPr lang="en-US" dirty="0"/>
          </a:p>
          <a:p>
            <a:r>
              <a:rPr lang="en-US" dirty="0"/>
              <a:t>After the computer has been labeled, documented, and photographed, disassemble the components and prepare the computer case for shipment. </a:t>
            </a:r>
            <a:br>
              <a:rPr lang="en-US" dirty="0"/>
            </a:br>
            <a:br>
              <a:rPr lang="en-US" dirty="0"/>
            </a:br>
            <a:endParaRPr lang="en-US" dirty="0"/>
          </a:p>
        </p:txBody>
      </p:sp>
    </p:spTree>
    <p:extLst>
      <p:ext uri="{BB962C8B-B14F-4D97-AF65-F5344CB8AC3E}">
        <p14:creationId xmlns:p14="http://schemas.microsoft.com/office/powerpoint/2010/main" val="380439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66DC-40C7-49D4-85B3-A54FF08ED130}"/>
              </a:ext>
            </a:extLst>
          </p:cNvPr>
          <p:cNvSpPr>
            <a:spLocks noGrp="1"/>
          </p:cNvSpPr>
          <p:nvPr>
            <p:ph type="title"/>
          </p:nvPr>
        </p:nvSpPr>
        <p:spPr/>
        <p:txBody>
          <a:bodyPr>
            <a:normAutofit fontScale="90000"/>
          </a:bodyPr>
          <a:lstStyle/>
          <a:p>
            <a:r>
              <a:rPr lang="en-US" b="1" dirty="0"/>
              <a:t>Factors Limiting the</a:t>
            </a:r>
            <a:br>
              <a:rPr lang="en-US" b="1" dirty="0"/>
            </a:br>
            <a:r>
              <a:rPr lang="en-US" b="1" dirty="0"/>
              <a:t>Wholesale Seizure of Hardware</a:t>
            </a:r>
            <a:r>
              <a:rPr lang="en-US" dirty="0"/>
              <a:t> </a:t>
            </a:r>
            <a:br>
              <a:rPr lang="en-US" dirty="0"/>
            </a:br>
            <a:endParaRPr lang="en-US" dirty="0"/>
          </a:p>
        </p:txBody>
      </p:sp>
      <p:sp>
        <p:nvSpPr>
          <p:cNvPr id="3" name="Content Placeholder 2">
            <a:extLst>
              <a:ext uri="{FF2B5EF4-FFF2-40B4-BE49-F238E27FC236}">
                <a16:creationId xmlns:a16="http://schemas.microsoft.com/office/drawing/2014/main" id="{C5503773-CB21-4870-83A6-75C5883FBEAC}"/>
              </a:ext>
            </a:extLst>
          </p:cNvPr>
          <p:cNvSpPr>
            <a:spLocks noGrp="1"/>
          </p:cNvSpPr>
          <p:nvPr>
            <p:ph idx="1"/>
          </p:nvPr>
        </p:nvSpPr>
        <p:spPr/>
        <p:txBody>
          <a:bodyPr/>
          <a:lstStyle/>
          <a:p>
            <a:r>
              <a:rPr lang="en-US" dirty="0"/>
              <a:t>Size of Media </a:t>
            </a:r>
            <a:br>
              <a:rPr lang="en-US" dirty="0"/>
            </a:br>
            <a:endParaRPr lang="en-US" dirty="0"/>
          </a:p>
          <a:p>
            <a:endParaRPr lang="en-US" dirty="0"/>
          </a:p>
          <a:p>
            <a:r>
              <a:rPr lang="en-US" dirty="0"/>
              <a:t>Disk Encryption </a:t>
            </a:r>
            <a:br>
              <a:rPr lang="en-US" dirty="0"/>
            </a:br>
            <a:endParaRPr lang="en-US" dirty="0"/>
          </a:p>
          <a:p>
            <a:endParaRPr lang="en-US" dirty="0"/>
          </a:p>
          <a:p>
            <a:r>
              <a:rPr lang="en-US" dirty="0"/>
              <a:t>Disk Encryption </a:t>
            </a:r>
            <a:br>
              <a:rPr lang="en-US" dirty="0"/>
            </a:br>
            <a:endParaRPr lang="en-US" dirty="0"/>
          </a:p>
        </p:txBody>
      </p:sp>
    </p:spTree>
    <p:extLst>
      <p:ext uri="{BB962C8B-B14F-4D97-AF65-F5344CB8AC3E}">
        <p14:creationId xmlns:p14="http://schemas.microsoft.com/office/powerpoint/2010/main" val="86522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7F21-2008-4810-A8CA-54B611F65C8D}"/>
              </a:ext>
            </a:extLst>
          </p:cNvPr>
          <p:cNvSpPr>
            <a:spLocks noGrp="1"/>
          </p:cNvSpPr>
          <p:nvPr>
            <p:ph type="title"/>
          </p:nvPr>
        </p:nvSpPr>
        <p:spPr/>
        <p:txBody>
          <a:bodyPr/>
          <a:lstStyle/>
          <a:p>
            <a:r>
              <a:rPr lang="en-US" dirty="0" err="1"/>
              <a:t>Cont</a:t>
            </a:r>
            <a:r>
              <a:rPr lang="en-US" dirty="0"/>
              <a:t>…</a:t>
            </a:r>
          </a:p>
        </p:txBody>
      </p:sp>
      <p:pic>
        <p:nvPicPr>
          <p:cNvPr id="4" name="Content Placeholder 3">
            <a:extLst>
              <a:ext uri="{FF2B5EF4-FFF2-40B4-BE49-F238E27FC236}">
                <a16:creationId xmlns:a16="http://schemas.microsoft.com/office/drawing/2014/main" id="{C0C45108-9AF0-4066-B178-78E58E45F769}"/>
              </a:ext>
            </a:extLst>
          </p:cNvPr>
          <p:cNvPicPr>
            <a:picLocks noGrp="1" noChangeAspect="1"/>
          </p:cNvPicPr>
          <p:nvPr>
            <p:ph idx="1"/>
          </p:nvPr>
        </p:nvPicPr>
        <p:blipFill>
          <a:blip r:embed="rId2"/>
          <a:stretch>
            <a:fillRect/>
          </a:stretch>
        </p:blipFill>
        <p:spPr>
          <a:xfrm>
            <a:off x="2286681" y="754581"/>
            <a:ext cx="8331218" cy="5348837"/>
          </a:xfrm>
          <a:prstGeom prst="rect">
            <a:avLst/>
          </a:prstGeom>
        </p:spPr>
      </p:pic>
    </p:spTree>
    <p:extLst>
      <p:ext uri="{BB962C8B-B14F-4D97-AF65-F5344CB8AC3E}">
        <p14:creationId xmlns:p14="http://schemas.microsoft.com/office/powerpoint/2010/main" val="363428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322-2278-438B-A28A-372CB375139A}"/>
              </a:ext>
            </a:extLst>
          </p:cNvPr>
          <p:cNvSpPr>
            <a:spLocks noGrp="1"/>
          </p:cNvSpPr>
          <p:nvPr>
            <p:ph type="title"/>
          </p:nvPr>
        </p:nvSpPr>
        <p:spPr/>
        <p:txBody>
          <a:bodyPr>
            <a:normAutofit fontScale="90000"/>
          </a:bodyPr>
          <a:lstStyle/>
          <a:p>
            <a:r>
              <a:rPr lang="en-US" dirty="0"/>
              <a:t>Obtaining Information</a:t>
            </a:r>
            <a:br>
              <a:rPr lang="en-US" dirty="0"/>
            </a:br>
            <a:r>
              <a:rPr lang="en-US" dirty="0"/>
              <a:t>from a Running Computer </a:t>
            </a:r>
            <a:br>
              <a:rPr lang="en-US" dirty="0"/>
            </a:br>
            <a:endParaRPr lang="en-US" dirty="0"/>
          </a:p>
        </p:txBody>
      </p:sp>
      <p:sp>
        <p:nvSpPr>
          <p:cNvPr id="3" name="Content Placeholder 2">
            <a:extLst>
              <a:ext uri="{FF2B5EF4-FFF2-40B4-BE49-F238E27FC236}">
                <a16:creationId xmlns:a16="http://schemas.microsoft.com/office/drawing/2014/main" id="{7492528B-FA03-4DBA-8C5C-3E97EF5EF91E}"/>
              </a:ext>
            </a:extLst>
          </p:cNvPr>
          <p:cNvSpPr>
            <a:spLocks noGrp="1"/>
          </p:cNvSpPr>
          <p:nvPr>
            <p:ph idx="1"/>
          </p:nvPr>
        </p:nvSpPr>
        <p:spPr/>
        <p:txBody>
          <a:bodyPr>
            <a:normAutofit/>
          </a:bodyPr>
          <a:lstStyle/>
          <a:p>
            <a:r>
              <a:rPr lang="en-US" dirty="0"/>
              <a:t>If the investigator encounters a computer that is running, and the investigator believes there is information of evidentiary value stored in the computer’s active memory, or RAM, there are options available that allow for the RAM to be recovered. </a:t>
            </a:r>
          </a:p>
          <a:p>
            <a:r>
              <a:rPr lang="en-US" dirty="0"/>
              <a:t>For example, let’s examine a situation where an investigator</a:t>
            </a:r>
            <a:br>
              <a:rPr lang="en-US" dirty="0"/>
            </a:br>
            <a:r>
              <a:rPr lang="en-US" dirty="0"/>
              <a:t>shows up on-scene at a location where a suspect has been chatting online with a minor or undercover officer. </a:t>
            </a:r>
            <a:br>
              <a:rPr lang="en-US" dirty="0"/>
            </a:br>
            <a:endParaRPr lang="en-US" dirty="0"/>
          </a:p>
        </p:txBody>
      </p:sp>
    </p:spTree>
    <p:extLst>
      <p:ext uri="{BB962C8B-B14F-4D97-AF65-F5344CB8AC3E}">
        <p14:creationId xmlns:p14="http://schemas.microsoft.com/office/powerpoint/2010/main" val="362124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A96-F359-4A5B-BF8F-D699BA4121CB}"/>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D7122A4E-9E98-42E4-B438-F53067E4976F}"/>
              </a:ext>
            </a:extLst>
          </p:cNvPr>
          <p:cNvSpPr>
            <a:spLocks noGrp="1"/>
          </p:cNvSpPr>
          <p:nvPr>
            <p:ph idx="1"/>
          </p:nvPr>
        </p:nvSpPr>
        <p:spPr/>
        <p:txBody>
          <a:bodyPr/>
          <a:lstStyle/>
          <a:p>
            <a:r>
              <a:rPr lang="en-US" dirty="0"/>
              <a:t>Chatting is not the only type of data that would be held in RAM. Passwords, unsaved documents, unsaved drafts of emails, IM conversations, and so on could all be held in the RAM, and in no</a:t>
            </a:r>
            <a:br>
              <a:rPr lang="en-US" dirty="0"/>
            </a:br>
            <a:r>
              <a:rPr lang="en-US" dirty="0"/>
              <a:t>other place on the computer. </a:t>
            </a:r>
          </a:p>
          <a:p>
            <a:endParaRPr lang="en-US" dirty="0"/>
          </a:p>
          <a:p>
            <a:br>
              <a:rPr lang="en-US" dirty="0"/>
            </a:br>
            <a:endParaRPr lang="en-US" dirty="0"/>
          </a:p>
        </p:txBody>
      </p:sp>
    </p:spTree>
    <p:extLst>
      <p:ext uri="{BB962C8B-B14F-4D97-AF65-F5344CB8AC3E}">
        <p14:creationId xmlns:p14="http://schemas.microsoft.com/office/powerpoint/2010/main" val="1333830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FAB9-64AF-4820-8D83-27E48D46D1AD}"/>
              </a:ext>
            </a:extLst>
          </p:cNvPr>
          <p:cNvSpPr>
            <a:spLocks noGrp="1"/>
          </p:cNvSpPr>
          <p:nvPr>
            <p:ph type="title"/>
          </p:nvPr>
        </p:nvSpPr>
        <p:spPr/>
        <p:txBody>
          <a:bodyPr/>
          <a:lstStyle/>
          <a:p>
            <a:r>
              <a:rPr lang="en-US" dirty="0"/>
              <a:t>Imaging Information On-Scene </a:t>
            </a:r>
            <a:br>
              <a:rPr lang="en-US" dirty="0"/>
            </a:br>
            <a:endParaRPr lang="en-US" dirty="0"/>
          </a:p>
        </p:txBody>
      </p:sp>
      <p:sp>
        <p:nvSpPr>
          <p:cNvPr id="3" name="Content Placeholder 2">
            <a:extLst>
              <a:ext uri="{FF2B5EF4-FFF2-40B4-BE49-F238E27FC236}">
                <a16:creationId xmlns:a16="http://schemas.microsoft.com/office/drawing/2014/main" id="{F8AA553E-66ED-4EDF-97D1-83FF9FB6ADF7}"/>
              </a:ext>
            </a:extLst>
          </p:cNvPr>
          <p:cNvSpPr>
            <a:spLocks noGrp="1"/>
          </p:cNvSpPr>
          <p:nvPr>
            <p:ph idx="1"/>
          </p:nvPr>
        </p:nvSpPr>
        <p:spPr/>
        <p:txBody>
          <a:bodyPr/>
          <a:lstStyle/>
          <a:p>
            <a:r>
              <a:rPr lang="en-US" dirty="0"/>
              <a:t>Imaging of an entire hard drive on-scene is fairly common among the more technically savvy digital crime scene responders.</a:t>
            </a:r>
          </a:p>
          <a:p>
            <a:endParaRPr lang="en-US" dirty="0"/>
          </a:p>
          <a:p>
            <a:r>
              <a:rPr lang="en-US" dirty="0"/>
              <a:t>Imaging vs Copying </a:t>
            </a:r>
          </a:p>
          <a:p>
            <a:endParaRPr lang="en-US" dirty="0"/>
          </a:p>
          <a:p>
            <a:br>
              <a:rPr lang="en-US" dirty="0"/>
            </a:br>
            <a:endParaRPr lang="en-US" dirty="0"/>
          </a:p>
        </p:txBody>
      </p:sp>
    </p:spTree>
    <p:extLst>
      <p:ext uri="{BB962C8B-B14F-4D97-AF65-F5344CB8AC3E}">
        <p14:creationId xmlns:p14="http://schemas.microsoft.com/office/powerpoint/2010/main" val="408809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7F90-F85D-4986-A368-C739ED65A9BE}"/>
              </a:ext>
            </a:extLst>
          </p:cNvPr>
          <p:cNvSpPr>
            <a:spLocks noGrp="1"/>
          </p:cNvSpPr>
          <p:nvPr>
            <p:ph type="title"/>
          </p:nvPr>
        </p:nvSpPr>
        <p:spPr/>
        <p:txBody>
          <a:bodyPr/>
          <a:lstStyle/>
          <a:p>
            <a:r>
              <a:rPr lang="en-US" dirty="0"/>
              <a:t>Use of Tools for Digital Evidence Collection </a:t>
            </a:r>
            <a:br>
              <a:rPr lang="en-US" dirty="0"/>
            </a:br>
            <a:endParaRPr lang="en-US" dirty="0"/>
          </a:p>
        </p:txBody>
      </p:sp>
      <p:sp>
        <p:nvSpPr>
          <p:cNvPr id="3" name="Content Placeholder 2">
            <a:extLst>
              <a:ext uri="{FF2B5EF4-FFF2-40B4-BE49-F238E27FC236}">
                <a16:creationId xmlns:a16="http://schemas.microsoft.com/office/drawing/2014/main" id="{D07010F2-99B1-41FB-9786-D7BBB9208077}"/>
              </a:ext>
            </a:extLst>
          </p:cNvPr>
          <p:cNvSpPr>
            <a:spLocks noGrp="1"/>
          </p:cNvSpPr>
          <p:nvPr>
            <p:ph idx="1"/>
          </p:nvPr>
        </p:nvSpPr>
        <p:spPr/>
        <p:txBody>
          <a:bodyPr/>
          <a:lstStyle/>
          <a:p>
            <a:r>
              <a:rPr lang="en-US" dirty="0"/>
              <a:t>Tools like Autopsy Browser, SMART, </a:t>
            </a:r>
            <a:r>
              <a:rPr lang="en-US" dirty="0" err="1"/>
              <a:t>iLook</a:t>
            </a:r>
            <a:r>
              <a:rPr lang="en-US" dirty="0"/>
              <a:t>, Encase, and Forensic Toolkit are dramatic departures from manual command-line searching and have had a significant impact on the efficiency in which large volumes of data are examined.</a:t>
            </a:r>
          </a:p>
          <a:p>
            <a:endParaRPr lang="en-US" dirty="0"/>
          </a:p>
          <a:p>
            <a:r>
              <a:rPr lang="en-US" dirty="0"/>
              <a:t>These tools have also increased the accessibility of digital evidence to those outside of the closed circle of highly trained forensic examiners. </a:t>
            </a:r>
            <a:br>
              <a:rPr lang="en-US" dirty="0"/>
            </a:br>
            <a:endParaRPr lang="en-US" dirty="0"/>
          </a:p>
        </p:txBody>
      </p:sp>
    </p:spTree>
    <p:extLst>
      <p:ext uri="{BB962C8B-B14F-4D97-AF65-F5344CB8AC3E}">
        <p14:creationId xmlns:p14="http://schemas.microsoft.com/office/powerpoint/2010/main" val="441906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6E032-9D2B-4272-AA41-A66803C6DA82}"/>
              </a:ext>
            </a:extLst>
          </p:cNvPr>
          <p:cNvSpPr>
            <a:spLocks noGrp="1"/>
          </p:cNvSpPr>
          <p:nvPr>
            <p:ph type="title"/>
          </p:nvPr>
        </p:nvSpPr>
        <p:spPr>
          <a:xfrm>
            <a:off x="838200" y="365125"/>
            <a:ext cx="10515600" cy="1325563"/>
          </a:xfrm>
        </p:spPr>
        <p:txBody>
          <a:bodyPr>
            <a:normAutofit/>
          </a:bodyPr>
          <a:lstStyle/>
          <a:p>
            <a:r>
              <a:rPr lang="en-US" sz="5400"/>
              <a:t>Assignment </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510040D-E3C9-43CA-9C8E-865B0CC7F665}"/>
              </a:ext>
            </a:extLst>
          </p:cNvPr>
          <p:cNvGraphicFramePr>
            <a:graphicFrameLocks noGrp="1"/>
          </p:cNvGraphicFramePr>
          <p:nvPr>
            <p:ph idx="1"/>
            <p:extLst>
              <p:ext uri="{D42A27DB-BD31-4B8C-83A1-F6EECF244321}">
                <p14:modId xmlns:p14="http://schemas.microsoft.com/office/powerpoint/2010/main" val="75047702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04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49E0-C9A8-4C3B-9696-E89B4C49040E}"/>
              </a:ext>
            </a:extLst>
          </p:cNvPr>
          <p:cNvSpPr>
            <a:spLocks noGrp="1"/>
          </p:cNvSpPr>
          <p:nvPr>
            <p:ph type="title"/>
          </p:nvPr>
        </p:nvSpPr>
        <p:spPr/>
        <p:txBody>
          <a:bodyPr/>
          <a:lstStyle/>
          <a:p>
            <a:r>
              <a:rPr lang="en-US" dirty="0"/>
              <a:t>Data Seizure </a:t>
            </a:r>
          </a:p>
        </p:txBody>
      </p:sp>
      <p:sp>
        <p:nvSpPr>
          <p:cNvPr id="3" name="Content Placeholder 2">
            <a:extLst>
              <a:ext uri="{FF2B5EF4-FFF2-40B4-BE49-F238E27FC236}">
                <a16:creationId xmlns:a16="http://schemas.microsoft.com/office/drawing/2014/main" id="{B7CB242B-06F2-44AF-85BB-933D918ACB90}"/>
              </a:ext>
            </a:extLst>
          </p:cNvPr>
          <p:cNvSpPr>
            <a:spLocks noGrp="1"/>
          </p:cNvSpPr>
          <p:nvPr>
            <p:ph idx="1"/>
          </p:nvPr>
        </p:nvSpPr>
        <p:spPr/>
        <p:txBody>
          <a:bodyPr>
            <a:normAutofit fontScale="70000" lnSpcReduction="20000"/>
          </a:bodyPr>
          <a:lstStyle/>
          <a:p>
            <a:r>
              <a:rPr lang="en-US" dirty="0"/>
              <a:t>Computers upwards of hundreds of thousands of pieces of information stored in a digital format, </a:t>
            </a:r>
          </a:p>
          <a:p>
            <a:r>
              <a:rPr lang="en-US" dirty="0"/>
              <a:t>including operating system files, </a:t>
            </a:r>
          </a:p>
          <a:p>
            <a:r>
              <a:rPr lang="en-US" dirty="0"/>
              <a:t>program files, </a:t>
            </a:r>
          </a:p>
          <a:p>
            <a:r>
              <a:rPr lang="en-US" dirty="0"/>
              <a:t>user documents,</a:t>
            </a:r>
          </a:p>
          <a:p>
            <a:r>
              <a:rPr lang="en-US" dirty="0"/>
              <a:t>and file fragments in drive free space. </a:t>
            </a:r>
          </a:p>
          <a:p>
            <a:r>
              <a:rPr lang="en-US" dirty="0"/>
              <a:t>While the challenge for the laboratory examiner is to find the relevant </a:t>
            </a:r>
            <a:r>
              <a:rPr lang="en-US" i="1" dirty="0"/>
              <a:t>data objects </a:t>
            </a:r>
            <a:r>
              <a:rPr lang="en-US" dirty="0"/>
              <a:t>on a hard drive or other media, a greater challenge exists for the on-scene responders and investigators: </a:t>
            </a:r>
          </a:p>
          <a:p>
            <a:r>
              <a:rPr lang="en-US" dirty="0"/>
              <a:t>How</a:t>
            </a:r>
            <a:br>
              <a:rPr lang="en-US" dirty="0"/>
            </a:br>
            <a:r>
              <a:rPr lang="en-US" dirty="0"/>
              <a:t>can the information be collected from the scene and brought to a location</a:t>
            </a:r>
            <a:br>
              <a:rPr lang="en-US" dirty="0"/>
            </a:br>
            <a:r>
              <a:rPr lang="en-US" dirty="0"/>
              <a:t>where it can be examined? </a:t>
            </a:r>
          </a:p>
          <a:p>
            <a:r>
              <a:rPr lang="en-US" dirty="0"/>
              <a:t>Does all the hardware on-scene need to be seized as evidence, or will an exact copy of the information serve the purposes of an investigation? </a:t>
            </a:r>
          </a:p>
          <a:p>
            <a:r>
              <a:rPr lang="en-US" dirty="0"/>
              <a:t>Are there other seizure options to be considered? </a:t>
            </a:r>
            <a:br>
              <a:rPr lang="en-US" dirty="0"/>
            </a:br>
            <a:endParaRPr lang="en-US" dirty="0"/>
          </a:p>
        </p:txBody>
      </p:sp>
    </p:spTree>
    <p:extLst>
      <p:ext uri="{BB962C8B-B14F-4D97-AF65-F5344CB8AC3E}">
        <p14:creationId xmlns:p14="http://schemas.microsoft.com/office/powerpoint/2010/main" val="316896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10915-5DA8-4605-8B35-66BC7F44BF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Cont…</a:t>
            </a:r>
          </a:p>
        </p:txBody>
      </p:sp>
      <p:pic>
        <p:nvPicPr>
          <p:cNvPr id="4" name="Content Placeholder 3">
            <a:extLst>
              <a:ext uri="{FF2B5EF4-FFF2-40B4-BE49-F238E27FC236}">
                <a16:creationId xmlns:a16="http://schemas.microsoft.com/office/drawing/2014/main" id="{2B1D2958-C53D-4B24-A225-96231DDC80B3}"/>
              </a:ext>
            </a:extLst>
          </p:cNvPr>
          <p:cNvPicPr>
            <a:picLocks noGrp="1" noChangeAspect="1"/>
          </p:cNvPicPr>
          <p:nvPr>
            <p:ph idx="1"/>
          </p:nvPr>
        </p:nvPicPr>
        <p:blipFill>
          <a:blip r:embed="rId2"/>
          <a:stretch>
            <a:fillRect/>
          </a:stretch>
        </p:blipFill>
        <p:spPr>
          <a:xfrm>
            <a:off x="1494744" y="1675227"/>
            <a:ext cx="9202511" cy="4394199"/>
          </a:xfrm>
          <a:prstGeom prst="rect">
            <a:avLst/>
          </a:prstGeom>
        </p:spPr>
      </p:pic>
    </p:spTree>
    <p:extLst>
      <p:ext uri="{BB962C8B-B14F-4D97-AF65-F5344CB8AC3E}">
        <p14:creationId xmlns:p14="http://schemas.microsoft.com/office/powerpoint/2010/main" val="409102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C55C-06B3-44A3-9F66-92B09D875F4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55FD9FF-55B2-41F9-84F4-10E8A9D0BFF7}"/>
              </a:ext>
            </a:extLst>
          </p:cNvPr>
          <p:cNvSpPr>
            <a:spLocks noGrp="1"/>
          </p:cNvSpPr>
          <p:nvPr>
            <p:ph idx="1"/>
          </p:nvPr>
        </p:nvSpPr>
        <p:spPr/>
        <p:txBody>
          <a:bodyPr>
            <a:normAutofit fontScale="92500"/>
          </a:bodyPr>
          <a:lstStyle/>
          <a:p>
            <a:r>
              <a:rPr lang="en-US" dirty="0"/>
              <a:t>What we consider to be evidence has a dramatic effect on how we view the electronic crime scene. The current model of digital evidence seizure is focused on physical hardware, which is appropriate in most situations. </a:t>
            </a:r>
          </a:p>
          <a:p>
            <a:endParaRPr lang="en-US" dirty="0"/>
          </a:p>
          <a:p>
            <a:r>
              <a:rPr lang="en-US" dirty="0"/>
              <a:t>However, as we move forward from this point in time, factors such as the size of media and full-disk encryption will impact the ability to seize all the hardware on-scene for later analysis at a forensics laboratory. </a:t>
            </a:r>
            <a:br>
              <a:rPr lang="en-US" dirty="0"/>
            </a:br>
            <a:br>
              <a:rPr lang="en-US" dirty="0"/>
            </a:br>
            <a:br>
              <a:rPr lang="en-US" dirty="0"/>
            </a:br>
            <a:endParaRPr lang="en-US" dirty="0"/>
          </a:p>
          <a:p>
            <a:endParaRPr lang="en-US" dirty="0"/>
          </a:p>
        </p:txBody>
      </p:sp>
    </p:spTree>
    <p:extLst>
      <p:ext uri="{BB962C8B-B14F-4D97-AF65-F5344CB8AC3E}">
        <p14:creationId xmlns:p14="http://schemas.microsoft.com/office/powerpoint/2010/main" val="415389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ECBC-FC72-46D0-B083-FB2AF032A79D}"/>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7298F66-3CD2-489E-82F6-38B3A924F8F1}"/>
              </a:ext>
            </a:extLst>
          </p:cNvPr>
          <p:cNvSpPr>
            <a:spLocks noGrp="1"/>
          </p:cNvSpPr>
          <p:nvPr>
            <p:ph idx="1"/>
          </p:nvPr>
        </p:nvSpPr>
        <p:spPr/>
        <p:txBody>
          <a:bodyPr>
            <a:normAutofit lnSpcReduction="10000"/>
          </a:bodyPr>
          <a:lstStyle/>
          <a:p>
            <a:r>
              <a:rPr lang="en-US" dirty="0"/>
              <a:t>The community of people that respond to, investigate, and prosecute</a:t>
            </a:r>
            <a:br>
              <a:rPr lang="en-US" dirty="0"/>
            </a:br>
            <a:r>
              <a:rPr lang="en-US" dirty="0"/>
              <a:t>crimes that have a digital evidence component is a very diverse population with different frames of reference and different technical understanding. </a:t>
            </a:r>
          </a:p>
          <a:p>
            <a:endParaRPr lang="en-US" dirty="0"/>
          </a:p>
          <a:p>
            <a:r>
              <a:rPr lang="en-US" dirty="0"/>
              <a:t>If one group decides to unilaterally implement a change in practices or policy, the ripple effect is felt across the entire system—which is what makes </a:t>
            </a:r>
            <a:r>
              <a:rPr lang="en-US" i="1" dirty="0"/>
              <a:t>bridging the gaps </a:t>
            </a:r>
            <a:r>
              <a:rPr lang="en-US" dirty="0"/>
              <a:t>such an important part of considering and implementing any change resulting from advances in technology. </a:t>
            </a:r>
            <a:br>
              <a:rPr lang="en-US" dirty="0"/>
            </a:br>
            <a:br>
              <a:rPr lang="en-US" dirty="0"/>
            </a:br>
            <a:endParaRPr lang="en-US" dirty="0"/>
          </a:p>
        </p:txBody>
      </p:sp>
    </p:spTree>
    <p:extLst>
      <p:ext uri="{BB962C8B-B14F-4D97-AF65-F5344CB8AC3E}">
        <p14:creationId xmlns:p14="http://schemas.microsoft.com/office/powerpoint/2010/main" val="276351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889B-510E-46A0-A331-1DC9100E9F4B}"/>
              </a:ext>
            </a:extLst>
          </p:cNvPr>
          <p:cNvSpPr>
            <a:spLocks noGrp="1"/>
          </p:cNvSpPr>
          <p:nvPr>
            <p:ph type="title"/>
          </p:nvPr>
        </p:nvSpPr>
        <p:spPr/>
        <p:txBody>
          <a:bodyPr/>
          <a:lstStyle/>
          <a:p>
            <a:r>
              <a:rPr lang="en-US" b="1" dirty="0"/>
              <a:t>Defining Digital Evidence</a:t>
            </a:r>
            <a:r>
              <a:rPr lang="en-US" dirty="0"/>
              <a:t> </a:t>
            </a:r>
            <a:br>
              <a:rPr lang="en-US" dirty="0"/>
            </a:br>
            <a:endParaRPr lang="en-US" dirty="0"/>
          </a:p>
        </p:txBody>
      </p:sp>
      <p:sp>
        <p:nvSpPr>
          <p:cNvPr id="3" name="Content Placeholder 2">
            <a:extLst>
              <a:ext uri="{FF2B5EF4-FFF2-40B4-BE49-F238E27FC236}">
                <a16:creationId xmlns:a16="http://schemas.microsoft.com/office/drawing/2014/main" id="{B9C1A6AB-37F1-45F7-BC80-FF09F8E55487}"/>
              </a:ext>
            </a:extLst>
          </p:cNvPr>
          <p:cNvSpPr>
            <a:spLocks noGrp="1"/>
          </p:cNvSpPr>
          <p:nvPr>
            <p:ph idx="1"/>
          </p:nvPr>
        </p:nvSpPr>
        <p:spPr/>
        <p:txBody>
          <a:bodyPr>
            <a:normAutofit fontScale="92500" lnSpcReduction="10000"/>
          </a:bodyPr>
          <a:lstStyle/>
          <a:p>
            <a:r>
              <a:rPr lang="en-US" i="1" dirty="0"/>
              <a:t>Black’s Law Dictionary</a:t>
            </a:r>
            <a:r>
              <a:rPr lang="en-US" dirty="0"/>
              <a:t>—the Bible for legal definitions—provides several definitions for </a:t>
            </a:r>
            <a:r>
              <a:rPr lang="en-US" i="1" dirty="0"/>
              <a:t>evidence </a:t>
            </a:r>
            <a:r>
              <a:rPr lang="en-US" dirty="0"/>
              <a:t>(Nolan, 1990). One of the definitions reads “Testimony, writings, or material objects offered in proof of an alleged fact or proposition.” </a:t>
            </a:r>
            <a:br>
              <a:rPr lang="en-US" dirty="0"/>
            </a:br>
            <a:endParaRPr lang="en-US" dirty="0"/>
          </a:p>
          <a:p>
            <a:r>
              <a:rPr lang="en-US" i="1" dirty="0"/>
              <a:t>Black’s </a:t>
            </a:r>
            <a:r>
              <a:rPr lang="en-US" dirty="0"/>
              <a:t>definition of evidence as applied to digital evidence can be viewed. </a:t>
            </a:r>
          </a:p>
          <a:p>
            <a:r>
              <a:rPr lang="en-US" dirty="0"/>
              <a:t>We can examine the computer itself as the evidence. </a:t>
            </a:r>
          </a:p>
          <a:p>
            <a:r>
              <a:rPr lang="en-US" dirty="0"/>
              <a:t>This is clearly the case when the computer is the actual instrument of the crime, such as when the physical parts of the computer are used to commit a crime.</a:t>
            </a:r>
            <a:br>
              <a:rPr lang="en-US" dirty="0"/>
            </a:br>
            <a:endParaRPr lang="en-US" dirty="0"/>
          </a:p>
        </p:txBody>
      </p:sp>
    </p:spTree>
    <p:extLst>
      <p:ext uri="{BB962C8B-B14F-4D97-AF65-F5344CB8AC3E}">
        <p14:creationId xmlns:p14="http://schemas.microsoft.com/office/powerpoint/2010/main" val="84608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794D-0548-4936-8B35-D29DBFF2E71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67A8372-7596-461A-AF20-752E7E081059}"/>
              </a:ext>
            </a:extLst>
          </p:cNvPr>
          <p:cNvSpPr>
            <a:spLocks noGrp="1"/>
          </p:cNvSpPr>
          <p:nvPr>
            <p:ph idx="1"/>
          </p:nvPr>
        </p:nvSpPr>
        <p:spPr/>
        <p:txBody>
          <a:bodyPr/>
          <a:lstStyle/>
          <a:p>
            <a:r>
              <a:rPr lang="en-US" dirty="0"/>
              <a:t>The computer forensic analysis programs will often use a generic</a:t>
            </a:r>
            <a:br>
              <a:rPr lang="en-US" dirty="0"/>
            </a:br>
            <a:r>
              <a:rPr lang="en-US" dirty="0"/>
              <a:t>viewer capable of displaying any number of different formats. For example, Access Data’s FTK has a generic format in which all e-mails would be displayed regardless of the program in which they were created. </a:t>
            </a:r>
          </a:p>
          <a:p>
            <a:endParaRPr lang="en-US" dirty="0"/>
          </a:p>
          <a:p>
            <a:br>
              <a:rPr lang="en-US" dirty="0"/>
            </a:br>
            <a:br>
              <a:rPr lang="en-US" dirty="0"/>
            </a:br>
            <a:br>
              <a:rPr lang="en-US" dirty="0"/>
            </a:br>
            <a:endParaRPr lang="en-US" dirty="0"/>
          </a:p>
        </p:txBody>
      </p:sp>
    </p:spTree>
    <p:extLst>
      <p:ext uri="{BB962C8B-B14F-4D97-AF65-F5344CB8AC3E}">
        <p14:creationId xmlns:p14="http://schemas.microsoft.com/office/powerpoint/2010/main" val="221095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829E-5F51-4EE9-BB42-BA9A27FD98C8}"/>
              </a:ext>
            </a:extLst>
          </p:cNvPr>
          <p:cNvSpPr>
            <a:spLocks noGrp="1"/>
          </p:cNvSpPr>
          <p:nvPr>
            <p:ph type="title"/>
          </p:nvPr>
        </p:nvSpPr>
        <p:spPr/>
        <p:txBody>
          <a:bodyPr/>
          <a:lstStyle/>
          <a:p>
            <a:r>
              <a:rPr lang="en-US" b="1" dirty="0"/>
              <a:t>Digital Evidence Seizure Methodology</a:t>
            </a:r>
            <a:r>
              <a:rPr lang="en-US" dirty="0"/>
              <a:t> </a:t>
            </a:r>
            <a:br>
              <a:rPr lang="en-US" dirty="0"/>
            </a:br>
            <a:endParaRPr lang="en-US" dirty="0"/>
          </a:p>
        </p:txBody>
      </p:sp>
      <p:pic>
        <p:nvPicPr>
          <p:cNvPr id="4" name="Content Placeholder 3">
            <a:extLst>
              <a:ext uri="{FF2B5EF4-FFF2-40B4-BE49-F238E27FC236}">
                <a16:creationId xmlns:a16="http://schemas.microsoft.com/office/drawing/2014/main" id="{5ECBCB6A-B28E-4AAD-85E0-254F56B778C6}"/>
              </a:ext>
            </a:extLst>
          </p:cNvPr>
          <p:cNvPicPr>
            <a:picLocks noGrp="1" noChangeAspect="1"/>
          </p:cNvPicPr>
          <p:nvPr>
            <p:ph idx="1"/>
          </p:nvPr>
        </p:nvPicPr>
        <p:blipFill>
          <a:blip r:embed="rId2"/>
          <a:stretch>
            <a:fillRect/>
          </a:stretch>
        </p:blipFill>
        <p:spPr>
          <a:xfrm>
            <a:off x="838200" y="1690688"/>
            <a:ext cx="9428891" cy="4306529"/>
          </a:xfrm>
          <a:prstGeom prst="rect">
            <a:avLst/>
          </a:prstGeom>
        </p:spPr>
      </p:pic>
    </p:spTree>
    <p:extLst>
      <p:ext uri="{BB962C8B-B14F-4D97-AF65-F5344CB8AC3E}">
        <p14:creationId xmlns:p14="http://schemas.microsoft.com/office/powerpoint/2010/main" val="281330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C3DE-E448-4542-9878-39F7D3333E3F}"/>
              </a:ext>
            </a:extLst>
          </p:cNvPr>
          <p:cNvSpPr>
            <a:spLocks noGrp="1"/>
          </p:cNvSpPr>
          <p:nvPr>
            <p:ph type="title"/>
          </p:nvPr>
        </p:nvSpPr>
        <p:spPr/>
        <p:txBody>
          <a:bodyPr/>
          <a:lstStyle/>
          <a:p>
            <a:r>
              <a:rPr lang="en-US" dirty="0"/>
              <a:t>Seizure Methodology in Depth </a:t>
            </a:r>
            <a:br>
              <a:rPr lang="en-US" dirty="0"/>
            </a:br>
            <a:endParaRPr lang="en-US" dirty="0"/>
          </a:p>
        </p:txBody>
      </p:sp>
      <p:pic>
        <p:nvPicPr>
          <p:cNvPr id="4" name="Content Placeholder 3">
            <a:extLst>
              <a:ext uri="{FF2B5EF4-FFF2-40B4-BE49-F238E27FC236}">
                <a16:creationId xmlns:a16="http://schemas.microsoft.com/office/drawing/2014/main" id="{566F747D-292F-4D9F-A651-5C4FAA8CF76B}"/>
              </a:ext>
            </a:extLst>
          </p:cNvPr>
          <p:cNvPicPr>
            <a:picLocks noGrp="1" noChangeAspect="1"/>
          </p:cNvPicPr>
          <p:nvPr>
            <p:ph idx="1"/>
          </p:nvPr>
        </p:nvPicPr>
        <p:blipFill>
          <a:blip r:embed="rId2"/>
          <a:stretch>
            <a:fillRect/>
          </a:stretch>
        </p:blipFill>
        <p:spPr>
          <a:xfrm>
            <a:off x="1194620" y="1252913"/>
            <a:ext cx="8532714" cy="5239962"/>
          </a:xfrm>
          <a:prstGeom prst="rect">
            <a:avLst/>
          </a:prstGeom>
        </p:spPr>
      </p:pic>
    </p:spTree>
    <p:extLst>
      <p:ext uri="{BB962C8B-B14F-4D97-AF65-F5344CB8AC3E}">
        <p14:creationId xmlns:p14="http://schemas.microsoft.com/office/powerpoint/2010/main" val="1216485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Seizure of Digital Information </vt:lpstr>
      <vt:lpstr>Data Seizure </vt:lpstr>
      <vt:lpstr>Cont…</vt:lpstr>
      <vt:lpstr>Cont…</vt:lpstr>
      <vt:lpstr>Cont…</vt:lpstr>
      <vt:lpstr>Defining Digital Evidence  </vt:lpstr>
      <vt:lpstr>Cont…</vt:lpstr>
      <vt:lpstr>Digital Evidence Seizure Methodology  </vt:lpstr>
      <vt:lpstr>Seizure Methodology in Depth  </vt:lpstr>
      <vt:lpstr>Step 1: Digital Media Identification  </vt:lpstr>
      <vt:lpstr>Step 2: Minimizing the Crime Scene by Prioritizing the Physical Media  </vt:lpstr>
      <vt:lpstr>Step 3: Seizure of Storage Devices and Media  </vt:lpstr>
      <vt:lpstr>Factors Limiting the Wholesale Seizure of Hardware  </vt:lpstr>
      <vt:lpstr>Cont…</vt:lpstr>
      <vt:lpstr>Obtaining Information from a Running Computer  </vt:lpstr>
      <vt:lpstr>Cont…</vt:lpstr>
      <vt:lpstr>Imaging Information On-Scene  </vt:lpstr>
      <vt:lpstr>Use of Tools for Digital Evidence Collection  </vt:lpstr>
      <vt:lpstr>Assignment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Seizure of Digital Information </dc:title>
  <dc:creator>Iftikhar Alam</dc:creator>
  <cp:lastModifiedBy>Iftikhar Alam</cp:lastModifiedBy>
  <cp:revision>1</cp:revision>
  <dcterms:created xsi:type="dcterms:W3CDTF">2022-12-10T08:44:37Z</dcterms:created>
  <dcterms:modified xsi:type="dcterms:W3CDTF">2022-12-10T08:44:40Z</dcterms:modified>
</cp:coreProperties>
</file>