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BB62FA-32FB-421E-8AC5-7B9981D273E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4543E04-7A20-4B9D-A15F-3C77A2386190}">
      <dgm:prSet/>
      <dgm:spPr/>
      <dgm:t>
        <a:bodyPr/>
        <a:lstStyle/>
        <a:p>
          <a:r>
            <a:rPr lang="en-US"/>
            <a:t>Advancements in information and communication technologies (ICT) inextricably bring new threats to the end-users and society. </a:t>
          </a:r>
        </a:p>
      </dgm:t>
    </dgm:pt>
    <dgm:pt modelId="{82F87207-57B7-41BF-88E1-87CDA30897A0}" type="parTrans" cxnId="{709238E1-DF41-42F4-B99A-EEAC537928E7}">
      <dgm:prSet/>
      <dgm:spPr/>
      <dgm:t>
        <a:bodyPr/>
        <a:lstStyle/>
        <a:p>
          <a:endParaRPr lang="en-US"/>
        </a:p>
      </dgm:t>
    </dgm:pt>
    <dgm:pt modelId="{985EABBB-4769-49FE-B92E-324563AFA373}" type="sibTrans" cxnId="{709238E1-DF41-42F4-B99A-EEAC537928E7}">
      <dgm:prSet/>
      <dgm:spPr/>
      <dgm:t>
        <a:bodyPr/>
        <a:lstStyle/>
        <a:p>
          <a:endParaRPr lang="en-US"/>
        </a:p>
      </dgm:t>
    </dgm:pt>
    <dgm:pt modelId="{93BC8A39-E72F-4E1B-BBCA-7C573DB61232}">
      <dgm:prSet/>
      <dgm:spPr/>
      <dgm:t>
        <a:bodyPr/>
        <a:lstStyle/>
        <a:p>
          <a:r>
            <a:rPr lang="en-US"/>
            <a:t>Computers (old)</a:t>
          </a:r>
        </a:p>
      </dgm:t>
    </dgm:pt>
    <dgm:pt modelId="{83DCC3E3-FD7E-4806-A9C8-63D4E4E5D98D}" type="parTrans" cxnId="{8A0EC628-3661-4D6B-9301-7BAE79373695}">
      <dgm:prSet/>
      <dgm:spPr/>
      <dgm:t>
        <a:bodyPr/>
        <a:lstStyle/>
        <a:p>
          <a:endParaRPr lang="en-US"/>
        </a:p>
      </dgm:t>
    </dgm:pt>
    <dgm:pt modelId="{D7569F57-74C9-4937-9984-B5AA752CE0DE}" type="sibTrans" cxnId="{8A0EC628-3661-4D6B-9301-7BAE79373695}">
      <dgm:prSet/>
      <dgm:spPr/>
      <dgm:t>
        <a:bodyPr/>
        <a:lstStyle/>
        <a:p>
          <a:endParaRPr lang="en-US"/>
        </a:p>
      </dgm:t>
    </dgm:pt>
    <dgm:pt modelId="{4AD7CC5D-6266-4743-A59E-BBF68B4D37E3}">
      <dgm:prSet/>
      <dgm:spPr/>
      <dgm:t>
        <a:bodyPr/>
        <a:lstStyle/>
        <a:p>
          <a:r>
            <a:rPr lang="en-US"/>
            <a:t>Mobile phones </a:t>
          </a:r>
        </a:p>
      </dgm:t>
    </dgm:pt>
    <dgm:pt modelId="{0E96B7B7-CB4B-4034-B82B-56E31BBC6B87}" type="parTrans" cxnId="{44FC131E-D2CE-411C-9C2B-3EAFF5406783}">
      <dgm:prSet/>
      <dgm:spPr/>
      <dgm:t>
        <a:bodyPr/>
        <a:lstStyle/>
        <a:p>
          <a:endParaRPr lang="en-US"/>
        </a:p>
      </dgm:t>
    </dgm:pt>
    <dgm:pt modelId="{F530C701-D2D6-477B-9888-9FDCAD4F34EA}" type="sibTrans" cxnId="{44FC131E-D2CE-411C-9C2B-3EAFF5406783}">
      <dgm:prSet/>
      <dgm:spPr/>
      <dgm:t>
        <a:bodyPr/>
        <a:lstStyle/>
        <a:p>
          <a:endParaRPr lang="en-US"/>
        </a:p>
      </dgm:t>
    </dgm:pt>
    <dgm:pt modelId="{C9C3B51D-F50F-403D-9C46-76284A65BB21}">
      <dgm:prSet/>
      <dgm:spPr/>
      <dgm:t>
        <a:bodyPr/>
        <a:lstStyle/>
        <a:p>
          <a:r>
            <a:rPr lang="en-US"/>
            <a:t>Smartphones</a:t>
          </a:r>
        </a:p>
      </dgm:t>
    </dgm:pt>
    <dgm:pt modelId="{57008C58-F876-4023-84E1-FAC6BCC9FE80}" type="parTrans" cxnId="{1938B09C-5108-4E9D-AFC4-CB4732CDFBB3}">
      <dgm:prSet/>
      <dgm:spPr/>
      <dgm:t>
        <a:bodyPr/>
        <a:lstStyle/>
        <a:p>
          <a:endParaRPr lang="en-US"/>
        </a:p>
      </dgm:t>
    </dgm:pt>
    <dgm:pt modelId="{F4A3C7B6-2C2B-479C-BCFC-FD2E61A8AB0E}" type="sibTrans" cxnId="{1938B09C-5108-4E9D-AFC4-CB4732CDFBB3}">
      <dgm:prSet/>
      <dgm:spPr/>
      <dgm:t>
        <a:bodyPr/>
        <a:lstStyle/>
        <a:p>
          <a:endParaRPr lang="en-US"/>
        </a:p>
      </dgm:t>
    </dgm:pt>
    <dgm:pt modelId="{704083A1-C7A7-4411-9C67-5431661EBCBE}">
      <dgm:prSet/>
      <dgm:spPr/>
      <dgm:t>
        <a:bodyPr/>
        <a:lstStyle/>
        <a:p>
          <a:r>
            <a:rPr lang="en-US"/>
            <a:t>Smart watches/bands/ etc.</a:t>
          </a:r>
        </a:p>
      </dgm:t>
    </dgm:pt>
    <dgm:pt modelId="{A2D5D30D-9AFA-4280-9939-EC93B856C35A}" type="parTrans" cxnId="{DA7EE7E0-4127-49E7-A261-96A8C400352A}">
      <dgm:prSet/>
      <dgm:spPr/>
      <dgm:t>
        <a:bodyPr/>
        <a:lstStyle/>
        <a:p>
          <a:endParaRPr lang="en-US"/>
        </a:p>
      </dgm:t>
    </dgm:pt>
    <dgm:pt modelId="{83D46620-8658-4A65-BFD1-5A5310342DCE}" type="sibTrans" cxnId="{DA7EE7E0-4127-49E7-A261-96A8C400352A}">
      <dgm:prSet/>
      <dgm:spPr/>
      <dgm:t>
        <a:bodyPr/>
        <a:lstStyle/>
        <a:p>
          <a:endParaRPr lang="en-US"/>
        </a:p>
      </dgm:t>
    </dgm:pt>
    <dgm:pt modelId="{3BA903FA-D319-4140-8C87-65A08A3E424B}">
      <dgm:prSet/>
      <dgm:spPr/>
      <dgm:t>
        <a:bodyPr/>
        <a:lstStyle/>
        <a:p>
          <a:r>
            <a:rPr lang="en-US"/>
            <a:t>Internet </a:t>
          </a:r>
        </a:p>
      </dgm:t>
    </dgm:pt>
    <dgm:pt modelId="{885802A9-D0A2-4168-A6D5-67EFF89F7DBE}" type="parTrans" cxnId="{A4C6D152-A99E-4D40-85D8-AFB8F40DB7F7}">
      <dgm:prSet/>
      <dgm:spPr/>
      <dgm:t>
        <a:bodyPr/>
        <a:lstStyle/>
        <a:p>
          <a:endParaRPr lang="en-US"/>
        </a:p>
      </dgm:t>
    </dgm:pt>
    <dgm:pt modelId="{98CFA4B9-1B6E-4D66-8D95-F2591023E3F3}" type="sibTrans" cxnId="{A4C6D152-A99E-4D40-85D8-AFB8F40DB7F7}">
      <dgm:prSet/>
      <dgm:spPr/>
      <dgm:t>
        <a:bodyPr/>
        <a:lstStyle/>
        <a:p>
          <a:endParaRPr lang="en-US"/>
        </a:p>
      </dgm:t>
    </dgm:pt>
    <dgm:pt modelId="{F6ACC9C6-54EC-4C12-8AA7-9AD8389B34A9}" type="pres">
      <dgm:prSet presAssocID="{C5BB62FA-32FB-421E-8AC5-7B9981D273E7}" presName="vert0" presStyleCnt="0">
        <dgm:presLayoutVars>
          <dgm:dir/>
          <dgm:animOne val="branch"/>
          <dgm:animLvl val="lvl"/>
        </dgm:presLayoutVars>
      </dgm:prSet>
      <dgm:spPr/>
    </dgm:pt>
    <dgm:pt modelId="{1EC97DAC-2900-4D0E-80E9-82C43714AB40}" type="pres">
      <dgm:prSet presAssocID="{44543E04-7A20-4B9D-A15F-3C77A2386190}" presName="thickLine" presStyleLbl="alignNode1" presStyleIdx="0" presStyleCnt="6"/>
      <dgm:spPr/>
    </dgm:pt>
    <dgm:pt modelId="{F40E80E8-7707-4AEE-AECB-46306A800099}" type="pres">
      <dgm:prSet presAssocID="{44543E04-7A20-4B9D-A15F-3C77A2386190}" presName="horz1" presStyleCnt="0"/>
      <dgm:spPr/>
    </dgm:pt>
    <dgm:pt modelId="{0A2B4CBF-CB4B-4112-AFD3-15FD0D76256F}" type="pres">
      <dgm:prSet presAssocID="{44543E04-7A20-4B9D-A15F-3C77A2386190}" presName="tx1" presStyleLbl="revTx" presStyleIdx="0" presStyleCnt="6"/>
      <dgm:spPr/>
    </dgm:pt>
    <dgm:pt modelId="{0B9E94A0-C8DE-4B6B-A961-822E635761CE}" type="pres">
      <dgm:prSet presAssocID="{44543E04-7A20-4B9D-A15F-3C77A2386190}" presName="vert1" presStyleCnt="0"/>
      <dgm:spPr/>
    </dgm:pt>
    <dgm:pt modelId="{F902FFD0-33BD-488E-A8E6-FCB5CA2B09BD}" type="pres">
      <dgm:prSet presAssocID="{93BC8A39-E72F-4E1B-BBCA-7C573DB61232}" presName="thickLine" presStyleLbl="alignNode1" presStyleIdx="1" presStyleCnt="6"/>
      <dgm:spPr/>
    </dgm:pt>
    <dgm:pt modelId="{4608FD4E-D794-473F-B7F0-1B6978239054}" type="pres">
      <dgm:prSet presAssocID="{93BC8A39-E72F-4E1B-BBCA-7C573DB61232}" presName="horz1" presStyleCnt="0"/>
      <dgm:spPr/>
    </dgm:pt>
    <dgm:pt modelId="{E8D785DE-9614-4D8F-8C3F-C0244A201E01}" type="pres">
      <dgm:prSet presAssocID="{93BC8A39-E72F-4E1B-BBCA-7C573DB61232}" presName="tx1" presStyleLbl="revTx" presStyleIdx="1" presStyleCnt="6"/>
      <dgm:spPr/>
    </dgm:pt>
    <dgm:pt modelId="{6661AE90-8CA6-42A3-82C0-BC80A10FC8E0}" type="pres">
      <dgm:prSet presAssocID="{93BC8A39-E72F-4E1B-BBCA-7C573DB61232}" presName="vert1" presStyleCnt="0"/>
      <dgm:spPr/>
    </dgm:pt>
    <dgm:pt modelId="{88A0680C-FF5A-4702-9A52-F64C79689BCB}" type="pres">
      <dgm:prSet presAssocID="{4AD7CC5D-6266-4743-A59E-BBF68B4D37E3}" presName="thickLine" presStyleLbl="alignNode1" presStyleIdx="2" presStyleCnt="6"/>
      <dgm:spPr/>
    </dgm:pt>
    <dgm:pt modelId="{419DFF95-AE73-4871-A3CC-03AC441C3AD8}" type="pres">
      <dgm:prSet presAssocID="{4AD7CC5D-6266-4743-A59E-BBF68B4D37E3}" presName="horz1" presStyleCnt="0"/>
      <dgm:spPr/>
    </dgm:pt>
    <dgm:pt modelId="{1C82341D-F67F-42E5-8E2D-E71B7CDDA4A8}" type="pres">
      <dgm:prSet presAssocID="{4AD7CC5D-6266-4743-A59E-BBF68B4D37E3}" presName="tx1" presStyleLbl="revTx" presStyleIdx="2" presStyleCnt="6"/>
      <dgm:spPr/>
    </dgm:pt>
    <dgm:pt modelId="{85CD7E5C-8565-4965-A7D9-6AD6D0D77382}" type="pres">
      <dgm:prSet presAssocID="{4AD7CC5D-6266-4743-A59E-BBF68B4D37E3}" presName="vert1" presStyleCnt="0"/>
      <dgm:spPr/>
    </dgm:pt>
    <dgm:pt modelId="{2CE37668-E5F4-45A9-9879-8C67AA62808C}" type="pres">
      <dgm:prSet presAssocID="{C9C3B51D-F50F-403D-9C46-76284A65BB21}" presName="thickLine" presStyleLbl="alignNode1" presStyleIdx="3" presStyleCnt="6"/>
      <dgm:spPr/>
    </dgm:pt>
    <dgm:pt modelId="{1F3A4BE1-C3CF-4C5E-839D-3DD27CEC6997}" type="pres">
      <dgm:prSet presAssocID="{C9C3B51D-F50F-403D-9C46-76284A65BB21}" presName="horz1" presStyleCnt="0"/>
      <dgm:spPr/>
    </dgm:pt>
    <dgm:pt modelId="{5BCFEDB8-0492-4B3A-9419-DC18A6C9201B}" type="pres">
      <dgm:prSet presAssocID="{C9C3B51D-F50F-403D-9C46-76284A65BB21}" presName="tx1" presStyleLbl="revTx" presStyleIdx="3" presStyleCnt="6"/>
      <dgm:spPr/>
    </dgm:pt>
    <dgm:pt modelId="{8C9BCC33-AA8E-4BFB-B2D9-DC1E4F80FE73}" type="pres">
      <dgm:prSet presAssocID="{C9C3B51D-F50F-403D-9C46-76284A65BB21}" presName="vert1" presStyleCnt="0"/>
      <dgm:spPr/>
    </dgm:pt>
    <dgm:pt modelId="{AE260A21-CB8B-4B39-BE90-A697F7881682}" type="pres">
      <dgm:prSet presAssocID="{704083A1-C7A7-4411-9C67-5431661EBCBE}" presName="thickLine" presStyleLbl="alignNode1" presStyleIdx="4" presStyleCnt="6"/>
      <dgm:spPr/>
    </dgm:pt>
    <dgm:pt modelId="{1C467BA4-928C-4931-A84F-1FCC3BA6EFF5}" type="pres">
      <dgm:prSet presAssocID="{704083A1-C7A7-4411-9C67-5431661EBCBE}" presName="horz1" presStyleCnt="0"/>
      <dgm:spPr/>
    </dgm:pt>
    <dgm:pt modelId="{468A5F36-A8FF-4D14-B586-C8249BC955D4}" type="pres">
      <dgm:prSet presAssocID="{704083A1-C7A7-4411-9C67-5431661EBCBE}" presName="tx1" presStyleLbl="revTx" presStyleIdx="4" presStyleCnt="6"/>
      <dgm:spPr/>
    </dgm:pt>
    <dgm:pt modelId="{34C315F7-4F6D-4D21-AB66-751AA251A994}" type="pres">
      <dgm:prSet presAssocID="{704083A1-C7A7-4411-9C67-5431661EBCBE}" presName="vert1" presStyleCnt="0"/>
      <dgm:spPr/>
    </dgm:pt>
    <dgm:pt modelId="{F54D8E0E-3BA5-4F73-9DC8-07D0CE143DCB}" type="pres">
      <dgm:prSet presAssocID="{3BA903FA-D319-4140-8C87-65A08A3E424B}" presName="thickLine" presStyleLbl="alignNode1" presStyleIdx="5" presStyleCnt="6"/>
      <dgm:spPr/>
    </dgm:pt>
    <dgm:pt modelId="{62AB26B3-E2F4-4265-856F-D6F2AB126BFC}" type="pres">
      <dgm:prSet presAssocID="{3BA903FA-D319-4140-8C87-65A08A3E424B}" presName="horz1" presStyleCnt="0"/>
      <dgm:spPr/>
    </dgm:pt>
    <dgm:pt modelId="{658CA13D-7167-44CE-A1B0-66FED9749652}" type="pres">
      <dgm:prSet presAssocID="{3BA903FA-D319-4140-8C87-65A08A3E424B}" presName="tx1" presStyleLbl="revTx" presStyleIdx="5" presStyleCnt="6"/>
      <dgm:spPr/>
    </dgm:pt>
    <dgm:pt modelId="{4EBA819F-47D4-4FAE-9F6F-BD5B6D1012C7}" type="pres">
      <dgm:prSet presAssocID="{3BA903FA-D319-4140-8C87-65A08A3E424B}" presName="vert1" presStyleCnt="0"/>
      <dgm:spPr/>
    </dgm:pt>
  </dgm:ptLst>
  <dgm:cxnLst>
    <dgm:cxn modelId="{6EFE710C-30C7-49B5-BEC8-6A76414E7B1D}" type="presOf" srcId="{C5BB62FA-32FB-421E-8AC5-7B9981D273E7}" destId="{F6ACC9C6-54EC-4C12-8AA7-9AD8389B34A9}" srcOrd="0" destOrd="0" presId="urn:microsoft.com/office/officeart/2008/layout/LinedList"/>
    <dgm:cxn modelId="{44FC131E-D2CE-411C-9C2B-3EAFF5406783}" srcId="{C5BB62FA-32FB-421E-8AC5-7B9981D273E7}" destId="{4AD7CC5D-6266-4743-A59E-BBF68B4D37E3}" srcOrd="2" destOrd="0" parTransId="{0E96B7B7-CB4B-4034-B82B-56E31BBC6B87}" sibTransId="{F530C701-D2D6-477B-9888-9FDCAD4F34EA}"/>
    <dgm:cxn modelId="{8A0EC628-3661-4D6B-9301-7BAE79373695}" srcId="{C5BB62FA-32FB-421E-8AC5-7B9981D273E7}" destId="{93BC8A39-E72F-4E1B-BBCA-7C573DB61232}" srcOrd="1" destOrd="0" parTransId="{83DCC3E3-FD7E-4806-A9C8-63D4E4E5D98D}" sibTransId="{D7569F57-74C9-4937-9984-B5AA752CE0DE}"/>
    <dgm:cxn modelId="{35D1BB4B-1519-411A-AD83-4C0F2768AEA9}" type="presOf" srcId="{3BA903FA-D319-4140-8C87-65A08A3E424B}" destId="{658CA13D-7167-44CE-A1B0-66FED9749652}" srcOrd="0" destOrd="0" presId="urn:microsoft.com/office/officeart/2008/layout/LinedList"/>
    <dgm:cxn modelId="{6EB46A6C-1A3F-4967-9FB6-8F87013C44E4}" type="presOf" srcId="{C9C3B51D-F50F-403D-9C46-76284A65BB21}" destId="{5BCFEDB8-0492-4B3A-9419-DC18A6C9201B}" srcOrd="0" destOrd="0" presId="urn:microsoft.com/office/officeart/2008/layout/LinedList"/>
    <dgm:cxn modelId="{37ED3D6E-BF2C-4D25-9B70-5EF9815B709D}" type="presOf" srcId="{704083A1-C7A7-4411-9C67-5431661EBCBE}" destId="{468A5F36-A8FF-4D14-B586-C8249BC955D4}" srcOrd="0" destOrd="0" presId="urn:microsoft.com/office/officeart/2008/layout/LinedList"/>
    <dgm:cxn modelId="{A4C6D152-A99E-4D40-85D8-AFB8F40DB7F7}" srcId="{C5BB62FA-32FB-421E-8AC5-7B9981D273E7}" destId="{3BA903FA-D319-4140-8C87-65A08A3E424B}" srcOrd="5" destOrd="0" parTransId="{885802A9-D0A2-4168-A6D5-67EFF89F7DBE}" sibTransId="{98CFA4B9-1B6E-4D66-8D95-F2591023E3F3}"/>
    <dgm:cxn modelId="{1938B09C-5108-4E9D-AFC4-CB4732CDFBB3}" srcId="{C5BB62FA-32FB-421E-8AC5-7B9981D273E7}" destId="{C9C3B51D-F50F-403D-9C46-76284A65BB21}" srcOrd="3" destOrd="0" parTransId="{57008C58-F876-4023-84E1-FAC6BCC9FE80}" sibTransId="{F4A3C7B6-2C2B-479C-BCFC-FD2E61A8AB0E}"/>
    <dgm:cxn modelId="{0CDE96DD-5375-4D03-9DDD-8F740ECB4161}" type="presOf" srcId="{44543E04-7A20-4B9D-A15F-3C77A2386190}" destId="{0A2B4CBF-CB4B-4112-AFD3-15FD0D76256F}" srcOrd="0" destOrd="0" presId="urn:microsoft.com/office/officeart/2008/layout/LinedList"/>
    <dgm:cxn modelId="{DA7EE7E0-4127-49E7-A261-96A8C400352A}" srcId="{C5BB62FA-32FB-421E-8AC5-7B9981D273E7}" destId="{704083A1-C7A7-4411-9C67-5431661EBCBE}" srcOrd="4" destOrd="0" parTransId="{A2D5D30D-9AFA-4280-9939-EC93B856C35A}" sibTransId="{83D46620-8658-4A65-BFD1-5A5310342DCE}"/>
    <dgm:cxn modelId="{709238E1-DF41-42F4-B99A-EEAC537928E7}" srcId="{C5BB62FA-32FB-421E-8AC5-7B9981D273E7}" destId="{44543E04-7A20-4B9D-A15F-3C77A2386190}" srcOrd="0" destOrd="0" parTransId="{82F87207-57B7-41BF-88E1-87CDA30897A0}" sibTransId="{985EABBB-4769-49FE-B92E-324563AFA373}"/>
    <dgm:cxn modelId="{9CFA37EF-6757-48C5-9F64-6B84C57A89F1}" type="presOf" srcId="{4AD7CC5D-6266-4743-A59E-BBF68B4D37E3}" destId="{1C82341D-F67F-42E5-8E2D-E71B7CDDA4A8}" srcOrd="0" destOrd="0" presId="urn:microsoft.com/office/officeart/2008/layout/LinedList"/>
    <dgm:cxn modelId="{3C8A8CF7-4B11-49AB-B243-496E8C585F53}" type="presOf" srcId="{93BC8A39-E72F-4E1B-BBCA-7C573DB61232}" destId="{E8D785DE-9614-4D8F-8C3F-C0244A201E01}" srcOrd="0" destOrd="0" presId="urn:microsoft.com/office/officeart/2008/layout/LinedList"/>
    <dgm:cxn modelId="{6081834F-7F59-437F-A190-D13A74605A34}" type="presParOf" srcId="{F6ACC9C6-54EC-4C12-8AA7-9AD8389B34A9}" destId="{1EC97DAC-2900-4D0E-80E9-82C43714AB40}" srcOrd="0" destOrd="0" presId="urn:microsoft.com/office/officeart/2008/layout/LinedList"/>
    <dgm:cxn modelId="{A1D993AA-B1FB-44BB-888F-393887403583}" type="presParOf" srcId="{F6ACC9C6-54EC-4C12-8AA7-9AD8389B34A9}" destId="{F40E80E8-7707-4AEE-AECB-46306A800099}" srcOrd="1" destOrd="0" presId="urn:microsoft.com/office/officeart/2008/layout/LinedList"/>
    <dgm:cxn modelId="{433B7EDA-3675-43FD-94D2-D2A9E38AE618}" type="presParOf" srcId="{F40E80E8-7707-4AEE-AECB-46306A800099}" destId="{0A2B4CBF-CB4B-4112-AFD3-15FD0D76256F}" srcOrd="0" destOrd="0" presId="urn:microsoft.com/office/officeart/2008/layout/LinedList"/>
    <dgm:cxn modelId="{3CF15CC9-2098-4C3E-A1AA-0F38DB9ECE10}" type="presParOf" srcId="{F40E80E8-7707-4AEE-AECB-46306A800099}" destId="{0B9E94A0-C8DE-4B6B-A961-822E635761CE}" srcOrd="1" destOrd="0" presId="urn:microsoft.com/office/officeart/2008/layout/LinedList"/>
    <dgm:cxn modelId="{9F5B3480-CB99-44E4-A844-21CE2E16E60B}" type="presParOf" srcId="{F6ACC9C6-54EC-4C12-8AA7-9AD8389B34A9}" destId="{F902FFD0-33BD-488E-A8E6-FCB5CA2B09BD}" srcOrd="2" destOrd="0" presId="urn:microsoft.com/office/officeart/2008/layout/LinedList"/>
    <dgm:cxn modelId="{39CDBB58-E2E3-475F-9243-7ADA786E2D64}" type="presParOf" srcId="{F6ACC9C6-54EC-4C12-8AA7-9AD8389B34A9}" destId="{4608FD4E-D794-473F-B7F0-1B6978239054}" srcOrd="3" destOrd="0" presId="urn:microsoft.com/office/officeart/2008/layout/LinedList"/>
    <dgm:cxn modelId="{335CDACB-04A3-4A64-8A5C-3CEA23A41D7C}" type="presParOf" srcId="{4608FD4E-D794-473F-B7F0-1B6978239054}" destId="{E8D785DE-9614-4D8F-8C3F-C0244A201E01}" srcOrd="0" destOrd="0" presId="urn:microsoft.com/office/officeart/2008/layout/LinedList"/>
    <dgm:cxn modelId="{E6A432B6-8509-4655-9FAF-4A16E8D33D7C}" type="presParOf" srcId="{4608FD4E-D794-473F-B7F0-1B6978239054}" destId="{6661AE90-8CA6-42A3-82C0-BC80A10FC8E0}" srcOrd="1" destOrd="0" presId="urn:microsoft.com/office/officeart/2008/layout/LinedList"/>
    <dgm:cxn modelId="{34FE40B2-3F74-4076-8B11-80DEBAA5B0D9}" type="presParOf" srcId="{F6ACC9C6-54EC-4C12-8AA7-9AD8389B34A9}" destId="{88A0680C-FF5A-4702-9A52-F64C79689BCB}" srcOrd="4" destOrd="0" presId="urn:microsoft.com/office/officeart/2008/layout/LinedList"/>
    <dgm:cxn modelId="{4D2B576B-FF48-4770-B98F-6470C1751029}" type="presParOf" srcId="{F6ACC9C6-54EC-4C12-8AA7-9AD8389B34A9}" destId="{419DFF95-AE73-4871-A3CC-03AC441C3AD8}" srcOrd="5" destOrd="0" presId="urn:microsoft.com/office/officeart/2008/layout/LinedList"/>
    <dgm:cxn modelId="{5809516F-E2F7-4205-AEEB-3B6B96F1C393}" type="presParOf" srcId="{419DFF95-AE73-4871-A3CC-03AC441C3AD8}" destId="{1C82341D-F67F-42E5-8E2D-E71B7CDDA4A8}" srcOrd="0" destOrd="0" presId="urn:microsoft.com/office/officeart/2008/layout/LinedList"/>
    <dgm:cxn modelId="{898C82B8-D98D-4AF0-8F59-613541E22696}" type="presParOf" srcId="{419DFF95-AE73-4871-A3CC-03AC441C3AD8}" destId="{85CD7E5C-8565-4965-A7D9-6AD6D0D77382}" srcOrd="1" destOrd="0" presId="urn:microsoft.com/office/officeart/2008/layout/LinedList"/>
    <dgm:cxn modelId="{2599DFED-7079-436D-94DD-9D42524F360D}" type="presParOf" srcId="{F6ACC9C6-54EC-4C12-8AA7-9AD8389B34A9}" destId="{2CE37668-E5F4-45A9-9879-8C67AA62808C}" srcOrd="6" destOrd="0" presId="urn:microsoft.com/office/officeart/2008/layout/LinedList"/>
    <dgm:cxn modelId="{77C96705-7A0B-45AF-A8B2-3709E5E5966F}" type="presParOf" srcId="{F6ACC9C6-54EC-4C12-8AA7-9AD8389B34A9}" destId="{1F3A4BE1-C3CF-4C5E-839D-3DD27CEC6997}" srcOrd="7" destOrd="0" presId="urn:microsoft.com/office/officeart/2008/layout/LinedList"/>
    <dgm:cxn modelId="{A9099BD1-E119-4002-919F-F2E7AAAEC705}" type="presParOf" srcId="{1F3A4BE1-C3CF-4C5E-839D-3DD27CEC6997}" destId="{5BCFEDB8-0492-4B3A-9419-DC18A6C9201B}" srcOrd="0" destOrd="0" presId="urn:microsoft.com/office/officeart/2008/layout/LinedList"/>
    <dgm:cxn modelId="{62FAC174-F77A-4631-9C33-ED67BFE81D2C}" type="presParOf" srcId="{1F3A4BE1-C3CF-4C5E-839D-3DD27CEC6997}" destId="{8C9BCC33-AA8E-4BFB-B2D9-DC1E4F80FE73}" srcOrd="1" destOrd="0" presId="urn:microsoft.com/office/officeart/2008/layout/LinedList"/>
    <dgm:cxn modelId="{8F835D5B-6BAA-4527-9FA0-187A9768FE4B}" type="presParOf" srcId="{F6ACC9C6-54EC-4C12-8AA7-9AD8389B34A9}" destId="{AE260A21-CB8B-4B39-BE90-A697F7881682}" srcOrd="8" destOrd="0" presId="urn:microsoft.com/office/officeart/2008/layout/LinedList"/>
    <dgm:cxn modelId="{D9428DE0-383A-49F2-BD9A-6DA2C96AB64A}" type="presParOf" srcId="{F6ACC9C6-54EC-4C12-8AA7-9AD8389B34A9}" destId="{1C467BA4-928C-4931-A84F-1FCC3BA6EFF5}" srcOrd="9" destOrd="0" presId="urn:microsoft.com/office/officeart/2008/layout/LinedList"/>
    <dgm:cxn modelId="{683422FC-9424-4143-9E94-72B9F2C325BE}" type="presParOf" srcId="{1C467BA4-928C-4931-A84F-1FCC3BA6EFF5}" destId="{468A5F36-A8FF-4D14-B586-C8249BC955D4}" srcOrd="0" destOrd="0" presId="urn:microsoft.com/office/officeart/2008/layout/LinedList"/>
    <dgm:cxn modelId="{8433FE83-ADF8-42F2-AB6A-BCF1EBB8883A}" type="presParOf" srcId="{1C467BA4-928C-4931-A84F-1FCC3BA6EFF5}" destId="{34C315F7-4F6D-4D21-AB66-751AA251A994}" srcOrd="1" destOrd="0" presId="urn:microsoft.com/office/officeart/2008/layout/LinedList"/>
    <dgm:cxn modelId="{3A047DB7-D115-48EA-A24B-2A3058858417}" type="presParOf" srcId="{F6ACC9C6-54EC-4C12-8AA7-9AD8389B34A9}" destId="{F54D8E0E-3BA5-4F73-9DC8-07D0CE143DCB}" srcOrd="10" destOrd="0" presId="urn:microsoft.com/office/officeart/2008/layout/LinedList"/>
    <dgm:cxn modelId="{CE32416A-173A-49A1-9F91-62A2CF3D16B3}" type="presParOf" srcId="{F6ACC9C6-54EC-4C12-8AA7-9AD8389B34A9}" destId="{62AB26B3-E2F4-4265-856F-D6F2AB126BFC}" srcOrd="11" destOrd="0" presId="urn:microsoft.com/office/officeart/2008/layout/LinedList"/>
    <dgm:cxn modelId="{12E35EE6-F41B-49C4-867A-57B7FD4310A0}" type="presParOf" srcId="{62AB26B3-E2F4-4265-856F-D6F2AB126BFC}" destId="{658CA13D-7167-44CE-A1B0-66FED9749652}" srcOrd="0" destOrd="0" presId="urn:microsoft.com/office/officeart/2008/layout/LinedList"/>
    <dgm:cxn modelId="{39E0E97B-4435-4BA7-AF05-0CC4DB84B954}" type="presParOf" srcId="{62AB26B3-E2F4-4265-856F-D6F2AB126BFC}" destId="{4EBA819F-47D4-4FAE-9F6F-BD5B6D1012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4CE4BB-B379-4D0F-9625-B9FA9E123140}"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7EA6E752-A6CD-48AF-91D6-A81E47F92AA0}">
      <dgm:prSet custT="1"/>
      <dgm:spPr/>
      <dgm:t>
        <a:bodyPr/>
        <a:lstStyle/>
        <a:p>
          <a:r>
            <a:rPr lang="en-US" sz="2000" dirty="0"/>
            <a:t>Traditional forms of crime using cyber relates to, e.g., forgery and web shop and e-market types of fraud. </a:t>
          </a:r>
        </a:p>
      </dgm:t>
    </dgm:pt>
    <dgm:pt modelId="{BEF716C7-E3B6-4CC3-997F-4CCB5D12FB04}" type="parTrans" cxnId="{2EC38892-AEB8-4068-91D0-1E6911484B19}">
      <dgm:prSet/>
      <dgm:spPr/>
      <dgm:t>
        <a:bodyPr/>
        <a:lstStyle/>
        <a:p>
          <a:endParaRPr lang="en-US" sz="2000"/>
        </a:p>
      </dgm:t>
    </dgm:pt>
    <dgm:pt modelId="{D2B64571-3B30-4B9D-A6DD-0BE89B990FE8}" type="sibTrans" cxnId="{2EC38892-AEB8-4068-91D0-1E6911484B19}">
      <dgm:prSet/>
      <dgm:spPr/>
      <dgm:t>
        <a:bodyPr/>
        <a:lstStyle/>
        <a:p>
          <a:endParaRPr lang="en-US" sz="2000"/>
        </a:p>
      </dgm:t>
    </dgm:pt>
    <dgm:pt modelId="{7272B28D-4232-4569-8D84-0A8648A7AB8E}">
      <dgm:prSet custT="1"/>
      <dgm:spPr/>
      <dgm:t>
        <a:bodyPr/>
        <a:lstStyle/>
        <a:p>
          <a:r>
            <a:rPr lang="en-US" sz="2000"/>
            <a:t>Illegal content, e.g., pirated music, videos, etc. </a:t>
          </a:r>
        </a:p>
      </dgm:t>
    </dgm:pt>
    <dgm:pt modelId="{2FF13925-21D5-4D11-9F85-A6FE43C12EC9}" type="parTrans" cxnId="{6DD28F44-156A-4264-B086-AFCE2E528182}">
      <dgm:prSet/>
      <dgm:spPr/>
      <dgm:t>
        <a:bodyPr/>
        <a:lstStyle/>
        <a:p>
          <a:endParaRPr lang="en-US" sz="2000"/>
        </a:p>
      </dgm:t>
    </dgm:pt>
    <dgm:pt modelId="{4C8FC4C2-A01F-4D45-AA09-822593DBDB4F}" type="sibTrans" cxnId="{6DD28F44-156A-4264-B086-AFCE2E528182}">
      <dgm:prSet/>
      <dgm:spPr/>
      <dgm:t>
        <a:bodyPr/>
        <a:lstStyle/>
        <a:p>
          <a:endParaRPr lang="en-US" sz="2000"/>
        </a:p>
      </dgm:t>
    </dgm:pt>
    <dgm:pt modelId="{B23FB74B-7F6A-4FD0-9A36-DE1D97BEFD7A}">
      <dgm:prSet custT="1"/>
      <dgm:spPr/>
      <dgm:t>
        <a:bodyPr/>
        <a:lstStyle/>
        <a:p>
          <a:r>
            <a:rPr lang="en-US" sz="2000"/>
            <a:t>Crimes unique to electronic networks such as hacking and denial-of-service attacks.</a:t>
          </a:r>
        </a:p>
      </dgm:t>
    </dgm:pt>
    <dgm:pt modelId="{D754B10E-6A24-40FD-8EE5-42E16E9A12D8}" type="parTrans" cxnId="{BDE28871-FE18-498F-B531-AB1E91B340D0}">
      <dgm:prSet/>
      <dgm:spPr/>
      <dgm:t>
        <a:bodyPr/>
        <a:lstStyle/>
        <a:p>
          <a:endParaRPr lang="en-US" sz="2000"/>
        </a:p>
      </dgm:t>
    </dgm:pt>
    <dgm:pt modelId="{34D6EB97-6D9A-46D1-B0FD-9E0067BA2BAE}" type="sibTrans" cxnId="{BDE28871-FE18-498F-B531-AB1E91B340D0}">
      <dgm:prSet/>
      <dgm:spPr/>
      <dgm:t>
        <a:bodyPr/>
        <a:lstStyle/>
        <a:p>
          <a:endParaRPr lang="en-US" sz="2000"/>
        </a:p>
      </dgm:t>
    </dgm:pt>
    <dgm:pt modelId="{92E1BBCB-8FC5-4FAD-AB03-BD2E248CDD00}">
      <dgm:prSet custT="1"/>
      <dgm:spPr/>
      <dgm:t>
        <a:bodyPr/>
        <a:lstStyle/>
        <a:p>
          <a:r>
            <a:rPr lang="en-US" sz="2000" dirty="0"/>
            <a:t>Crimes unique to cyberspace which intent to have effects to physical systems and or in the physical world, e.g., the cyber manipulation of process control systems in the gas transport grid causing a pipeline rupture and subsequent explosions. </a:t>
          </a:r>
          <a:br>
            <a:rPr lang="en-US" sz="2000" dirty="0"/>
          </a:br>
          <a:br>
            <a:rPr lang="en-US" sz="2000" dirty="0"/>
          </a:br>
          <a:br>
            <a:rPr lang="en-US" sz="2000" dirty="0"/>
          </a:br>
          <a:endParaRPr lang="en-US" sz="2000" dirty="0"/>
        </a:p>
      </dgm:t>
    </dgm:pt>
    <dgm:pt modelId="{CCBCB14B-073C-4C75-89D3-9BF0E5A416E1}" type="parTrans" cxnId="{5D04D534-9235-4179-9FEA-A66E75034164}">
      <dgm:prSet/>
      <dgm:spPr/>
      <dgm:t>
        <a:bodyPr/>
        <a:lstStyle/>
        <a:p>
          <a:endParaRPr lang="en-US" sz="2000"/>
        </a:p>
      </dgm:t>
    </dgm:pt>
    <dgm:pt modelId="{C5BA6877-2B07-4505-AB5E-75A858F15787}" type="sibTrans" cxnId="{5D04D534-9235-4179-9FEA-A66E75034164}">
      <dgm:prSet/>
      <dgm:spPr/>
      <dgm:t>
        <a:bodyPr/>
        <a:lstStyle/>
        <a:p>
          <a:endParaRPr lang="en-US" sz="2000"/>
        </a:p>
      </dgm:t>
    </dgm:pt>
    <dgm:pt modelId="{2F2BBFD1-4144-41CD-AA86-F4CC7FD40C5A}" type="pres">
      <dgm:prSet presAssocID="{714CE4BB-B379-4D0F-9625-B9FA9E123140}" presName="vert0" presStyleCnt="0">
        <dgm:presLayoutVars>
          <dgm:dir/>
          <dgm:animOne val="branch"/>
          <dgm:animLvl val="lvl"/>
        </dgm:presLayoutVars>
      </dgm:prSet>
      <dgm:spPr/>
    </dgm:pt>
    <dgm:pt modelId="{F9DBECD3-B278-4127-9CD2-2F9A1E1CCEAA}" type="pres">
      <dgm:prSet presAssocID="{7EA6E752-A6CD-48AF-91D6-A81E47F92AA0}" presName="thickLine" presStyleLbl="alignNode1" presStyleIdx="0" presStyleCnt="4"/>
      <dgm:spPr/>
    </dgm:pt>
    <dgm:pt modelId="{4020497B-A10A-40F5-9326-6C2C2D787A8F}" type="pres">
      <dgm:prSet presAssocID="{7EA6E752-A6CD-48AF-91D6-A81E47F92AA0}" presName="horz1" presStyleCnt="0"/>
      <dgm:spPr/>
    </dgm:pt>
    <dgm:pt modelId="{0826E81F-A1D1-4B1A-B6D3-0EB146085519}" type="pres">
      <dgm:prSet presAssocID="{7EA6E752-A6CD-48AF-91D6-A81E47F92AA0}" presName="tx1" presStyleLbl="revTx" presStyleIdx="0" presStyleCnt="4"/>
      <dgm:spPr/>
    </dgm:pt>
    <dgm:pt modelId="{C2F19C45-6339-4A08-AEDE-01A7F246BE77}" type="pres">
      <dgm:prSet presAssocID="{7EA6E752-A6CD-48AF-91D6-A81E47F92AA0}" presName="vert1" presStyleCnt="0"/>
      <dgm:spPr/>
    </dgm:pt>
    <dgm:pt modelId="{2688D040-4942-4DE2-A12F-BCC4509E1B61}" type="pres">
      <dgm:prSet presAssocID="{7272B28D-4232-4569-8D84-0A8648A7AB8E}" presName="thickLine" presStyleLbl="alignNode1" presStyleIdx="1" presStyleCnt="4"/>
      <dgm:spPr/>
    </dgm:pt>
    <dgm:pt modelId="{C376EBA0-E233-473A-9BB0-66FB08B96962}" type="pres">
      <dgm:prSet presAssocID="{7272B28D-4232-4569-8D84-0A8648A7AB8E}" presName="horz1" presStyleCnt="0"/>
      <dgm:spPr/>
    </dgm:pt>
    <dgm:pt modelId="{93F611ED-647F-48CB-9D07-090EDC3261C8}" type="pres">
      <dgm:prSet presAssocID="{7272B28D-4232-4569-8D84-0A8648A7AB8E}" presName="tx1" presStyleLbl="revTx" presStyleIdx="1" presStyleCnt="4"/>
      <dgm:spPr/>
    </dgm:pt>
    <dgm:pt modelId="{3368D979-9677-402B-94F8-C255C3216CED}" type="pres">
      <dgm:prSet presAssocID="{7272B28D-4232-4569-8D84-0A8648A7AB8E}" presName="vert1" presStyleCnt="0"/>
      <dgm:spPr/>
    </dgm:pt>
    <dgm:pt modelId="{929C6127-321E-43EE-856A-1C86A352AFDB}" type="pres">
      <dgm:prSet presAssocID="{B23FB74B-7F6A-4FD0-9A36-DE1D97BEFD7A}" presName="thickLine" presStyleLbl="alignNode1" presStyleIdx="2" presStyleCnt="4"/>
      <dgm:spPr/>
    </dgm:pt>
    <dgm:pt modelId="{ABFBC520-FD5A-4895-9FE4-053067783FD8}" type="pres">
      <dgm:prSet presAssocID="{B23FB74B-7F6A-4FD0-9A36-DE1D97BEFD7A}" presName="horz1" presStyleCnt="0"/>
      <dgm:spPr/>
    </dgm:pt>
    <dgm:pt modelId="{31469794-2022-4F1D-BDDE-50006F2CA474}" type="pres">
      <dgm:prSet presAssocID="{B23FB74B-7F6A-4FD0-9A36-DE1D97BEFD7A}" presName="tx1" presStyleLbl="revTx" presStyleIdx="2" presStyleCnt="4"/>
      <dgm:spPr/>
    </dgm:pt>
    <dgm:pt modelId="{6DB3154A-A3D2-4A26-8FE2-3BE0CA099346}" type="pres">
      <dgm:prSet presAssocID="{B23FB74B-7F6A-4FD0-9A36-DE1D97BEFD7A}" presName="vert1" presStyleCnt="0"/>
      <dgm:spPr/>
    </dgm:pt>
    <dgm:pt modelId="{C65BC891-F110-40B4-B06A-342071E4B989}" type="pres">
      <dgm:prSet presAssocID="{92E1BBCB-8FC5-4FAD-AB03-BD2E248CDD00}" presName="thickLine" presStyleLbl="alignNode1" presStyleIdx="3" presStyleCnt="4"/>
      <dgm:spPr/>
    </dgm:pt>
    <dgm:pt modelId="{49BD2BAC-CE98-449C-8ECB-54A9A9C9875D}" type="pres">
      <dgm:prSet presAssocID="{92E1BBCB-8FC5-4FAD-AB03-BD2E248CDD00}" presName="horz1" presStyleCnt="0"/>
      <dgm:spPr/>
    </dgm:pt>
    <dgm:pt modelId="{131E463F-B861-45DC-988F-86274827DC5D}" type="pres">
      <dgm:prSet presAssocID="{92E1BBCB-8FC5-4FAD-AB03-BD2E248CDD00}" presName="tx1" presStyleLbl="revTx" presStyleIdx="3" presStyleCnt="4"/>
      <dgm:spPr/>
    </dgm:pt>
    <dgm:pt modelId="{6F0C5F27-5D4C-4F6A-9D31-0E67EE3AF471}" type="pres">
      <dgm:prSet presAssocID="{92E1BBCB-8FC5-4FAD-AB03-BD2E248CDD00}" presName="vert1" presStyleCnt="0"/>
      <dgm:spPr/>
    </dgm:pt>
  </dgm:ptLst>
  <dgm:cxnLst>
    <dgm:cxn modelId="{C923A411-777B-4DB7-BE4C-6C3E37F9FD3F}" type="presOf" srcId="{714CE4BB-B379-4D0F-9625-B9FA9E123140}" destId="{2F2BBFD1-4144-41CD-AA86-F4CC7FD40C5A}" srcOrd="0" destOrd="0" presId="urn:microsoft.com/office/officeart/2008/layout/LinedList"/>
    <dgm:cxn modelId="{3BC6452E-79C2-46E6-8F16-BCEA38232B38}" type="presOf" srcId="{7272B28D-4232-4569-8D84-0A8648A7AB8E}" destId="{93F611ED-647F-48CB-9D07-090EDC3261C8}" srcOrd="0" destOrd="0" presId="urn:microsoft.com/office/officeart/2008/layout/LinedList"/>
    <dgm:cxn modelId="{5D04D534-9235-4179-9FEA-A66E75034164}" srcId="{714CE4BB-B379-4D0F-9625-B9FA9E123140}" destId="{92E1BBCB-8FC5-4FAD-AB03-BD2E248CDD00}" srcOrd="3" destOrd="0" parTransId="{CCBCB14B-073C-4C75-89D3-9BF0E5A416E1}" sibTransId="{C5BA6877-2B07-4505-AB5E-75A858F15787}"/>
    <dgm:cxn modelId="{6DD28F44-156A-4264-B086-AFCE2E528182}" srcId="{714CE4BB-B379-4D0F-9625-B9FA9E123140}" destId="{7272B28D-4232-4569-8D84-0A8648A7AB8E}" srcOrd="1" destOrd="0" parTransId="{2FF13925-21D5-4D11-9F85-A6FE43C12EC9}" sibTransId="{4C8FC4C2-A01F-4D45-AA09-822593DBDB4F}"/>
    <dgm:cxn modelId="{BDE28871-FE18-498F-B531-AB1E91B340D0}" srcId="{714CE4BB-B379-4D0F-9625-B9FA9E123140}" destId="{B23FB74B-7F6A-4FD0-9A36-DE1D97BEFD7A}" srcOrd="2" destOrd="0" parTransId="{D754B10E-6A24-40FD-8EE5-42E16E9A12D8}" sibTransId="{34D6EB97-6D9A-46D1-B0FD-9E0067BA2BAE}"/>
    <dgm:cxn modelId="{5EA4B97A-89EE-45D3-86FE-ECAB1664E1B1}" type="presOf" srcId="{7EA6E752-A6CD-48AF-91D6-A81E47F92AA0}" destId="{0826E81F-A1D1-4B1A-B6D3-0EB146085519}" srcOrd="0" destOrd="0" presId="urn:microsoft.com/office/officeart/2008/layout/LinedList"/>
    <dgm:cxn modelId="{2EC38892-AEB8-4068-91D0-1E6911484B19}" srcId="{714CE4BB-B379-4D0F-9625-B9FA9E123140}" destId="{7EA6E752-A6CD-48AF-91D6-A81E47F92AA0}" srcOrd="0" destOrd="0" parTransId="{BEF716C7-E3B6-4CC3-997F-4CCB5D12FB04}" sibTransId="{D2B64571-3B30-4B9D-A6DD-0BE89B990FE8}"/>
    <dgm:cxn modelId="{3D2680B6-17A5-4937-8465-E59E76FAA105}" type="presOf" srcId="{92E1BBCB-8FC5-4FAD-AB03-BD2E248CDD00}" destId="{131E463F-B861-45DC-988F-86274827DC5D}" srcOrd="0" destOrd="0" presId="urn:microsoft.com/office/officeart/2008/layout/LinedList"/>
    <dgm:cxn modelId="{99037CCF-D85C-4702-B638-3574592C3B06}" type="presOf" srcId="{B23FB74B-7F6A-4FD0-9A36-DE1D97BEFD7A}" destId="{31469794-2022-4F1D-BDDE-50006F2CA474}" srcOrd="0" destOrd="0" presId="urn:microsoft.com/office/officeart/2008/layout/LinedList"/>
    <dgm:cxn modelId="{753E35C1-CF31-4DFA-948F-6F1F963B5E31}" type="presParOf" srcId="{2F2BBFD1-4144-41CD-AA86-F4CC7FD40C5A}" destId="{F9DBECD3-B278-4127-9CD2-2F9A1E1CCEAA}" srcOrd="0" destOrd="0" presId="urn:microsoft.com/office/officeart/2008/layout/LinedList"/>
    <dgm:cxn modelId="{14CFCC94-EA2F-4143-8E5E-0EBB12D9A472}" type="presParOf" srcId="{2F2BBFD1-4144-41CD-AA86-F4CC7FD40C5A}" destId="{4020497B-A10A-40F5-9326-6C2C2D787A8F}" srcOrd="1" destOrd="0" presId="urn:microsoft.com/office/officeart/2008/layout/LinedList"/>
    <dgm:cxn modelId="{8FF32A17-76B8-4C25-BC2C-9DD9CC0F97E3}" type="presParOf" srcId="{4020497B-A10A-40F5-9326-6C2C2D787A8F}" destId="{0826E81F-A1D1-4B1A-B6D3-0EB146085519}" srcOrd="0" destOrd="0" presId="urn:microsoft.com/office/officeart/2008/layout/LinedList"/>
    <dgm:cxn modelId="{F6C6487E-FD40-43D7-9964-3B62BD87A75B}" type="presParOf" srcId="{4020497B-A10A-40F5-9326-6C2C2D787A8F}" destId="{C2F19C45-6339-4A08-AEDE-01A7F246BE77}" srcOrd="1" destOrd="0" presId="urn:microsoft.com/office/officeart/2008/layout/LinedList"/>
    <dgm:cxn modelId="{BE709F65-85DF-4907-ACCE-208C9C2C3C0E}" type="presParOf" srcId="{2F2BBFD1-4144-41CD-AA86-F4CC7FD40C5A}" destId="{2688D040-4942-4DE2-A12F-BCC4509E1B61}" srcOrd="2" destOrd="0" presId="urn:microsoft.com/office/officeart/2008/layout/LinedList"/>
    <dgm:cxn modelId="{40999ADD-388E-48D9-B4C0-6E90CF85C96D}" type="presParOf" srcId="{2F2BBFD1-4144-41CD-AA86-F4CC7FD40C5A}" destId="{C376EBA0-E233-473A-9BB0-66FB08B96962}" srcOrd="3" destOrd="0" presId="urn:microsoft.com/office/officeart/2008/layout/LinedList"/>
    <dgm:cxn modelId="{86B55291-C9FE-4AF0-B522-32089DA62A30}" type="presParOf" srcId="{C376EBA0-E233-473A-9BB0-66FB08B96962}" destId="{93F611ED-647F-48CB-9D07-090EDC3261C8}" srcOrd="0" destOrd="0" presId="urn:microsoft.com/office/officeart/2008/layout/LinedList"/>
    <dgm:cxn modelId="{F6EB15FE-D0CC-47DC-9E1F-31A2507195B5}" type="presParOf" srcId="{C376EBA0-E233-473A-9BB0-66FB08B96962}" destId="{3368D979-9677-402B-94F8-C255C3216CED}" srcOrd="1" destOrd="0" presId="urn:microsoft.com/office/officeart/2008/layout/LinedList"/>
    <dgm:cxn modelId="{0D6ABD5C-78E1-4D41-A166-D2FF7F60C279}" type="presParOf" srcId="{2F2BBFD1-4144-41CD-AA86-F4CC7FD40C5A}" destId="{929C6127-321E-43EE-856A-1C86A352AFDB}" srcOrd="4" destOrd="0" presId="urn:microsoft.com/office/officeart/2008/layout/LinedList"/>
    <dgm:cxn modelId="{8939EB57-C57A-4C25-BC86-DE40526799FA}" type="presParOf" srcId="{2F2BBFD1-4144-41CD-AA86-F4CC7FD40C5A}" destId="{ABFBC520-FD5A-4895-9FE4-053067783FD8}" srcOrd="5" destOrd="0" presId="urn:microsoft.com/office/officeart/2008/layout/LinedList"/>
    <dgm:cxn modelId="{6C3FFCC3-C6F5-40AE-B513-D23FA1892354}" type="presParOf" srcId="{ABFBC520-FD5A-4895-9FE4-053067783FD8}" destId="{31469794-2022-4F1D-BDDE-50006F2CA474}" srcOrd="0" destOrd="0" presId="urn:microsoft.com/office/officeart/2008/layout/LinedList"/>
    <dgm:cxn modelId="{CB54A3BE-626A-4AF6-8C09-E80BE77B79DD}" type="presParOf" srcId="{ABFBC520-FD5A-4895-9FE4-053067783FD8}" destId="{6DB3154A-A3D2-4A26-8FE2-3BE0CA099346}" srcOrd="1" destOrd="0" presId="urn:microsoft.com/office/officeart/2008/layout/LinedList"/>
    <dgm:cxn modelId="{9CC750CA-CA0B-46C0-AE34-C76E3E1F9F85}" type="presParOf" srcId="{2F2BBFD1-4144-41CD-AA86-F4CC7FD40C5A}" destId="{C65BC891-F110-40B4-B06A-342071E4B989}" srcOrd="6" destOrd="0" presId="urn:microsoft.com/office/officeart/2008/layout/LinedList"/>
    <dgm:cxn modelId="{6519E57A-CC5C-493E-A189-4A7DBB92FA53}" type="presParOf" srcId="{2F2BBFD1-4144-41CD-AA86-F4CC7FD40C5A}" destId="{49BD2BAC-CE98-449C-8ECB-54A9A9C9875D}" srcOrd="7" destOrd="0" presId="urn:microsoft.com/office/officeart/2008/layout/LinedList"/>
    <dgm:cxn modelId="{9DEB4D4C-4C7B-4820-87F9-BDD655E35386}" type="presParOf" srcId="{49BD2BAC-CE98-449C-8ECB-54A9A9C9875D}" destId="{131E463F-B861-45DC-988F-86274827DC5D}" srcOrd="0" destOrd="0" presId="urn:microsoft.com/office/officeart/2008/layout/LinedList"/>
    <dgm:cxn modelId="{731DF008-012B-4D2B-89ED-E79C10A0CFF7}" type="presParOf" srcId="{49BD2BAC-CE98-449C-8ECB-54A9A9C9875D}" destId="{6F0C5F27-5D4C-4F6A-9D31-0E67EE3AF47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590346-D78A-4E3A-9AA1-4099FBB742B7}"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6B2B2AB0-1BC9-4B43-9BA1-75B26A406D7B}">
      <dgm:prSet/>
      <dgm:spPr/>
      <dgm:t>
        <a:bodyPr/>
        <a:lstStyle/>
        <a:p>
          <a:r>
            <a:rPr lang="en-US"/>
            <a:t>In early 1977, an insider over a weekend stole hundreds of original computer tapes and their back-ups from the computer center and back-up storage of a chemical industry company called ICI. He tried to extort ICI and requested 275.000 pound sterling (Geelof, 2007). </a:t>
          </a:r>
        </a:p>
      </dgm:t>
    </dgm:pt>
    <dgm:pt modelId="{BF3779C6-39E0-4131-8F0F-B5C60D59B629}" type="parTrans" cxnId="{5C09DEA5-FE35-4A80-A359-654AAFE183C6}">
      <dgm:prSet/>
      <dgm:spPr/>
      <dgm:t>
        <a:bodyPr/>
        <a:lstStyle/>
        <a:p>
          <a:endParaRPr lang="en-US"/>
        </a:p>
      </dgm:t>
    </dgm:pt>
    <dgm:pt modelId="{9C2A2E3A-345C-4FA3-8FB1-C474868D53D6}" type="sibTrans" cxnId="{5C09DEA5-FE35-4A80-A359-654AAFE183C6}">
      <dgm:prSet/>
      <dgm:spPr/>
      <dgm:t>
        <a:bodyPr/>
        <a:lstStyle/>
        <a:p>
          <a:endParaRPr lang="en-US"/>
        </a:p>
      </dgm:t>
    </dgm:pt>
    <dgm:pt modelId="{85F93696-28E0-42CA-ACF1-A94E7B88B346}">
      <dgm:prSet/>
      <dgm:spPr/>
      <dgm:t>
        <a:bodyPr/>
        <a:lstStyle/>
        <a:p>
          <a:r>
            <a:rPr lang="en-US" dirty="0"/>
            <a:t>After the perpetrator was apprehended, the newspaper headline stated “The theft of computer data of ICI marks a new era of criminality” (Korver, 2007). </a:t>
          </a:r>
          <a:br>
            <a:rPr lang="en-US" dirty="0"/>
          </a:br>
          <a:endParaRPr lang="en-US" dirty="0"/>
        </a:p>
      </dgm:t>
    </dgm:pt>
    <dgm:pt modelId="{6E635788-A894-461F-BB0E-F738598220B3}" type="parTrans" cxnId="{57B3D4C8-EE6C-4F41-AC26-DA68BF324D37}">
      <dgm:prSet/>
      <dgm:spPr/>
      <dgm:t>
        <a:bodyPr/>
        <a:lstStyle/>
        <a:p>
          <a:endParaRPr lang="en-US"/>
        </a:p>
      </dgm:t>
    </dgm:pt>
    <dgm:pt modelId="{E987A402-259D-4A50-A9F1-4C54F8185030}" type="sibTrans" cxnId="{57B3D4C8-EE6C-4F41-AC26-DA68BF324D37}">
      <dgm:prSet/>
      <dgm:spPr/>
      <dgm:t>
        <a:bodyPr/>
        <a:lstStyle/>
        <a:p>
          <a:endParaRPr lang="en-US"/>
        </a:p>
      </dgm:t>
    </dgm:pt>
    <dgm:pt modelId="{CE7B06EE-E66C-430F-9355-0A6A724589B9}" type="pres">
      <dgm:prSet presAssocID="{74590346-D78A-4E3A-9AA1-4099FBB742B7}" presName="vert0" presStyleCnt="0">
        <dgm:presLayoutVars>
          <dgm:dir/>
          <dgm:animOne val="branch"/>
          <dgm:animLvl val="lvl"/>
        </dgm:presLayoutVars>
      </dgm:prSet>
      <dgm:spPr/>
    </dgm:pt>
    <dgm:pt modelId="{93AD4B66-7829-4DF4-A272-DE3B38558CF5}" type="pres">
      <dgm:prSet presAssocID="{6B2B2AB0-1BC9-4B43-9BA1-75B26A406D7B}" presName="thickLine" presStyleLbl="alignNode1" presStyleIdx="0" presStyleCnt="2"/>
      <dgm:spPr/>
    </dgm:pt>
    <dgm:pt modelId="{D0D14CC3-A777-4673-81A8-CD33E0266222}" type="pres">
      <dgm:prSet presAssocID="{6B2B2AB0-1BC9-4B43-9BA1-75B26A406D7B}" presName="horz1" presStyleCnt="0"/>
      <dgm:spPr/>
    </dgm:pt>
    <dgm:pt modelId="{6F7C9A1B-44CF-4886-9F16-F12F521DA5A3}" type="pres">
      <dgm:prSet presAssocID="{6B2B2AB0-1BC9-4B43-9BA1-75B26A406D7B}" presName="tx1" presStyleLbl="revTx" presStyleIdx="0" presStyleCnt="2"/>
      <dgm:spPr/>
    </dgm:pt>
    <dgm:pt modelId="{CDAE92D1-D715-474E-AA2C-2401BFE90D61}" type="pres">
      <dgm:prSet presAssocID="{6B2B2AB0-1BC9-4B43-9BA1-75B26A406D7B}" presName="vert1" presStyleCnt="0"/>
      <dgm:spPr/>
    </dgm:pt>
    <dgm:pt modelId="{F035CF6D-0310-4D7C-A0FF-4BACD6E0054C}" type="pres">
      <dgm:prSet presAssocID="{85F93696-28E0-42CA-ACF1-A94E7B88B346}" presName="thickLine" presStyleLbl="alignNode1" presStyleIdx="1" presStyleCnt="2"/>
      <dgm:spPr/>
    </dgm:pt>
    <dgm:pt modelId="{6CC39AFC-18D0-4E1C-B04C-5D90C2CE754D}" type="pres">
      <dgm:prSet presAssocID="{85F93696-28E0-42CA-ACF1-A94E7B88B346}" presName="horz1" presStyleCnt="0"/>
      <dgm:spPr/>
    </dgm:pt>
    <dgm:pt modelId="{0F9502DB-F3EF-4F27-90E8-55C122F5E358}" type="pres">
      <dgm:prSet presAssocID="{85F93696-28E0-42CA-ACF1-A94E7B88B346}" presName="tx1" presStyleLbl="revTx" presStyleIdx="1" presStyleCnt="2"/>
      <dgm:spPr/>
    </dgm:pt>
    <dgm:pt modelId="{A81475C4-A083-4D9C-8D9A-736B950E7827}" type="pres">
      <dgm:prSet presAssocID="{85F93696-28E0-42CA-ACF1-A94E7B88B346}" presName="vert1" presStyleCnt="0"/>
      <dgm:spPr/>
    </dgm:pt>
  </dgm:ptLst>
  <dgm:cxnLst>
    <dgm:cxn modelId="{90D64627-F757-42B8-84D5-D511D0828F37}" type="presOf" srcId="{74590346-D78A-4E3A-9AA1-4099FBB742B7}" destId="{CE7B06EE-E66C-430F-9355-0A6A724589B9}" srcOrd="0" destOrd="0" presId="urn:microsoft.com/office/officeart/2008/layout/LinedList"/>
    <dgm:cxn modelId="{26043B99-70A3-43AF-BE18-A4426158BE8D}" type="presOf" srcId="{6B2B2AB0-1BC9-4B43-9BA1-75B26A406D7B}" destId="{6F7C9A1B-44CF-4886-9F16-F12F521DA5A3}" srcOrd="0" destOrd="0" presId="urn:microsoft.com/office/officeart/2008/layout/LinedList"/>
    <dgm:cxn modelId="{5C09DEA5-FE35-4A80-A359-654AAFE183C6}" srcId="{74590346-D78A-4E3A-9AA1-4099FBB742B7}" destId="{6B2B2AB0-1BC9-4B43-9BA1-75B26A406D7B}" srcOrd="0" destOrd="0" parTransId="{BF3779C6-39E0-4131-8F0F-B5C60D59B629}" sibTransId="{9C2A2E3A-345C-4FA3-8FB1-C474868D53D6}"/>
    <dgm:cxn modelId="{427471C4-7DB6-493F-8CBF-274DF4AE320C}" type="presOf" srcId="{85F93696-28E0-42CA-ACF1-A94E7B88B346}" destId="{0F9502DB-F3EF-4F27-90E8-55C122F5E358}" srcOrd="0" destOrd="0" presId="urn:microsoft.com/office/officeart/2008/layout/LinedList"/>
    <dgm:cxn modelId="{57B3D4C8-EE6C-4F41-AC26-DA68BF324D37}" srcId="{74590346-D78A-4E3A-9AA1-4099FBB742B7}" destId="{85F93696-28E0-42CA-ACF1-A94E7B88B346}" srcOrd="1" destOrd="0" parTransId="{6E635788-A894-461F-BB0E-F738598220B3}" sibTransId="{E987A402-259D-4A50-A9F1-4C54F8185030}"/>
    <dgm:cxn modelId="{4D208A39-F3B6-4CC2-B5F9-9B8D30DE0FC5}" type="presParOf" srcId="{CE7B06EE-E66C-430F-9355-0A6A724589B9}" destId="{93AD4B66-7829-4DF4-A272-DE3B38558CF5}" srcOrd="0" destOrd="0" presId="urn:microsoft.com/office/officeart/2008/layout/LinedList"/>
    <dgm:cxn modelId="{7070AF2F-EF93-40C9-9255-A523DCAF5881}" type="presParOf" srcId="{CE7B06EE-E66C-430F-9355-0A6A724589B9}" destId="{D0D14CC3-A777-4673-81A8-CD33E0266222}" srcOrd="1" destOrd="0" presId="urn:microsoft.com/office/officeart/2008/layout/LinedList"/>
    <dgm:cxn modelId="{3433C84B-0B86-4E28-AE79-F0A038AEDA9D}" type="presParOf" srcId="{D0D14CC3-A777-4673-81A8-CD33E0266222}" destId="{6F7C9A1B-44CF-4886-9F16-F12F521DA5A3}" srcOrd="0" destOrd="0" presId="urn:microsoft.com/office/officeart/2008/layout/LinedList"/>
    <dgm:cxn modelId="{B5CDC6ED-A6C4-4E9A-AF25-F40A0579D10F}" type="presParOf" srcId="{D0D14CC3-A777-4673-81A8-CD33E0266222}" destId="{CDAE92D1-D715-474E-AA2C-2401BFE90D61}" srcOrd="1" destOrd="0" presId="urn:microsoft.com/office/officeart/2008/layout/LinedList"/>
    <dgm:cxn modelId="{3CE7B226-EF61-4F3C-B48F-D3F4B4B09FA7}" type="presParOf" srcId="{CE7B06EE-E66C-430F-9355-0A6A724589B9}" destId="{F035CF6D-0310-4D7C-A0FF-4BACD6E0054C}" srcOrd="2" destOrd="0" presId="urn:microsoft.com/office/officeart/2008/layout/LinedList"/>
    <dgm:cxn modelId="{FCEA6844-24A1-423B-BC36-E76B1EC15E74}" type="presParOf" srcId="{CE7B06EE-E66C-430F-9355-0A6A724589B9}" destId="{6CC39AFC-18D0-4E1C-B04C-5D90C2CE754D}" srcOrd="3" destOrd="0" presId="urn:microsoft.com/office/officeart/2008/layout/LinedList"/>
    <dgm:cxn modelId="{6BE5213F-4A2A-44B7-8390-6A74D6F1E174}" type="presParOf" srcId="{6CC39AFC-18D0-4E1C-B04C-5D90C2CE754D}" destId="{0F9502DB-F3EF-4F27-90E8-55C122F5E358}" srcOrd="0" destOrd="0" presId="urn:microsoft.com/office/officeart/2008/layout/LinedList"/>
    <dgm:cxn modelId="{9346324F-A6F1-4743-A823-CF8E8BC2ACAD}" type="presParOf" srcId="{6CC39AFC-18D0-4E1C-B04C-5D90C2CE754D}" destId="{A81475C4-A083-4D9C-8D9A-736B950E78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3A91EC-65CD-4ED6-B739-E91414F5C7E6}"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EDC1024C-D32A-4A0B-A87F-F20E07EB0836}">
      <dgm:prSet/>
      <dgm:spPr/>
      <dgm:t>
        <a:bodyPr/>
        <a:lstStyle/>
        <a:p>
          <a:r>
            <a:rPr lang="en-US"/>
            <a:t>In 1994, Russian hackers made 40 transfers which totaled over 10 million USD from Citybank to bank accounts in Finland, Russia, Germany, the Netherlands, the United States, Israel and Switzerland.</a:t>
          </a:r>
        </a:p>
      </dgm:t>
    </dgm:pt>
    <dgm:pt modelId="{85B00746-B3AC-4875-9015-853333E17BAE}" type="parTrans" cxnId="{0E09CFDB-88EF-4A8A-B73A-FCD21D09C4C9}">
      <dgm:prSet/>
      <dgm:spPr/>
      <dgm:t>
        <a:bodyPr/>
        <a:lstStyle/>
        <a:p>
          <a:endParaRPr lang="en-US"/>
        </a:p>
      </dgm:t>
    </dgm:pt>
    <dgm:pt modelId="{311FBF40-12B0-4BA9-A705-F863DA8AC993}" type="sibTrans" cxnId="{0E09CFDB-88EF-4A8A-B73A-FCD21D09C4C9}">
      <dgm:prSet/>
      <dgm:spPr/>
      <dgm:t>
        <a:bodyPr/>
        <a:lstStyle/>
        <a:p>
          <a:endParaRPr lang="en-US"/>
        </a:p>
      </dgm:t>
    </dgm:pt>
    <dgm:pt modelId="{95AD3536-3362-473F-BE2A-54994DC376AE}">
      <dgm:prSet/>
      <dgm:spPr/>
      <dgm:t>
        <a:bodyPr/>
        <a:lstStyle/>
        <a:p>
          <a:r>
            <a:rPr lang="en-US"/>
            <a:t>All but $400K of the money was recovered (Harmon, 1995).</a:t>
          </a:r>
        </a:p>
      </dgm:t>
    </dgm:pt>
    <dgm:pt modelId="{F0869728-9290-4003-BCAD-1DEC52A92C46}" type="parTrans" cxnId="{629FF2F7-72B7-4238-BD58-B637E9053EA5}">
      <dgm:prSet/>
      <dgm:spPr/>
      <dgm:t>
        <a:bodyPr/>
        <a:lstStyle/>
        <a:p>
          <a:endParaRPr lang="en-US"/>
        </a:p>
      </dgm:t>
    </dgm:pt>
    <dgm:pt modelId="{C9E77768-E028-446A-A688-4266CD1E2F3E}" type="sibTrans" cxnId="{629FF2F7-72B7-4238-BD58-B637E9053EA5}">
      <dgm:prSet/>
      <dgm:spPr/>
      <dgm:t>
        <a:bodyPr/>
        <a:lstStyle/>
        <a:p>
          <a:endParaRPr lang="en-US"/>
        </a:p>
      </dgm:t>
    </dgm:pt>
    <dgm:pt modelId="{640EF74A-6EC8-4B07-9B62-5A62CDF768A2}" type="pres">
      <dgm:prSet presAssocID="{513A91EC-65CD-4ED6-B739-E91414F5C7E6}" presName="vert0" presStyleCnt="0">
        <dgm:presLayoutVars>
          <dgm:dir/>
          <dgm:animOne val="branch"/>
          <dgm:animLvl val="lvl"/>
        </dgm:presLayoutVars>
      </dgm:prSet>
      <dgm:spPr/>
    </dgm:pt>
    <dgm:pt modelId="{2E03AD5D-CE3D-4DB3-9F56-0CE2561909DF}" type="pres">
      <dgm:prSet presAssocID="{EDC1024C-D32A-4A0B-A87F-F20E07EB0836}" presName="thickLine" presStyleLbl="alignNode1" presStyleIdx="0" presStyleCnt="2"/>
      <dgm:spPr/>
    </dgm:pt>
    <dgm:pt modelId="{F5E962EE-3BEF-4CE3-A243-05ECD939E23E}" type="pres">
      <dgm:prSet presAssocID="{EDC1024C-D32A-4A0B-A87F-F20E07EB0836}" presName="horz1" presStyleCnt="0"/>
      <dgm:spPr/>
    </dgm:pt>
    <dgm:pt modelId="{807D92B7-DF0E-4DCF-AAC2-BD7846B001CE}" type="pres">
      <dgm:prSet presAssocID="{EDC1024C-D32A-4A0B-A87F-F20E07EB0836}" presName="tx1" presStyleLbl="revTx" presStyleIdx="0" presStyleCnt="2"/>
      <dgm:spPr/>
    </dgm:pt>
    <dgm:pt modelId="{72470F2C-1A3C-4469-BCAC-C5B117FB0C6D}" type="pres">
      <dgm:prSet presAssocID="{EDC1024C-D32A-4A0B-A87F-F20E07EB0836}" presName="vert1" presStyleCnt="0"/>
      <dgm:spPr/>
    </dgm:pt>
    <dgm:pt modelId="{F5ABB8F3-7FBB-4AD2-A8E5-490675092495}" type="pres">
      <dgm:prSet presAssocID="{95AD3536-3362-473F-BE2A-54994DC376AE}" presName="thickLine" presStyleLbl="alignNode1" presStyleIdx="1" presStyleCnt="2"/>
      <dgm:spPr/>
    </dgm:pt>
    <dgm:pt modelId="{63F47438-B5A6-494A-BA72-B4AB570B84C4}" type="pres">
      <dgm:prSet presAssocID="{95AD3536-3362-473F-BE2A-54994DC376AE}" presName="horz1" presStyleCnt="0"/>
      <dgm:spPr/>
    </dgm:pt>
    <dgm:pt modelId="{A1FD3BE5-55FC-4D52-8DAD-9E891011C69A}" type="pres">
      <dgm:prSet presAssocID="{95AD3536-3362-473F-BE2A-54994DC376AE}" presName="tx1" presStyleLbl="revTx" presStyleIdx="1" presStyleCnt="2"/>
      <dgm:spPr/>
    </dgm:pt>
    <dgm:pt modelId="{22FD2E2F-531C-4E75-83A5-2DF8EDEC9589}" type="pres">
      <dgm:prSet presAssocID="{95AD3536-3362-473F-BE2A-54994DC376AE}" presName="vert1" presStyleCnt="0"/>
      <dgm:spPr/>
    </dgm:pt>
  </dgm:ptLst>
  <dgm:cxnLst>
    <dgm:cxn modelId="{18CC0F7A-B9D8-42B0-89EE-34CD33638AC5}" type="presOf" srcId="{EDC1024C-D32A-4A0B-A87F-F20E07EB0836}" destId="{807D92B7-DF0E-4DCF-AAC2-BD7846B001CE}" srcOrd="0" destOrd="0" presId="urn:microsoft.com/office/officeart/2008/layout/LinedList"/>
    <dgm:cxn modelId="{59EE33D5-5E2C-49A9-A561-5A212B59BD1C}" type="presOf" srcId="{513A91EC-65CD-4ED6-B739-E91414F5C7E6}" destId="{640EF74A-6EC8-4B07-9B62-5A62CDF768A2}" srcOrd="0" destOrd="0" presId="urn:microsoft.com/office/officeart/2008/layout/LinedList"/>
    <dgm:cxn modelId="{0E09CFDB-88EF-4A8A-B73A-FCD21D09C4C9}" srcId="{513A91EC-65CD-4ED6-B739-E91414F5C7E6}" destId="{EDC1024C-D32A-4A0B-A87F-F20E07EB0836}" srcOrd="0" destOrd="0" parTransId="{85B00746-B3AC-4875-9015-853333E17BAE}" sibTransId="{311FBF40-12B0-4BA9-A705-F863DA8AC993}"/>
    <dgm:cxn modelId="{4EE5B4DD-2393-4BDD-A07F-0CF8012F7BF0}" type="presOf" srcId="{95AD3536-3362-473F-BE2A-54994DC376AE}" destId="{A1FD3BE5-55FC-4D52-8DAD-9E891011C69A}" srcOrd="0" destOrd="0" presId="urn:microsoft.com/office/officeart/2008/layout/LinedList"/>
    <dgm:cxn modelId="{629FF2F7-72B7-4238-BD58-B637E9053EA5}" srcId="{513A91EC-65CD-4ED6-B739-E91414F5C7E6}" destId="{95AD3536-3362-473F-BE2A-54994DC376AE}" srcOrd="1" destOrd="0" parTransId="{F0869728-9290-4003-BCAD-1DEC52A92C46}" sibTransId="{C9E77768-E028-446A-A688-4266CD1E2F3E}"/>
    <dgm:cxn modelId="{BCF06D9A-4AB6-4E85-8069-FA141D6DDD69}" type="presParOf" srcId="{640EF74A-6EC8-4B07-9B62-5A62CDF768A2}" destId="{2E03AD5D-CE3D-4DB3-9F56-0CE2561909DF}" srcOrd="0" destOrd="0" presId="urn:microsoft.com/office/officeart/2008/layout/LinedList"/>
    <dgm:cxn modelId="{903B3E77-CB61-4111-BDBE-83677C2D9496}" type="presParOf" srcId="{640EF74A-6EC8-4B07-9B62-5A62CDF768A2}" destId="{F5E962EE-3BEF-4CE3-A243-05ECD939E23E}" srcOrd="1" destOrd="0" presId="urn:microsoft.com/office/officeart/2008/layout/LinedList"/>
    <dgm:cxn modelId="{3D27C809-1089-45F3-986B-DB3AC3130911}" type="presParOf" srcId="{F5E962EE-3BEF-4CE3-A243-05ECD939E23E}" destId="{807D92B7-DF0E-4DCF-AAC2-BD7846B001CE}" srcOrd="0" destOrd="0" presId="urn:microsoft.com/office/officeart/2008/layout/LinedList"/>
    <dgm:cxn modelId="{411B2DF2-9853-4CC2-AD1F-5D8113F3A027}" type="presParOf" srcId="{F5E962EE-3BEF-4CE3-A243-05ECD939E23E}" destId="{72470F2C-1A3C-4469-BCAC-C5B117FB0C6D}" srcOrd="1" destOrd="0" presId="urn:microsoft.com/office/officeart/2008/layout/LinedList"/>
    <dgm:cxn modelId="{DF369FE1-C286-4576-9F8F-E325B2CA0D88}" type="presParOf" srcId="{640EF74A-6EC8-4B07-9B62-5A62CDF768A2}" destId="{F5ABB8F3-7FBB-4AD2-A8E5-490675092495}" srcOrd="2" destOrd="0" presId="urn:microsoft.com/office/officeart/2008/layout/LinedList"/>
    <dgm:cxn modelId="{183BBDDF-B075-4EF5-9A98-87D9B5FECC9A}" type="presParOf" srcId="{640EF74A-6EC8-4B07-9B62-5A62CDF768A2}" destId="{63F47438-B5A6-494A-BA72-B4AB570B84C4}" srcOrd="3" destOrd="0" presId="urn:microsoft.com/office/officeart/2008/layout/LinedList"/>
    <dgm:cxn modelId="{40B4D8EC-61A7-480E-8E92-B4E8D6A6F8CC}" type="presParOf" srcId="{63F47438-B5A6-494A-BA72-B4AB570B84C4}" destId="{A1FD3BE5-55FC-4D52-8DAD-9E891011C69A}" srcOrd="0" destOrd="0" presId="urn:microsoft.com/office/officeart/2008/layout/LinedList"/>
    <dgm:cxn modelId="{5725B6F4-9BA1-4438-A5C0-1FE8A4B2A245}" type="presParOf" srcId="{63F47438-B5A6-494A-BA72-B4AB570B84C4}" destId="{22FD2E2F-531C-4E75-83A5-2DF8EDEC958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7DAC-2900-4D0E-80E9-82C43714AB40}">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2B4CBF-CB4B-4112-AFD3-15FD0D76256F}">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Advancements in information and communication technologies (ICT) inextricably bring new threats to the end-users and society. </a:t>
          </a:r>
        </a:p>
      </dsp:txBody>
      <dsp:txXfrm>
        <a:off x="0" y="2703"/>
        <a:ext cx="6900512" cy="921789"/>
      </dsp:txXfrm>
    </dsp:sp>
    <dsp:sp modelId="{F902FFD0-33BD-488E-A8E6-FCB5CA2B09BD}">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785DE-9614-4D8F-8C3F-C0244A201E01}">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Computers (old)</a:t>
          </a:r>
        </a:p>
      </dsp:txBody>
      <dsp:txXfrm>
        <a:off x="0" y="924492"/>
        <a:ext cx="6900512" cy="921789"/>
      </dsp:txXfrm>
    </dsp:sp>
    <dsp:sp modelId="{88A0680C-FF5A-4702-9A52-F64C79689BC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2341D-F67F-42E5-8E2D-E71B7CDDA4A8}">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Mobile phones </a:t>
          </a:r>
        </a:p>
      </dsp:txBody>
      <dsp:txXfrm>
        <a:off x="0" y="1846281"/>
        <a:ext cx="6900512" cy="921789"/>
      </dsp:txXfrm>
    </dsp:sp>
    <dsp:sp modelId="{2CE37668-E5F4-45A9-9879-8C67AA62808C}">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FEDB8-0492-4B3A-9419-DC18A6C9201B}">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Smartphones</a:t>
          </a:r>
        </a:p>
      </dsp:txBody>
      <dsp:txXfrm>
        <a:off x="0" y="2768070"/>
        <a:ext cx="6900512" cy="921789"/>
      </dsp:txXfrm>
    </dsp:sp>
    <dsp:sp modelId="{AE260A21-CB8B-4B39-BE90-A697F7881682}">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A5F36-A8FF-4D14-B586-C8249BC955D4}">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Smart watches/bands/ etc.</a:t>
          </a:r>
        </a:p>
      </dsp:txBody>
      <dsp:txXfrm>
        <a:off x="0" y="3689859"/>
        <a:ext cx="6900512" cy="921789"/>
      </dsp:txXfrm>
    </dsp:sp>
    <dsp:sp modelId="{F54D8E0E-3BA5-4F73-9DC8-07D0CE143DCB}">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CA13D-7167-44CE-A1B0-66FED9749652}">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Internet </a:t>
          </a:r>
        </a:p>
      </dsp:txBody>
      <dsp:txXfrm>
        <a:off x="0" y="4611648"/>
        <a:ext cx="6900512" cy="921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BECD3-B278-4127-9CD2-2F9A1E1CCEAA}">
      <dsp:nvSpPr>
        <dsp:cNvPr id="0" name=""/>
        <dsp:cNvSpPr/>
      </dsp:nvSpPr>
      <dsp:spPr>
        <a:xfrm>
          <a:off x="0" y="0"/>
          <a:ext cx="849015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6E81F-A1D1-4B1A-B6D3-0EB146085519}">
      <dsp:nvSpPr>
        <dsp:cNvPr id="0" name=""/>
        <dsp:cNvSpPr/>
      </dsp:nvSpPr>
      <dsp:spPr>
        <a:xfrm>
          <a:off x="0" y="0"/>
          <a:ext cx="8490156" cy="1418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Traditional forms of crime using cyber relates to, e.g., forgery and web shop and e-market types of fraud. </a:t>
          </a:r>
        </a:p>
      </dsp:txBody>
      <dsp:txXfrm>
        <a:off x="0" y="0"/>
        <a:ext cx="8490156" cy="1418841"/>
      </dsp:txXfrm>
    </dsp:sp>
    <dsp:sp modelId="{2688D040-4942-4DE2-A12F-BCC4509E1B61}">
      <dsp:nvSpPr>
        <dsp:cNvPr id="0" name=""/>
        <dsp:cNvSpPr/>
      </dsp:nvSpPr>
      <dsp:spPr>
        <a:xfrm>
          <a:off x="0" y="1418841"/>
          <a:ext cx="849015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611ED-647F-48CB-9D07-090EDC3261C8}">
      <dsp:nvSpPr>
        <dsp:cNvPr id="0" name=""/>
        <dsp:cNvSpPr/>
      </dsp:nvSpPr>
      <dsp:spPr>
        <a:xfrm>
          <a:off x="0" y="1418841"/>
          <a:ext cx="8490156" cy="1418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Illegal content, e.g., pirated music, videos, etc. </a:t>
          </a:r>
        </a:p>
      </dsp:txBody>
      <dsp:txXfrm>
        <a:off x="0" y="1418841"/>
        <a:ext cx="8490156" cy="1418841"/>
      </dsp:txXfrm>
    </dsp:sp>
    <dsp:sp modelId="{929C6127-321E-43EE-856A-1C86A352AFDB}">
      <dsp:nvSpPr>
        <dsp:cNvPr id="0" name=""/>
        <dsp:cNvSpPr/>
      </dsp:nvSpPr>
      <dsp:spPr>
        <a:xfrm>
          <a:off x="0" y="2837682"/>
          <a:ext cx="849015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69794-2022-4F1D-BDDE-50006F2CA474}">
      <dsp:nvSpPr>
        <dsp:cNvPr id="0" name=""/>
        <dsp:cNvSpPr/>
      </dsp:nvSpPr>
      <dsp:spPr>
        <a:xfrm>
          <a:off x="0" y="2837682"/>
          <a:ext cx="8490156" cy="1418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Crimes unique to electronic networks such as hacking and denial-of-service attacks.</a:t>
          </a:r>
        </a:p>
      </dsp:txBody>
      <dsp:txXfrm>
        <a:off x="0" y="2837682"/>
        <a:ext cx="8490156" cy="1418841"/>
      </dsp:txXfrm>
    </dsp:sp>
    <dsp:sp modelId="{C65BC891-F110-40B4-B06A-342071E4B989}">
      <dsp:nvSpPr>
        <dsp:cNvPr id="0" name=""/>
        <dsp:cNvSpPr/>
      </dsp:nvSpPr>
      <dsp:spPr>
        <a:xfrm>
          <a:off x="0" y="4256523"/>
          <a:ext cx="849015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E463F-B861-45DC-988F-86274827DC5D}">
      <dsp:nvSpPr>
        <dsp:cNvPr id="0" name=""/>
        <dsp:cNvSpPr/>
      </dsp:nvSpPr>
      <dsp:spPr>
        <a:xfrm>
          <a:off x="0" y="4256523"/>
          <a:ext cx="8490156" cy="1418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Crimes unique to cyberspace which intent to have effects to physical systems and or in the physical world, e.g., the cyber manipulation of process control systems in the gas transport grid causing a pipeline rupture and subsequent explosions. </a:t>
          </a:r>
          <a:br>
            <a:rPr lang="en-US" sz="2000" kern="1200" dirty="0"/>
          </a:br>
          <a:br>
            <a:rPr lang="en-US" sz="2000" kern="1200" dirty="0"/>
          </a:br>
          <a:br>
            <a:rPr lang="en-US" sz="2000" kern="1200" dirty="0"/>
          </a:br>
          <a:endParaRPr lang="en-US" sz="2000" kern="1200" dirty="0"/>
        </a:p>
      </dsp:txBody>
      <dsp:txXfrm>
        <a:off x="0" y="4256523"/>
        <a:ext cx="8490156" cy="14188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D4B66-7829-4DF4-A272-DE3B38558CF5}">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C9A1B-44CF-4886-9F16-F12F521DA5A3}">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 early 1977, an insider over a weekend stole hundreds of original computer tapes and their back-ups from the computer center and back-up storage of a chemical industry company called ICI. He tried to extort ICI and requested 275.000 pound sterling (Geelof, 2007). </a:t>
          </a:r>
        </a:p>
      </dsp:txBody>
      <dsp:txXfrm>
        <a:off x="0" y="0"/>
        <a:ext cx="6900512" cy="2768070"/>
      </dsp:txXfrm>
    </dsp:sp>
    <dsp:sp modelId="{F035CF6D-0310-4D7C-A0FF-4BACD6E0054C}">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9502DB-F3EF-4F27-90E8-55C122F5E358}">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After the perpetrator was apprehended, the newspaper headline stated “The theft of computer data of ICI marks a new era of criminality” (Korver, 2007). </a:t>
          </a:r>
          <a:br>
            <a:rPr lang="en-US" sz="2800" kern="1200" dirty="0"/>
          </a:br>
          <a:endParaRPr lang="en-US" sz="2800" kern="1200" dirty="0"/>
        </a:p>
      </dsp:txBody>
      <dsp:txXfrm>
        <a:off x="0" y="2768070"/>
        <a:ext cx="6900512" cy="27680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3AD5D-CE3D-4DB3-9F56-0CE2561909DF}">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7D92B7-DF0E-4DCF-AAC2-BD7846B001CE}">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In 1994, Russian hackers made 40 transfers which totaled over 10 million USD from Citybank to bank accounts in Finland, Russia, Germany, the Netherlands, the United States, Israel and Switzerland.</a:t>
          </a:r>
        </a:p>
      </dsp:txBody>
      <dsp:txXfrm>
        <a:off x="0" y="0"/>
        <a:ext cx="6900512" cy="2768070"/>
      </dsp:txXfrm>
    </dsp:sp>
    <dsp:sp modelId="{F5ABB8F3-7FBB-4AD2-A8E5-490675092495}">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FD3BE5-55FC-4D52-8DAD-9E891011C69A}">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All but $400K of the money was recovered (Harmon, 1995).</a:t>
          </a:r>
        </a:p>
      </dsp:txBody>
      <dsp:txXfrm>
        <a:off x="0" y="2768070"/>
        <a:ext cx="6900512" cy="27680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8702-5060-4FD7-A7B4-50AA352A5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D6DAAC-B39A-4998-91BA-D72EDD11E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964933-1A52-48EA-96ED-349D3C32C4A1}"/>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5" name="Footer Placeholder 4">
            <a:extLst>
              <a:ext uri="{FF2B5EF4-FFF2-40B4-BE49-F238E27FC236}">
                <a16:creationId xmlns:a16="http://schemas.microsoft.com/office/drawing/2014/main" id="{583657D0-74DB-4B10-AE17-38E1FF4F4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6AFA5-8748-42FA-A855-C3ED58067D8F}"/>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758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49D0-08D5-4FC5-9A47-7C7B8D8F95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563F8-5A03-45A8-ACE4-8226061CC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C1766-9E1C-4F8D-81F4-A6C9870EC240}"/>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5" name="Footer Placeholder 4">
            <a:extLst>
              <a:ext uri="{FF2B5EF4-FFF2-40B4-BE49-F238E27FC236}">
                <a16:creationId xmlns:a16="http://schemas.microsoft.com/office/drawing/2014/main" id="{61C6AD00-3EE1-4886-8778-089455DCB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E6CB5-0B68-4C97-B5E9-8CA712AB6455}"/>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26870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6AC5C-7A5C-4169-A269-C0AC97EAF7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0751D-C15A-49D2-873C-68E036077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00B54-452F-4FD0-8E7F-2BD6DE4221D2}"/>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5" name="Footer Placeholder 4">
            <a:extLst>
              <a:ext uri="{FF2B5EF4-FFF2-40B4-BE49-F238E27FC236}">
                <a16:creationId xmlns:a16="http://schemas.microsoft.com/office/drawing/2014/main" id="{9902C0DC-6E6D-40E5-973A-63A7E89B3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099A8-23E7-465B-8CD2-8354D5E5AA1E}"/>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250572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00FA-D8A0-4C03-8851-17B4293A5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C2F4FF-1626-4939-8BF4-CCEB115D7F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45444-7096-492B-99F0-1CAB8FCC17A4}"/>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5" name="Footer Placeholder 4">
            <a:extLst>
              <a:ext uri="{FF2B5EF4-FFF2-40B4-BE49-F238E27FC236}">
                <a16:creationId xmlns:a16="http://schemas.microsoft.com/office/drawing/2014/main" id="{417B4A8B-7096-4D67-A287-6541DE37E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ACB24-BFE5-4086-9F27-D475712C7BD6}"/>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422741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5F88-13A2-4212-B245-CD78DD22B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658E2-FCB0-4E8B-8742-F23EE3FDA2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3AF1D-CC6D-4F6F-9CAA-1134E88610C5}"/>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5" name="Footer Placeholder 4">
            <a:extLst>
              <a:ext uri="{FF2B5EF4-FFF2-40B4-BE49-F238E27FC236}">
                <a16:creationId xmlns:a16="http://schemas.microsoft.com/office/drawing/2014/main" id="{2D9F3B56-7AD7-47BE-8916-C94457579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75982-B538-4708-8F9E-2B974D713F3D}"/>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371741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E8D1-225E-405C-88F4-3D5730D55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221F3-7B4E-4318-BE08-446D2E47C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FD9831-E837-43D5-A762-E68FA47134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08B79-CE74-4624-91B1-DB4E58176FDF}"/>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6" name="Footer Placeholder 5">
            <a:extLst>
              <a:ext uri="{FF2B5EF4-FFF2-40B4-BE49-F238E27FC236}">
                <a16:creationId xmlns:a16="http://schemas.microsoft.com/office/drawing/2014/main" id="{E4864CA0-2168-47C3-A092-AD6F89852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59B28-8814-46B1-B951-5E1EEAF5A0AB}"/>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49232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5D81-92E9-4DF7-9316-004BF18A2D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B4CEE-7D01-4932-AB33-6BE66AE87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0B9603-55B4-446F-AD38-36851B022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091DE3-5437-47FE-BC2D-AAF03075D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7AFEE5-9342-41A0-B924-8127BFF819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F812AC-F685-485D-A4A2-DC98A285FEED}"/>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8" name="Footer Placeholder 7">
            <a:extLst>
              <a:ext uri="{FF2B5EF4-FFF2-40B4-BE49-F238E27FC236}">
                <a16:creationId xmlns:a16="http://schemas.microsoft.com/office/drawing/2014/main" id="{E4811D2D-29EB-4B76-94D9-4644C7D06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48A791-36FF-42A2-BDC6-54691266CD63}"/>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288432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0933-7C3D-4DAD-B6A4-3C41944F9B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45951B-0DDB-47D1-A3B8-59189F133D71}"/>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4" name="Footer Placeholder 3">
            <a:extLst>
              <a:ext uri="{FF2B5EF4-FFF2-40B4-BE49-F238E27FC236}">
                <a16:creationId xmlns:a16="http://schemas.microsoft.com/office/drawing/2014/main" id="{41CB3787-2BC3-4B12-8C9A-8C150DC67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08CAD2-291B-46CF-B303-99FCBA96ED39}"/>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62585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29FD4-D5DA-49EB-A201-E99FFC5B1EB0}"/>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3" name="Footer Placeholder 2">
            <a:extLst>
              <a:ext uri="{FF2B5EF4-FFF2-40B4-BE49-F238E27FC236}">
                <a16:creationId xmlns:a16="http://schemas.microsoft.com/office/drawing/2014/main" id="{84FF9B6C-7610-4450-888D-55F946D1F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DE0147-CF9E-4960-B48C-436A7000F86A}"/>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135038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D987-4B33-442D-9615-449D42336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CAECAD-16ED-49E3-A08C-AECCD8D0E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A5DB69-207B-4A32-A088-CB7D19A93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73FFE-CFD1-4F8D-92A4-1F29104ABEAD}"/>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6" name="Footer Placeholder 5">
            <a:extLst>
              <a:ext uri="{FF2B5EF4-FFF2-40B4-BE49-F238E27FC236}">
                <a16:creationId xmlns:a16="http://schemas.microsoft.com/office/drawing/2014/main" id="{93D3C0E4-65A4-4E3E-8583-634DC3FBB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CC19FA-59B2-4621-9622-652B634384FF}"/>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360124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8E93-1948-455D-A4E3-75646922B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CF46ED-92F8-42C7-8953-D2DCC5788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35892-F4CA-4D28-9A1D-ACD187558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750ED-C35D-400F-B4D5-57CD4F22A0D0}"/>
              </a:ext>
            </a:extLst>
          </p:cNvPr>
          <p:cNvSpPr>
            <a:spLocks noGrp="1"/>
          </p:cNvSpPr>
          <p:nvPr>
            <p:ph type="dt" sz="half" idx="10"/>
          </p:nvPr>
        </p:nvSpPr>
        <p:spPr/>
        <p:txBody>
          <a:bodyPr/>
          <a:lstStyle/>
          <a:p>
            <a:fld id="{924DB967-7400-437F-94C1-49F0A7403072}" type="datetimeFigureOut">
              <a:rPr lang="en-US" smtClean="0"/>
              <a:t>19-Nov-22</a:t>
            </a:fld>
            <a:endParaRPr lang="en-US"/>
          </a:p>
        </p:txBody>
      </p:sp>
      <p:sp>
        <p:nvSpPr>
          <p:cNvPr id="6" name="Footer Placeholder 5">
            <a:extLst>
              <a:ext uri="{FF2B5EF4-FFF2-40B4-BE49-F238E27FC236}">
                <a16:creationId xmlns:a16="http://schemas.microsoft.com/office/drawing/2014/main" id="{78EB7B19-9FF3-4D21-AD46-FCF20A6E0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56524-4CF5-4436-B83C-0B22E835148B}"/>
              </a:ext>
            </a:extLst>
          </p:cNvPr>
          <p:cNvSpPr>
            <a:spLocks noGrp="1"/>
          </p:cNvSpPr>
          <p:nvPr>
            <p:ph type="sldNum" sz="quarter" idx="12"/>
          </p:nvPr>
        </p:nvSpPr>
        <p:spPr/>
        <p:txBody>
          <a:bodyPr/>
          <a:lstStyle/>
          <a:p>
            <a:fld id="{B82BC7AC-4391-455B-9FBE-D5842DCE4695}" type="slidenum">
              <a:rPr lang="en-US" smtClean="0"/>
              <a:t>‹#›</a:t>
            </a:fld>
            <a:endParaRPr lang="en-US"/>
          </a:p>
        </p:txBody>
      </p:sp>
    </p:spTree>
    <p:extLst>
      <p:ext uri="{BB962C8B-B14F-4D97-AF65-F5344CB8AC3E}">
        <p14:creationId xmlns:p14="http://schemas.microsoft.com/office/powerpoint/2010/main" val="146052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A302D-BE04-4C77-9B01-CA416EDB0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0BD31D-9EC8-4CDE-8A61-B5A27A487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846F2-20B5-4FC3-A809-091F4C1CF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DB967-7400-437F-94C1-49F0A7403072}" type="datetimeFigureOut">
              <a:rPr lang="en-US" smtClean="0"/>
              <a:t>19-Nov-22</a:t>
            </a:fld>
            <a:endParaRPr lang="en-US"/>
          </a:p>
        </p:txBody>
      </p:sp>
      <p:sp>
        <p:nvSpPr>
          <p:cNvPr id="5" name="Footer Placeholder 4">
            <a:extLst>
              <a:ext uri="{FF2B5EF4-FFF2-40B4-BE49-F238E27FC236}">
                <a16:creationId xmlns:a16="http://schemas.microsoft.com/office/drawing/2014/main" id="{9CD2BEE5-81EB-4705-BF0E-7078EACAA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471441-8F9E-4711-B646-FAC6D19DD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BC7AC-4391-455B-9FBE-D5842DCE4695}" type="slidenum">
              <a:rPr lang="en-US" smtClean="0"/>
              <a:t>‹#›</a:t>
            </a:fld>
            <a:endParaRPr lang="en-US"/>
          </a:p>
        </p:txBody>
      </p:sp>
    </p:spTree>
    <p:extLst>
      <p:ext uri="{BB962C8B-B14F-4D97-AF65-F5344CB8AC3E}">
        <p14:creationId xmlns:p14="http://schemas.microsoft.com/office/powerpoint/2010/main" val="2332736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hyperlink" Target="https://www.taylorfrancis.com/chapters/edit/10.4324/9780429468988-58/electronic-disturbance-theater-edt-corina-apostol-nato-thomps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1B85FD-42F0-974B-060E-198DC81F7436}"/>
              </a:ext>
            </a:extLst>
          </p:cNvPr>
          <p:cNvPicPr>
            <a:picLocks noChangeAspect="1"/>
          </p:cNvPicPr>
          <p:nvPr/>
        </p:nvPicPr>
        <p:blipFill rotWithShape="1">
          <a:blip r:embed="rId2"/>
          <a:srcRect t="12324" r="-1" b="121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47A4D8-473B-4046-A284-1D2DBCA5B310}"/>
              </a:ext>
            </a:extLst>
          </p:cNvPr>
          <p:cNvSpPr>
            <a:spLocks noGrp="1"/>
          </p:cNvSpPr>
          <p:nvPr>
            <p:ph type="ctrTitle"/>
          </p:nvPr>
        </p:nvSpPr>
        <p:spPr>
          <a:xfrm>
            <a:off x="477981" y="1122363"/>
            <a:ext cx="4023360" cy="3204134"/>
          </a:xfrm>
        </p:spPr>
        <p:txBody>
          <a:bodyPr anchor="b">
            <a:normAutofit/>
          </a:bodyPr>
          <a:lstStyle/>
          <a:p>
            <a:pPr algn="l"/>
            <a:r>
              <a:rPr lang="en-US" sz="4400" dirty="0"/>
              <a:t>New and emerging threats of cyber crime</a:t>
            </a:r>
            <a:br>
              <a:rPr lang="en-US" sz="4400" dirty="0"/>
            </a:br>
            <a:r>
              <a:rPr lang="en-US" sz="4400" dirty="0"/>
              <a:t>and terrorism </a:t>
            </a:r>
            <a:br>
              <a:rPr lang="en-US" sz="4400"/>
            </a:br>
            <a:endParaRPr lang="en-US" sz="4400"/>
          </a:p>
        </p:txBody>
      </p:sp>
      <p:sp>
        <p:nvSpPr>
          <p:cNvPr id="3" name="Subtitle 2">
            <a:extLst>
              <a:ext uri="{FF2B5EF4-FFF2-40B4-BE49-F238E27FC236}">
                <a16:creationId xmlns:a16="http://schemas.microsoft.com/office/drawing/2014/main" id="{3799EA7C-7D6F-4444-9198-24313D3AB136}"/>
              </a:ext>
            </a:extLst>
          </p:cNvPr>
          <p:cNvSpPr>
            <a:spLocks noGrp="1"/>
          </p:cNvSpPr>
          <p:nvPr>
            <p:ph type="subTitle" idx="1"/>
          </p:nvPr>
        </p:nvSpPr>
        <p:spPr>
          <a:xfrm>
            <a:off x="477980" y="4872922"/>
            <a:ext cx="4023359" cy="1208141"/>
          </a:xfrm>
        </p:spPr>
        <p:txBody>
          <a:bodyPr>
            <a:normAutofit/>
          </a:bodyPr>
          <a:lstStyle/>
          <a:p>
            <a:pPr algn="l"/>
            <a:r>
              <a:rPr lang="en-US" sz="2000"/>
              <a:t>Dr. Iftikhar Alam</a:t>
            </a:r>
          </a:p>
          <a:p>
            <a:pPr algn="l"/>
            <a:r>
              <a:rPr lang="en-US" sz="2000"/>
              <a:t>Associate Professor </a:t>
            </a:r>
          </a:p>
          <a:p>
            <a:pPr algn="l"/>
            <a:r>
              <a:rPr lang="en-US" sz="2000"/>
              <a:t>CUSIT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236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4FCF-A1CD-40AB-880D-9CEEAF82D924}"/>
              </a:ext>
            </a:extLst>
          </p:cNvPr>
          <p:cNvSpPr>
            <a:spLocks noGrp="1"/>
          </p:cNvSpPr>
          <p:nvPr>
            <p:ph type="title"/>
          </p:nvPr>
        </p:nvSpPr>
        <p:spPr/>
        <p:txBody>
          <a:bodyPr/>
          <a:lstStyle/>
          <a:p>
            <a:r>
              <a:rPr lang="en-US" dirty="0"/>
              <a:t>Emerging threats </a:t>
            </a:r>
          </a:p>
        </p:txBody>
      </p:sp>
      <p:sp>
        <p:nvSpPr>
          <p:cNvPr id="3" name="Content Placeholder 2">
            <a:extLst>
              <a:ext uri="{FF2B5EF4-FFF2-40B4-BE49-F238E27FC236}">
                <a16:creationId xmlns:a16="http://schemas.microsoft.com/office/drawing/2014/main" id="{269B91CC-B2EA-43AD-9F4C-0EBF2A21AEA9}"/>
              </a:ext>
            </a:extLst>
          </p:cNvPr>
          <p:cNvSpPr>
            <a:spLocks noGrp="1"/>
          </p:cNvSpPr>
          <p:nvPr>
            <p:ph idx="1"/>
          </p:nvPr>
        </p:nvSpPr>
        <p:spPr>
          <a:xfrm>
            <a:off x="838200" y="1386348"/>
            <a:ext cx="10515600" cy="5338917"/>
          </a:xfrm>
        </p:spPr>
        <p:txBody>
          <a:bodyPr>
            <a:normAutofit fontScale="85000" lnSpcReduction="20000"/>
          </a:bodyPr>
          <a:lstStyle/>
          <a:p>
            <a:r>
              <a:rPr lang="en-US" dirty="0"/>
              <a:t>Weaknesses in the validation of input values and protocol elements causing</a:t>
            </a:r>
            <a:br>
              <a:rPr lang="en-US" dirty="0"/>
            </a:br>
            <a:r>
              <a:rPr lang="en-US" dirty="0"/>
              <a:t>unexpected inputs to be used as a can opener.</a:t>
            </a:r>
          </a:p>
          <a:p>
            <a:pPr marL="0" indent="0">
              <a:buNone/>
            </a:pPr>
            <a:br>
              <a:rPr lang="en-US" dirty="0"/>
            </a:br>
            <a:r>
              <a:rPr lang="en-US" dirty="0"/>
              <a:t>• Buffer overflows allowing elevation of access rights to system manager (root) level.</a:t>
            </a:r>
          </a:p>
          <a:p>
            <a:pPr marL="0" indent="0">
              <a:buNone/>
            </a:pPr>
            <a:br>
              <a:rPr lang="en-US" dirty="0"/>
            </a:br>
            <a:r>
              <a:rPr lang="en-US" dirty="0"/>
              <a:t>• Man in the middle attacks to near field and wireless communication channels.</a:t>
            </a:r>
          </a:p>
          <a:p>
            <a:pPr marL="0" indent="0">
              <a:buNone/>
            </a:pPr>
            <a:br>
              <a:rPr lang="en-US" dirty="0"/>
            </a:br>
            <a:r>
              <a:rPr lang="en-US" dirty="0"/>
              <a:t>• The addition of self-configuring hardware modules to an existing system or network providing a backdoor.</a:t>
            </a:r>
          </a:p>
          <a:p>
            <a:br>
              <a:rPr lang="en-US" dirty="0"/>
            </a:br>
            <a:r>
              <a:rPr lang="en-US" dirty="0"/>
              <a:t>• </a:t>
            </a:r>
            <a:r>
              <a:rPr lang="en-US" dirty="0" err="1"/>
              <a:t>Publically</a:t>
            </a:r>
            <a:r>
              <a:rPr lang="en-US" dirty="0"/>
              <a:t> known manufacturer and other default passwords.</a:t>
            </a:r>
          </a:p>
          <a:p>
            <a:pPr marL="0" indent="0">
              <a:buNone/>
            </a:pPr>
            <a:br>
              <a:rPr lang="en-US" dirty="0"/>
            </a:br>
            <a:r>
              <a:rPr lang="en-US" dirty="0"/>
              <a:t>• Unconfigured functionality which provides a backdoor.</a:t>
            </a:r>
          </a:p>
          <a:p>
            <a:pPr marL="0" indent="0">
              <a:buNone/>
            </a:pPr>
            <a:br>
              <a:rPr lang="en-US" dirty="0"/>
            </a:br>
            <a:r>
              <a:rPr lang="en-US" dirty="0"/>
              <a:t>• Unconsciously insecure managed ICT, often embedded in functions where people do not understand that it contains ICT under the “hood. </a:t>
            </a:r>
          </a:p>
        </p:txBody>
      </p:sp>
    </p:spTree>
    <p:extLst>
      <p:ext uri="{BB962C8B-B14F-4D97-AF65-F5344CB8AC3E}">
        <p14:creationId xmlns:p14="http://schemas.microsoft.com/office/powerpoint/2010/main" val="32702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F8E6-1863-4688-BC29-C179C18BDD8A}"/>
              </a:ext>
            </a:extLst>
          </p:cNvPr>
          <p:cNvSpPr>
            <a:spLocks noGrp="1"/>
          </p:cNvSpPr>
          <p:nvPr>
            <p:ph type="title"/>
          </p:nvPr>
        </p:nvSpPr>
        <p:spPr>
          <a:xfrm>
            <a:off x="838200" y="365125"/>
            <a:ext cx="10515600" cy="1325563"/>
          </a:xfrm>
        </p:spPr>
        <p:txBody>
          <a:bodyPr/>
          <a:lstStyle/>
          <a:p>
            <a:r>
              <a:rPr lang="en-US"/>
              <a:t>Cont…</a:t>
            </a:r>
            <a:endParaRPr lang="en-US" dirty="0"/>
          </a:p>
        </p:txBody>
      </p:sp>
      <p:sp>
        <p:nvSpPr>
          <p:cNvPr id="3" name="Content Placeholder 2">
            <a:extLst>
              <a:ext uri="{FF2B5EF4-FFF2-40B4-BE49-F238E27FC236}">
                <a16:creationId xmlns:a16="http://schemas.microsoft.com/office/drawing/2014/main" id="{7085B30C-034B-44C6-B93C-AA2EB5415790}"/>
              </a:ext>
            </a:extLst>
          </p:cNvPr>
          <p:cNvSpPr>
            <a:spLocks noGrp="1"/>
          </p:cNvSpPr>
          <p:nvPr>
            <p:ph idx="1"/>
          </p:nvPr>
        </p:nvSpPr>
        <p:spPr>
          <a:xfrm>
            <a:off x="838200" y="1825625"/>
            <a:ext cx="10515600" cy="4351338"/>
          </a:xfrm>
        </p:spPr>
        <p:txBody>
          <a:bodyPr>
            <a:normAutofit fontScale="92500"/>
          </a:bodyPr>
          <a:lstStyle/>
          <a:p>
            <a:r>
              <a:rPr lang="en-US" dirty="0"/>
              <a:t>Modern living: Increasingly, digital TVs are connected to public networks</a:t>
            </a:r>
            <a:br>
              <a:rPr lang="en-US" dirty="0"/>
            </a:br>
            <a:r>
              <a:rPr lang="en-US" dirty="0"/>
              <a:t>and the internet. The many millions of digital TVs with sets of fast video</a:t>
            </a:r>
            <a:br>
              <a:rPr lang="en-US" dirty="0"/>
            </a:br>
            <a:r>
              <a:rPr lang="en-US" dirty="0"/>
              <a:t>processing engines are an attractive source of processing power for cyber</a:t>
            </a:r>
            <a:br>
              <a:rPr lang="en-US" dirty="0"/>
            </a:br>
            <a:r>
              <a:rPr lang="en-US" dirty="0"/>
              <a:t>criminals, e.g., to make them part of botnets. The digital TV soon will become Emerging threats an open platform; see for instance the </a:t>
            </a:r>
            <a:r>
              <a:rPr lang="en-US" dirty="0" err="1"/>
              <a:t>Wyplay</a:t>
            </a:r>
            <a:r>
              <a:rPr lang="en-US" dirty="0"/>
              <a:t> developments, making the TV the heart of multi-media, gaming and other new digital services. </a:t>
            </a:r>
          </a:p>
          <a:p>
            <a:r>
              <a:rPr lang="en-US" dirty="0"/>
              <a:t>Obviously, there is not yet a clear concern about the cyber security threats of the digital TV until it will be too late </a:t>
            </a:r>
            <a:br>
              <a:rPr lang="en-US" dirty="0"/>
            </a:br>
            <a:endParaRPr lang="en-US" dirty="0"/>
          </a:p>
        </p:txBody>
      </p:sp>
    </p:spTree>
    <p:extLst>
      <p:ext uri="{BB962C8B-B14F-4D97-AF65-F5344CB8AC3E}">
        <p14:creationId xmlns:p14="http://schemas.microsoft.com/office/powerpoint/2010/main" val="387466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2A82A-ACFC-4168-8314-9625CE456B64}"/>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D62E73-482E-4F80-A1A9-16971329C826}"/>
              </a:ext>
            </a:extLst>
          </p:cNvPr>
          <p:cNvSpPr>
            <a:spLocks noGrp="1"/>
          </p:cNvSpPr>
          <p:nvPr>
            <p:ph idx="1"/>
          </p:nvPr>
        </p:nvSpPr>
        <p:spPr>
          <a:xfrm>
            <a:off x="4447308" y="591344"/>
            <a:ext cx="6906491" cy="5585619"/>
          </a:xfrm>
        </p:spPr>
        <p:txBody>
          <a:bodyPr anchor="ctr">
            <a:normAutofit/>
          </a:bodyPr>
          <a:lstStyle/>
          <a:p>
            <a:r>
              <a:rPr lang="en-US" dirty="0" err="1"/>
              <a:t>Domotics</a:t>
            </a:r>
            <a:r>
              <a:rPr lang="en-US" dirty="0"/>
              <a:t> (domestic robots) will take off soon. An increasing umber of early adopters currently monitor and change temperature settings in their home or office remotely from their smart phone. </a:t>
            </a:r>
          </a:p>
          <a:p>
            <a:endParaRPr lang="en-US" dirty="0"/>
          </a:p>
          <a:p>
            <a:r>
              <a:rPr lang="en-US" dirty="0"/>
              <a:t>This is just a first step in the remote management of the home. No one discusses the cyber security threats related to these functions. </a:t>
            </a:r>
            <a:br>
              <a:rPr lang="en-US" dirty="0"/>
            </a:br>
            <a:endParaRPr lang="en-US" dirty="0"/>
          </a:p>
        </p:txBody>
      </p:sp>
    </p:spTree>
    <p:extLst>
      <p:ext uri="{BB962C8B-B14F-4D97-AF65-F5344CB8AC3E}">
        <p14:creationId xmlns:p14="http://schemas.microsoft.com/office/powerpoint/2010/main" val="331594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Desk with stethoscope and computer keyboard">
            <a:extLst>
              <a:ext uri="{FF2B5EF4-FFF2-40B4-BE49-F238E27FC236}">
                <a16:creationId xmlns:a16="http://schemas.microsoft.com/office/drawing/2014/main" id="{B3EC5A49-C2B9-BD7A-036A-E5F8757DF334}"/>
              </a:ext>
            </a:extLst>
          </p:cNvPr>
          <p:cNvPicPr>
            <a:picLocks noChangeAspect="1"/>
          </p:cNvPicPr>
          <p:nvPr/>
        </p:nvPicPr>
        <p:blipFill rotWithShape="1">
          <a:blip r:embed="rId2"/>
          <a:srcRect l="52740" r="-1"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E06EA3-B75E-4D06-A7AE-0D41A8BFC744}"/>
              </a:ext>
            </a:extLst>
          </p:cNvPr>
          <p:cNvSpPr>
            <a:spLocks noGrp="1"/>
          </p:cNvSpPr>
          <p:nvPr>
            <p:ph type="title"/>
          </p:nvPr>
        </p:nvSpPr>
        <p:spPr>
          <a:xfrm>
            <a:off x="5827048" y="407987"/>
            <a:ext cx="5721484" cy="1325563"/>
          </a:xfrm>
        </p:spPr>
        <p:txBody>
          <a:bodyPr>
            <a:normAutofit/>
          </a:bodyPr>
          <a:lstStyle/>
          <a:p>
            <a:r>
              <a:rPr lang="en-US" dirty="0" err="1"/>
              <a:t>Cont</a:t>
            </a:r>
            <a:r>
              <a:rPr lang="en-US" dirty="0"/>
              <a:t>…</a:t>
            </a:r>
          </a:p>
        </p:txBody>
      </p:sp>
      <p:sp>
        <p:nvSpPr>
          <p:cNvPr id="3" name="Content Placeholder 2">
            <a:extLst>
              <a:ext uri="{FF2B5EF4-FFF2-40B4-BE49-F238E27FC236}">
                <a16:creationId xmlns:a16="http://schemas.microsoft.com/office/drawing/2014/main" id="{DD016A31-8A9A-4475-9FAF-DDCDBE177300}"/>
              </a:ext>
            </a:extLst>
          </p:cNvPr>
          <p:cNvSpPr>
            <a:spLocks noGrp="1"/>
          </p:cNvSpPr>
          <p:nvPr>
            <p:ph idx="1"/>
          </p:nvPr>
        </p:nvSpPr>
        <p:spPr>
          <a:xfrm>
            <a:off x="4704735" y="1474840"/>
            <a:ext cx="6843797" cy="4744986"/>
          </a:xfrm>
        </p:spPr>
        <p:txBody>
          <a:bodyPr>
            <a:noAutofit/>
          </a:bodyPr>
          <a:lstStyle/>
          <a:p>
            <a:r>
              <a:rPr lang="en-US" sz="2400" dirty="0"/>
              <a:t>Health sector: An increasing number of ICT-based systems are used to monitor the health of persons. Pacemakers and insulin pumps already have been hacked through their wireless interface. </a:t>
            </a:r>
          </a:p>
          <a:p>
            <a:endParaRPr lang="en-US" sz="2400" dirty="0"/>
          </a:p>
          <a:p>
            <a:r>
              <a:rPr lang="en-US" sz="2400" dirty="0"/>
              <a:t>The designers did not take into account that hackers might be interested in manipulating such small systems. </a:t>
            </a:r>
          </a:p>
          <a:p>
            <a:endParaRPr lang="en-US" sz="2400" dirty="0"/>
          </a:p>
          <a:p>
            <a:r>
              <a:rPr lang="en-US" sz="2400" dirty="0"/>
              <a:t>The wrong settings, however, may have a life-threatening effect</a:t>
            </a:r>
            <a:br>
              <a:rPr lang="en-US" sz="2400" dirty="0"/>
            </a:br>
            <a:r>
              <a:rPr lang="en-US" sz="2400" dirty="0"/>
              <a:t>(</a:t>
            </a:r>
            <a:r>
              <a:rPr lang="en-US" sz="2400" dirty="0" err="1"/>
              <a:t>Stigherrian</a:t>
            </a:r>
            <a:r>
              <a:rPr lang="en-US" sz="2400" dirty="0"/>
              <a:t>, 2011). </a:t>
            </a:r>
          </a:p>
        </p:txBody>
      </p:sp>
    </p:spTree>
    <p:extLst>
      <p:ext uri="{BB962C8B-B14F-4D97-AF65-F5344CB8AC3E}">
        <p14:creationId xmlns:p14="http://schemas.microsoft.com/office/powerpoint/2010/main" val="4465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Exclamation mark on a yellow background">
            <a:extLst>
              <a:ext uri="{FF2B5EF4-FFF2-40B4-BE49-F238E27FC236}">
                <a16:creationId xmlns:a16="http://schemas.microsoft.com/office/drawing/2014/main" id="{B3AB82D1-7DA1-2573-C7E7-A8BC2B9CFCF4}"/>
              </a:ext>
            </a:extLst>
          </p:cNvPr>
          <p:cNvPicPr>
            <a:picLocks noChangeAspect="1"/>
          </p:cNvPicPr>
          <p:nvPr/>
        </p:nvPicPr>
        <p:blipFill rotWithShape="1">
          <a:blip r:embed="rId2"/>
          <a:srcRect l="29908" r="1699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796D22-5CC0-41CF-BAAE-346DBF5B4DAD}"/>
              </a:ext>
            </a:extLst>
          </p:cNvPr>
          <p:cNvSpPr>
            <a:spLocks noGrp="1"/>
          </p:cNvSpPr>
          <p:nvPr>
            <p:ph type="title"/>
          </p:nvPr>
        </p:nvSpPr>
        <p:spPr>
          <a:xfrm>
            <a:off x="5827048" y="407987"/>
            <a:ext cx="5721484" cy="1325563"/>
          </a:xfrm>
        </p:spPr>
        <p:txBody>
          <a:bodyPr>
            <a:normAutofit/>
          </a:bodyPr>
          <a:lstStyle/>
          <a:p>
            <a:r>
              <a:rPr lang="en-US" dirty="0" err="1"/>
              <a:t>Cont</a:t>
            </a:r>
            <a:r>
              <a:rPr lang="en-US" dirty="0"/>
              <a:t>…</a:t>
            </a:r>
          </a:p>
        </p:txBody>
      </p:sp>
      <p:sp>
        <p:nvSpPr>
          <p:cNvPr id="3" name="Content Placeholder 2">
            <a:extLst>
              <a:ext uri="{FF2B5EF4-FFF2-40B4-BE49-F238E27FC236}">
                <a16:creationId xmlns:a16="http://schemas.microsoft.com/office/drawing/2014/main" id="{9353F4FF-6F96-4EE1-A5D1-E4A1EB6EC962}"/>
              </a:ext>
            </a:extLst>
          </p:cNvPr>
          <p:cNvSpPr>
            <a:spLocks noGrp="1"/>
          </p:cNvSpPr>
          <p:nvPr>
            <p:ph idx="1"/>
          </p:nvPr>
        </p:nvSpPr>
        <p:spPr>
          <a:xfrm>
            <a:off x="5827048" y="1868487"/>
            <a:ext cx="5721484" cy="4351338"/>
          </a:xfrm>
        </p:spPr>
        <p:txBody>
          <a:bodyPr>
            <a:normAutofit/>
          </a:bodyPr>
          <a:lstStyle/>
          <a:p>
            <a:r>
              <a:rPr lang="en-US" sz="2400"/>
              <a:t>Soon, devices which monitor persons with a health problem on a 24/7 basis will be connected to the global grid with mobile and wireless technologies.</a:t>
            </a:r>
          </a:p>
          <a:p>
            <a:endParaRPr lang="en-US" sz="2400"/>
          </a:p>
          <a:p>
            <a:r>
              <a:rPr lang="en-US" sz="2400"/>
              <a:t> If functionality goes first, manipulated data may cause all such patients automatically be phoned to report immediately at the hospital, or may cause wrong levels of medicines to be prescribed to patients. </a:t>
            </a:r>
            <a:br>
              <a:rPr lang="en-US" sz="2400"/>
            </a:br>
            <a:endParaRPr lang="en-US" sz="2400"/>
          </a:p>
        </p:txBody>
      </p:sp>
    </p:spTree>
    <p:extLst>
      <p:ext uri="{BB962C8B-B14F-4D97-AF65-F5344CB8AC3E}">
        <p14:creationId xmlns:p14="http://schemas.microsoft.com/office/powerpoint/2010/main" val="1100060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9C0AA-DEA8-4F49-A1C8-3E4ACE560160}"/>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8E9164B-A767-4AA4-8AC7-3402DFEE4C06}"/>
              </a:ext>
            </a:extLst>
          </p:cNvPr>
          <p:cNvSpPr>
            <a:spLocks noGrp="1"/>
          </p:cNvSpPr>
          <p:nvPr>
            <p:ph idx="1"/>
          </p:nvPr>
        </p:nvSpPr>
        <p:spPr>
          <a:xfrm>
            <a:off x="4447308" y="591344"/>
            <a:ext cx="6906491" cy="5585619"/>
          </a:xfrm>
        </p:spPr>
        <p:txBody>
          <a:bodyPr anchor="ctr">
            <a:normAutofit/>
          </a:bodyPr>
          <a:lstStyle/>
          <a:p>
            <a:r>
              <a:rPr lang="en-US" dirty="0"/>
              <a:t>Health monitoring and other medical equipment in hospitals is increasingly connected to the hospitals’ core network. </a:t>
            </a:r>
          </a:p>
          <a:p>
            <a:endParaRPr lang="en-US" dirty="0"/>
          </a:p>
          <a:p>
            <a:r>
              <a:rPr lang="en-US" dirty="0"/>
              <a:t>As the protection of such networks may be weak for reasons discussed above, patients may be at risk. Impossible?</a:t>
            </a:r>
            <a:br>
              <a:rPr lang="en-US" dirty="0"/>
            </a:br>
            <a:endParaRPr lang="en-US" dirty="0"/>
          </a:p>
          <a:p>
            <a:br>
              <a:rPr lang="en-US" dirty="0"/>
            </a:br>
            <a:endParaRPr lang="en-US" dirty="0"/>
          </a:p>
        </p:txBody>
      </p:sp>
    </p:spTree>
    <p:extLst>
      <p:ext uri="{BB962C8B-B14F-4D97-AF65-F5344CB8AC3E}">
        <p14:creationId xmlns:p14="http://schemas.microsoft.com/office/powerpoint/2010/main" val="361055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C0CE7-623F-4F0C-B6C9-18D88CCDBBF9}"/>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E6B68DB-CCE7-441E-BB91-F66CA9129302}"/>
              </a:ext>
            </a:extLst>
          </p:cNvPr>
          <p:cNvSpPr>
            <a:spLocks noGrp="1"/>
          </p:cNvSpPr>
          <p:nvPr>
            <p:ph idx="1"/>
          </p:nvPr>
        </p:nvSpPr>
        <p:spPr>
          <a:xfrm>
            <a:off x="4447308" y="591344"/>
            <a:ext cx="6906491" cy="5585619"/>
          </a:xfrm>
        </p:spPr>
        <p:txBody>
          <a:bodyPr anchor="ctr">
            <a:normAutofit/>
          </a:bodyPr>
          <a:lstStyle/>
          <a:p>
            <a:r>
              <a:rPr lang="en-US" dirty="0"/>
              <a:t>Financial sector: Near Field Communication (NFC) chips provide a new form of identification and authentication for the holder of a smart phone. </a:t>
            </a:r>
          </a:p>
          <a:p>
            <a:endParaRPr lang="en-US" dirty="0"/>
          </a:p>
          <a:p>
            <a:endParaRPr lang="en-US" dirty="0"/>
          </a:p>
          <a:p>
            <a:r>
              <a:rPr lang="en-US" dirty="0"/>
              <a:t>This forms the basis for contactless micro payments. It can be expected that cybercrime will take advance of the payment function by remote manipulation of the smart phone </a:t>
            </a:r>
            <a:br>
              <a:rPr lang="en-US" dirty="0"/>
            </a:br>
            <a:endParaRPr lang="en-US" dirty="0"/>
          </a:p>
        </p:txBody>
      </p:sp>
    </p:spTree>
    <p:extLst>
      <p:ext uri="{BB962C8B-B14F-4D97-AF65-F5344CB8AC3E}">
        <p14:creationId xmlns:p14="http://schemas.microsoft.com/office/powerpoint/2010/main" val="816807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1D5E-0072-4822-A3AF-0B0282DDAA09}"/>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CD70EDB7-5A2F-4501-8B8B-1C7AE6874982}"/>
              </a:ext>
            </a:extLst>
          </p:cNvPr>
          <p:cNvSpPr>
            <a:spLocks noGrp="1"/>
          </p:cNvSpPr>
          <p:nvPr>
            <p:ph idx="1"/>
          </p:nvPr>
        </p:nvSpPr>
        <p:spPr>
          <a:xfrm>
            <a:off x="838200" y="1489587"/>
            <a:ext cx="10515600" cy="5176684"/>
          </a:xfrm>
        </p:spPr>
        <p:txBody>
          <a:bodyPr>
            <a:normAutofit fontScale="85000" lnSpcReduction="20000"/>
          </a:bodyPr>
          <a:lstStyle/>
          <a:p>
            <a:r>
              <a:rPr lang="en-US" dirty="0"/>
              <a:t>Transport sector: Modern cars and trucks contain an enormous amount of lines</a:t>
            </a:r>
            <a:br>
              <a:rPr lang="en-US" dirty="0"/>
            </a:br>
            <a:r>
              <a:rPr lang="en-US" dirty="0"/>
              <a:t>of code in its increasing number of electronic control units (ECU). According</a:t>
            </a:r>
            <a:br>
              <a:rPr lang="en-US" dirty="0"/>
            </a:br>
            <a:r>
              <a:rPr lang="en-US" dirty="0"/>
              <a:t>to TRB (2012), they are literally “computers on wheels.” The code modules</a:t>
            </a:r>
            <a:br>
              <a:rPr lang="en-US" dirty="0"/>
            </a:br>
            <a:r>
              <a:rPr lang="en-US" dirty="0"/>
              <a:t>monitor an increasing number of sensors and control and activate many</a:t>
            </a:r>
            <a:br>
              <a:rPr lang="en-US" dirty="0"/>
            </a:br>
            <a:r>
              <a:rPr lang="en-US" dirty="0"/>
              <a:t>actuators from brakes to windscreen wipers, from lights to collision avoidance</a:t>
            </a:r>
            <a:br>
              <a:rPr lang="en-US" dirty="0"/>
            </a:br>
            <a:r>
              <a:rPr lang="en-US" dirty="0"/>
              <a:t>systems. </a:t>
            </a:r>
          </a:p>
          <a:p>
            <a:endParaRPr lang="en-US" dirty="0"/>
          </a:p>
          <a:p>
            <a:r>
              <a:rPr lang="en-US" dirty="0"/>
              <a:t>As many manufacturers develop modules, the interfaces between them need to be open. They presume a benign closed environment without hackers. However, if not already in your current car, network interfaces with public networks soon will provide automatic emergency call services such as Assist™ and </a:t>
            </a:r>
            <a:r>
              <a:rPr lang="en-US" dirty="0" err="1"/>
              <a:t>eCall</a:t>
            </a:r>
            <a:r>
              <a:rPr lang="en-US" dirty="0"/>
              <a:t>. </a:t>
            </a:r>
          </a:p>
          <a:p>
            <a:endParaRPr lang="en-US" dirty="0"/>
          </a:p>
          <a:p>
            <a:r>
              <a:rPr lang="en-US" dirty="0"/>
              <a:t>Other services will follow which means that mobile data and mobile internet interfaces will open the car platform for two-way communication. Cybercrime will follow in due time. </a:t>
            </a:r>
            <a:br>
              <a:rPr lang="en-US" dirty="0"/>
            </a:br>
            <a:endParaRPr lang="en-US" dirty="0"/>
          </a:p>
        </p:txBody>
      </p:sp>
    </p:spTree>
    <p:extLst>
      <p:ext uri="{BB962C8B-B14F-4D97-AF65-F5344CB8AC3E}">
        <p14:creationId xmlns:p14="http://schemas.microsoft.com/office/powerpoint/2010/main" val="362123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24BB2-FE8C-4B18-AF54-116E7A9B1AED}"/>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06C24A-24D6-4998-86EC-3D49E92A250E}"/>
              </a:ext>
            </a:extLst>
          </p:cNvPr>
          <p:cNvSpPr>
            <a:spLocks noGrp="1"/>
          </p:cNvSpPr>
          <p:nvPr>
            <p:ph idx="1"/>
          </p:nvPr>
        </p:nvSpPr>
        <p:spPr>
          <a:xfrm>
            <a:off x="4447308" y="591344"/>
            <a:ext cx="6906491" cy="5585619"/>
          </a:xfrm>
        </p:spPr>
        <p:txBody>
          <a:bodyPr anchor="ctr">
            <a:normAutofit/>
          </a:bodyPr>
          <a:lstStyle/>
          <a:p>
            <a:r>
              <a:rPr lang="en-US" sz="2400" dirty="0"/>
              <a:t>Energy and drinking water sectors: Smart meters are rolled out now in a number of nations. They will form the first smart interface between the utility grids (such as power, gas, drinking water) and the local utility system within properties. </a:t>
            </a:r>
          </a:p>
          <a:p>
            <a:r>
              <a:rPr lang="en-US" sz="2400" dirty="0"/>
              <a:t>Smart meters make it feasible for utility customers to have very flexible contracts based on greenness, time of day and day of the week. As prosumers they may sell locally generated power to the grid at the best time. </a:t>
            </a:r>
          </a:p>
          <a:p>
            <a:r>
              <a:rPr lang="en-US" sz="2400" dirty="0"/>
              <a:t>Manipulation of smart meters, however, provides a business model to (cyber) criminals, as has already been shown in the USA by </a:t>
            </a:r>
            <a:r>
              <a:rPr lang="en-US" sz="2400" dirty="0" err="1"/>
              <a:t>KrebsOnSecurity</a:t>
            </a:r>
            <a:r>
              <a:rPr lang="en-US" sz="2400" dirty="0"/>
              <a:t> (2012). </a:t>
            </a:r>
            <a:br>
              <a:rPr lang="en-US" sz="2400" dirty="0"/>
            </a:br>
            <a:endParaRPr lang="en-US" sz="2400" dirty="0"/>
          </a:p>
        </p:txBody>
      </p:sp>
    </p:spTree>
    <p:extLst>
      <p:ext uri="{BB962C8B-B14F-4D97-AF65-F5344CB8AC3E}">
        <p14:creationId xmlns:p14="http://schemas.microsoft.com/office/powerpoint/2010/main" val="2670481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8D2B-9370-447D-9785-A1C0D5FC5C1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397F96B-CD79-485B-B46B-2C68AAC9B2B2}"/>
              </a:ext>
            </a:extLst>
          </p:cNvPr>
          <p:cNvSpPr>
            <a:spLocks noGrp="1"/>
          </p:cNvSpPr>
          <p:nvPr>
            <p:ph idx="1"/>
          </p:nvPr>
        </p:nvSpPr>
        <p:spPr/>
        <p:txBody>
          <a:bodyPr>
            <a:normAutofit fontScale="70000" lnSpcReduction="20000"/>
          </a:bodyPr>
          <a:lstStyle/>
          <a:p>
            <a:r>
              <a:rPr lang="en-US" dirty="0"/>
              <a:t>Smart living: Smart appliances will be part of our homes soon. The smart fridge,</a:t>
            </a:r>
            <a:br>
              <a:rPr lang="en-US" dirty="0"/>
            </a:br>
            <a:r>
              <a:rPr lang="en-US" dirty="0"/>
              <a:t>dish washer, washing machine, and so on will start communicating with the</a:t>
            </a:r>
            <a:br>
              <a:rPr lang="en-US" dirty="0"/>
            </a:br>
            <a:r>
              <a:rPr lang="en-US" dirty="0"/>
              <a:t>smart grid and find the greenest or the cheapest time to use power and water. The</a:t>
            </a:r>
            <a:br>
              <a:rPr lang="en-US" dirty="0"/>
            </a:br>
            <a:r>
              <a:rPr lang="en-US" dirty="0"/>
              <a:t>even smart fridges will keep track of consumables and order supplies at the local</a:t>
            </a:r>
            <a:br>
              <a:rPr lang="en-US" dirty="0"/>
            </a:br>
            <a:r>
              <a:rPr lang="en-US" dirty="0"/>
              <a:t>super market. The design of such appliances, which have an expected lifetime of</a:t>
            </a:r>
            <a:br>
              <a:rPr lang="en-US" dirty="0"/>
            </a:br>
            <a:r>
              <a:rPr lang="en-US" dirty="0"/>
              <a:t>at least 15 years, do not take cyber security updates into account. </a:t>
            </a:r>
          </a:p>
          <a:p>
            <a:r>
              <a:rPr lang="en-US" dirty="0"/>
              <a:t>Moore’s law, however, will cause an invalidation of any cryptographic protection mechanism</a:t>
            </a:r>
            <a:br>
              <a:rPr lang="en-US" dirty="0"/>
            </a:br>
            <a:r>
              <a:rPr lang="en-US" dirty="0"/>
              <a:t>in probably half of such a lifetime. With weak security, smart appliances may</a:t>
            </a:r>
            <a:br>
              <a:rPr lang="en-US" dirty="0"/>
            </a:br>
            <a:r>
              <a:rPr lang="en-US" dirty="0"/>
              <a:t>become a new distributed denial of service platform attacking either via ICT</a:t>
            </a:r>
            <a:br>
              <a:rPr lang="en-US" dirty="0"/>
            </a:br>
            <a:r>
              <a:rPr lang="en-US" dirty="0"/>
              <a:t>systems connected to the ICT layer, or the smart (power) grid. For example in</a:t>
            </a:r>
            <a:br>
              <a:rPr lang="en-US" dirty="0"/>
            </a:br>
            <a:r>
              <a:rPr lang="en-US" dirty="0"/>
              <a:t>the latter case an attack could provide false information to the grid on a massive</a:t>
            </a:r>
            <a:br>
              <a:rPr lang="en-US" dirty="0"/>
            </a:br>
            <a:r>
              <a:rPr lang="en-US" dirty="0"/>
              <a:t>scale about when how much power is required in a certain area. </a:t>
            </a:r>
          </a:p>
          <a:p>
            <a:r>
              <a:rPr lang="en-US" dirty="0"/>
              <a:t>The question</a:t>
            </a:r>
            <a:br>
              <a:rPr lang="en-US" dirty="0"/>
            </a:br>
            <a:r>
              <a:rPr lang="en-US" dirty="0"/>
              <a:t>then remains how can we manage the security posture of millions of fridges, dish</a:t>
            </a:r>
            <a:br>
              <a:rPr lang="en-US" dirty="0"/>
            </a:br>
            <a:r>
              <a:rPr lang="en-US" dirty="0"/>
              <a:t>washers, and washing machines, including their update status, and their license</a:t>
            </a:r>
            <a:br>
              <a:rPr lang="en-US" dirty="0"/>
            </a:br>
            <a:r>
              <a:rPr lang="en-US" dirty="0"/>
              <a:t>to operate in the smart grid system? This becomes a cyber-security challenge</a:t>
            </a:r>
            <a:br>
              <a:rPr lang="en-US" dirty="0"/>
            </a:br>
            <a:r>
              <a:rPr lang="en-US" dirty="0"/>
              <a:t>equivalent to what </a:t>
            </a:r>
            <a:r>
              <a:rPr lang="en-US" dirty="0" err="1"/>
              <a:t>Bijlsma</a:t>
            </a:r>
            <a:r>
              <a:rPr lang="en-US" dirty="0"/>
              <a:t> et al. (2013) stated for the automotive sector. </a:t>
            </a:r>
            <a:br>
              <a:rPr lang="en-US" dirty="0"/>
            </a:br>
            <a:endParaRPr lang="en-US" dirty="0"/>
          </a:p>
        </p:txBody>
      </p:sp>
    </p:spTree>
    <p:extLst>
      <p:ext uri="{BB962C8B-B14F-4D97-AF65-F5344CB8AC3E}">
        <p14:creationId xmlns:p14="http://schemas.microsoft.com/office/powerpoint/2010/main" val="28115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2EBE1-934B-4214-9C43-275F1F4EC18B}"/>
              </a:ext>
            </a:extLst>
          </p:cNvPr>
          <p:cNvSpPr>
            <a:spLocks noGrp="1"/>
          </p:cNvSpPr>
          <p:nvPr>
            <p:ph type="title"/>
          </p:nvPr>
        </p:nvSpPr>
        <p:spPr>
          <a:xfrm>
            <a:off x="635000" y="640823"/>
            <a:ext cx="3418659" cy="5583148"/>
          </a:xfrm>
        </p:spPr>
        <p:txBody>
          <a:bodyPr anchor="ctr">
            <a:normAutofit/>
          </a:bodyPr>
          <a:lstStyle/>
          <a:p>
            <a:r>
              <a:rPr lang="en-US" sz="5400"/>
              <a:t>ICT-based crimes </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5F7E9E0-7CF2-8E5F-E5CA-E8CD370A2ECD}"/>
              </a:ext>
            </a:extLst>
          </p:cNvPr>
          <p:cNvGraphicFramePr>
            <a:graphicFrameLocks noGrp="1"/>
          </p:cNvGraphicFramePr>
          <p:nvPr>
            <p:ph idx="1"/>
            <p:extLst>
              <p:ext uri="{D42A27DB-BD31-4B8C-83A1-F6EECF244321}">
                <p14:modId xmlns:p14="http://schemas.microsoft.com/office/powerpoint/2010/main" val="46094239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2397-A484-49BF-A29A-4EE6636C394D}"/>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4343E116-8F3B-4042-8D82-E48390AA3F77}"/>
              </a:ext>
            </a:extLst>
          </p:cNvPr>
          <p:cNvSpPr>
            <a:spLocks noGrp="1"/>
          </p:cNvSpPr>
          <p:nvPr>
            <p:ph idx="1"/>
          </p:nvPr>
        </p:nvSpPr>
        <p:spPr/>
        <p:txBody>
          <a:bodyPr>
            <a:normAutofit fontScale="77500" lnSpcReduction="20000"/>
          </a:bodyPr>
          <a:lstStyle/>
          <a:p>
            <a:r>
              <a:rPr lang="en-US" dirty="0"/>
              <a:t>Health and care sector: After a slow start, fixed position robots are applied in</a:t>
            </a:r>
            <a:br>
              <a:rPr lang="en-US" dirty="0"/>
            </a:br>
            <a:r>
              <a:rPr lang="en-US" dirty="0"/>
              <a:t>flexible industries such as the automotive sector. Currently, a first-generation</a:t>
            </a:r>
            <a:br>
              <a:rPr lang="en-US" dirty="0"/>
            </a:br>
            <a:r>
              <a:rPr lang="en-US" dirty="0"/>
              <a:t>mobile robot is on the market. A fast innovation cycle is expected as these</a:t>
            </a:r>
            <a:br>
              <a:rPr lang="en-US" dirty="0"/>
            </a:br>
            <a:r>
              <a:rPr lang="en-US" dirty="0"/>
              <a:t>robots are expected to become part of the workforce in hospitals and homes</a:t>
            </a:r>
            <a:br>
              <a:rPr lang="en-US" dirty="0"/>
            </a:br>
            <a:r>
              <a:rPr lang="en-US" dirty="0"/>
              <a:t>for elderly people. </a:t>
            </a:r>
          </a:p>
          <a:p>
            <a:r>
              <a:rPr lang="en-US" dirty="0"/>
              <a:t>They will provide flexible services at lower costs and fill</a:t>
            </a:r>
            <a:br>
              <a:rPr lang="en-US" dirty="0"/>
            </a:br>
            <a:r>
              <a:rPr lang="en-US" dirty="0"/>
              <a:t>the current gaps in the availability of nurses and people providing personal</a:t>
            </a:r>
            <a:br>
              <a:rPr lang="en-US" dirty="0"/>
            </a:br>
            <a:r>
              <a:rPr lang="en-US" dirty="0"/>
              <a:t>care. The pressure to provide robots to the market may cause a main focus</a:t>
            </a:r>
            <a:br>
              <a:rPr lang="en-US" dirty="0"/>
            </a:br>
            <a:r>
              <a:rPr lang="en-US" dirty="0"/>
              <a:t>to be on safety aspects while cyber security aspects are overlooked. </a:t>
            </a:r>
          </a:p>
          <a:p>
            <a:r>
              <a:rPr lang="en-US" dirty="0"/>
              <a:t>It can be</a:t>
            </a:r>
            <a:br>
              <a:rPr lang="en-US" dirty="0"/>
            </a:br>
            <a:r>
              <a:rPr lang="en-US" dirty="0"/>
              <a:t>predicted from the earlier identified cyber security lessons that cyber security</a:t>
            </a:r>
            <a:br>
              <a:rPr lang="en-US" dirty="0"/>
            </a:br>
            <a:r>
              <a:rPr lang="en-US" dirty="0"/>
              <a:t>failures will occur in the protection of communication channels between the</a:t>
            </a:r>
            <a:br>
              <a:rPr lang="en-US" dirty="0"/>
            </a:br>
            <a:r>
              <a:rPr lang="en-US" dirty="0"/>
              <a:t>robot and the main controlling station in validating commands to the robot.</a:t>
            </a:r>
            <a:br>
              <a:rPr lang="en-US" dirty="0"/>
            </a:br>
            <a:r>
              <a:rPr lang="en-US" dirty="0"/>
              <a:t>Who is liable when due to a cyber-attack a robot provides the wrong medicine</a:t>
            </a:r>
            <a:br>
              <a:rPr lang="en-US" dirty="0"/>
            </a:br>
            <a:r>
              <a:rPr lang="en-US" dirty="0"/>
              <a:t>or shakes up a bed with person enwrapped in plaster? </a:t>
            </a:r>
            <a:br>
              <a:rPr lang="en-US" dirty="0"/>
            </a:br>
            <a:endParaRPr lang="en-US" dirty="0"/>
          </a:p>
        </p:txBody>
      </p:sp>
    </p:spTree>
    <p:extLst>
      <p:ext uri="{BB962C8B-B14F-4D97-AF65-F5344CB8AC3E}">
        <p14:creationId xmlns:p14="http://schemas.microsoft.com/office/powerpoint/2010/main" val="210837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96AC4-7FB7-458F-A6D4-D36A5E80287D}"/>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B3A787-AD8B-494D-BE4D-32344BD79BEF}"/>
              </a:ext>
            </a:extLst>
          </p:cNvPr>
          <p:cNvSpPr>
            <a:spLocks noGrp="1"/>
          </p:cNvSpPr>
          <p:nvPr>
            <p:ph idx="1"/>
          </p:nvPr>
        </p:nvSpPr>
        <p:spPr>
          <a:xfrm>
            <a:off x="4447308" y="591344"/>
            <a:ext cx="6906491" cy="5585619"/>
          </a:xfrm>
        </p:spPr>
        <p:txBody>
          <a:bodyPr anchor="ctr">
            <a:normAutofit lnSpcReduction="10000"/>
          </a:bodyPr>
          <a:lstStyle/>
          <a:p>
            <a:r>
              <a:rPr lang="en-US" dirty="0"/>
              <a:t>The next ICT innovation cycle is the Internet of Things (IOT).</a:t>
            </a:r>
            <a:br>
              <a:rPr lang="en-US" dirty="0"/>
            </a:br>
            <a:endParaRPr lang="en-US" dirty="0"/>
          </a:p>
          <a:p>
            <a:r>
              <a:rPr lang="en-US" dirty="0"/>
              <a:t>Almost any device will have an internet address, communicate what it senses, and may activate its actuators. Futurists dream about amazing new ICT functions and bright technical people implement them. In some cases they even inject an RFID chip under their skin to identify themselves as authorized users of innovative ICT-based services. Once again, more elaborate thoughts about cyber security are not in the designers’ mind set. </a:t>
            </a:r>
            <a:br>
              <a:rPr lang="en-US" dirty="0"/>
            </a:br>
            <a:endParaRPr lang="en-US" dirty="0"/>
          </a:p>
        </p:txBody>
      </p:sp>
    </p:spTree>
    <p:extLst>
      <p:ext uri="{BB962C8B-B14F-4D97-AF65-F5344CB8AC3E}">
        <p14:creationId xmlns:p14="http://schemas.microsoft.com/office/powerpoint/2010/main" val="185837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A82C2-72C3-42D2-B419-9A742CF74AA7}"/>
              </a:ext>
            </a:extLst>
          </p:cNvPr>
          <p:cNvSpPr>
            <a:spLocks noGrp="1"/>
          </p:cNvSpPr>
          <p:nvPr>
            <p:ph type="title"/>
          </p:nvPr>
        </p:nvSpPr>
        <p:spPr>
          <a:xfrm>
            <a:off x="686834" y="1153572"/>
            <a:ext cx="3200400" cy="4461163"/>
          </a:xfrm>
        </p:spPr>
        <p:txBody>
          <a:bodyPr>
            <a:normAutofit/>
          </a:bodyPr>
          <a:lstStyle/>
          <a:p>
            <a:r>
              <a:rPr lang="en-US">
                <a:solidFill>
                  <a:srgbClr val="FFFFFF"/>
                </a:solidFill>
              </a:rPr>
              <a:t>End of Lecture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43AAD3-1543-4EE4-BE31-46C77543443F}"/>
              </a:ext>
            </a:extLst>
          </p:cNvPr>
          <p:cNvSpPr>
            <a:spLocks noGrp="1"/>
          </p:cNvSpPr>
          <p:nvPr>
            <p:ph idx="1"/>
          </p:nvPr>
        </p:nvSpPr>
        <p:spPr>
          <a:xfrm>
            <a:off x="4447308" y="591344"/>
            <a:ext cx="6906491" cy="5585619"/>
          </a:xfrm>
        </p:spPr>
        <p:txBody>
          <a:bodyPr anchor="ctr">
            <a:normAutofit/>
          </a:bodyPr>
          <a:lstStyle/>
          <a:p>
            <a:endParaRPr lang="en-US"/>
          </a:p>
        </p:txBody>
      </p:sp>
    </p:spTree>
    <p:extLst>
      <p:ext uri="{BB962C8B-B14F-4D97-AF65-F5344CB8AC3E}">
        <p14:creationId xmlns:p14="http://schemas.microsoft.com/office/powerpoint/2010/main" val="275196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0" name="Freeform: Shape 19">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2" name="Freeform: Shape 21">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FE7AC35-70B3-4E3D-B792-08744191F88F}"/>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4500" b="1" kern="1200">
                <a:solidFill>
                  <a:schemeClr val="tx1"/>
                </a:solidFill>
                <a:latin typeface="+mj-lt"/>
                <a:ea typeface="+mj-ea"/>
                <a:cs typeface="+mj-cs"/>
              </a:rPr>
              <a:t>SOME HISTORIC MILESTONES</a:t>
            </a:r>
            <a:r>
              <a:rPr lang="en-US" sz="4500" kern="1200">
                <a:solidFill>
                  <a:schemeClr val="tx1"/>
                </a:solidFill>
                <a:latin typeface="+mj-lt"/>
                <a:ea typeface="+mj-ea"/>
                <a:cs typeface="+mj-cs"/>
              </a:rPr>
              <a:t> </a:t>
            </a:r>
            <a:br>
              <a:rPr lang="en-US" sz="4500" kern="1200">
                <a:solidFill>
                  <a:schemeClr val="tx1"/>
                </a:solidFill>
                <a:latin typeface="+mj-lt"/>
                <a:ea typeface="+mj-ea"/>
                <a:cs typeface="+mj-cs"/>
              </a:rPr>
            </a:br>
            <a:endParaRPr lang="en-US" sz="4500" kern="1200">
              <a:solidFill>
                <a:schemeClr val="tx1"/>
              </a:solidFill>
              <a:latin typeface="+mj-lt"/>
              <a:ea typeface="+mj-ea"/>
              <a:cs typeface="+mj-cs"/>
            </a:endParaRPr>
          </a:p>
        </p:txBody>
      </p:sp>
      <p:graphicFrame>
        <p:nvGraphicFramePr>
          <p:cNvPr id="6" name="Content Placeholder 2">
            <a:extLst>
              <a:ext uri="{FF2B5EF4-FFF2-40B4-BE49-F238E27FC236}">
                <a16:creationId xmlns:a16="http://schemas.microsoft.com/office/drawing/2014/main" id="{E3DD9CFE-2D0D-136B-97BF-AF2783A4F51E}"/>
              </a:ext>
            </a:extLst>
          </p:cNvPr>
          <p:cNvGraphicFramePr>
            <a:graphicFrameLocks noGrp="1"/>
          </p:cNvGraphicFramePr>
          <p:nvPr>
            <p:ph idx="1"/>
            <p:extLst>
              <p:ext uri="{D42A27DB-BD31-4B8C-83A1-F6EECF244321}">
                <p14:modId xmlns:p14="http://schemas.microsoft.com/office/powerpoint/2010/main" val="287229022"/>
              </p:ext>
            </p:extLst>
          </p:nvPr>
        </p:nvGraphicFramePr>
        <p:xfrm>
          <a:off x="3529762" y="591318"/>
          <a:ext cx="8490156" cy="5675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91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89FE-EB7E-4FE1-AAE8-E0AE53E00CD7}"/>
              </a:ext>
            </a:extLst>
          </p:cNvPr>
          <p:cNvSpPr>
            <a:spLocks noGrp="1"/>
          </p:cNvSpPr>
          <p:nvPr>
            <p:ph type="title"/>
          </p:nvPr>
        </p:nvSpPr>
        <p:spPr>
          <a:xfrm>
            <a:off x="838200" y="365125"/>
            <a:ext cx="10515600" cy="1325563"/>
          </a:xfrm>
        </p:spPr>
        <p:txBody>
          <a:bodyPr/>
          <a:lstStyle/>
          <a:p>
            <a:r>
              <a:rPr lang="en-US"/>
              <a:t>Cybercrimes is not a new problem</a:t>
            </a:r>
            <a:endParaRPr lang="en-US" dirty="0"/>
          </a:p>
        </p:txBody>
      </p:sp>
      <p:sp>
        <p:nvSpPr>
          <p:cNvPr id="3" name="Content Placeholder 2">
            <a:extLst>
              <a:ext uri="{FF2B5EF4-FFF2-40B4-BE49-F238E27FC236}">
                <a16:creationId xmlns:a16="http://schemas.microsoft.com/office/drawing/2014/main" id="{EFF8C481-9115-4E02-9633-67C423DC2641}"/>
              </a:ext>
            </a:extLst>
          </p:cNvPr>
          <p:cNvSpPr>
            <a:spLocks noGrp="1"/>
          </p:cNvSpPr>
          <p:nvPr>
            <p:ph idx="1"/>
          </p:nvPr>
        </p:nvSpPr>
        <p:spPr>
          <a:xfrm>
            <a:off x="838200" y="1825625"/>
            <a:ext cx="10515600" cy="4351338"/>
          </a:xfrm>
        </p:spPr>
        <p:txBody>
          <a:bodyPr>
            <a:normAutofit fontScale="77500" lnSpcReduction="20000"/>
          </a:bodyPr>
          <a:lstStyle/>
          <a:p>
            <a:pPr algn="just"/>
            <a:r>
              <a:rPr lang="en-US" dirty="0"/>
              <a:t>Beginning in 1970, and over the course of three years, the chief teller at the Park Avenue branch of New York's Union Dime Savings Bank manipulated the account information on the bank's computer system to embezzle over $1.5 million from hundreds of customer accounts.” Many more types of cybercrimes (e.g., forgery and fraud) have followed since then.</a:t>
            </a:r>
          </a:p>
          <a:p>
            <a:pPr algn="just"/>
            <a:endParaRPr lang="en-US" dirty="0"/>
          </a:p>
          <a:p>
            <a:pPr algn="just"/>
            <a:endParaRPr lang="en-US" dirty="0"/>
          </a:p>
          <a:p>
            <a:pPr algn="just"/>
            <a:r>
              <a:rPr lang="en-US" dirty="0"/>
              <a:t>Although the first replicating computer codes were developed in the 1960s,</a:t>
            </a:r>
            <a:br>
              <a:rPr lang="en-US" dirty="0"/>
            </a:br>
            <a:r>
              <a:rPr lang="en-US" dirty="0"/>
              <a:t>it took until 1971 before Bob Thomas developed the Creeper virus which</a:t>
            </a:r>
            <a:br>
              <a:rPr lang="en-US" dirty="0"/>
            </a:br>
            <a:r>
              <a:rPr lang="en-US" dirty="0"/>
              <a:t>infected other systems in the Arpanet. Although unwillingly running computer</a:t>
            </a:r>
            <a:br>
              <a:rPr lang="en-US" dirty="0"/>
            </a:br>
            <a:r>
              <a:rPr lang="en-US" dirty="0"/>
              <a:t>code at systems owned by another organization, his “experiment” was not yet</a:t>
            </a:r>
            <a:br>
              <a:rPr lang="en-US" dirty="0"/>
            </a:br>
            <a:r>
              <a:rPr lang="en-US" dirty="0"/>
              <a:t>considered a crime at that time.</a:t>
            </a:r>
          </a:p>
          <a:p>
            <a:pPr marL="0" indent="0" algn="just">
              <a:buNone/>
            </a:pPr>
            <a:br>
              <a:rPr lang="en-US" dirty="0"/>
            </a:br>
            <a:br>
              <a:rPr lang="en-US" dirty="0"/>
            </a:br>
            <a:endParaRPr lang="en-US" dirty="0"/>
          </a:p>
        </p:txBody>
      </p:sp>
    </p:spTree>
    <p:extLst>
      <p:ext uri="{BB962C8B-B14F-4D97-AF65-F5344CB8AC3E}">
        <p14:creationId xmlns:p14="http://schemas.microsoft.com/office/powerpoint/2010/main" val="155105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AE6FC-66B5-4AE5-B64C-88B10F55C1AA}"/>
              </a:ext>
            </a:extLst>
          </p:cNvPr>
          <p:cNvSpPr>
            <a:spLocks noGrp="1"/>
          </p:cNvSpPr>
          <p:nvPr>
            <p:ph type="title"/>
          </p:nvPr>
        </p:nvSpPr>
        <p:spPr>
          <a:xfrm>
            <a:off x="635000" y="640823"/>
            <a:ext cx="3418659" cy="5583148"/>
          </a:xfrm>
        </p:spPr>
        <p:txBody>
          <a:bodyPr anchor="ctr">
            <a:normAutofit/>
          </a:bodyPr>
          <a:lstStyle/>
          <a:p>
            <a:r>
              <a:rPr lang="en-US" sz="5400"/>
              <a:t>Cont…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EB912F-A594-1C5F-11C4-4693DC56EBEE}"/>
              </a:ext>
            </a:extLst>
          </p:cNvPr>
          <p:cNvGraphicFramePr>
            <a:graphicFrameLocks noGrp="1"/>
          </p:cNvGraphicFramePr>
          <p:nvPr>
            <p:ph idx="1"/>
            <p:extLst>
              <p:ext uri="{D42A27DB-BD31-4B8C-83A1-F6EECF244321}">
                <p14:modId xmlns:p14="http://schemas.microsoft.com/office/powerpoint/2010/main" val="277635796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233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FC836-064A-4175-91E0-50B52CA454D1}"/>
              </a:ext>
            </a:extLst>
          </p:cNvPr>
          <p:cNvSpPr>
            <a:spLocks noGrp="1"/>
          </p:cNvSpPr>
          <p:nvPr>
            <p:ph type="title"/>
          </p:nvPr>
        </p:nvSpPr>
        <p:spPr>
          <a:xfrm>
            <a:off x="635000" y="640823"/>
            <a:ext cx="3418659" cy="5583148"/>
          </a:xfrm>
        </p:spPr>
        <p:txBody>
          <a:bodyPr anchor="ctr">
            <a:normAutofit/>
          </a:bodyPr>
          <a:lstStyle/>
          <a:p>
            <a:r>
              <a:rPr lang="en-US" sz="5400" dirty="0" err="1"/>
              <a:t>Cont</a:t>
            </a:r>
            <a:r>
              <a:rPr lang="en-US" sz="5400" dirty="0"/>
              <a: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4972C0D-12AB-C35A-7B3F-59A78704FA87}"/>
              </a:ext>
            </a:extLst>
          </p:cNvPr>
          <p:cNvGraphicFramePr>
            <a:graphicFrameLocks noGrp="1"/>
          </p:cNvGraphicFramePr>
          <p:nvPr>
            <p:ph idx="1"/>
            <p:extLst>
              <p:ext uri="{D42A27DB-BD31-4B8C-83A1-F6EECF244321}">
                <p14:modId xmlns:p14="http://schemas.microsoft.com/office/powerpoint/2010/main" val="344107121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669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944EB-9961-4A4D-8C3E-B87F96A6E7DD}"/>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C62878-AF7D-4BB4-9171-C43037291044}"/>
              </a:ext>
            </a:extLst>
          </p:cNvPr>
          <p:cNvSpPr>
            <a:spLocks noGrp="1"/>
          </p:cNvSpPr>
          <p:nvPr>
            <p:ph idx="1"/>
          </p:nvPr>
        </p:nvSpPr>
        <p:spPr>
          <a:xfrm>
            <a:off x="4447308" y="591344"/>
            <a:ext cx="6906491" cy="5585619"/>
          </a:xfrm>
        </p:spPr>
        <p:txBody>
          <a:bodyPr anchor="ctr">
            <a:normAutofit/>
          </a:bodyPr>
          <a:lstStyle/>
          <a:p>
            <a:r>
              <a:rPr lang="en-US" sz="2400" dirty="0"/>
              <a:t>In 1995, the first phishing attempts took place.</a:t>
            </a:r>
          </a:p>
          <a:p>
            <a:r>
              <a:rPr lang="en-US" sz="2400" dirty="0"/>
              <a:t>In 1997, the Electronic Disturbance Theater (EDT) was formed. EDT created tools to establish an electronic version of sit-ins on the internet. </a:t>
            </a:r>
            <a:r>
              <a:rPr lang="en-US" sz="2400" i="1" dirty="0">
                <a:hlinkClick r:id="rId2"/>
              </a:rPr>
              <a:t>https://www.taylorfrancis.com/chapters/edit/10.4324/9780429468988-58/electronic-disturbance-theater-edt-corina-apostol-nato-thompson</a:t>
            </a:r>
            <a:endParaRPr lang="en-US" sz="2400" i="1" dirty="0"/>
          </a:p>
          <a:p>
            <a:endParaRPr lang="en-US" sz="2400" i="1" dirty="0"/>
          </a:p>
          <a:p>
            <a:r>
              <a:rPr lang="en-US" sz="2400" dirty="0"/>
              <a:t>On April 10, 1998, their </a:t>
            </a:r>
            <a:r>
              <a:rPr lang="en-US" sz="2400" dirty="0" err="1"/>
              <a:t>Floodnet</a:t>
            </a:r>
            <a:r>
              <a:rPr lang="en-US" sz="2400" dirty="0"/>
              <a:t> tool was used by protesters from many nations to perform denial-of-service attacks on the website of the President of Mexico and later on the White House (Wray, 1998).</a:t>
            </a:r>
          </a:p>
          <a:p>
            <a:pPr marL="0" indent="0">
              <a:buNone/>
            </a:pPr>
            <a:br>
              <a:rPr lang="en-US" sz="2400" dirty="0"/>
            </a:br>
            <a:endParaRPr lang="en-US" sz="2400" dirty="0"/>
          </a:p>
        </p:txBody>
      </p:sp>
    </p:spTree>
    <p:extLst>
      <p:ext uri="{BB962C8B-B14F-4D97-AF65-F5344CB8AC3E}">
        <p14:creationId xmlns:p14="http://schemas.microsoft.com/office/powerpoint/2010/main" val="61177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1E705-6CD2-45F1-9107-060D3C9CDD6F}"/>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B5A7B1D-925C-4B98-AB54-E9CC41A8EBA9}"/>
              </a:ext>
            </a:extLst>
          </p:cNvPr>
          <p:cNvSpPr>
            <a:spLocks noGrp="1"/>
          </p:cNvSpPr>
          <p:nvPr>
            <p:ph idx="1"/>
          </p:nvPr>
        </p:nvSpPr>
        <p:spPr>
          <a:xfrm>
            <a:off x="4447308" y="591344"/>
            <a:ext cx="6906491" cy="5585619"/>
          </a:xfrm>
        </p:spPr>
        <p:txBody>
          <a:bodyPr anchor="ctr">
            <a:normAutofit fontScale="92500" lnSpcReduction="20000"/>
          </a:bodyPr>
          <a:lstStyle/>
          <a:p>
            <a:pPr marL="0" indent="0">
              <a:buNone/>
            </a:pPr>
            <a:r>
              <a:rPr lang="en-US" sz="2400" dirty="0"/>
              <a:t>In 2005, the air conditioning system of a European bank’s computer center</a:t>
            </a:r>
            <a:br>
              <a:rPr lang="en-US" sz="2400" dirty="0"/>
            </a:br>
            <a:r>
              <a:rPr lang="en-US" sz="2400" dirty="0"/>
              <a:t>was deliberately hacked. The computer room temperature slowly increased and caused a shutdown of all computer system services.</a:t>
            </a:r>
          </a:p>
          <a:p>
            <a:pPr marL="0" indent="0">
              <a:buNone/>
            </a:pPr>
            <a:br>
              <a:rPr lang="en-US" sz="2400" dirty="0"/>
            </a:br>
            <a:r>
              <a:rPr lang="en-US" sz="2400" dirty="0"/>
              <a:t>• In 2006, the Russian Business Network (RBN) started. Soon after its inception, RBN was a central point for offering cybercrime tools and services for spam, phishing, Trojans and more.</a:t>
            </a:r>
          </a:p>
          <a:p>
            <a:pPr marL="0" indent="0">
              <a:buNone/>
            </a:pPr>
            <a:br>
              <a:rPr lang="en-US" sz="2400" dirty="0"/>
            </a:br>
            <a:r>
              <a:rPr lang="en-US" sz="2400" dirty="0"/>
              <a:t>• In July 2010, the existence of the one month earlier detected Stuxnet process control system worm became widely known. </a:t>
            </a:r>
          </a:p>
          <a:p>
            <a:pPr marL="0" indent="0">
              <a:buNone/>
            </a:pPr>
            <a:endParaRPr lang="en-US" sz="2400" dirty="0"/>
          </a:p>
          <a:p>
            <a:pPr marL="0" indent="0">
              <a:buNone/>
            </a:pPr>
            <a:r>
              <a:rPr lang="en-US" sz="2200" dirty="0"/>
              <a:t>Stuxnet is a malicious computer worm first uncovered in 2010 and thought to have been in development since at least 2005. Stuxnet targets supervisory control and data acquisition systems and is believed to be responsible for causing substantial damage to the nuclear program of Iran.</a:t>
            </a:r>
            <a:br>
              <a:rPr lang="en-US" sz="2400" dirty="0"/>
            </a:br>
            <a:endParaRPr lang="en-US" sz="2400" dirty="0"/>
          </a:p>
        </p:txBody>
      </p:sp>
    </p:spTree>
    <p:extLst>
      <p:ext uri="{BB962C8B-B14F-4D97-AF65-F5344CB8AC3E}">
        <p14:creationId xmlns:p14="http://schemas.microsoft.com/office/powerpoint/2010/main" val="423981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815FC-6B1D-4608-9DC6-DD77435C87A9}"/>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17BD1A-D12C-4BF0-A2ED-372745CC3908}"/>
              </a:ext>
            </a:extLst>
          </p:cNvPr>
          <p:cNvSpPr>
            <a:spLocks noGrp="1"/>
          </p:cNvSpPr>
          <p:nvPr>
            <p:ph idx="1"/>
          </p:nvPr>
        </p:nvSpPr>
        <p:spPr>
          <a:xfrm>
            <a:off x="4447308" y="591344"/>
            <a:ext cx="6906491" cy="5585619"/>
          </a:xfrm>
        </p:spPr>
        <p:txBody>
          <a:bodyPr anchor="ctr">
            <a:normAutofit/>
          </a:bodyPr>
          <a:lstStyle/>
          <a:p>
            <a:r>
              <a:rPr lang="en-US" dirty="0"/>
              <a:t>In 2011, British intelligence agencies replaced a webpage with a recipe for making bombs by a recipe for making cup cakes </a:t>
            </a:r>
          </a:p>
          <a:p>
            <a:r>
              <a:rPr lang="en-US" dirty="0"/>
              <a:t>(Huff Post Food, 2011). </a:t>
            </a:r>
            <a:br>
              <a:rPr lang="en-US" dirty="0"/>
            </a:br>
            <a:endParaRPr lang="en-US" dirty="0"/>
          </a:p>
        </p:txBody>
      </p:sp>
    </p:spTree>
    <p:extLst>
      <p:ext uri="{BB962C8B-B14F-4D97-AF65-F5344CB8AC3E}">
        <p14:creationId xmlns:p14="http://schemas.microsoft.com/office/powerpoint/2010/main" val="3065274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1007</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New and emerging threats of cyber crime and terrorism  </vt:lpstr>
      <vt:lpstr>ICT-based crimes </vt:lpstr>
      <vt:lpstr>SOME HISTORIC MILESTONES  </vt:lpstr>
      <vt:lpstr>Cybercrimes is not a new problem</vt:lpstr>
      <vt:lpstr>Cont…</vt:lpstr>
      <vt:lpstr>Cont…</vt:lpstr>
      <vt:lpstr>Cont…</vt:lpstr>
      <vt:lpstr>Cont…</vt:lpstr>
      <vt:lpstr>Cont…</vt:lpstr>
      <vt:lpstr>Emerging threats </vt:lpstr>
      <vt:lpstr>Cont…</vt:lpstr>
      <vt:lpstr>Cont….</vt:lpstr>
      <vt:lpstr>Cont…</vt:lpstr>
      <vt:lpstr>Cont…</vt:lpstr>
      <vt:lpstr>Cont…</vt:lpstr>
      <vt:lpstr>Cont…</vt:lpstr>
      <vt:lpstr>Cont…</vt:lpstr>
      <vt:lpstr>Cont…</vt:lpstr>
      <vt:lpstr>Cont…</vt:lpstr>
      <vt:lpstr>Cont…</vt:lpstr>
      <vt:lpstr>Cont…</vt:lpstr>
      <vt:lpstr>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and emerging threats of cyber crime and terrorism  </dc:title>
  <dc:creator>Iftikhar Alam</dc:creator>
  <cp:lastModifiedBy>Iftikhar Alam</cp:lastModifiedBy>
  <cp:revision>1</cp:revision>
  <dcterms:created xsi:type="dcterms:W3CDTF">2022-11-19T08:48:56Z</dcterms:created>
  <dcterms:modified xsi:type="dcterms:W3CDTF">2022-11-19T08:48:58Z</dcterms:modified>
</cp:coreProperties>
</file>