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E141-8F9D-4EEC-BA59-C4774A9C3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A2A0F-50CF-4DA0-BA75-6EB608F8F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37DB0-923B-4B13-BFD4-0691E162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2F4F-1D5D-4101-96D6-E777B3C537C8}" type="datetimeFigureOut">
              <a:rPr lang="en-US" smtClean="0"/>
              <a:t>05-Nov-22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7FAA9-D63E-4D98-A230-C6DF04B65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78BD7-3CDF-4201-B515-22582492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65B4-9A8F-47B0-9679-A064526E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9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76868-F842-4EB0-8074-753B7D9E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7290C-ABAE-400D-8F4A-F55D51723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DA64F-02AC-4C84-A0AC-10E933EEF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2F4F-1D5D-4101-96D6-E777B3C537C8}" type="datetimeFigureOut">
              <a:rPr lang="en-US" smtClean="0"/>
              <a:t>05-Nov-22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904FE-F4E4-44D1-B5AA-17D6BB44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1265C-0399-4562-A700-1F612363F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65B4-9A8F-47B0-9679-A064526E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5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3B6250-1900-4A46-8171-6B23AF3F0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691AE-A28E-4202-A37C-17EB50219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324E0-0923-4D30-89B9-C66C5492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2F4F-1D5D-4101-96D6-E777B3C537C8}" type="datetimeFigureOut">
              <a:rPr lang="en-US" smtClean="0"/>
              <a:t>05-Nov-22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8615E-365D-4E3C-BFFA-2200186F7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30258-8FCC-4155-8495-6DE991726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65B4-9A8F-47B0-9679-A064526E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5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9E025-DE77-4423-B027-6317C6F8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8345C-78ED-48F8-B54E-CA805D0D1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AA089-402B-4A13-8B7D-68FC4EB0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2F4F-1D5D-4101-96D6-E777B3C537C8}" type="datetimeFigureOut">
              <a:rPr lang="en-US" smtClean="0"/>
              <a:t>05-Nov-22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7F2AC-6ED9-47A3-8D66-DECBE52B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1AD06-52D7-4BF3-9EE9-AB40509CF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65B4-9A8F-47B0-9679-A064526E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9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785B-C58F-4A9B-BA13-62C0A6F9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1F14A-7068-486F-9F55-E5E8B4D2E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35084-0AFD-43DA-A758-E87D1F4F4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2F4F-1D5D-4101-96D6-E777B3C537C8}" type="datetimeFigureOut">
              <a:rPr lang="en-US" smtClean="0"/>
              <a:t>05-Nov-22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6C9F6-415C-416B-ACDF-49B855C8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B860E-E278-4EBB-8112-E7E3F7D35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65B4-9A8F-47B0-9679-A064526E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3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C12F3-73D1-43C0-A3B1-1F7E1135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12331-5835-441C-B11E-B32E41E3D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611BC-B8FD-46C0-835A-19D68C8CB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1CC9C-36E3-4BC8-96D1-F9A84D5E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2F4F-1D5D-4101-96D6-E777B3C537C8}" type="datetimeFigureOut">
              <a:rPr lang="en-US" smtClean="0"/>
              <a:t>05-Nov-22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58272-24E2-406C-BC39-4F51E9D82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6208A-FD6E-4296-841F-D5384D3B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65B4-9A8F-47B0-9679-A064526E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D9F0-95F0-45B8-B249-6A27A313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C692B-F156-4F62-A786-B467E8BA8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70C40-93FC-4A65-AF82-3D605BEB1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E2E4B6-7886-48B6-B17D-07040ABB2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B04A0E-620F-4E71-9080-E8416FA86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60F48-7350-46EC-B63D-3C4981E8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2F4F-1D5D-4101-96D6-E777B3C537C8}" type="datetimeFigureOut">
              <a:rPr lang="en-US" smtClean="0"/>
              <a:t>05-Nov-22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76A6B9-C44C-40CA-AB9C-7E85EE9E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BD2068-99D1-4A1A-8FCF-5AD40F59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65B4-9A8F-47B0-9679-A064526E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6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6CCB-2EDE-4B85-94E2-66318FFF1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A8AF92-F15D-4D25-8FA3-34285B23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2F4F-1D5D-4101-96D6-E777B3C537C8}" type="datetimeFigureOut">
              <a:rPr lang="en-US" smtClean="0"/>
              <a:t>05-Nov-22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15D2D-B4B7-4FBA-8EBF-6D8FF002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03E14-DFAA-4CDA-9CA8-D5B24590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65B4-9A8F-47B0-9679-A064526E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2331C7-9907-4500-B180-AEF19207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2F4F-1D5D-4101-96D6-E777B3C537C8}" type="datetimeFigureOut">
              <a:rPr lang="en-US" smtClean="0"/>
              <a:t>05-Nov-22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D27E33-AD7E-4971-BD28-82857950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7E505-CC86-4459-B01F-ABDBBB6A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65B4-9A8F-47B0-9679-A064526E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4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CFB4-DA31-47F0-A282-6DB0594B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4F3C6-482A-4B72-9414-3DE3CB991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ACA28-22FE-4327-94A4-2D8F631F9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61672-6044-4A3F-8854-1FA5EB1B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2F4F-1D5D-4101-96D6-E777B3C537C8}" type="datetimeFigureOut">
              <a:rPr lang="en-US" smtClean="0"/>
              <a:t>05-Nov-22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DC3B6-9493-4612-8C24-48556F9D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0AC75-84EA-485B-A22E-98F4AA1E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65B4-9A8F-47B0-9679-A064526E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C1543-F606-4F09-8D8C-2990A8EE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3031EF-21E1-45F3-B1D0-27ADFC051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A47B8-FFBC-4026-9D92-A6D0E0554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77AD7-83F6-423E-AA4E-9FF734AE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2F4F-1D5D-4101-96D6-E777B3C537C8}" type="datetimeFigureOut">
              <a:rPr lang="en-US" smtClean="0"/>
              <a:t>05-Nov-22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45E72-AE96-47CD-BB3F-BEAC7744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63189-CD3B-4BB7-A0A4-C4ECE5C2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65B4-9A8F-47B0-9679-A064526E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4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487DA4-52DB-43C6-ABBA-E30766BBA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D361F-020F-42D2-AA90-4874D3EF6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688C8-D551-42ED-B720-FB07E9D0C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92F4F-1D5D-4101-96D6-E777B3C537C8}" type="datetimeFigureOut">
              <a:rPr lang="en-US" smtClean="0"/>
              <a:t>05-Nov-22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FD5B0-DBF7-4566-ABDD-1B1A2BBC6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98D73-B68D-4AEF-A8B7-E91F357D9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D65B4-9A8F-47B0-9679-A064526E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8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e.int/en/web/cybercrime/home" TargetMode="External"/><Relationship Id="rId2" Type="http://schemas.openxmlformats.org/officeDocument/2006/relationships/hyperlink" Target="https://eur-lex.europa.eu/eli/dir/2013/40/oj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14FB2-734A-4128-AF50-A632F657A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dirty="0"/>
              <a:t>Cybercrimes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960CD-0891-40EE-A71E-A9FD2C22D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n-US" dirty="0"/>
              <a:t>Dr. Iftikhar Alam</a:t>
            </a:r>
          </a:p>
          <a:p>
            <a:r>
              <a:rPr lang="en-US" dirty="0"/>
              <a:t>CUSIT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51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24CD5-4EE2-4BF4-9978-749F010D2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38" y="158649"/>
            <a:ext cx="10515600" cy="564022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Classification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B2455A-0997-4202-9271-C84966EC7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0594" y="619433"/>
            <a:ext cx="10031911" cy="623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2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F3EFF-47DA-42A6-8D1C-6F12913B1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Cybercrime Laws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1F75A-8D5B-4092-8DAA-2D9C87CE0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sz="2200"/>
              <a:t>Cyber crime act 2016..</a:t>
            </a:r>
          </a:p>
          <a:p>
            <a:endParaRPr lang="en-US" sz="2200"/>
          </a:p>
          <a:p>
            <a:endParaRPr lang="en-US" sz="2200"/>
          </a:p>
          <a:p>
            <a:r>
              <a:rPr lang="en-US" sz="2200"/>
              <a:t>Still a gap</a:t>
            </a:r>
          </a:p>
          <a:p>
            <a:r>
              <a:rPr lang="en-US" sz="2200"/>
              <a:t>Today, cyber crime laws</a:t>
            </a:r>
            <a:br>
              <a:rPr lang="en-US" sz="2200"/>
            </a:br>
            <a:r>
              <a:rPr lang="en-US" sz="2200"/>
              <a:t>are still poorly worded or simply don’t apply to the types of crimes being investigated. </a:t>
            </a:r>
            <a:br>
              <a:rPr lang="en-US" sz="2200"/>
            </a:b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871149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CFFCC-B856-4713-916B-830E7428E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End of lecture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47D1E-E47C-40CC-AAEE-1540AA155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94732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2283F-487B-4025-BCCC-77601328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Cont…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470AC-E1DE-4690-B2A8-C72F3C334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1700" dirty="0"/>
              <a:t>The increased adoption of digital technology has caused an evolution in criminal behavior, resulting in the increased occurrence of ‘cybercrime’. </a:t>
            </a:r>
          </a:p>
          <a:p>
            <a:r>
              <a:rPr lang="en-US" sz="1700" dirty="0"/>
              <a:t>Origin </a:t>
            </a:r>
          </a:p>
          <a:p>
            <a:r>
              <a:rPr lang="en-US" sz="1700" dirty="0"/>
              <a:t>Alternative terminology for cybercrime includes, for example,</a:t>
            </a:r>
            <a:br>
              <a:rPr lang="en-US" sz="1700" dirty="0"/>
            </a:br>
            <a:r>
              <a:rPr lang="en-US" sz="1700" dirty="0"/>
              <a:t>‘cyberspace crime’; ‘computer crime’; ‘computer-related crime’; ‘electronic crime’; ‘e-crime’; ‘technology-enabled crime’; ‘high-tech crime’.</a:t>
            </a:r>
          </a:p>
          <a:p>
            <a:r>
              <a:rPr lang="en-US" sz="1700" dirty="0"/>
              <a:t> </a:t>
            </a:r>
          </a:p>
          <a:p>
            <a:r>
              <a:rPr lang="en-US" sz="1700" dirty="0"/>
              <a:t>Definition </a:t>
            </a:r>
          </a:p>
          <a:p>
            <a:pPr lvl="1"/>
            <a:r>
              <a:rPr lang="en-US" sz="1700" dirty="0"/>
              <a:t>‘Cybercrime’ encompasses a wide number of acts, crimes or illicit conduct perpetrated</a:t>
            </a:r>
            <a:br>
              <a:rPr lang="en-US" sz="1700" dirty="0"/>
            </a:br>
            <a:r>
              <a:rPr lang="en-US" sz="1700" dirty="0"/>
              <a:t>by both individuals or groups against computers, computer-related devices, or information</a:t>
            </a:r>
            <a:br>
              <a:rPr lang="en-US" sz="1700" dirty="0"/>
            </a:br>
            <a:r>
              <a:rPr lang="en-US" sz="1700" dirty="0"/>
              <a:t>technology networks, as well as traditional crimes that are facilitated or maintained by</a:t>
            </a:r>
            <a:br>
              <a:rPr lang="en-US" sz="1700" dirty="0"/>
            </a:br>
            <a:r>
              <a:rPr lang="en-US" sz="1700" dirty="0"/>
              <a:t>the use of the internet and/or information technology </a:t>
            </a:r>
            <a:br>
              <a:rPr lang="en-US" sz="1700" dirty="0"/>
            </a:br>
            <a:br>
              <a:rPr lang="en-US" sz="1700" dirty="0"/>
            </a:br>
            <a:br>
              <a:rPr lang="en-US" sz="1700" dirty="0"/>
            </a:b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38365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AD5D-50C4-407B-AE60-942772C7C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48"/>
            <a:ext cx="10515600" cy="917985"/>
          </a:xfrm>
        </p:spPr>
        <p:txBody>
          <a:bodyPr/>
          <a:lstStyle/>
          <a:p>
            <a:r>
              <a:rPr lang="en-US"/>
              <a:t>Organizational definition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1899C1-5D25-43D1-8F07-C139246BC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920" y="864797"/>
            <a:ext cx="9432160" cy="599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4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150B6-00DA-400D-A9B7-240640B3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Cont…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BD970-AA6B-4101-A8C9-54DAABDA2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‘cyber’ a buzzword as it became synonymous with almost anything related to computers and the internet, e.g., cyberspace, cybershopping, and cybersurfing.</a:t>
            </a:r>
          </a:p>
          <a:p>
            <a:endParaRPr lang="en-US" sz="2200" dirty="0"/>
          </a:p>
          <a:p>
            <a:r>
              <a:rPr lang="en-US" sz="2200" dirty="0"/>
              <a:t>Other alternative names are:</a:t>
            </a:r>
          </a:p>
          <a:p>
            <a:pPr lvl="1"/>
            <a:r>
              <a:rPr lang="en-US" sz="2200" dirty="0"/>
              <a:t>Computer Crimes</a:t>
            </a:r>
          </a:p>
          <a:p>
            <a:pPr lvl="1"/>
            <a:r>
              <a:rPr lang="en-US" sz="2200" dirty="0"/>
              <a:t>E-crimes </a:t>
            </a:r>
          </a:p>
          <a:p>
            <a:pPr lvl="1"/>
            <a:r>
              <a:rPr lang="en-US" sz="2200" dirty="0"/>
              <a:t>Digital crimes </a:t>
            </a:r>
          </a:p>
          <a:p>
            <a:pPr lvl="1"/>
            <a:r>
              <a:rPr lang="en-US" sz="2200" dirty="0"/>
              <a:t>Internet crimes </a:t>
            </a:r>
          </a:p>
          <a:p>
            <a:pPr lvl="1"/>
            <a:r>
              <a:rPr lang="en-US" sz="2200" dirty="0"/>
              <a:t>Tech crimes</a:t>
            </a:r>
          </a:p>
          <a:p>
            <a:pPr lvl="1"/>
            <a:r>
              <a:rPr lang="en-US" sz="2200" dirty="0"/>
              <a:t>Net crimes </a:t>
            </a:r>
          </a:p>
        </p:txBody>
      </p:sp>
    </p:spTree>
    <p:extLst>
      <p:ext uri="{BB962C8B-B14F-4D97-AF65-F5344CB8AC3E}">
        <p14:creationId xmlns:p14="http://schemas.microsoft.com/office/powerpoint/2010/main" val="202366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9F14B-6F79-44A2-B653-6C867018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D14B2-321C-4648-A69C-C3F285F59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Cybercrimes include a diverse set of offences and harmful behaviors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103315-29E8-4FC9-8C63-06854CDC0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560" y="2592377"/>
            <a:ext cx="8404956" cy="31039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7DEFC5-9104-4C39-B842-004500E83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9239" y="2592377"/>
            <a:ext cx="2028825" cy="923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B7715D-D34D-4699-9C9D-86360D3ED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9239" y="3651239"/>
            <a:ext cx="857250" cy="4857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45DCA9A-4FB8-40ED-B376-38D60D9A53BF}"/>
              </a:ext>
            </a:extLst>
          </p:cNvPr>
          <p:cNvSpPr/>
          <p:nvPr/>
        </p:nvSpPr>
        <p:spPr>
          <a:xfrm>
            <a:off x="2508038" y="595563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Botnets can be used to perform Distributed Denial-of-Service attacks, steal data, send spam, and allow the attacker to access the device and its connection.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6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A23D9-AE51-4AAA-9275-B0B61DD80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Cont…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60A436-5DF1-4CCB-ACFF-456C9F5C4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3621583"/>
            <a:ext cx="11496821" cy="160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5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F7541-91CA-4793-A357-EFD25715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729" y="71908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/>
              <a:t>Categories (exhaustive/tentative)</a:t>
            </a:r>
            <a:br>
              <a:rPr lang="en-US"/>
            </a:br>
            <a:r>
              <a:rPr lang="en-US" sz="1900" b="1"/>
              <a:t>Table 4. </a:t>
            </a:r>
            <a:r>
              <a:rPr lang="en-US" sz="1900"/>
              <a:t>Table summarizes the cybercrime typology described by The Council of Europe’s 2001</a:t>
            </a:r>
            <a:br>
              <a:rPr lang="en-US" sz="1900"/>
            </a:br>
            <a:r>
              <a:rPr lang="en-US" sz="1900"/>
              <a:t>Convention of Cybercrime (also known as The Budapest Convention) with the addition of category 5</a:t>
            </a:r>
            <a:br>
              <a:rPr lang="en-US" sz="1900"/>
            </a:br>
            <a:r>
              <a:rPr lang="en-US" sz="1900"/>
              <a:t>in 2003.</a:t>
            </a:r>
            <a:br>
              <a:rPr lang="en-US"/>
            </a:br>
            <a:r>
              <a:rPr lang="en-US"/>
              <a:t> 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27428A-8FCA-45A3-82A0-A3A803433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671" y="1866442"/>
            <a:ext cx="10631129" cy="477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1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9556B-4ED1-43A9-88AA-2708BBF67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Other categories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24380C-ADD2-4CCE-998F-CD34328A0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348" y="2509911"/>
            <a:ext cx="940620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00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5CB9-B15A-4266-AFFD-01828E84E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assignment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7FF59-4477-4688-A741-7DBBE7027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https://eur-lex.europa.eu/eli/dir/2013/40/oj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https://www.coe.int/en/web/cybercrime/home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https://rm.coe.int/1680081561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51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201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Office Theme</vt:lpstr>
      <vt:lpstr>Cybercrimes </vt:lpstr>
      <vt:lpstr>Cont…</vt:lpstr>
      <vt:lpstr>Organizational definition </vt:lpstr>
      <vt:lpstr>Cont…</vt:lpstr>
      <vt:lpstr>Cont…</vt:lpstr>
      <vt:lpstr>Cont…</vt:lpstr>
      <vt:lpstr>Categories (exhaustive/tentative) Table 4. Table summarizes the cybercrime typology described by The Council of Europe’s 2001 Convention of Cybercrime (also known as The Budapest Convention) with the addition of category 5 in 2003.   </vt:lpstr>
      <vt:lpstr>Other categories </vt:lpstr>
      <vt:lpstr>Random assignment </vt:lpstr>
      <vt:lpstr>Classification </vt:lpstr>
      <vt:lpstr>Cybercrime Laws </vt:lpstr>
      <vt:lpstr>End of lecture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Cybercrimes </dc:title>
  <dc:creator>Iftikhar Alam</dc:creator>
  <cp:lastModifiedBy>Iftikhar Alam</cp:lastModifiedBy>
  <cp:revision>3</cp:revision>
  <dcterms:created xsi:type="dcterms:W3CDTF">2022-11-05T08:30:09Z</dcterms:created>
  <dcterms:modified xsi:type="dcterms:W3CDTF">2022-11-05T08:48:49Z</dcterms:modified>
</cp:coreProperties>
</file>