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38C513-2BA9-4601-8E52-5E8BA1EFEF7F}">
  <a:tblStyle styleId="{B238C513-2BA9-4601-8E52-5E8BA1EFEF7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1E8"/>
          </a:solidFill>
        </a:fill>
      </a:tcStyle>
    </a:wholeTbl>
    <a:band1H>
      <a:tcTxStyle/>
      <a:tcStyle>
        <a:fill>
          <a:solidFill>
            <a:srgbClr val="FFE2CD"/>
          </a:solidFill>
        </a:fill>
      </a:tcStyle>
    </a:band1H>
    <a:band2H>
      <a:tcTxStyle/>
    </a:band2H>
    <a:band1V>
      <a:tcTxStyle/>
      <a:tcStyle>
        <a:fill>
          <a:solidFill>
            <a:srgbClr val="FFE2C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italic.fntdata"/><Relationship Id="rId14" Type="http://schemas.openxmlformats.org/officeDocument/2006/relationships/slide" Target="slides/slide8.xml"/><Relationship Id="rId36" Type="http://schemas.openxmlformats.org/officeDocument/2006/relationships/font" Target="fonts/Montserrat-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ontserra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31823c6e7_0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31823c6e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0"/>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10"/>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40.png"/><Relationship Id="rId5" Type="http://schemas.openxmlformats.org/officeDocument/2006/relationships/image" Target="../media/image34.png"/><Relationship Id="rId6" Type="http://schemas.openxmlformats.org/officeDocument/2006/relationships/image" Target="../media/image37.png"/><Relationship Id="rId7" Type="http://schemas.openxmlformats.org/officeDocument/2006/relationships/image" Target="../media/image36.png"/><Relationship Id="rId8"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8.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9.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63.png"/><Relationship Id="rId6" Type="http://schemas.openxmlformats.org/officeDocument/2006/relationships/image" Target="../media/image48.png"/><Relationship Id="rId7" Type="http://schemas.openxmlformats.org/officeDocument/2006/relationships/image" Target="../media/image52.png"/><Relationship Id="rId8"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1.png"/><Relationship Id="rId4" Type="http://schemas.openxmlformats.org/officeDocument/2006/relationships/image" Target="../media/image50.png"/><Relationship Id="rId5" Type="http://schemas.openxmlformats.org/officeDocument/2006/relationships/image" Target="../media/image64.png"/><Relationship Id="rId6" Type="http://schemas.openxmlformats.org/officeDocument/2006/relationships/image" Target="../media/image54.png"/><Relationship Id="rId7" Type="http://schemas.openxmlformats.org/officeDocument/2006/relationships/image" Target="../media/image55.png"/><Relationship Id="rId8" Type="http://schemas.openxmlformats.org/officeDocument/2006/relationships/image" Target="../media/image6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6.png"/><Relationship Id="rId4" Type="http://schemas.openxmlformats.org/officeDocument/2006/relationships/image" Target="../media/image59.png"/><Relationship Id="rId5" Type="http://schemas.openxmlformats.org/officeDocument/2006/relationships/image" Target="../media/image58.png"/><Relationship Id="rId6"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0.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1"/>
          <p:cNvSpPr txBox="1"/>
          <p:nvPr>
            <p:ph type="ctrTitle"/>
          </p:nvPr>
        </p:nvSpPr>
        <p:spPr>
          <a:xfrm>
            <a:off x="0" y="1250577"/>
            <a:ext cx="9144000" cy="257307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lang="en-US" sz="4200">
                <a:solidFill>
                  <a:srgbClr val="CC0000"/>
                </a:solidFill>
                <a:latin typeface="Montserrat"/>
                <a:ea typeface="Montserrat"/>
                <a:cs typeface="Montserrat"/>
                <a:sym typeface="Montserrat"/>
              </a:rPr>
              <a:t>Capstone Project – 3</a:t>
            </a:r>
            <a:br>
              <a:rPr b="1" lang="en-US" sz="4200">
                <a:solidFill>
                  <a:srgbClr val="CC0000"/>
                </a:solidFill>
                <a:latin typeface="Montserrat"/>
                <a:ea typeface="Montserrat"/>
                <a:cs typeface="Montserrat"/>
                <a:sym typeface="Montserrat"/>
              </a:rPr>
            </a:br>
            <a:r>
              <a:rPr b="1" lang="en-US" sz="3600">
                <a:solidFill>
                  <a:schemeClr val="lt1"/>
                </a:solidFill>
                <a:latin typeface="Montserrat"/>
                <a:ea typeface="Montserrat"/>
                <a:cs typeface="Montserrat"/>
                <a:sym typeface="Montserrat"/>
              </a:rPr>
              <a:t>Bank Marketing Effectiveness Prediction</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rotWithShape="1">
          <a:blip r:embed="rId3">
            <a:alphaModFix/>
          </a:blip>
          <a:srcRect b="0" l="0" r="0" t="0"/>
          <a:stretch/>
        </p:blipFill>
        <p:spPr>
          <a:xfrm>
            <a:off x="6541994" y="3262120"/>
            <a:ext cx="2544053" cy="1824303"/>
          </a:xfrm>
          <a:prstGeom prst="rect">
            <a:avLst/>
          </a:prstGeom>
          <a:solidFill>
            <a:schemeClr val="lt2"/>
          </a:solidFill>
          <a:ln cap="flat" cmpd="sng" w="9525">
            <a:solidFill>
              <a:schemeClr val="dk1"/>
            </a:solidFill>
            <a:prstDash val="solid"/>
            <a:round/>
            <a:headEnd len="sm" w="sm" type="none"/>
            <a:tailEnd len="sm" w="sm" type="none"/>
          </a:ln>
        </p:spPr>
      </p:pic>
      <p:pic>
        <p:nvPicPr>
          <p:cNvPr id="116" name="Google Shape;116;p20"/>
          <p:cNvPicPr preferRelativeResize="0"/>
          <p:nvPr/>
        </p:nvPicPr>
        <p:blipFill rotWithShape="1">
          <a:blip r:embed="rId4">
            <a:alphaModFix/>
          </a:blip>
          <a:srcRect b="0" l="0" r="0" t="0"/>
          <a:stretch/>
        </p:blipFill>
        <p:spPr>
          <a:xfrm>
            <a:off x="3866030" y="3262119"/>
            <a:ext cx="2675964" cy="1824303"/>
          </a:xfrm>
          <a:prstGeom prst="rect">
            <a:avLst/>
          </a:prstGeom>
          <a:solidFill>
            <a:schemeClr val="lt2"/>
          </a:solidFill>
          <a:ln cap="flat" cmpd="sng" w="9525">
            <a:solidFill>
              <a:schemeClr val="dk1"/>
            </a:solidFill>
            <a:prstDash val="solid"/>
            <a:round/>
            <a:headEnd len="sm" w="sm" type="none"/>
            <a:tailEnd len="sm" w="sm" type="none"/>
          </a:ln>
        </p:spPr>
      </p:pic>
      <p:pic>
        <p:nvPicPr>
          <p:cNvPr id="117" name="Google Shape;117;p20"/>
          <p:cNvPicPr preferRelativeResize="0"/>
          <p:nvPr/>
        </p:nvPicPr>
        <p:blipFill rotWithShape="1">
          <a:blip r:embed="rId5">
            <a:alphaModFix/>
          </a:blip>
          <a:srcRect b="0" l="0" r="0" t="0"/>
          <a:stretch/>
        </p:blipFill>
        <p:spPr>
          <a:xfrm>
            <a:off x="2857460" y="496587"/>
            <a:ext cx="2635664" cy="1869197"/>
          </a:xfrm>
          <a:prstGeom prst="rect">
            <a:avLst/>
          </a:prstGeom>
          <a:solidFill>
            <a:schemeClr val="lt2"/>
          </a:solidFill>
          <a:ln cap="flat" cmpd="sng" w="9525">
            <a:solidFill>
              <a:schemeClr val="dk1"/>
            </a:solidFill>
            <a:prstDash val="solid"/>
            <a:round/>
            <a:headEnd len="sm" w="sm" type="none"/>
            <a:tailEnd len="sm" w="sm" type="none"/>
          </a:ln>
        </p:spPr>
      </p:pic>
      <p:pic>
        <p:nvPicPr>
          <p:cNvPr id="118" name="Google Shape;118;p20"/>
          <p:cNvPicPr preferRelativeResize="0"/>
          <p:nvPr/>
        </p:nvPicPr>
        <p:blipFill rotWithShape="1">
          <a:blip r:embed="rId6">
            <a:alphaModFix/>
          </a:blip>
          <a:srcRect b="0" l="0" r="0" t="0"/>
          <a:stretch/>
        </p:blipFill>
        <p:spPr>
          <a:xfrm>
            <a:off x="87407" y="496586"/>
            <a:ext cx="2770053" cy="1869197"/>
          </a:xfrm>
          <a:prstGeom prst="rect">
            <a:avLst/>
          </a:prstGeom>
          <a:solidFill>
            <a:schemeClr val="lt2"/>
          </a:solidFill>
          <a:ln cap="flat" cmpd="sng" w="9525">
            <a:solidFill>
              <a:schemeClr val="dk1"/>
            </a:solidFill>
            <a:prstDash val="solid"/>
            <a:round/>
            <a:headEnd len="sm" w="sm" type="none"/>
            <a:tailEnd len="sm" w="sm" type="none"/>
          </a:ln>
        </p:spPr>
      </p:pic>
      <p:cxnSp>
        <p:nvCxnSpPr>
          <p:cNvPr id="119" name="Google Shape;119;p20"/>
          <p:cNvCxnSpPr/>
          <p:nvPr/>
        </p:nvCxnSpPr>
        <p:spPr>
          <a:xfrm>
            <a:off x="1782979" y="2813579"/>
            <a:ext cx="5578041" cy="7755"/>
          </a:xfrm>
          <a:prstGeom prst="straightConnector1">
            <a:avLst/>
          </a:prstGeom>
          <a:noFill/>
          <a:ln cap="flat" cmpd="sng" w="9525">
            <a:solidFill>
              <a:srgbClr val="CB0000"/>
            </a:solidFill>
            <a:prstDash val="solid"/>
            <a:round/>
            <a:headEnd len="sm" w="sm" type="none"/>
            <a:tailEnd len="sm" w="sm" type="none"/>
          </a:ln>
        </p:spPr>
      </p:cxnSp>
      <p:sp>
        <p:nvSpPr>
          <p:cNvPr id="120" name="Google Shape;120;p20"/>
          <p:cNvSpPr/>
          <p:nvPr/>
        </p:nvSpPr>
        <p:spPr>
          <a:xfrm>
            <a:off x="5493123" y="740969"/>
            <a:ext cx="3592923" cy="1075764"/>
          </a:xfrm>
          <a:prstGeom prst="leftArrowCallout">
            <a:avLst>
              <a:gd fmla="val 25000" name="adj1"/>
              <a:gd fmla="val 33750" name="adj2"/>
              <a:gd fmla="val 25000" name="adj3"/>
              <a:gd fmla="val 85852" name="adj4"/>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Client whose education background is secondary are in high numbers.</a:t>
            </a:r>
            <a:endParaRPr sz="900">
              <a:latin typeface="Montserrat"/>
              <a:ea typeface="Montserrat"/>
              <a:cs typeface="Montserrat"/>
              <a:sym typeface="Montserrat"/>
            </a:endParaRPr>
          </a:p>
          <a:p>
            <a:pPr indent="-114300" lvl="0" marL="171450" marR="0" rtl="0" algn="l">
              <a:lnSpc>
                <a:spcPct val="100000"/>
              </a:lnSpc>
              <a:spcBef>
                <a:spcPts val="0"/>
              </a:spcBef>
              <a:spcAft>
                <a:spcPts val="0"/>
              </a:spcAft>
              <a:buClr>
                <a:srgbClr val="000000"/>
              </a:buClr>
              <a:buSzPts val="900"/>
              <a:buFont typeface="Arial"/>
              <a:buNone/>
            </a:pPr>
            <a:r>
              <a:t/>
            </a:r>
            <a:endParaRPr i="0" sz="9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People with Secondary education qualification are the most who have subscribed for the deposits.</a:t>
            </a:r>
            <a:endParaRPr sz="900">
              <a:latin typeface="Montserrat"/>
              <a:ea typeface="Montserrat"/>
              <a:cs typeface="Montserrat"/>
              <a:sym typeface="Montserrat"/>
            </a:endParaRPr>
          </a:p>
        </p:txBody>
      </p:sp>
      <p:sp>
        <p:nvSpPr>
          <p:cNvPr id="121" name="Google Shape;121;p20"/>
          <p:cNvSpPr/>
          <p:nvPr/>
        </p:nvSpPr>
        <p:spPr>
          <a:xfrm>
            <a:off x="87407" y="3597088"/>
            <a:ext cx="3778623" cy="988359"/>
          </a:xfrm>
          <a:prstGeom prst="rightArrowCallout">
            <a:avLst>
              <a:gd fmla="val 25000" name="adj1"/>
              <a:gd fmla="val 38605" name="adj2"/>
              <a:gd fmla="val 25000" name="adj3"/>
              <a:gd fmla="val 86196" name="adj4"/>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default feature seems to be does not play important role.</a:t>
            </a:r>
            <a:endParaRPr i="0" sz="900" u="none" cap="none" strike="noStrike">
              <a:solidFill>
                <a:schemeClr val="lt1"/>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900">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People with default status as no are the most</a:t>
            </a:r>
            <a:r>
              <a:rPr lang="en-US" sz="900">
                <a:solidFill>
                  <a:schemeClr val="lt1"/>
                </a:solidFill>
                <a:latin typeface="Montserrat"/>
                <a:ea typeface="Montserrat"/>
                <a:cs typeface="Montserrat"/>
                <a:sym typeface="Montserrat"/>
              </a:rPr>
              <a:t> ones</a:t>
            </a:r>
            <a:r>
              <a:rPr i="0" lang="en-US" sz="900" u="none" cap="none" strike="noStrike">
                <a:solidFill>
                  <a:schemeClr val="lt1"/>
                </a:solidFill>
                <a:latin typeface="Montserrat"/>
                <a:ea typeface="Montserrat"/>
                <a:cs typeface="Montserrat"/>
                <a:sym typeface="Montserrat"/>
              </a:rPr>
              <a:t> who have and have not subscribed for bank deposits.</a:t>
            </a:r>
            <a:endParaRPr i="0" sz="900" u="none" cap="none" strike="noStrike">
              <a:solidFill>
                <a:schemeClr val="lt1"/>
              </a:solidFill>
              <a:latin typeface="Montserrat"/>
              <a:ea typeface="Montserrat"/>
              <a:cs typeface="Montserrat"/>
              <a:sym typeface="Montserrat"/>
            </a:endParaRPr>
          </a:p>
        </p:txBody>
      </p:sp>
      <p:sp>
        <p:nvSpPr>
          <p:cNvPr id="122" name="Google Shape;122;p20"/>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EDA(continued)</a:t>
            </a:r>
            <a:r>
              <a:rPr b="1" i="0" lang="en-US" sz="2400" u="none" cap="none" strike="noStrike">
                <a:solidFill>
                  <a:srgbClr val="C00000"/>
                </a:solidFill>
                <a:latin typeface="Montserrat"/>
                <a:ea typeface="Montserrat"/>
                <a:cs typeface="Montserrat"/>
                <a:sym typeface="Montserrat"/>
              </a:rPr>
              <a:t> : </a:t>
            </a:r>
            <a:endParaRPr b="1" i="0" sz="2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rotWithShape="1">
          <a:blip r:embed="rId3">
            <a:alphaModFix/>
          </a:blip>
          <a:srcRect b="0" l="0" r="0" t="0"/>
          <a:stretch/>
        </p:blipFill>
        <p:spPr>
          <a:xfrm>
            <a:off x="2760010" y="499293"/>
            <a:ext cx="2662516" cy="1949348"/>
          </a:xfrm>
          <a:prstGeom prst="rect">
            <a:avLst/>
          </a:prstGeom>
          <a:solidFill>
            <a:schemeClr val="lt2"/>
          </a:solidFill>
          <a:ln cap="flat" cmpd="sng" w="9525">
            <a:solidFill>
              <a:schemeClr val="dk1"/>
            </a:solidFill>
            <a:prstDash val="solid"/>
            <a:round/>
            <a:headEnd len="sm" w="sm" type="none"/>
            <a:tailEnd len="sm" w="sm" type="none"/>
          </a:ln>
        </p:spPr>
      </p:pic>
      <p:pic>
        <p:nvPicPr>
          <p:cNvPr id="128" name="Google Shape;128;p21"/>
          <p:cNvPicPr preferRelativeResize="0"/>
          <p:nvPr/>
        </p:nvPicPr>
        <p:blipFill rotWithShape="1">
          <a:blip r:embed="rId4">
            <a:alphaModFix/>
          </a:blip>
          <a:srcRect b="0" l="0" r="0" t="0"/>
          <a:stretch/>
        </p:blipFill>
        <p:spPr>
          <a:xfrm>
            <a:off x="70598" y="499294"/>
            <a:ext cx="2689412" cy="1949348"/>
          </a:xfrm>
          <a:prstGeom prst="rect">
            <a:avLst/>
          </a:prstGeom>
          <a:solidFill>
            <a:schemeClr val="lt2"/>
          </a:solidFill>
          <a:ln cap="flat" cmpd="sng" w="9525">
            <a:solidFill>
              <a:schemeClr val="dk1"/>
            </a:solidFill>
            <a:prstDash val="solid"/>
            <a:round/>
            <a:headEnd len="sm" w="sm" type="none"/>
            <a:tailEnd len="sm" w="sm" type="none"/>
          </a:ln>
        </p:spPr>
      </p:pic>
      <p:cxnSp>
        <p:nvCxnSpPr>
          <p:cNvPr id="129" name="Google Shape;129;p21"/>
          <p:cNvCxnSpPr/>
          <p:nvPr/>
        </p:nvCxnSpPr>
        <p:spPr>
          <a:xfrm>
            <a:off x="1782979" y="2689156"/>
            <a:ext cx="5578041" cy="7755"/>
          </a:xfrm>
          <a:prstGeom prst="straightConnector1">
            <a:avLst/>
          </a:prstGeom>
          <a:noFill/>
          <a:ln cap="flat" cmpd="sng" w="9525">
            <a:solidFill>
              <a:srgbClr val="CB0000"/>
            </a:solidFill>
            <a:prstDash val="solid"/>
            <a:round/>
            <a:headEnd len="sm" w="sm" type="none"/>
            <a:tailEnd len="sm" w="sm" type="none"/>
          </a:ln>
        </p:spPr>
      </p:cxnSp>
      <p:sp>
        <p:nvSpPr>
          <p:cNvPr id="130" name="Google Shape;130;p21"/>
          <p:cNvSpPr/>
          <p:nvPr/>
        </p:nvSpPr>
        <p:spPr>
          <a:xfrm>
            <a:off x="5439335" y="931617"/>
            <a:ext cx="3583347" cy="1075764"/>
          </a:xfrm>
          <a:prstGeom prst="leftArrowCallout">
            <a:avLst>
              <a:gd fmla="val 25000" name="adj1"/>
              <a:gd fmla="val 33750" name="adj2"/>
              <a:gd fmla="val 25000" name="adj3"/>
              <a:gd fmla="val 85852" name="adj4"/>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People with housing loan are the most ones who have been contacted by the bank.</a:t>
            </a:r>
            <a:endParaRPr sz="900">
              <a:latin typeface="Montserrat"/>
              <a:ea typeface="Montserrat"/>
              <a:cs typeface="Montserrat"/>
              <a:sym typeface="Montserrat"/>
            </a:endParaRPr>
          </a:p>
          <a:p>
            <a:pPr indent="-114300" lvl="0" marL="171450" marR="0" rtl="0" algn="l">
              <a:lnSpc>
                <a:spcPct val="100000"/>
              </a:lnSpc>
              <a:spcBef>
                <a:spcPts val="0"/>
              </a:spcBef>
              <a:spcAft>
                <a:spcPts val="0"/>
              </a:spcAft>
              <a:buClr>
                <a:srgbClr val="000000"/>
              </a:buClr>
              <a:buSzPts val="900"/>
              <a:buFont typeface="Arial"/>
              <a:buNone/>
            </a:pPr>
            <a:r>
              <a:t/>
            </a:r>
            <a:endParaRPr i="0" sz="9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900"/>
              <a:buFont typeface="Arial"/>
              <a:buChar char="•"/>
            </a:pPr>
            <a:r>
              <a:rPr i="0" lang="en-US" sz="900" u="none" cap="none" strike="noStrike">
                <a:solidFill>
                  <a:schemeClr val="lt1"/>
                </a:solidFill>
                <a:latin typeface="Montserrat"/>
                <a:ea typeface="Montserrat"/>
                <a:cs typeface="Montserrat"/>
                <a:sym typeface="Montserrat"/>
              </a:rPr>
              <a:t>People with no housing loan are the most ones who have subscribed for deposits</a:t>
            </a:r>
            <a:r>
              <a:rPr lang="en-US" sz="900">
                <a:solidFill>
                  <a:schemeClr val="lt1"/>
                </a:solidFill>
                <a:latin typeface="Montserrat"/>
                <a:ea typeface="Montserrat"/>
                <a:cs typeface="Montserrat"/>
                <a:sym typeface="Montserrat"/>
              </a:rPr>
              <a:t>.</a:t>
            </a:r>
            <a:endParaRPr i="0" sz="900" u="none" cap="none" strike="noStrike">
              <a:solidFill>
                <a:schemeClr val="lt1"/>
              </a:solidFill>
              <a:latin typeface="Montserrat"/>
              <a:ea typeface="Montserrat"/>
              <a:cs typeface="Montserrat"/>
              <a:sym typeface="Montserrat"/>
            </a:endParaRPr>
          </a:p>
        </p:txBody>
      </p:sp>
      <p:sp>
        <p:nvSpPr>
          <p:cNvPr id="131" name="Google Shape;131;p21"/>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EDA(continued)</a:t>
            </a:r>
            <a:r>
              <a:rPr b="1" i="0" lang="en-US" sz="2400" u="none" cap="none" strike="noStrike">
                <a:solidFill>
                  <a:srgbClr val="C00000"/>
                </a:solidFill>
                <a:latin typeface="Montserrat"/>
                <a:ea typeface="Montserrat"/>
                <a:cs typeface="Montserrat"/>
                <a:sym typeface="Montserrat"/>
              </a:rPr>
              <a:t> : </a:t>
            </a:r>
            <a:endParaRPr b="1" i="0" sz="2400" u="none" cap="none" strike="noStrike">
              <a:solidFill>
                <a:schemeClr val="lt1"/>
              </a:solidFill>
              <a:latin typeface="Montserrat"/>
              <a:ea typeface="Montserrat"/>
              <a:cs typeface="Montserrat"/>
              <a:sym typeface="Montserrat"/>
            </a:endParaRPr>
          </a:p>
        </p:txBody>
      </p:sp>
      <p:pic>
        <p:nvPicPr>
          <p:cNvPr id="132" name="Google Shape;132;p21"/>
          <p:cNvPicPr preferRelativeResize="0"/>
          <p:nvPr/>
        </p:nvPicPr>
        <p:blipFill rotWithShape="1">
          <a:blip r:embed="rId5">
            <a:alphaModFix/>
          </a:blip>
          <a:srcRect b="0" l="0" r="0" t="0"/>
          <a:stretch/>
        </p:blipFill>
        <p:spPr>
          <a:xfrm>
            <a:off x="6525186" y="3132401"/>
            <a:ext cx="2497496" cy="1873788"/>
          </a:xfrm>
          <a:prstGeom prst="rect">
            <a:avLst/>
          </a:prstGeom>
          <a:solidFill>
            <a:schemeClr val="lt2"/>
          </a:solidFill>
          <a:ln cap="flat" cmpd="sng" w="9525">
            <a:solidFill>
              <a:schemeClr val="dk1"/>
            </a:solidFill>
            <a:prstDash val="solid"/>
            <a:round/>
            <a:headEnd len="sm" w="sm" type="none"/>
            <a:tailEnd len="sm" w="sm" type="none"/>
          </a:ln>
        </p:spPr>
      </p:pic>
      <p:pic>
        <p:nvPicPr>
          <p:cNvPr id="133" name="Google Shape;133;p21"/>
          <p:cNvPicPr preferRelativeResize="0"/>
          <p:nvPr/>
        </p:nvPicPr>
        <p:blipFill rotWithShape="1">
          <a:blip r:embed="rId6">
            <a:alphaModFix/>
          </a:blip>
          <a:srcRect b="0" l="0" r="0" t="0"/>
          <a:stretch/>
        </p:blipFill>
        <p:spPr>
          <a:xfrm>
            <a:off x="3849233" y="3130416"/>
            <a:ext cx="2698223" cy="1875773"/>
          </a:xfrm>
          <a:prstGeom prst="rect">
            <a:avLst/>
          </a:prstGeom>
          <a:solidFill>
            <a:schemeClr val="lt2"/>
          </a:solidFill>
          <a:ln cap="flat" cmpd="sng" w="9525">
            <a:solidFill>
              <a:schemeClr val="dk1"/>
            </a:solidFill>
            <a:prstDash val="solid"/>
            <a:round/>
            <a:headEnd len="sm" w="sm" type="none"/>
            <a:tailEnd len="sm" w="sm" type="none"/>
          </a:ln>
        </p:spPr>
      </p:pic>
      <p:sp>
        <p:nvSpPr>
          <p:cNvPr id="134" name="Google Shape;134;p21"/>
          <p:cNvSpPr/>
          <p:nvPr/>
        </p:nvSpPr>
        <p:spPr>
          <a:xfrm>
            <a:off x="70600" y="3574125"/>
            <a:ext cx="3778500" cy="1075800"/>
          </a:xfrm>
          <a:prstGeom prst="rightArrowCallout">
            <a:avLst>
              <a:gd fmla="val 25000" name="adj1"/>
              <a:gd fmla="val 38605" name="adj2"/>
              <a:gd fmla="val 25000" name="adj3"/>
              <a:gd fmla="val 86196" name="adj4"/>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900"/>
              <a:buFont typeface="Arial"/>
              <a:buChar char="•"/>
            </a:pPr>
            <a:r>
              <a:rPr i="0" lang="en-US" sz="900" u="none" cap="none" strike="noStrike">
                <a:solidFill>
                  <a:schemeClr val="lt1"/>
                </a:solidFill>
                <a:latin typeface="Montserrat"/>
                <a:ea typeface="Montserrat"/>
                <a:cs typeface="Montserrat"/>
                <a:sym typeface="Montserrat"/>
              </a:rPr>
              <a:t>People with no personal loan are the most ones who have been contacted by the bank for the deposits.</a:t>
            </a:r>
            <a:endParaRPr sz="900">
              <a:latin typeface="Montserrat"/>
              <a:ea typeface="Montserrat"/>
              <a:cs typeface="Montserrat"/>
              <a:sym typeface="Montserrat"/>
            </a:endParaRPr>
          </a:p>
          <a:p>
            <a:pPr indent="-114300" lvl="0" marL="171450" marR="0" rtl="0" algn="l">
              <a:lnSpc>
                <a:spcPct val="100000"/>
              </a:lnSpc>
              <a:spcBef>
                <a:spcPts val="0"/>
              </a:spcBef>
              <a:spcAft>
                <a:spcPts val="0"/>
              </a:spcAft>
              <a:buClr>
                <a:srgbClr val="000000"/>
              </a:buClr>
              <a:buSzPts val="900"/>
              <a:buFont typeface="Arial"/>
              <a:buNone/>
            </a:pPr>
            <a:r>
              <a:t/>
            </a:r>
            <a:endParaRPr i="0" sz="9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900"/>
              <a:buFont typeface="Arial"/>
              <a:buChar char="•"/>
            </a:pPr>
            <a:r>
              <a:rPr i="0" lang="en-US" sz="900" u="none" cap="none" strike="noStrike">
                <a:solidFill>
                  <a:schemeClr val="lt1"/>
                </a:solidFill>
                <a:latin typeface="Montserrat"/>
                <a:ea typeface="Montserrat"/>
                <a:cs typeface="Montserrat"/>
                <a:sym typeface="Montserrat"/>
              </a:rPr>
              <a:t>People with no personal loan are the most ones</a:t>
            </a:r>
            <a:r>
              <a:rPr lang="en-US" sz="900">
                <a:solidFill>
                  <a:schemeClr val="lt1"/>
                </a:solidFill>
                <a:latin typeface="Montserrat"/>
                <a:ea typeface="Montserrat"/>
                <a:cs typeface="Montserrat"/>
                <a:sym typeface="Montserrat"/>
              </a:rPr>
              <a:t> </a:t>
            </a:r>
            <a:r>
              <a:rPr i="0" lang="en-US" sz="900" u="none" cap="none" strike="noStrike">
                <a:solidFill>
                  <a:schemeClr val="lt1"/>
                </a:solidFill>
                <a:latin typeface="Montserrat"/>
                <a:ea typeface="Montserrat"/>
                <a:cs typeface="Montserrat"/>
                <a:sym typeface="Montserrat"/>
              </a:rPr>
              <a:t>who have not subscribed and are also the most ones who have subscribed for the deposits.</a:t>
            </a:r>
            <a:endParaRPr i="0" sz="9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2"/>
          <p:cNvPicPr preferRelativeResize="0"/>
          <p:nvPr/>
        </p:nvPicPr>
        <p:blipFill rotWithShape="1">
          <a:blip r:embed="rId3">
            <a:alphaModFix/>
          </a:blip>
          <a:srcRect b="0" l="0" r="0" t="0"/>
          <a:stretch/>
        </p:blipFill>
        <p:spPr>
          <a:xfrm>
            <a:off x="2662518" y="599999"/>
            <a:ext cx="2568389" cy="1800301"/>
          </a:xfrm>
          <a:prstGeom prst="rect">
            <a:avLst/>
          </a:prstGeom>
          <a:solidFill>
            <a:schemeClr val="lt2"/>
          </a:solidFill>
          <a:ln cap="flat" cmpd="sng" w="9525">
            <a:solidFill>
              <a:schemeClr val="dk1"/>
            </a:solidFill>
            <a:prstDash val="solid"/>
            <a:round/>
            <a:headEnd len="sm" w="sm" type="none"/>
            <a:tailEnd len="sm" w="sm" type="none"/>
          </a:ln>
        </p:spPr>
      </p:pic>
      <p:pic>
        <p:nvPicPr>
          <p:cNvPr id="140" name="Google Shape;140;p22"/>
          <p:cNvPicPr preferRelativeResize="0"/>
          <p:nvPr/>
        </p:nvPicPr>
        <p:blipFill rotWithShape="1">
          <a:blip r:embed="rId4">
            <a:alphaModFix/>
          </a:blip>
          <a:srcRect b="0" l="0" r="0" t="0"/>
          <a:stretch/>
        </p:blipFill>
        <p:spPr>
          <a:xfrm>
            <a:off x="80683" y="599999"/>
            <a:ext cx="2581835" cy="1800301"/>
          </a:xfrm>
          <a:prstGeom prst="rect">
            <a:avLst/>
          </a:prstGeom>
          <a:solidFill>
            <a:schemeClr val="lt2"/>
          </a:solidFill>
          <a:ln cap="flat" cmpd="sng" w="9525">
            <a:solidFill>
              <a:schemeClr val="dk1"/>
            </a:solidFill>
            <a:prstDash val="solid"/>
            <a:round/>
            <a:headEnd len="sm" w="sm" type="none"/>
            <a:tailEnd len="sm" w="sm" type="none"/>
          </a:ln>
        </p:spPr>
      </p:pic>
      <p:cxnSp>
        <p:nvCxnSpPr>
          <p:cNvPr id="141" name="Google Shape;141;p22"/>
          <p:cNvCxnSpPr/>
          <p:nvPr/>
        </p:nvCxnSpPr>
        <p:spPr>
          <a:xfrm>
            <a:off x="1782979" y="2725726"/>
            <a:ext cx="5578041" cy="7755"/>
          </a:xfrm>
          <a:prstGeom prst="straightConnector1">
            <a:avLst/>
          </a:prstGeom>
          <a:noFill/>
          <a:ln cap="flat" cmpd="sng" w="9525">
            <a:solidFill>
              <a:srgbClr val="CB0000"/>
            </a:solidFill>
            <a:prstDash val="solid"/>
            <a:round/>
            <a:headEnd len="sm" w="sm" type="none"/>
            <a:tailEnd len="sm" w="sm" type="none"/>
          </a:ln>
        </p:spPr>
      </p:cxnSp>
      <p:sp>
        <p:nvSpPr>
          <p:cNvPr id="142" name="Google Shape;142;p22"/>
          <p:cNvSpPr/>
          <p:nvPr/>
        </p:nvSpPr>
        <p:spPr>
          <a:xfrm>
            <a:off x="5244353" y="962267"/>
            <a:ext cx="3767800" cy="1075764"/>
          </a:xfrm>
          <a:prstGeom prst="leftArrowCallout">
            <a:avLst>
              <a:gd fmla="val 25000" name="adj1"/>
              <a:gd fmla="val 33750" name="adj2"/>
              <a:gd fmla="val 25000" name="adj3"/>
              <a:gd fmla="val 85852" name="adj4"/>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Most people are contacted more in cellular than telephone.</a:t>
            </a:r>
            <a:endParaRPr sz="900">
              <a:latin typeface="Montserrat"/>
              <a:ea typeface="Montserrat"/>
              <a:cs typeface="Montserrat"/>
              <a:sym typeface="Montserrat"/>
            </a:endParaRPr>
          </a:p>
          <a:p>
            <a:pPr indent="-114300" lvl="0" marL="171450" marR="0" rtl="0" algn="l">
              <a:lnSpc>
                <a:spcPct val="100000"/>
              </a:lnSpc>
              <a:spcBef>
                <a:spcPts val="0"/>
              </a:spcBef>
              <a:spcAft>
                <a:spcPts val="0"/>
              </a:spcAft>
              <a:buClr>
                <a:srgbClr val="000000"/>
              </a:buClr>
              <a:buSzPts val="900"/>
              <a:buFont typeface="Arial"/>
              <a:buNone/>
            </a:pPr>
            <a:r>
              <a:t/>
            </a:r>
            <a:endParaRPr i="0" sz="9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More people contacted on cellular by bank have subscribed the deposits.</a:t>
            </a:r>
            <a:endParaRPr i="0" sz="900" u="none" cap="none" strike="noStrike">
              <a:solidFill>
                <a:schemeClr val="lt1"/>
              </a:solidFill>
              <a:latin typeface="Montserrat"/>
              <a:ea typeface="Montserrat"/>
              <a:cs typeface="Montserrat"/>
              <a:sym typeface="Montserrat"/>
            </a:endParaRPr>
          </a:p>
        </p:txBody>
      </p:sp>
      <p:sp>
        <p:nvSpPr>
          <p:cNvPr id="143" name="Google Shape;143;p22"/>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EDA(continued)</a:t>
            </a:r>
            <a:r>
              <a:rPr b="1" i="0" lang="en-US" sz="2400" u="none" cap="none" strike="noStrike">
                <a:solidFill>
                  <a:srgbClr val="C00000"/>
                </a:solidFill>
                <a:latin typeface="Montserrat"/>
                <a:ea typeface="Montserrat"/>
                <a:cs typeface="Montserrat"/>
                <a:sym typeface="Montserrat"/>
              </a:rPr>
              <a:t> : </a:t>
            </a:r>
            <a:endParaRPr b="1" i="0" sz="2400" u="none" cap="none" strike="noStrike">
              <a:solidFill>
                <a:schemeClr val="lt1"/>
              </a:solidFill>
              <a:latin typeface="Montserrat"/>
              <a:ea typeface="Montserrat"/>
              <a:cs typeface="Montserrat"/>
              <a:sym typeface="Montserrat"/>
            </a:endParaRPr>
          </a:p>
        </p:txBody>
      </p:sp>
      <p:pic>
        <p:nvPicPr>
          <p:cNvPr id="144" name="Google Shape;144;p22"/>
          <p:cNvPicPr preferRelativeResize="0"/>
          <p:nvPr/>
        </p:nvPicPr>
        <p:blipFill rotWithShape="1">
          <a:blip r:embed="rId5">
            <a:alphaModFix/>
          </a:blip>
          <a:srcRect b="0" l="0" r="0" t="0"/>
          <a:stretch/>
        </p:blipFill>
        <p:spPr>
          <a:xfrm>
            <a:off x="6573625" y="3323150"/>
            <a:ext cx="2438525" cy="1690549"/>
          </a:xfrm>
          <a:prstGeom prst="rect">
            <a:avLst/>
          </a:prstGeom>
          <a:solidFill>
            <a:schemeClr val="lt2"/>
          </a:solidFill>
          <a:ln cap="flat" cmpd="sng" w="9525">
            <a:solidFill>
              <a:schemeClr val="dk1"/>
            </a:solidFill>
            <a:prstDash val="solid"/>
            <a:round/>
            <a:headEnd len="sm" w="sm" type="none"/>
            <a:tailEnd len="sm" w="sm" type="none"/>
          </a:ln>
        </p:spPr>
      </p:pic>
      <p:pic>
        <p:nvPicPr>
          <p:cNvPr id="145" name="Google Shape;145;p22"/>
          <p:cNvPicPr preferRelativeResize="0"/>
          <p:nvPr/>
        </p:nvPicPr>
        <p:blipFill rotWithShape="1">
          <a:blip r:embed="rId6">
            <a:alphaModFix/>
          </a:blip>
          <a:srcRect b="0" l="0" r="0" t="0"/>
          <a:stretch/>
        </p:blipFill>
        <p:spPr>
          <a:xfrm>
            <a:off x="3978354" y="3320574"/>
            <a:ext cx="2595282" cy="1695671"/>
          </a:xfrm>
          <a:prstGeom prst="rect">
            <a:avLst/>
          </a:prstGeom>
          <a:solidFill>
            <a:schemeClr val="lt2"/>
          </a:solidFill>
          <a:ln cap="flat" cmpd="sng" w="9525">
            <a:solidFill>
              <a:schemeClr val="dk1"/>
            </a:solidFill>
            <a:prstDash val="solid"/>
            <a:round/>
            <a:headEnd len="sm" w="sm" type="none"/>
            <a:tailEnd len="sm" w="sm" type="none"/>
          </a:ln>
        </p:spPr>
      </p:pic>
      <p:sp>
        <p:nvSpPr>
          <p:cNvPr id="146" name="Google Shape;146;p22"/>
          <p:cNvSpPr/>
          <p:nvPr/>
        </p:nvSpPr>
        <p:spPr>
          <a:xfrm>
            <a:off x="80683" y="3597088"/>
            <a:ext cx="3902713" cy="988359"/>
          </a:xfrm>
          <a:prstGeom prst="rightArrowCallout">
            <a:avLst>
              <a:gd fmla="val 25000" name="adj1"/>
              <a:gd fmla="val 38605" name="adj2"/>
              <a:gd fmla="val 25000" name="adj3"/>
              <a:gd fmla="val 86196" name="adj4"/>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Majority of the outcome of the previous campaign is Non-Existent.</a:t>
            </a:r>
            <a:endParaRPr i="0" sz="900" u="none" cap="none" strike="noStrike">
              <a:solidFill>
                <a:schemeClr val="lt1"/>
              </a:solidFill>
              <a:latin typeface="Montserrat"/>
              <a:ea typeface="Montserrat"/>
              <a:cs typeface="Montserrat"/>
              <a:sym typeface="Montserrat"/>
            </a:endParaRPr>
          </a:p>
          <a:p>
            <a:pPr indent="-114300" lvl="0" marL="171450" marR="0" rtl="0" algn="l">
              <a:lnSpc>
                <a:spcPct val="100000"/>
              </a:lnSpc>
              <a:spcBef>
                <a:spcPts val="0"/>
              </a:spcBef>
              <a:spcAft>
                <a:spcPts val="0"/>
              </a:spcAft>
              <a:buClr>
                <a:srgbClr val="000000"/>
              </a:buClr>
              <a:buSzPts val="900"/>
              <a:buFont typeface="Arial"/>
              <a:buNone/>
            </a:pPr>
            <a:r>
              <a:t/>
            </a:r>
            <a:endParaRPr i="0" sz="9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People whose previous outcome is non-existent</a:t>
            </a:r>
            <a:r>
              <a:rPr lang="en-US" sz="900">
                <a:solidFill>
                  <a:schemeClr val="lt1"/>
                </a:solidFill>
                <a:latin typeface="Montserrat"/>
                <a:ea typeface="Montserrat"/>
                <a:cs typeface="Montserrat"/>
                <a:sym typeface="Montserrat"/>
              </a:rPr>
              <a:t> </a:t>
            </a:r>
            <a:r>
              <a:rPr i="0" lang="en-US" sz="900" u="none" cap="none" strike="noStrike">
                <a:solidFill>
                  <a:schemeClr val="lt1"/>
                </a:solidFill>
                <a:latin typeface="Montserrat"/>
                <a:ea typeface="Montserrat"/>
                <a:cs typeface="Montserrat"/>
                <a:sym typeface="Montserrat"/>
              </a:rPr>
              <a:t>have actually subscribed more.</a:t>
            </a:r>
            <a:endParaRPr i="0" sz="9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rotWithShape="1">
          <a:blip r:embed="rId3">
            <a:alphaModFix/>
          </a:blip>
          <a:srcRect b="0" l="0" r="0" t="0"/>
          <a:stretch/>
        </p:blipFill>
        <p:spPr>
          <a:xfrm>
            <a:off x="5317775" y="749256"/>
            <a:ext cx="2610350" cy="1873766"/>
          </a:xfrm>
          <a:prstGeom prst="rect">
            <a:avLst/>
          </a:prstGeom>
          <a:solidFill>
            <a:schemeClr val="lt2"/>
          </a:solidFill>
          <a:ln cap="flat" cmpd="sng" w="9525">
            <a:solidFill>
              <a:schemeClr val="dk1"/>
            </a:solidFill>
            <a:prstDash val="solid"/>
            <a:round/>
            <a:headEnd len="sm" w="sm" type="none"/>
            <a:tailEnd len="sm" w="sm" type="none"/>
          </a:ln>
        </p:spPr>
      </p:pic>
      <p:pic>
        <p:nvPicPr>
          <p:cNvPr id="152" name="Google Shape;152;p23"/>
          <p:cNvPicPr preferRelativeResize="0"/>
          <p:nvPr/>
        </p:nvPicPr>
        <p:blipFill rotWithShape="1">
          <a:blip r:embed="rId4">
            <a:alphaModFix/>
          </a:blip>
          <a:srcRect b="0" l="0" r="0" t="0"/>
          <a:stretch/>
        </p:blipFill>
        <p:spPr>
          <a:xfrm>
            <a:off x="1150185" y="749256"/>
            <a:ext cx="2803712" cy="1873766"/>
          </a:xfrm>
          <a:prstGeom prst="rect">
            <a:avLst/>
          </a:prstGeom>
          <a:solidFill>
            <a:schemeClr val="lt2"/>
          </a:solidFill>
          <a:ln cap="flat" cmpd="sng" w="9525">
            <a:solidFill>
              <a:schemeClr val="dk1"/>
            </a:solidFill>
            <a:prstDash val="solid"/>
            <a:round/>
            <a:headEnd len="sm" w="sm" type="none"/>
            <a:tailEnd len="sm" w="sm" type="none"/>
          </a:ln>
        </p:spPr>
      </p:pic>
      <p:cxnSp>
        <p:nvCxnSpPr>
          <p:cNvPr id="153" name="Google Shape;153;p23"/>
          <p:cNvCxnSpPr/>
          <p:nvPr/>
        </p:nvCxnSpPr>
        <p:spPr>
          <a:xfrm>
            <a:off x="1782979" y="2937926"/>
            <a:ext cx="5578041" cy="7755"/>
          </a:xfrm>
          <a:prstGeom prst="straightConnector1">
            <a:avLst/>
          </a:prstGeom>
          <a:noFill/>
          <a:ln cap="flat" cmpd="sng" w="9525">
            <a:solidFill>
              <a:srgbClr val="CB0000"/>
            </a:solidFill>
            <a:prstDash val="solid"/>
            <a:round/>
            <a:headEnd len="sm" w="sm" type="none"/>
            <a:tailEnd len="sm" w="sm" type="none"/>
          </a:ln>
        </p:spPr>
      </p:cxnSp>
      <p:sp>
        <p:nvSpPr>
          <p:cNvPr id="154" name="Google Shape;154;p23"/>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EDA(continued)</a:t>
            </a:r>
            <a:r>
              <a:rPr b="1" i="0" lang="en-US" sz="2400" u="none" cap="none" strike="noStrike">
                <a:solidFill>
                  <a:srgbClr val="C00000"/>
                </a:solidFill>
                <a:latin typeface="Montserrat"/>
                <a:ea typeface="Montserrat"/>
                <a:cs typeface="Montserrat"/>
                <a:sym typeface="Montserrat"/>
              </a:rPr>
              <a:t> : </a:t>
            </a:r>
            <a:endParaRPr b="1" i="0" sz="2400" u="none" cap="none" strike="noStrike">
              <a:solidFill>
                <a:schemeClr val="lt1"/>
              </a:solidFill>
              <a:latin typeface="Montserrat"/>
              <a:ea typeface="Montserrat"/>
              <a:cs typeface="Montserrat"/>
              <a:sym typeface="Montserrat"/>
            </a:endParaRPr>
          </a:p>
        </p:txBody>
      </p:sp>
      <p:sp>
        <p:nvSpPr>
          <p:cNvPr id="155" name="Google Shape;155;p23"/>
          <p:cNvSpPr/>
          <p:nvPr/>
        </p:nvSpPr>
        <p:spPr>
          <a:xfrm>
            <a:off x="2423831" y="3321424"/>
            <a:ext cx="4306422" cy="1485900"/>
          </a:xfrm>
          <a:prstGeom prst="round2DiagRect">
            <a:avLst>
              <a:gd fmla="val 16667" name="adj1"/>
              <a:gd fmla="val 0" name="adj2"/>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400"/>
              <a:buFont typeface="Montserrat"/>
              <a:buChar char="•"/>
            </a:pPr>
            <a:r>
              <a:rPr i="0" lang="en-US" sz="1400" u="none" cap="none" strike="noStrike">
                <a:solidFill>
                  <a:schemeClr val="lt1"/>
                </a:solidFill>
                <a:latin typeface="Montserrat"/>
                <a:ea typeface="Montserrat"/>
                <a:cs typeface="Montserrat"/>
                <a:sym typeface="Montserrat"/>
              </a:rPr>
              <a:t>Data in month of may is high and less in Dec</a:t>
            </a:r>
            <a:endParaRPr>
              <a:latin typeface="Montserrat"/>
              <a:ea typeface="Montserrat"/>
              <a:cs typeface="Montserrat"/>
              <a:sym typeface="Montserrat"/>
            </a:endParaRPr>
          </a:p>
          <a:p>
            <a:pPr indent="-82550" lvl="0" marL="171450" marR="0" rtl="0" algn="l">
              <a:lnSpc>
                <a:spcPct val="100000"/>
              </a:lnSpc>
              <a:spcBef>
                <a:spcPts val="0"/>
              </a:spcBef>
              <a:spcAft>
                <a:spcPts val="0"/>
              </a:spcAft>
              <a:buClr>
                <a:srgbClr val="000000"/>
              </a:buClr>
              <a:buSzPts val="1400"/>
              <a:buFont typeface="Arial"/>
              <a:buNone/>
            </a:pPr>
            <a:r>
              <a:t/>
            </a:r>
            <a:endParaRPr i="0" sz="14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1400"/>
              <a:buFont typeface="Montserrat"/>
              <a:buChar char="•"/>
            </a:pPr>
            <a:r>
              <a:rPr i="0" lang="en-US" sz="1400" u="none" cap="none" strike="noStrike">
                <a:solidFill>
                  <a:schemeClr val="lt1"/>
                </a:solidFill>
                <a:latin typeface="Montserrat"/>
                <a:ea typeface="Montserrat"/>
                <a:cs typeface="Montserrat"/>
                <a:sym typeface="Montserrat"/>
              </a:rPr>
              <a:t>The month of the highest level of</a:t>
            </a:r>
            <a:r>
              <a:rPr lang="en-US">
                <a:solidFill>
                  <a:schemeClr val="lt1"/>
                </a:solidFill>
                <a:latin typeface="Montserrat"/>
                <a:ea typeface="Montserrat"/>
                <a:cs typeface="Montserrat"/>
                <a:sym typeface="Montserrat"/>
              </a:rPr>
              <a:t> </a:t>
            </a:r>
            <a:r>
              <a:rPr i="0" lang="en-US" sz="1400" u="none" cap="none" strike="noStrike">
                <a:solidFill>
                  <a:schemeClr val="lt1"/>
                </a:solidFill>
                <a:latin typeface="Montserrat"/>
                <a:ea typeface="Montserrat"/>
                <a:cs typeface="Montserrat"/>
                <a:sym typeface="Montserrat"/>
              </a:rPr>
              <a:t>marketing</a:t>
            </a:r>
            <a:r>
              <a:rPr lang="en-US">
                <a:solidFill>
                  <a:schemeClr val="lt1"/>
                </a:solidFill>
                <a:latin typeface="Montserrat"/>
                <a:ea typeface="Montserrat"/>
                <a:cs typeface="Montserrat"/>
                <a:sym typeface="Montserrat"/>
              </a:rPr>
              <a:t> </a:t>
            </a:r>
            <a:r>
              <a:rPr i="0" lang="en-US" sz="1400" u="none" cap="none" strike="noStrike">
                <a:solidFill>
                  <a:schemeClr val="lt1"/>
                </a:solidFill>
                <a:latin typeface="Montserrat"/>
                <a:ea typeface="Montserrat"/>
                <a:cs typeface="Montserrat"/>
                <a:sym typeface="Montserrat"/>
              </a:rPr>
              <a:t>activity</a:t>
            </a:r>
            <a:r>
              <a:rPr lang="en-US">
                <a:solidFill>
                  <a:schemeClr val="lt1"/>
                </a:solidFill>
                <a:latin typeface="Montserrat"/>
                <a:ea typeface="Montserrat"/>
                <a:cs typeface="Montserrat"/>
                <a:sym typeface="Montserrat"/>
              </a:rPr>
              <a:t> </a:t>
            </a:r>
            <a:r>
              <a:rPr i="0" lang="en-US" sz="1400" u="none" cap="none" strike="noStrike">
                <a:solidFill>
                  <a:schemeClr val="lt1"/>
                </a:solidFill>
                <a:latin typeface="Montserrat"/>
                <a:ea typeface="Montserrat"/>
                <a:cs typeface="Montserrat"/>
                <a:sym typeface="Montserrat"/>
              </a:rPr>
              <a:t>was</a:t>
            </a:r>
            <a:r>
              <a:rPr lang="en-US">
                <a:solidFill>
                  <a:schemeClr val="lt1"/>
                </a:solidFill>
                <a:latin typeface="Montserrat"/>
                <a:ea typeface="Montserrat"/>
                <a:cs typeface="Montserrat"/>
                <a:sym typeface="Montserrat"/>
              </a:rPr>
              <a:t> </a:t>
            </a:r>
            <a:r>
              <a:rPr i="0" lang="en-US" sz="1400" u="none" cap="none" strike="noStrike">
                <a:solidFill>
                  <a:schemeClr val="lt1"/>
                </a:solidFill>
                <a:latin typeface="Montserrat"/>
                <a:ea typeface="Montserrat"/>
                <a:cs typeface="Montserrat"/>
                <a:sym typeface="Montserrat"/>
              </a:rPr>
              <a:t>the</a:t>
            </a:r>
            <a:r>
              <a:rPr lang="en-US">
                <a:solidFill>
                  <a:schemeClr val="lt1"/>
                </a:solidFill>
                <a:latin typeface="Montserrat"/>
                <a:ea typeface="Montserrat"/>
                <a:cs typeface="Montserrat"/>
                <a:sym typeface="Montserrat"/>
              </a:rPr>
              <a:t> </a:t>
            </a:r>
            <a:r>
              <a:rPr i="0" lang="en-US" sz="1400" u="none" cap="none" strike="noStrike">
                <a:solidFill>
                  <a:schemeClr val="lt1"/>
                </a:solidFill>
                <a:latin typeface="Montserrat"/>
                <a:ea typeface="Montserrat"/>
                <a:cs typeface="Montserrat"/>
                <a:sym typeface="Montserrat"/>
              </a:rPr>
              <a:t>month of May.</a:t>
            </a:r>
            <a:endParaRPr i="0" sz="1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4"/>
          <p:cNvPicPr preferRelativeResize="0"/>
          <p:nvPr/>
        </p:nvPicPr>
        <p:blipFill rotWithShape="1">
          <a:blip r:embed="rId3">
            <a:alphaModFix/>
          </a:blip>
          <a:srcRect b="0" l="0" r="0" t="0"/>
          <a:stretch/>
        </p:blipFill>
        <p:spPr>
          <a:xfrm>
            <a:off x="113650" y="584950"/>
            <a:ext cx="5743976" cy="4000425"/>
          </a:xfrm>
          <a:prstGeom prst="rect">
            <a:avLst/>
          </a:prstGeom>
          <a:solidFill>
            <a:schemeClr val="lt2"/>
          </a:solidFill>
          <a:ln cap="flat" cmpd="sng" w="9525">
            <a:solidFill>
              <a:schemeClr val="dk1"/>
            </a:solidFill>
            <a:prstDash val="solid"/>
            <a:round/>
            <a:headEnd len="sm" w="sm" type="none"/>
            <a:tailEnd len="sm" w="sm" type="none"/>
          </a:ln>
        </p:spPr>
      </p:pic>
      <p:sp>
        <p:nvSpPr>
          <p:cNvPr id="161" name="Google Shape;161;p24"/>
          <p:cNvSpPr/>
          <p:nvPr/>
        </p:nvSpPr>
        <p:spPr>
          <a:xfrm>
            <a:off x="6010600" y="585000"/>
            <a:ext cx="3037200" cy="4000500"/>
          </a:xfrm>
          <a:prstGeom prst="verticalScroll">
            <a:avLst>
              <a:gd fmla="val 10191" name="adj"/>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Montserrat"/>
              <a:buChar char="•"/>
            </a:pPr>
            <a:r>
              <a:rPr i="0" lang="en-US" sz="1000" u="none" cap="none" strike="noStrike">
                <a:solidFill>
                  <a:schemeClr val="lt1"/>
                </a:solidFill>
                <a:latin typeface="Montserrat"/>
                <a:ea typeface="Montserrat"/>
                <a:cs typeface="Montserrat"/>
                <a:sym typeface="Montserrat"/>
              </a:rPr>
              <a:t>It seems age, days distributed normally</a:t>
            </a:r>
            <a:endParaRPr i="0" sz="10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1000"/>
              <a:buFont typeface="Montserrat"/>
              <a:buChar char="•"/>
            </a:pPr>
            <a:r>
              <a:rPr i="0" lang="en-US" sz="1000" u="none" cap="none" strike="noStrike">
                <a:solidFill>
                  <a:schemeClr val="lt1"/>
                </a:solidFill>
                <a:latin typeface="Montserrat"/>
                <a:ea typeface="Montserrat"/>
                <a:cs typeface="Montserrat"/>
                <a:sym typeface="Montserrat"/>
              </a:rPr>
              <a:t>balance, duration, campaign,</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pdays</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and previous heavily</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skewed</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towards</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left</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and</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seems</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to</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be</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have</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some  outliers.</a:t>
            </a:r>
            <a:endParaRPr sz="10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1000"/>
              <a:buFont typeface="Montserrat"/>
              <a:buChar char="•"/>
            </a:pPr>
            <a:r>
              <a:rPr i="0" lang="en-US" sz="1000" u="none" cap="none" strike="noStrike">
                <a:solidFill>
                  <a:schemeClr val="lt1"/>
                </a:solidFill>
                <a:latin typeface="Montserrat"/>
                <a:ea typeface="Montserrat"/>
                <a:cs typeface="Montserrat"/>
                <a:sym typeface="Montserrat"/>
              </a:rPr>
              <a:t>Most of the customers are in</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the</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age</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range</a:t>
            </a:r>
            <a:r>
              <a:rPr lang="en-US" sz="1000">
                <a:solidFill>
                  <a:schemeClr val="lt1"/>
                </a:solidFill>
                <a:latin typeface="Montserrat"/>
                <a:ea typeface="Montserrat"/>
                <a:cs typeface="Montserrat"/>
                <a:sym typeface="Montserrat"/>
              </a:rPr>
              <a:t> </a:t>
            </a:r>
            <a:r>
              <a:rPr i="0" lang="en-US" sz="1000" u="none" cap="none" strike="noStrike">
                <a:solidFill>
                  <a:schemeClr val="lt1"/>
                </a:solidFill>
                <a:latin typeface="Montserrat"/>
                <a:ea typeface="Montserrat"/>
                <a:cs typeface="Montserrat"/>
                <a:sym typeface="Montserrat"/>
              </a:rPr>
              <a:t>of 30-40.</a:t>
            </a:r>
            <a:endParaRPr sz="10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1000"/>
              <a:buFont typeface="Montserrat"/>
              <a:buChar char="•"/>
            </a:pPr>
            <a:r>
              <a:rPr i="0" lang="en-US" sz="1000" u="none" cap="none" strike="noStrike">
                <a:solidFill>
                  <a:schemeClr val="lt1"/>
                </a:solidFill>
                <a:latin typeface="Montserrat"/>
                <a:ea typeface="Montserrat"/>
                <a:cs typeface="Montserrat"/>
                <a:sym typeface="Montserrat"/>
              </a:rPr>
              <a:t>for any class labels, previous with greater than 4 are outliers</a:t>
            </a:r>
            <a:endParaRPr sz="1000">
              <a:latin typeface="Montserrat"/>
              <a:ea typeface="Montserrat"/>
              <a:cs typeface="Montserrat"/>
              <a:sym typeface="Montserrat"/>
            </a:endParaRPr>
          </a:p>
        </p:txBody>
      </p:sp>
      <p:sp>
        <p:nvSpPr>
          <p:cNvPr id="162" name="Google Shape;162;p24"/>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EDA(continued)</a:t>
            </a:r>
            <a:r>
              <a:rPr b="1" i="0" lang="en-US" sz="2400" u="none" cap="none" strike="noStrike">
                <a:solidFill>
                  <a:srgbClr val="C00000"/>
                </a:solidFill>
                <a:latin typeface="Montserrat"/>
                <a:ea typeface="Montserrat"/>
                <a:cs typeface="Montserrat"/>
                <a:sym typeface="Montserrat"/>
              </a:rPr>
              <a:t> : </a:t>
            </a:r>
            <a:endParaRPr b="1" i="0" sz="2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5"/>
          <p:cNvPicPr preferRelativeResize="0"/>
          <p:nvPr/>
        </p:nvPicPr>
        <p:blipFill rotWithShape="1">
          <a:blip r:embed="rId3">
            <a:alphaModFix/>
          </a:blip>
          <a:srcRect b="0" l="0" r="0" t="0"/>
          <a:stretch/>
        </p:blipFill>
        <p:spPr>
          <a:xfrm>
            <a:off x="105050" y="618738"/>
            <a:ext cx="5915301" cy="4154801"/>
          </a:xfrm>
          <a:prstGeom prst="rect">
            <a:avLst/>
          </a:prstGeom>
          <a:solidFill>
            <a:schemeClr val="lt2"/>
          </a:solidFill>
          <a:ln cap="flat" cmpd="sng" w="9525">
            <a:solidFill>
              <a:schemeClr val="dk1"/>
            </a:solidFill>
            <a:prstDash val="solid"/>
            <a:round/>
            <a:headEnd len="sm" w="sm" type="none"/>
            <a:tailEnd len="sm" w="sm" type="none"/>
          </a:ln>
        </p:spPr>
      </p:pic>
      <p:sp>
        <p:nvSpPr>
          <p:cNvPr id="168" name="Google Shape;168;p25"/>
          <p:cNvSpPr/>
          <p:nvPr/>
        </p:nvSpPr>
        <p:spPr>
          <a:xfrm>
            <a:off x="6152725" y="618750"/>
            <a:ext cx="2911200" cy="4120800"/>
          </a:xfrm>
          <a:prstGeom prst="verticalScroll">
            <a:avLst>
              <a:gd fmla="val 10191" name="adj"/>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000"/>
              <a:buFont typeface="Montserrat"/>
              <a:buChar char="•"/>
            </a:pPr>
            <a:r>
              <a:rPr i="0" lang="en-US" sz="1000" u="none" cap="none" strike="noStrike">
                <a:solidFill>
                  <a:schemeClr val="lt1"/>
                </a:solidFill>
                <a:latin typeface="Montserrat"/>
                <a:ea typeface="Montserrat"/>
                <a:cs typeface="Montserrat"/>
                <a:sym typeface="Montserrat"/>
              </a:rPr>
              <a:t>Client shows interest on deposit who had discussion for longer duration</a:t>
            </a:r>
            <a:endParaRPr sz="10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1000"/>
              <a:buFont typeface="Montserrat"/>
              <a:buChar char="•"/>
            </a:pPr>
            <a:r>
              <a:rPr i="0" lang="en-US" sz="1000" u="none" cap="none" strike="noStrike">
                <a:solidFill>
                  <a:schemeClr val="lt1"/>
                </a:solidFill>
                <a:latin typeface="Montserrat"/>
                <a:ea typeface="Montserrat"/>
                <a:cs typeface="Montserrat"/>
                <a:sym typeface="Montserrat"/>
              </a:rPr>
              <a:t>Both the customers that subscribed or didn't subscribe a term deposit, has a median age of around 38-40</a:t>
            </a:r>
            <a:endParaRPr sz="10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1000"/>
              <a:buFont typeface="Montserrat"/>
              <a:buChar char="•"/>
            </a:pPr>
            <a:r>
              <a:rPr i="0" lang="en-US" sz="1000" u="none" cap="none" strike="noStrike">
                <a:solidFill>
                  <a:schemeClr val="lt1"/>
                </a:solidFill>
                <a:latin typeface="Montserrat"/>
                <a:ea typeface="Montserrat"/>
                <a:cs typeface="Montserrat"/>
                <a:sym typeface="Montserrat"/>
              </a:rPr>
              <a:t>Very people has been contacted by the bank and number of days passed for previous campaign is between 0–100</a:t>
            </a:r>
            <a:endParaRPr sz="10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1000"/>
              <a:buFont typeface="Montserrat"/>
              <a:buChar char="•"/>
            </a:pPr>
            <a:r>
              <a:rPr i="0" lang="en-US" sz="1000" u="none" cap="none" strike="noStrike">
                <a:solidFill>
                  <a:schemeClr val="lt1"/>
                </a:solidFill>
                <a:latin typeface="Montserrat"/>
                <a:ea typeface="Montserrat"/>
                <a:cs typeface="Montserrat"/>
                <a:sym typeface="Montserrat"/>
              </a:rPr>
              <a:t>average subscription rate is below 50% if the number of contacts during the campaign exceeds 4</a:t>
            </a:r>
            <a:endParaRPr sz="1000">
              <a:latin typeface="Montserrat"/>
              <a:ea typeface="Montserrat"/>
              <a:cs typeface="Montserrat"/>
              <a:sym typeface="Montserrat"/>
            </a:endParaRPr>
          </a:p>
        </p:txBody>
      </p:sp>
      <p:sp>
        <p:nvSpPr>
          <p:cNvPr id="169" name="Google Shape;169;p25"/>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EDA(continued)</a:t>
            </a:r>
            <a:r>
              <a:rPr b="1" i="0" lang="en-US" sz="2400" u="none" cap="none" strike="noStrike">
                <a:solidFill>
                  <a:srgbClr val="C00000"/>
                </a:solidFill>
                <a:latin typeface="Montserrat"/>
                <a:ea typeface="Montserrat"/>
                <a:cs typeface="Montserrat"/>
                <a:sym typeface="Montserrat"/>
              </a:rPr>
              <a:t> : </a:t>
            </a:r>
            <a:endParaRPr b="1" i="0" sz="2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6"/>
          <p:cNvPicPr preferRelativeResize="0"/>
          <p:nvPr/>
        </p:nvPicPr>
        <p:blipFill rotWithShape="1">
          <a:blip r:embed="rId3">
            <a:alphaModFix/>
          </a:blip>
          <a:srcRect b="0" l="0" r="0" t="0"/>
          <a:stretch/>
        </p:blipFill>
        <p:spPr>
          <a:xfrm>
            <a:off x="2103687" y="604437"/>
            <a:ext cx="4995428" cy="4494029"/>
          </a:xfrm>
          <a:prstGeom prst="rect">
            <a:avLst/>
          </a:prstGeom>
          <a:solidFill>
            <a:schemeClr val="lt2"/>
          </a:solidFill>
          <a:ln cap="flat" cmpd="sng" w="9525">
            <a:solidFill>
              <a:schemeClr val="dk1"/>
            </a:solidFill>
            <a:prstDash val="solid"/>
            <a:round/>
            <a:headEnd len="sm" w="sm" type="none"/>
            <a:tailEnd len="sm" w="sm" type="none"/>
          </a:ln>
        </p:spPr>
      </p:pic>
      <p:sp>
        <p:nvSpPr>
          <p:cNvPr id="175" name="Google Shape;175;p26"/>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Correlation Heatmap :</a:t>
            </a:r>
            <a:endParaRPr b="1" i="0" sz="2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7"/>
          <p:cNvPicPr preferRelativeResize="0"/>
          <p:nvPr/>
        </p:nvPicPr>
        <p:blipFill rotWithShape="1">
          <a:blip r:embed="rId3">
            <a:alphaModFix/>
          </a:blip>
          <a:srcRect b="0" l="0" r="0" t="0"/>
          <a:stretch/>
        </p:blipFill>
        <p:spPr>
          <a:xfrm>
            <a:off x="1612390" y="528862"/>
            <a:ext cx="5903260" cy="4533955"/>
          </a:xfrm>
          <a:prstGeom prst="rect">
            <a:avLst/>
          </a:prstGeom>
          <a:solidFill>
            <a:schemeClr val="lt2"/>
          </a:solidFill>
          <a:ln cap="flat" cmpd="sng" w="9525">
            <a:solidFill>
              <a:schemeClr val="dk1"/>
            </a:solidFill>
            <a:prstDash val="solid"/>
            <a:round/>
            <a:headEnd len="sm" w="sm" type="none"/>
            <a:tailEnd len="sm" w="sm" type="none"/>
          </a:ln>
        </p:spPr>
      </p:pic>
      <p:sp>
        <p:nvSpPr>
          <p:cNvPr id="181" name="Google Shape;181;p27"/>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Correlation Heatmap (Contd.) :</a:t>
            </a:r>
            <a:endParaRPr b="1" i="0" sz="2400" u="none" cap="none" strike="noStrike">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8"/>
          <p:cNvPicPr preferRelativeResize="0"/>
          <p:nvPr/>
        </p:nvPicPr>
        <p:blipFill rotWithShape="1">
          <a:blip r:embed="rId3">
            <a:alphaModFix/>
          </a:blip>
          <a:srcRect b="0" l="0" r="13277" t="0"/>
          <a:stretch/>
        </p:blipFill>
        <p:spPr>
          <a:xfrm>
            <a:off x="4213902" y="709553"/>
            <a:ext cx="1888360" cy="1668967"/>
          </a:xfrm>
          <a:prstGeom prst="rect">
            <a:avLst/>
          </a:prstGeom>
          <a:noFill/>
          <a:ln cap="flat" cmpd="sng" w="9525">
            <a:solidFill>
              <a:schemeClr val="dk1"/>
            </a:solidFill>
            <a:prstDash val="solid"/>
            <a:round/>
            <a:headEnd len="sm" w="sm" type="none"/>
            <a:tailEnd len="sm" w="sm" type="none"/>
          </a:ln>
        </p:spPr>
      </p:pic>
      <p:pic>
        <p:nvPicPr>
          <p:cNvPr id="187" name="Google Shape;187;p28"/>
          <p:cNvPicPr preferRelativeResize="0"/>
          <p:nvPr/>
        </p:nvPicPr>
        <p:blipFill rotWithShape="1">
          <a:blip r:embed="rId4">
            <a:alphaModFix/>
          </a:blip>
          <a:srcRect b="0" l="0" r="5216" t="0"/>
          <a:stretch/>
        </p:blipFill>
        <p:spPr>
          <a:xfrm>
            <a:off x="118489" y="3229635"/>
            <a:ext cx="2232213" cy="1510450"/>
          </a:xfrm>
          <a:prstGeom prst="rect">
            <a:avLst/>
          </a:prstGeom>
          <a:noFill/>
          <a:ln cap="flat" cmpd="sng" w="9525">
            <a:solidFill>
              <a:schemeClr val="dk1"/>
            </a:solidFill>
            <a:prstDash val="solid"/>
            <a:round/>
            <a:headEnd len="sm" w="sm" type="none"/>
            <a:tailEnd len="sm" w="sm" type="none"/>
          </a:ln>
        </p:spPr>
      </p:pic>
      <p:pic>
        <p:nvPicPr>
          <p:cNvPr id="188" name="Google Shape;188;p28"/>
          <p:cNvPicPr preferRelativeResize="0"/>
          <p:nvPr/>
        </p:nvPicPr>
        <p:blipFill rotWithShape="1">
          <a:blip r:embed="rId5">
            <a:alphaModFix/>
          </a:blip>
          <a:srcRect b="0" l="296" r="19803" t="0"/>
          <a:stretch/>
        </p:blipFill>
        <p:spPr>
          <a:xfrm>
            <a:off x="2634184" y="3229635"/>
            <a:ext cx="2106620" cy="1510450"/>
          </a:xfrm>
          <a:prstGeom prst="rect">
            <a:avLst/>
          </a:prstGeom>
          <a:noFill/>
          <a:ln cap="flat" cmpd="sng" w="9525">
            <a:solidFill>
              <a:schemeClr val="dk1"/>
            </a:solidFill>
            <a:prstDash val="solid"/>
            <a:round/>
            <a:headEnd len="sm" w="sm" type="none"/>
            <a:tailEnd len="sm" w="sm" type="none"/>
          </a:ln>
        </p:spPr>
      </p:pic>
      <p:pic>
        <p:nvPicPr>
          <p:cNvPr id="189" name="Google Shape;189;p28"/>
          <p:cNvPicPr preferRelativeResize="0"/>
          <p:nvPr/>
        </p:nvPicPr>
        <p:blipFill rotWithShape="1">
          <a:blip r:embed="rId6">
            <a:alphaModFix/>
          </a:blip>
          <a:srcRect b="0" l="0" r="17991" t="0"/>
          <a:stretch/>
        </p:blipFill>
        <p:spPr>
          <a:xfrm>
            <a:off x="4999986" y="3229635"/>
            <a:ext cx="1785705" cy="1510450"/>
          </a:xfrm>
          <a:prstGeom prst="rect">
            <a:avLst/>
          </a:prstGeom>
          <a:noFill/>
          <a:ln cap="flat" cmpd="sng" w="9525">
            <a:solidFill>
              <a:schemeClr val="dk1"/>
            </a:solidFill>
            <a:prstDash val="solid"/>
            <a:round/>
            <a:headEnd len="sm" w="sm" type="none"/>
            <a:tailEnd len="sm" w="sm" type="none"/>
          </a:ln>
        </p:spPr>
      </p:pic>
      <p:pic>
        <p:nvPicPr>
          <p:cNvPr id="190" name="Google Shape;190;p28"/>
          <p:cNvPicPr preferRelativeResize="0"/>
          <p:nvPr/>
        </p:nvPicPr>
        <p:blipFill rotWithShape="1">
          <a:blip r:embed="rId7">
            <a:alphaModFix/>
          </a:blip>
          <a:srcRect b="0" l="0" r="12702" t="0"/>
          <a:stretch/>
        </p:blipFill>
        <p:spPr>
          <a:xfrm>
            <a:off x="7069173" y="3229635"/>
            <a:ext cx="2007592" cy="1510450"/>
          </a:xfrm>
          <a:prstGeom prst="rect">
            <a:avLst/>
          </a:prstGeom>
          <a:noFill/>
          <a:ln cap="flat" cmpd="sng" w="9525">
            <a:solidFill>
              <a:schemeClr val="dk1"/>
            </a:solidFill>
            <a:prstDash val="solid"/>
            <a:round/>
            <a:headEnd len="sm" w="sm" type="none"/>
            <a:tailEnd len="sm" w="sm" type="none"/>
          </a:ln>
        </p:spPr>
      </p:pic>
      <p:sp>
        <p:nvSpPr>
          <p:cNvPr id="191" name="Google Shape;191;p28"/>
          <p:cNvSpPr/>
          <p:nvPr/>
        </p:nvSpPr>
        <p:spPr>
          <a:xfrm>
            <a:off x="6206075" y="709550"/>
            <a:ext cx="2870700" cy="2214000"/>
          </a:xfrm>
          <a:prstGeom prst="snip2DiagRect">
            <a:avLst>
              <a:gd fmla="val 0" name="adj1"/>
              <a:gd fmla="val 16667" name="adj2"/>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800"/>
              <a:buFont typeface="Montserrat"/>
              <a:buChar char="•"/>
            </a:pPr>
            <a:r>
              <a:rPr i="0" lang="en-US" sz="800" u="none" cap="none" strike="noStrike">
                <a:solidFill>
                  <a:schemeClr val="lt1"/>
                </a:solidFill>
                <a:latin typeface="Montserrat"/>
                <a:ea typeface="Montserrat"/>
                <a:cs typeface="Montserrat"/>
                <a:sym typeface="Montserrat"/>
              </a:rPr>
              <a:t>default features does not play imp role</a:t>
            </a:r>
            <a:endParaRPr sz="8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800"/>
              <a:buFont typeface="Montserrat"/>
              <a:buChar char="•"/>
            </a:pPr>
            <a:r>
              <a:rPr i="0" lang="en-US" sz="800" u="none" cap="none" strike="noStrike">
                <a:solidFill>
                  <a:schemeClr val="lt1"/>
                </a:solidFill>
                <a:latin typeface="Montserrat"/>
                <a:ea typeface="Montserrat"/>
                <a:cs typeface="Montserrat"/>
                <a:sym typeface="Montserrat"/>
              </a:rPr>
              <a:t>drop pdays as it has -1 value for</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around</a:t>
            </a:r>
            <a:r>
              <a:rPr lang="en-US" sz="800">
                <a:solidFill>
                  <a:schemeClr val="lt1"/>
                </a:solidFill>
                <a:latin typeface="Montserrat"/>
                <a:ea typeface="Montserrat"/>
                <a:cs typeface="Montserrat"/>
                <a:sym typeface="Montserrat"/>
              </a:rPr>
              <a:t> 75</a:t>
            </a:r>
            <a:r>
              <a:rPr i="0" lang="en-US" sz="800" u="none" cap="none" strike="noStrike">
                <a:solidFill>
                  <a:schemeClr val="lt1"/>
                </a:solidFill>
                <a:latin typeface="Montserrat"/>
                <a:ea typeface="Montserrat"/>
                <a:cs typeface="Montserrat"/>
                <a:sym typeface="Montserrat"/>
              </a:rPr>
              <a:t>%+ .</a:t>
            </a:r>
            <a:endParaRPr sz="8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800"/>
              <a:buFont typeface="Montserrat"/>
              <a:buChar char="•"/>
            </a:pPr>
            <a:r>
              <a:rPr i="0" lang="en-US" sz="800" u="none" cap="none" strike="noStrike">
                <a:solidFill>
                  <a:schemeClr val="lt1"/>
                </a:solidFill>
                <a:latin typeface="Montserrat"/>
                <a:ea typeface="Montserrat"/>
                <a:cs typeface="Montserrat"/>
                <a:sym typeface="Montserrat"/>
              </a:rPr>
              <a:t>Age</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can</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b</a:t>
            </a:r>
            <a:r>
              <a:rPr i="0" lang="en-US" sz="800" u="none" cap="none" strike="noStrike">
                <a:solidFill>
                  <a:schemeClr val="lt1"/>
                </a:solidFill>
                <a:latin typeface="Montserrat"/>
                <a:ea typeface="Montserrat"/>
                <a:cs typeface="Montserrat"/>
                <a:sym typeface="Montserrat"/>
              </a:rPr>
              <a:t>e</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ignored</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and</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values</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lies</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in</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between</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18</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to</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95</a:t>
            </a:r>
            <a:endParaRPr sz="8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800"/>
              <a:buFont typeface="Montserrat"/>
              <a:buChar char="•"/>
            </a:pPr>
            <a:r>
              <a:rPr i="0" lang="en-US" sz="800" u="none" cap="none" strike="noStrike">
                <a:solidFill>
                  <a:schemeClr val="lt1"/>
                </a:solidFill>
                <a:latin typeface="Montserrat"/>
                <a:ea typeface="Montserrat"/>
                <a:cs typeface="Montserrat"/>
                <a:sym typeface="Montserrat"/>
              </a:rPr>
              <a:t>these outlier should not be remove</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as</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balance</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goes</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high</a:t>
            </a:r>
            <a:r>
              <a:rPr i="0" lang="en-US" sz="800" u="none" cap="none" strike="noStrike">
                <a:solidFill>
                  <a:schemeClr val="lt1"/>
                </a:solidFill>
                <a:latin typeface="Montserrat"/>
                <a:ea typeface="Montserrat"/>
                <a:cs typeface="Montserrat"/>
                <a:sym typeface="Montserrat"/>
              </a:rPr>
              <a:t>,</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client</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show</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interest</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on</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deposit</a:t>
            </a:r>
            <a:endParaRPr i="0" sz="8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800"/>
              <a:buFont typeface="Montserrat"/>
              <a:buChar char="•"/>
            </a:pPr>
            <a:r>
              <a:rPr i="0" lang="en-US" sz="800" u="none" cap="none" strike="noStrike">
                <a:solidFill>
                  <a:schemeClr val="lt1"/>
                </a:solidFill>
                <a:latin typeface="Montserrat"/>
                <a:ea typeface="Montserrat"/>
                <a:cs typeface="Montserrat"/>
                <a:sym typeface="Montserrat"/>
              </a:rPr>
              <a:t>these</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outlier</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should</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not</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be</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remove</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as</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duration </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goes</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high,</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client</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show</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interest</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on</a:t>
            </a:r>
            <a:r>
              <a:rPr lang="en-US" sz="800">
                <a:solidFill>
                  <a:schemeClr val="lt1"/>
                </a:solidFill>
                <a:latin typeface="Montserrat"/>
                <a:ea typeface="Montserrat"/>
                <a:cs typeface="Montserrat"/>
                <a:sym typeface="Montserrat"/>
              </a:rPr>
              <a:t> </a:t>
            </a:r>
            <a:r>
              <a:rPr i="0" lang="en-US" sz="800" u="none" cap="none" strike="noStrike">
                <a:solidFill>
                  <a:schemeClr val="lt1"/>
                </a:solidFill>
                <a:latin typeface="Montserrat"/>
                <a:ea typeface="Montserrat"/>
                <a:cs typeface="Montserrat"/>
                <a:sym typeface="Montserrat"/>
              </a:rPr>
              <a:t>deposit</a:t>
            </a:r>
            <a:endParaRPr i="0" sz="8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800"/>
              <a:buFont typeface="Montserrat"/>
              <a:buChar char="•"/>
            </a:pPr>
            <a:r>
              <a:rPr i="0" lang="en-US" sz="800" u="none" cap="none" strike="noStrike">
                <a:solidFill>
                  <a:schemeClr val="lt1"/>
                </a:solidFill>
                <a:latin typeface="Montserrat"/>
                <a:ea typeface="Montserrat"/>
                <a:cs typeface="Montserrat"/>
                <a:sym typeface="Montserrat"/>
              </a:rPr>
              <a:t>remove outliers in feature campaign</a:t>
            </a:r>
            <a:endParaRPr sz="8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800"/>
              <a:buFont typeface="Montserrat"/>
              <a:buChar char="•"/>
            </a:pPr>
            <a:r>
              <a:rPr i="0" lang="en-US" sz="800" u="none" cap="none" strike="noStrike">
                <a:solidFill>
                  <a:schemeClr val="lt1"/>
                </a:solidFill>
                <a:latin typeface="Montserrat"/>
                <a:ea typeface="Montserrat"/>
                <a:cs typeface="Montserrat"/>
                <a:sym typeface="Montserrat"/>
              </a:rPr>
              <a:t>remove outliers in feature previous.</a:t>
            </a:r>
            <a:endParaRPr i="0" sz="800" u="none" cap="none" strike="noStrike">
              <a:solidFill>
                <a:schemeClr val="lt1"/>
              </a:solidFill>
              <a:latin typeface="Montserrat"/>
              <a:ea typeface="Montserrat"/>
              <a:cs typeface="Montserrat"/>
              <a:sym typeface="Montserrat"/>
            </a:endParaRPr>
          </a:p>
        </p:txBody>
      </p:sp>
      <p:pic>
        <p:nvPicPr>
          <p:cNvPr id="192" name="Google Shape;192;p28"/>
          <p:cNvPicPr preferRelativeResize="0"/>
          <p:nvPr/>
        </p:nvPicPr>
        <p:blipFill rotWithShape="1">
          <a:blip r:embed="rId8">
            <a:alphaModFix/>
          </a:blip>
          <a:srcRect b="0" l="0" r="23320" t="0"/>
          <a:stretch/>
        </p:blipFill>
        <p:spPr>
          <a:xfrm>
            <a:off x="118464" y="709553"/>
            <a:ext cx="1758812" cy="1668967"/>
          </a:xfrm>
          <a:prstGeom prst="rect">
            <a:avLst/>
          </a:prstGeom>
          <a:solidFill>
            <a:schemeClr val="lt2"/>
          </a:solidFill>
          <a:ln cap="flat" cmpd="sng" w="9525">
            <a:solidFill>
              <a:schemeClr val="dk1"/>
            </a:solidFill>
            <a:prstDash val="solid"/>
            <a:round/>
            <a:headEnd len="sm" w="sm" type="none"/>
            <a:tailEnd len="sm" w="sm" type="none"/>
          </a:ln>
        </p:spPr>
      </p:pic>
      <p:pic>
        <p:nvPicPr>
          <p:cNvPr id="193" name="Google Shape;193;p28"/>
          <p:cNvPicPr preferRelativeResize="0"/>
          <p:nvPr/>
        </p:nvPicPr>
        <p:blipFill rotWithShape="1">
          <a:blip r:embed="rId9">
            <a:alphaModFix/>
          </a:blip>
          <a:srcRect b="0" l="0" r="16014" t="0"/>
          <a:stretch/>
        </p:blipFill>
        <p:spPr>
          <a:xfrm>
            <a:off x="1981107" y="709554"/>
            <a:ext cx="2129001" cy="1668966"/>
          </a:xfrm>
          <a:prstGeom prst="rect">
            <a:avLst/>
          </a:prstGeom>
          <a:solidFill>
            <a:schemeClr val="lt2"/>
          </a:solidFill>
          <a:ln cap="flat" cmpd="sng" w="9525">
            <a:solidFill>
              <a:schemeClr val="dk1"/>
            </a:solidFill>
            <a:prstDash val="solid"/>
            <a:round/>
            <a:headEnd len="sm" w="sm" type="none"/>
            <a:tailEnd len="sm" w="sm" type="none"/>
          </a:ln>
        </p:spPr>
      </p:pic>
      <p:sp>
        <p:nvSpPr>
          <p:cNvPr id="194" name="Google Shape;194;p28"/>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Data Cleaning :</a:t>
            </a:r>
            <a:endParaRPr b="1" i="0" sz="2400" u="none" cap="none" strike="noStrike">
              <a:solidFill>
                <a:schemeClr val="dk1"/>
              </a:solidFill>
              <a:latin typeface="Montserrat"/>
              <a:ea typeface="Montserrat"/>
              <a:cs typeface="Montserrat"/>
              <a:sym typeface="Montserrat"/>
            </a:endParaRPr>
          </a:p>
        </p:txBody>
      </p:sp>
      <p:cxnSp>
        <p:nvCxnSpPr>
          <p:cNvPr id="195" name="Google Shape;195;p28"/>
          <p:cNvCxnSpPr/>
          <p:nvPr/>
        </p:nvCxnSpPr>
        <p:spPr>
          <a:xfrm>
            <a:off x="524354" y="2800176"/>
            <a:ext cx="5577900" cy="7800"/>
          </a:xfrm>
          <a:prstGeom prst="straightConnector1">
            <a:avLst/>
          </a:prstGeom>
          <a:noFill/>
          <a:ln cap="flat" cmpd="sng" w="9525">
            <a:solidFill>
              <a:srgbClr val="CB0000"/>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9"/>
          <p:cNvPicPr preferRelativeResize="0"/>
          <p:nvPr/>
        </p:nvPicPr>
        <p:blipFill rotWithShape="1">
          <a:blip r:embed="rId3">
            <a:alphaModFix/>
          </a:blip>
          <a:srcRect b="0" l="0" r="0" t="0"/>
          <a:stretch/>
        </p:blipFill>
        <p:spPr>
          <a:xfrm>
            <a:off x="740876" y="1243848"/>
            <a:ext cx="3344452" cy="2689418"/>
          </a:xfrm>
          <a:prstGeom prst="rect">
            <a:avLst/>
          </a:prstGeom>
          <a:solidFill>
            <a:schemeClr val="lt2"/>
          </a:solidFill>
          <a:ln cap="flat" cmpd="sng" w="9525">
            <a:solidFill>
              <a:schemeClr val="dk1"/>
            </a:solidFill>
            <a:prstDash val="solid"/>
            <a:round/>
            <a:headEnd len="sm" w="sm" type="none"/>
            <a:tailEnd len="sm" w="sm" type="none"/>
          </a:ln>
        </p:spPr>
      </p:pic>
      <p:pic>
        <p:nvPicPr>
          <p:cNvPr id="201" name="Google Shape;201;p29"/>
          <p:cNvPicPr preferRelativeResize="0"/>
          <p:nvPr/>
        </p:nvPicPr>
        <p:blipFill rotWithShape="1">
          <a:blip r:embed="rId4">
            <a:alphaModFix/>
          </a:blip>
          <a:srcRect b="0" l="0" r="0" t="0"/>
          <a:stretch/>
        </p:blipFill>
        <p:spPr>
          <a:xfrm>
            <a:off x="4932000" y="1243850"/>
            <a:ext cx="3344400" cy="2689425"/>
          </a:xfrm>
          <a:prstGeom prst="rect">
            <a:avLst/>
          </a:prstGeom>
          <a:solidFill>
            <a:schemeClr val="lt2"/>
          </a:solidFill>
          <a:ln cap="flat" cmpd="sng" w="9525">
            <a:solidFill>
              <a:schemeClr val="dk1"/>
            </a:solidFill>
            <a:prstDash val="solid"/>
            <a:round/>
            <a:headEnd len="sm" w="sm" type="none"/>
            <a:tailEnd len="sm" w="sm" type="none"/>
          </a:ln>
        </p:spPr>
      </p:pic>
      <p:sp>
        <p:nvSpPr>
          <p:cNvPr id="202" name="Google Shape;202;p29"/>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Target Feature :</a:t>
            </a:r>
            <a:r>
              <a:rPr b="1" i="0" lang="en-US" sz="2400" u="none" cap="none" strike="noStrike">
                <a:solidFill>
                  <a:schemeClr val="lt1"/>
                </a:solidFill>
                <a:latin typeface="Montserrat"/>
                <a:ea typeface="Montserrat"/>
                <a:cs typeface="Montserrat"/>
                <a:sym typeface="Montserrat"/>
              </a:rPr>
              <a:t> Random Oversampling</a:t>
            </a:r>
            <a:endParaRPr b="1" i="0" sz="2400" u="none" cap="none" strike="noStrike">
              <a:solidFill>
                <a:schemeClr val="lt1"/>
              </a:solidFill>
              <a:latin typeface="Montserrat"/>
              <a:ea typeface="Montserrat"/>
              <a:cs typeface="Montserrat"/>
              <a:sym typeface="Montserrat"/>
            </a:endParaRPr>
          </a:p>
        </p:txBody>
      </p:sp>
      <p:sp>
        <p:nvSpPr>
          <p:cNvPr id="203" name="Google Shape;203;p29"/>
          <p:cNvSpPr txBox="1"/>
          <p:nvPr/>
        </p:nvSpPr>
        <p:spPr>
          <a:xfrm>
            <a:off x="740900" y="78215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Before</a:t>
            </a:r>
            <a:endParaRPr b="1" sz="1800">
              <a:solidFill>
                <a:srgbClr val="134F5C"/>
              </a:solidFill>
              <a:latin typeface="Montserrat"/>
              <a:ea typeface="Montserrat"/>
              <a:cs typeface="Montserrat"/>
              <a:sym typeface="Montserrat"/>
            </a:endParaRPr>
          </a:p>
        </p:txBody>
      </p:sp>
      <p:sp>
        <p:nvSpPr>
          <p:cNvPr id="204" name="Google Shape;204;p29"/>
          <p:cNvSpPr txBox="1"/>
          <p:nvPr/>
        </p:nvSpPr>
        <p:spPr>
          <a:xfrm>
            <a:off x="4932000" y="78215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After</a:t>
            </a:r>
            <a:endParaRPr b="1" sz="1800">
              <a:solidFill>
                <a:srgbClr val="134F5C"/>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p:nvPr/>
        </p:nvSpPr>
        <p:spPr>
          <a:xfrm>
            <a:off x="1" y="699246"/>
            <a:ext cx="4978200" cy="44442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chemeClr val="lt1"/>
              </a:buClr>
              <a:buSzPts val="2000"/>
              <a:buFont typeface="Montserrat"/>
              <a:buNone/>
            </a:pPr>
            <a:r>
              <a:t/>
            </a:r>
            <a:endParaRPr b="1" i="0" sz="2000" u="none" cap="none" strike="noStrike">
              <a:solidFill>
                <a:schemeClr val="lt1"/>
              </a:solidFill>
              <a:latin typeface="Montserrat"/>
              <a:ea typeface="Montserrat"/>
              <a:cs typeface="Montserrat"/>
              <a:sym typeface="Montserrat"/>
            </a:endParaRPr>
          </a:p>
          <a:p>
            <a:pPr indent="-355600" lvl="0" marL="457200" marR="0" rtl="0" algn="l">
              <a:lnSpc>
                <a:spcPct val="100000"/>
              </a:lnSpc>
              <a:spcBef>
                <a:spcPts val="0"/>
              </a:spcBef>
              <a:spcAft>
                <a:spcPts val="0"/>
              </a:spcAft>
              <a:buClr>
                <a:schemeClr val="lt1"/>
              </a:buClr>
              <a:buSzPts val="2000"/>
              <a:buFont typeface="Montserrat"/>
              <a:buChar char="●"/>
            </a:pPr>
            <a:r>
              <a:rPr b="1" i="0" lang="en-US" sz="2000" u="none" cap="none" strike="noStrike">
                <a:solidFill>
                  <a:schemeClr val="lt1"/>
                </a:solidFill>
                <a:latin typeface="Montserrat"/>
                <a:ea typeface="Montserrat"/>
                <a:cs typeface="Montserrat"/>
                <a:sym typeface="Montserrat"/>
              </a:rPr>
              <a:t>Business Objective</a:t>
            </a:r>
            <a:endParaRPr/>
          </a:p>
          <a:p>
            <a:pPr indent="-355600" lvl="0" marL="457200" marR="0" rtl="0" algn="l">
              <a:lnSpc>
                <a:spcPct val="100000"/>
              </a:lnSpc>
              <a:spcBef>
                <a:spcPts val="0"/>
              </a:spcBef>
              <a:spcAft>
                <a:spcPts val="0"/>
              </a:spcAft>
              <a:buClr>
                <a:schemeClr val="lt1"/>
              </a:buClr>
              <a:buSzPts val="2000"/>
              <a:buFont typeface="Montserrat"/>
              <a:buChar char="●"/>
            </a:pPr>
            <a:r>
              <a:rPr b="1" i="0" lang="en-US" sz="2000" u="none" cap="none" strike="noStrike">
                <a:solidFill>
                  <a:schemeClr val="lt1"/>
                </a:solidFill>
                <a:latin typeface="Montserrat"/>
                <a:ea typeface="Montserrat"/>
                <a:cs typeface="Montserrat"/>
                <a:sym typeface="Montserrat"/>
              </a:rPr>
              <a:t>Exploring the Dataset</a:t>
            </a:r>
            <a:endParaRPr b="0" i="0" sz="2000" u="none" cap="none" strike="noStrike">
              <a:solidFill>
                <a:srgbClr val="000000"/>
              </a:solidFill>
              <a:latin typeface="Montserrat"/>
              <a:ea typeface="Montserrat"/>
              <a:cs typeface="Montserrat"/>
              <a:sym typeface="Montserrat"/>
            </a:endParaRPr>
          </a:p>
          <a:p>
            <a:pPr indent="-355600" lvl="0" marL="457200" marR="0" rtl="0" algn="l">
              <a:lnSpc>
                <a:spcPct val="100000"/>
              </a:lnSpc>
              <a:spcBef>
                <a:spcPts val="0"/>
              </a:spcBef>
              <a:spcAft>
                <a:spcPts val="0"/>
              </a:spcAft>
              <a:buClr>
                <a:schemeClr val="lt1"/>
              </a:buClr>
              <a:buSzPts val="2000"/>
              <a:buFont typeface="Montserrat"/>
              <a:buChar char="●"/>
            </a:pPr>
            <a:r>
              <a:rPr b="1" i="0" lang="en-US" sz="2000" u="none" cap="none" strike="noStrike">
                <a:solidFill>
                  <a:schemeClr val="lt1"/>
                </a:solidFill>
                <a:latin typeface="Montserrat"/>
                <a:ea typeface="Montserrat"/>
                <a:cs typeface="Montserrat"/>
                <a:sym typeface="Montserrat"/>
              </a:rPr>
              <a:t>Exploratory Data Analysis</a:t>
            </a:r>
            <a:endParaRPr b="0" i="0" sz="2000" u="none" cap="none" strike="noStrike">
              <a:solidFill>
                <a:srgbClr val="000000"/>
              </a:solidFill>
              <a:latin typeface="Montserrat"/>
              <a:ea typeface="Montserrat"/>
              <a:cs typeface="Montserrat"/>
              <a:sym typeface="Montserrat"/>
            </a:endParaRPr>
          </a:p>
          <a:p>
            <a:pPr indent="-355600" lvl="0" marL="457200" marR="0" rtl="0" algn="l">
              <a:lnSpc>
                <a:spcPct val="100000"/>
              </a:lnSpc>
              <a:spcBef>
                <a:spcPts val="0"/>
              </a:spcBef>
              <a:spcAft>
                <a:spcPts val="0"/>
              </a:spcAft>
              <a:buClr>
                <a:schemeClr val="lt1"/>
              </a:buClr>
              <a:buSzPts val="2000"/>
              <a:buFont typeface="Montserrat"/>
              <a:buChar char="●"/>
            </a:pPr>
            <a:r>
              <a:rPr b="1" i="0" lang="en-US" sz="2000" u="none" cap="none" strike="noStrike">
                <a:solidFill>
                  <a:schemeClr val="lt1"/>
                </a:solidFill>
                <a:latin typeface="Montserrat"/>
                <a:ea typeface="Montserrat"/>
                <a:cs typeface="Montserrat"/>
                <a:sym typeface="Montserrat"/>
              </a:rPr>
              <a:t>Data Cleaning and Oversampling</a:t>
            </a:r>
            <a:endParaRPr b="0" i="0" sz="2000" u="none" cap="none" strike="noStrike">
              <a:solidFill>
                <a:srgbClr val="000000"/>
              </a:solidFill>
              <a:latin typeface="Montserrat"/>
              <a:ea typeface="Montserrat"/>
              <a:cs typeface="Montserrat"/>
              <a:sym typeface="Montserrat"/>
            </a:endParaRPr>
          </a:p>
          <a:p>
            <a:pPr indent="-355600" lvl="0" marL="457200" marR="0" rtl="0" algn="l">
              <a:lnSpc>
                <a:spcPct val="100000"/>
              </a:lnSpc>
              <a:spcBef>
                <a:spcPts val="0"/>
              </a:spcBef>
              <a:spcAft>
                <a:spcPts val="0"/>
              </a:spcAft>
              <a:buClr>
                <a:schemeClr val="lt1"/>
              </a:buClr>
              <a:buSzPts val="2000"/>
              <a:buFont typeface="Montserrat"/>
              <a:buChar char="●"/>
            </a:pPr>
            <a:r>
              <a:rPr b="1" i="0" lang="en-US" sz="2000" u="none" cap="none" strike="noStrike">
                <a:solidFill>
                  <a:schemeClr val="lt1"/>
                </a:solidFill>
                <a:latin typeface="Montserrat"/>
                <a:ea typeface="Montserrat"/>
                <a:cs typeface="Montserrat"/>
                <a:sym typeface="Montserrat"/>
              </a:rPr>
              <a:t>Machine Learning Model Evaluation: Classification</a:t>
            </a:r>
            <a:endParaRPr b="0" i="0" sz="2000" u="none" cap="none" strike="noStrike">
              <a:solidFill>
                <a:srgbClr val="000000"/>
              </a:solidFill>
              <a:latin typeface="Montserrat"/>
              <a:ea typeface="Montserrat"/>
              <a:cs typeface="Montserrat"/>
              <a:sym typeface="Montserrat"/>
            </a:endParaRPr>
          </a:p>
          <a:p>
            <a:pPr indent="-355600" lvl="0" marL="457200" marR="0" rtl="0" algn="l">
              <a:lnSpc>
                <a:spcPct val="100000"/>
              </a:lnSpc>
              <a:spcBef>
                <a:spcPts val="0"/>
              </a:spcBef>
              <a:spcAft>
                <a:spcPts val="0"/>
              </a:spcAft>
              <a:buClr>
                <a:schemeClr val="lt1"/>
              </a:buClr>
              <a:buSzPts val="2000"/>
              <a:buFont typeface="Montserrat"/>
              <a:buChar char="●"/>
            </a:pPr>
            <a:r>
              <a:rPr b="1" i="0" lang="en-US" sz="2000" u="none" cap="none" strike="noStrike">
                <a:solidFill>
                  <a:schemeClr val="lt1"/>
                </a:solidFill>
                <a:latin typeface="Montserrat"/>
                <a:ea typeface="Montserrat"/>
                <a:cs typeface="Montserrat"/>
                <a:sym typeface="Montserrat"/>
              </a:rPr>
              <a:t>Model Evaluation Results</a:t>
            </a:r>
            <a:endParaRPr/>
          </a:p>
          <a:p>
            <a:pPr indent="-355600" lvl="0" marL="457200" marR="0" rtl="0" algn="l">
              <a:lnSpc>
                <a:spcPct val="100000"/>
              </a:lnSpc>
              <a:spcBef>
                <a:spcPts val="0"/>
              </a:spcBef>
              <a:spcAft>
                <a:spcPts val="0"/>
              </a:spcAft>
              <a:buClr>
                <a:schemeClr val="lt1"/>
              </a:buClr>
              <a:buSzPts val="2000"/>
              <a:buFont typeface="Montserrat"/>
              <a:buChar char="●"/>
            </a:pPr>
            <a:r>
              <a:rPr b="1" i="0" lang="en-US" sz="2000" u="none" cap="none" strike="noStrike">
                <a:solidFill>
                  <a:schemeClr val="lt1"/>
                </a:solidFill>
                <a:latin typeface="Montserrat"/>
                <a:ea typeface="Montserrat"/>
                <a:cs typeface="Montserrat"/>
                <a:sym typeface="Montserrat"/>
              </a:rPr>
              <a:t>Feature Importance</a:t>
            </a:r>
            <a:endParaRPr b="1" i="0" sz="2000" u="none" cap="none" strike="noStrike">
              <a:solidFill>
                <a:schemeClr val="lt1"/>
              </a:solidFill>
              <a:latin typeface="Montserrat"/>
              <a:ea typeface="Montserrat"/>
              <a:cs typeface="Montserrat"/>
              <a:sym typeface="Montserrat"/>
            </a:endParaRPr>
          </a:p>
          <a:p>
            <a:pPr indent="-355600" lvl="0" marL="457200" marR="0" rtl="0" algn="l">
              <a:lnSpc>
                <a:spcPct val="100000"/>
              </a:lnSpc>
              <a:spcBef>
                <a:spcPts val="0"/>
              </a:spcBef>
              <a:spcAft>
                <a:spcPts val="0"/>
              </a:spcAft>
              <a:buClr>
                <a:schemeClr val="lt1"/>
              </a:buClr>
              <a:buSzPts val="2000"/>
              <a:buFont typeface="Montserrat"/>
              <a:buChar char="●"/>
            </a:pPr>
            <a:r>
              <a:rPr b="1" lang="en-US" sz="2000">
                <a:solidFill>
                  <a:schemeClr val="lt1"/>
                </a:solidFill>
                <a:latin typeface="Montserrat"/>
                <a:ea typeface="Montserrat"/>
                <a:cs typeface="Montserrat"/>
                <a:sym typeface="Montserrat"/>
              </a:rPr>
              <a:t>Proposed Solution</a:t>
            </a:r>
            <a:endParaRPr b="1" sz="2000">
              <a:solidFill>
                <a:schemeClr val="lt1"/>
              </a:solidFill>
              <a:latin typeface="Montserrat"/>
              <a:ea typeface="Montserrat"/>
              <a:cs typeface="Montserrat"/>
              <a:sym typeface="Montserrat"/>
            </a:endParaRPr>
          </a:p>
          <a:p>
            <a:pPr indent="-355600" lvl="0" marL="457200" marR="0" rtl="0" algn="l">
              <a:lnSpc>
                <a:spcPct val="100000"/>
              </a:lnSpc>
              <a:spcBef>
                <a:spcPts val="0"/>
              </a:spcBef>
              <a:spcAft>
                <a:spcPts val="0"/>
              </a:spcAft>
              <a:buClr>
                <a:schemeClr val="lt1"/>
              </a:buClr>
              <a:buSzPts val="2000"/>
              <a:buFont typeface="Montserrat"/>
              <a:buChar char="●"/>
            </a:pPr>
            <a:r>
              <a:rPr b="1" i="0" lang="en-US" sz="2000" u="none" cap="none" strike="noStrike">
                <a:solidFill>
                  <a:schemeClr val="lt1"/>
                </a:solidFill>
                <a:latin typeface="Montserrat"/>
                <a:ea typeface="Montserrat"/>
                <a:cs typeface="Montserrat"/>
                <a:sym typeface="Montserrat"/>
              </a:rPr>
              <a:t>Conclusion</a:t>
            </a:r>
            <a:endParaRPr b="0" i="0" sz="2000" u="none" cap="none" strike="noStrike">
              <a:solidFill>
                <a:srgbClr val="000000"/>
              </a:solidFill>
              <a:latin typeface="Montserrat"/>
              <a:ea typeface="Montserrat"/>
              <a:cs typeface="Montserrat"/>
              <a:sym typeface="Montserrat"/>
            </a:endParaRPr>
          </a:p>
        </p:txBody>
      </p:sp>
      <p:sp>
        <p:nvSpPr>
          <p:cNvPr id="55" name="Google Shape;55;p12"/>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Presentation Outline :</a:t>
            </a:r>
            <a:endParaRPr b="1" i="0" sz="2400" u="none" cap="none" strike="noStrike">
              <a:solidFill>
                <a:srgbClr val="000000"/>
              </a:solidFill>
              <a:latin typeface="Montserrat"/>
              <a:ea typeface="Montserrat"/>
              <a:cs typeface="Montserrat"/>
              <a:sym typeface="Montserrat"/>
            </a:endParaRPr>
          </a:p>
        </p:txBody>
      </p:sp>
      <p:pic>
        <p:nvPicPr>
          <p:cNvPr id="56" name="Google Shape;56;p12"/>
          <p:cNvPicPr preferRelativeResize="0"/>
          <p:nvPr/>
        </p:nvPicPr>
        <p:blipFill rotWithShape="1">
          <a:blip r:embed="rId3">
            <a:alphaModFix/>
          </a:blip>
          <a:srcRect b="21157" l="-214" r="214" t="0"/>
          <a:stretch/>
        </p:blipFill>
        <p:spPr>
          <a:xfrm>
            <a:off x="4978236" y="434340"/>
            <a:ext cx="3990952" cy="45763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0" st="0"/>
                                            </p:txEl>
                                          </p:spTgt>
                                        </p:tgtEl>
                                        <p:attrNameLst>
                                          <p:attrName>style.visibility</p:attrName>
                                        </p:attrNameLst>
                                      </p:cBhvr>
                                      <p:to>
                                        <p:strVal val="visible"/>
                                      </p:to>
                                    </p:set>
                                    <p:animEffect filter="fade" transition="in">
                                      <p:cBhvr>
                                        <p:cTn dur="1000"/>
                                        <p:tgtEl>
                                          <p:spTgt spid="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1" st="1"/>
                                            </p:txEl>
                                          </p:spTgt>
                                        </p:tgtEl>
                                        <p:attrNameLst>
                                          <p:attrName>style.visibility</p:attrName>
                                        </p:attrNameLst>
                                      </p:cBhvr>
                                      <p:to>
                                        <p:strVal val="visible"/>
                                      </p:to>
                                    </p:set>
                                    <p:animEffect filter="fade" transition="in">
                                      <p:cBhvr>
                                        <p:cTn dur="1000"/>
                                        <p:tgtEl>
                                          <p:spTgt spid="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2" st="2"/>
                                            </p:txEl>
                                          </p:spTgt>
                                        </p:tgtEl>
                                        <p:attrNameLst>
                                          <p:attrName>style.visibility</p:attrName>
                                        </p:attrNameLst>
                                      </p:cBhvr>
                                      <p:to>
                                        <p:strVal val="visible"/>
                                      </p:to>
                                    </p:set>
                                    <p:animEffect filter="fade" transition="in">
                                      <p:cBhvr>
                                        <p:cTn dur="1000"/>
                                        <p:tgtEl>
                                          <p:spTgt spid="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3" st="3"/>
                                            </p:txEl>
                                          </p:spTgt>
                                        </p:tgtEl>
                                        <p:attrNameLst>
                                          <p:attrName>style.visibility</p:attrName>
                                        </p:attrNameLst>
                                      </p:cBhvr>
                                      <p:to>
                                        <p:strVal val="visible"/>
                                      </p:to>
                                    </p:set>
                                    <p:animEffect filter="fade" transition="in">
                                      <p:cBhvr>
                                        <p:cTn dur="1000"/>
                                        <p:tgtEl>
                                          <p:spTgt spid="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4" st="4"/>
                                            </p:txEl>
                                          </p:spTgt>
                                        </p:tgtEl>
                                        <p:attrNameLst>
                                          <p:attrName>style.visibility</p:attrName>
                                        </p:attrNameLst>
                                      </p:cBhvr>
                                      <p:to>
                                        <p:strVal val="visible"/>
                                      </p:to>
                                    </p:set>
                                    <p:animEffect filter="fade" transition="in">
                                      <p:cBhvr>
                                        <p:cTn dur="1000"/>
                                        <p:tgtEl>
                                          <p:spTgt spid="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5" st="5"/>
                                            </p:txEl>
                                          </p:spTgt>
                                        </p:tgtEl>
                                        <p:attrNameLst>
                                          <p:attrName>style.visibility</p:attrName>
                                        </p:attrNameLst>
                                      </p:cBhvr>
                                      <p:to>
                                        <p:strVal val="visible"/>
                                      </p:to>
                                    </p:set>
                                    <p:animEffect filter="fade" transition="in">
                                      <p:cBhvr>
                                        <p:cTn dur="1000"/>
                                        <p:tgtEl>
                                          <p:spTgt spid="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6" st="6"/>
                                            </p:txEl>
                                          </p:spTgt>
                                        </p:tgtEl>
                                        <p:attrNameLst>
                                          <p:attrName>style.visibility</p:attrName>
                                        </p:attrNameLst>
                                      </p:cBhvr>
                                      <p:to>
                                        <p:strVal val="visible"/>
                                      </p:to>
                                    </p:set>
                                    <p:animEffect filter="fade" transition="in">
                                      <p:cBhvr>
                                        <p:cTn dur="1000"/>
                                        <p:tgtEl>
                                          <p:spTgt spid="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7" st="7"/>
                                            </p:txEl>
                                          </p:spTgt>
                                        </p:tgtEl>
                                        <p:attrNameLst>
                                          <p:attrName>style.visibility</p:attrName>
                                        </p:attrNameLst>
                                      </p:cBhvr>
                                      <p:to>
                                        <p:strVal val="visible"/>
                                      </p:to>
                                    </p:set>
                                    <p:animEffect filter="fade" transition="in">
                                      <p:cBhvr>
                                        <p:cTn dur="1000"/>
                                        <p:tgtEl>
                                          <p:spTgt spid="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8" st="8"/>
                                            </p:txEl>
                                          </p:spTgt>
                                        </p:tgtEl>
                                        <p:attrNameLst>
                                          <p:attrName>style.visibility</p:attrName>
                                        </p:attrNameLst>
                                      </p:cBhvr>
                                      <p:to>
                                        <p:strVal val="visible"/>
                                      </p:to>
                                    </p:set>
                                    <p:animEffect filter="fade" transition="in">
                                      <p:cBhvr>
                                        <p:cTn dur="1000"/>
                                        <p:tgtEl>
                                          <p:spTgt spid="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xEl>
                                              <p:pRg end="9" st="9"/>
                                            </p:txEl>
                                          </p:spTgt>
                                        </p:tgtEl>
                                        <p:attrNameLst>
                                          <p:attrName>style.visibility</p:attrName>
                                        </p:attrNameLst>
                                      </p:cBhvr>
                                      <p:to>
                                        <p:strVal val="visible"/>
                                      </p:to>
                                    </p:set>
                                    <p:animEffect filter="fade" transition="in">
                                      <p:cBhvr>
                                        <p:cTn dur="1000"/>
                                        <p:tgtEl>
                                          <p:spTgt spid="5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0"/>
          <p:cNvPicPr preferRelativeResize="0"/>
          <p:nvPr/>
        </p:nvPicPr>
        <p:blipFill rotWithShape="1">
          <a:blip r:embed="rId3">
            <a:alphaModFix/>
          </a:blip>
          <a:srcRect b="0" l="0" r="0" t="0"/>
          <a:stretch/>
        </p:blipFill>
        <p:spPr>
          <a:xfrm>
            <a:off x="4899850" y="2165208"/>
            <a:ext cx="3344400" cy="2246767"/>
          </a:xfrm>
          <a:prstGeom prst="rect">
            <a:avLst/>
          </a:prstGeom>
          <a:solidFill>
            <a:schemeClr val="lt2"/>
          </a:solidFill>
          <a:ln cap="flat" cmpd="sng" w="9525">
            <a:solidFill>
              <a:schemeClr val="dk1"/>
            </a:solidFill>
            <a:prstDash val="solid"/>
            <a:round/>
            <a:headEnd len="sm" w="sm" type="none"/>
            <a:tailEnd len="sm" w="sm" type="none"/>
          </a:ln>
        </p:spPr>
      </p:pic>
      <p:pic>
        <p:nvPicPr>
          <p:cNvPr id="210" name="Google Shape;210;p30"/>
          <p:cNvPicPr preferRelativeResize="0"/>
          <p:nvPr/>
        </p:nvPicPr>
        <p:blipFill rotWithShape="1">
          <a:blip r:embed="rId4">
            <a:alphaModFix/>
          </a:blip>
          <a:srcRect b="0" l="0" r="0" t="0"/>
          <a:stretch/>
        </p:blipFill>
        <p:spPr>
          <a:xfrm>
            <a:off x="883587" y="2205610"/>
            <a:ext cx="3095248" cy="2206357"/>
          </a:xfrm>
          <a:prstGeom prst="rect">
            <a:avLst/>
          </a:prstGeom>
          <a:solidFill>
            <a:schemeClr val="lt2"/>
          </a:solidFill>
          <a:ln cap="flat" cmpd="sng" w="9525">
            <a:solidFill>
              <a:schemeClr val="dk1"/>
            </a:solidFill>
            <a:prstDash val="solid"/>
            <a:round/>
            <a:headEnd len="sm" w="sm" type="none"/>
            <a:tailEnd len="sm" w="sm" type="none"/>
          </a:ln>
        </p:spPr>
      </p:pic>
      <p:pic>
        <p:nvPicPr>
          <p:cNvPr id="211" name="Google Shape;211;p30"/>
          <p:cNvPicPr preferRelativeResize="0"/>
          <p:nvPr/>
        </p:nvPicPr>
        <p:blipFill rotWithShape="1">
          <a:blip r:embed="rId5">
            <a:alphaModFix/>
          </a:blip>
          <a:srcRect b="13322" l="4891" r="9448" t="0"/>
          <a:stretch/>
        </p:blipFill>
        <p:spPr>
          <a:xfrm>
            <a:off x="883575" y="1277975"/>
            <a:ext cx="1558325" cy="883375"/>
          </a:xfrm>
          <a:prstGeom prst="rect">
            <a:avLst/>
          </a:prstGeom>
          <a:noFill/>
          <a:ln>
            <a:noFill/>
          </a:ln>
        </p:spPr>
      </p:pic>
      <p:pic>
        <p:nvPicPr>
          <p:cNvPr id="212" name="Google Shape;212;p30"/>
          <p:cNvPicPr preferRelativeResize="0"/>
          <p:nvPr/>
        </p:nvPicPr>
        <p:blipFill rotWithShape="1">
          <a:blip r:embed="rId6">
            <a:alphaModFix/>
          </a:blip>
          <a:srcRect b="24000" l="0" r="13088" t="0"/>
          <a:stretch/>
        </p:blipFill>
        <p:spPr>
          <a:xfrm>
            <a:off x="883563" y="4492475"/>
            <a:ext cx="1741400" cy="361850"/>
          </a:xfrm>
          <a:prstGeom prst="rect">
            <a:avLst/>
          </a:prstGeom>
          <a:noFill/>
          <a:ln>
            <a:noFill/>
          </a:ln>
        </p:spPr>
      </p:pic>
      <p:sp>
        <p:nvSpPr>
          <p:cNvPr id="213" name="Google Shape;213;p30"/>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ML Model Evaluation </a:t>
            </a:r>
            <a:r>
              <a:rPr b="1" lang="en-US" sz="2400">
                <a:solidFill>
                  <a:schemeClr val="dk1"/>
                </a:solidFill>
                <a:latin typeface="Montserrat"/>
                <a:ea typeface="Montserrat"/>
                <a:cs typeface="Montserrat"/>
                <a:sym typeface="Montserrat"/>
              </a:rPr>
              <a:t>:</a:t>
            </a:r>
            <a:r>
              <a:rPr b="1" i="0" lang="en-US" sz="2400" u="none" cap="none" strike="noStrike">
                <a:solidFill>
                  <a:schemeClr val="lt1"/>
                </a:solidFill>
                <a:latin typeface="Montserrat"/>
                <a:ea typeface="Montserrat"/>
                <a:cs typeface="Montserrat"/>
                <a:sym typeface="Montserrat"/>
              </a:rPr>
              <a:t> Logistic Regression</a:t>
            </a:r>
            <a:endParaRPr b="0" i="0" sz="2400" u="none" cap="none" strike="noStrike">
              <a:solidFill>
                <a:srgbClr val="000000"/>
              </a:solidFill>
              <a:latin typeface="Arial"/>
              <a:ea typeface="Arial"/>
              <a:cs typeface="Arial"/>
              <a:sym typeface="Arial"/>
            </a:endParaRPr>
          </a:p>
        </p:txBody>
      </p:sp>
      <p:pic>
        <p:nvPicPr>
          <p:cNvPr id="214" name="Google Shape;214;p30"/>
          <p:cNvPicPr preferRelativeResize="0"/>
          <p:nvPr/>
        </p:nvPicPr>
        <p:blipFill rotWithShape="1">
          <a:blip r:embed="rId7">
            <a:alphaModFix/>
          </a:blip>
          <a:srcRect b="15583" l="5925" r="16010" t="0"/>
          <a:stretch/>
        </p:blipFill>
        <p:spPr>
          <a:xfrm>
            <a:off x="4929925" y="4442550"/>
            <a:ext cx="1524100" cy="461700"/>
          </a:xfrm>
          <a:prstGeom prst="rect">
            <a:avLst/>
          </a:prstGeom>
          <a:noFill/>
          <a:ln>
            <a:noFill/>
          </a:ln>
        </p:spPr>
      </p:pic>
      <p:pic>
        <p:nvPicPr>
          <p:cNvPr id="215" name="Google Shape;215;p30"/>
          <p:cNvPicPr preferRelativeResize="0"/>
          <p:nvPr/>
        </p:nvPicPr>
        <p:blipFill rotWithShape="1">
          <a:blip r:embed="rId8">
            <a:alphaModFix/>
          </a:blip>
          <a:srcRect b="5401" l="9469" r="9937" t="0"/>
          <a:stretch/>
        </p:blipFill>
        <p:spPr>
          <a:xfrm>
            <a:off x="4899850" y="1238226"/>
            <a:ext cx="1441299" cy="883375"/>
          </a:xfrm>
          <a:prstGeom prst="rect">
            <a:avLst/>
          </a:prstGeom>
          <a:noFill/>
          <a:ln>
            <a:noFill/>
          </a:ln>
        </p:spPr>
      </p:pic>
      <p:sp>
        <p:nvSpPr>
          <p:cNvPr id="216" name="Google Shape;216;p30"/>
          <p:cNvSpPr txBox="1"/>
          <p:nvPr/>
        </p:nvSpPr>
        <p:spPr>
          <a:xfrm>
            <a:off x="758988" y="66120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Before</a:t>
            </a:r>
            <a:endParaRPr b="1" sz="1800">
              <a:solidFill>
                <a:srgbClr val="134F5C"/>
              </a:solidFill>
              <a:latin typeface="Montserrat"/>
              <a:ea typeface="Montserrat"/>
              <a:cs typeface="Montserrat"/>
              <a:sym typeface="Montserrat"/>
            </a:endParaRPr>
          </a:p>
        </p:txBody>
      </p:sp>
      <p:sp>
        <p:nvSpPr>
          <p:cNvPr id="217" name="Google Shape;217;p30"/>
          <p:cNvSpPr txBox="1"/>
          <p:nvPr/>
        </p:nvSpPr>
        <p:spPr>
          <a:xfrm>
            <a:off x="4929925" y="66120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After</a:t>
            </a:r>
            <a:endParaRPr b="1" sz="1800">
              <a:solidFill>
                <a:srgbClr val="134F5C"/>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1"/>
          <p:cNvPicPr preferRelativeResize="0"/>
          <p:nvPr/>
        </p:nvPicPr>
        <p:blipFill rotWithShape="1">
          <a:blip r:embed="rId3">
            <a:alphaModFix/>
          </a:blip>
          <a:srcRect b="0" l="0" r="0" t="0"/>
          <a:stretch/>
        </p:blipFill>
        <p:spPr>
          <a:xfrm>
            <a:off x="898237" y="2154582"/>
            <a:ext cx="3065928" cy="2185457"/>
          </a:xfrm>
          <a:prstGeom prst="rect">
            <a:avLst/>
          </a:prstGeom>
          <a:solidFill>
            <a:schemeClr val="lt2"/>
          </a:solidFill>
          <a:ln cap="flat" cmpd="sng" w="9525">
            <a:solidFill>
              <a:schemeClr val="dk1"/>
            </a:solidFill>
            <a:prstDash val="solid"/>
            <a:round/>
            <a:headEnd len="sm" w="sm" type="none"/>
            <a:tailEnd len="sm" w="sm" type="none"/>
          </a:ln>
        </p:spPr>
      </p:pic>
      <p:pic>
        <p:nvPicPr>
          <p:cNvPr id="223" name="Google Shape;223;p31"/>
          <p:cNvPicPr preferRelativeResize="0"/>
          <p:nvPr/>
        </p:nvPicPr>
        <p:blipFill rotWithShape="1">
          <a:blip r:embed="rId4">
            <a:alphaModFix/>
          </a:blip>
          <a:srcRect b="0" l="0" r="0" t="0"/>
          <a:stretch/>
        </p:blipFill>
        <p:spPr>
          <a:xfrm>
            <a:off x="5041375" y="2098475"/>
            <a:ext cx="3186232" cy="2185475"/>
          </a:xfrm>
          <a:prstGeom prst="rect">
            <a:avLst/>
          </a:prstGeom>
          <a:solidFill>
            <a:schemeClr val="lt2"/>
          </a:solidFill>
          <a:ln cap="flat" cmpd="sng" w="9525">
            <a:solidFill>
              <a:schemeClr val="dk1"/>
            </a:solidFill>
            <a:prstDash val="solid"/>
            <a:round/>
            <a:headEnd len="sm" w="sm" type="none"/>
            <a:tailEnd len="sm" w="sm" type="none"/>
          </a:ln>
        </p:spPr>
      </p:pic>
      <p:pic>
        <p:nvPicPr>
          <p:cNvPr id="224" name="Google Shape;224;p31"/>
          <p:cNvPicPr preferRelativeResize="0"/>
          <p:nvPr/>
        </p:nvPicPr>
        <p:blipFill rotWithShape="1">
          <a:blip r:embed="rId5">
            <a:alphaModFix/>
          </a:blip>
          <a:srcRect b="17715" l="3836" r="8313" t="0"/>
          <a:stretch/>
        </p:blipFill>
        <p:spPr>
          <a:xfrm>
            <a:off x="898234" y="1220658"/>
            <a:ext cx="1539688" cy="877812"/>
          </a:xfrm>
          <a:prstGeom prst="rect">
            <a:avLst/>
          </a:prstGeom>
          <a:noFill/>
          <a:ln>
            <a:noFill/>
          </a:ln>
        </p:spPr>
      </p:pic>
      <p:pic>
        <p:nvPicPr>
          <p:cNvPr id="225" name="Google Shape;225;p31"/>
          <p:cNvPicPr preferRelativeResize="0"/>
          <p:nvPr/>
        </p:nvPicPr>
        <p:blipFill rotWithShape="1">
          <a:blip r:embed="rId6">
            <a:alphaModFix/>
          </a:blip>
          <a:srcRect b="31320" l="2929" r="13594" t="9539"/>
          <a:stretch/>
        </p:blipFill>
        <p:spPr>
          <a:xfrm>
            <a:off x="5041387" y="4409593"/>
            <a:ext cx="1916206" cy="416858"/>
          </a:xfrm>
          <a:prstGeom prst="rect">
            <a:avLst/>
          </a:prstGeom>
          <a:noFill/>
          <a:ln>
            <a:noFill/>
          </a:ln>
        </p:spPr>
      </p:pic>
      <p:pic>
        <p:nvPicPr>
          <p:cNvPr id="226" name="Google Shape;226;p31"/>
          <p:cNvPicPr preferRelativeResize="0"/>
          <p:nvPr/>
        </p:nvPicPr>
        <p:blipFill rotWithShape="1">
          <a:blip r:embed="rId7">
            <a:alphaModFix/>
          </a:blip>
          <a:srcRect b="10769" l="4776" r="19061" t="11583"/>
          <a:stretch/>
        </p:blipFill>
        <p:spPr>
          <a:xfrm>
            <a:off x="898221" y="4396149"/>
            <a:ext cx="1929653" cy="443752"/>
          </a:xfrm>
          <a:prstGeom prst="rect">
            <a:avLst/>
          </a:prstGeom>
          <a:noFill/>
          <a:ln>
            <a:noFill/>
          </a:ln>
        </p:spPr>
      </p:pic>
      <p:sp>
        <p:nvSpPr>
          <p:cNvPr id="227" name="Google Shape;227;p31"/>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ML Model Evaluation </a:t>
            </a:r>
            <a:r>
              <a:rPr b="1" lang="en-US" sz="2400">
                <a:solidFill>
                  <a:schemeClr val="dk1"/>
                </a:solidFill>
                <a:latin typeface="Montserrat"/>
                <a:ea typeface="Montserrat"/>
                <a:cs typeface="Montserrat"/>
                <a:sym typeface="Montserrat"/>
              </a:rPr>
              <a:t>: </a:t>
            </a:r>
            <a:r>
              <a:rPr b="1" lang="en-US" sz="2400">
                <a:solidFill>
                  <a:schemeClr val="lt1"/>
                </a:solidFill>
              </a:rPr>
              <a:t>Random Forests</a:t>
            </a:r>
            <a:r>
              <a:rPr b="1" i="0" lang="en-US" sz="2400" u="none" cap="none" strike="noStrike">
                <a:solidFill>
                  <a:schemeClr val="dk1"/>
                </a:solidFill>
                <a:latin typeface="Montserrat"/>
                <a:ea typeface="Montserrat"/>
                <a:cs typeface="Montserrat"/>
                <a:sym typeface="Montserrat"/>
              </a:rPr>
              <a:t> </a:t>
            </a:r>
            <a:endParaRPr b="1" i="0" sz="2400" u="none" cap="none" strike="noStrike">
              <a:solidFill>
                <a:schemeClr val="dk1"/>
              </a:solidFill>
            </a:endParaRPr>
          </a:p>
        </p:txBody>
      </p:sp>
      <p:pic>
        <p:nvPicPr>
          <p:cNvPr id="228" name="Google Shape;228;p31"/>
          <p:cNvPicPr preferRelativeResize="0"/>
          <p:nvPr/>
        </p:nvPicPr>
        <p:blipFill rotWithShape="1">
          <a:blip r:embed="rId8">
            <a:alphaModFix/>
          </a:blip>
          <a:srcRect b="11621" l="8485" r="6408" t="0"/>
          <a:stretch/>
        </p:blipFill>
        <p:spPr>
          <a:xfrm>
            <a:off x="5041375" y="1195874"/>
            <a:ext cx="1506214" cy="877825"/>
          </a:xfrm>
          <a:prstGeom prst="rect">
            <a:avLst/>
          </a:prstGeom>
          <a:noFill/>
          <a:ln>
            <a:noFill/>
          </a:ln>
        </p:spPr>
      </p:pic>
      <p:sp>
        <p:nvSpPr>
          <p:cNvPr id="229" name="Google Shape;229;p31"/>
          <p:cNvSpPr txBox="1"/>
          <p:nvPr/>
        </p:nvSpPr>
        <p:spPr>
          <a:xfrm>
            <a:off x="758988" y="66120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Before</a:t>
            </a:r>
            <a:endParaRPr b="1" sz="1800">
              <a:solidFill>
                <a:srgbClr val="134F5C"/>
              </a:solidFill>
              <a:latin typeface="Montserrat"/>
              <a:ea typeface="Montserrat"/>
              <a:cs typeface="Montserrat"/>
              <a:sym typeface="Montserrat"/>
            </a:endParaRPr>
          </a:p>
        </p:txBody>
      </p:sp>
      <p:sp>
        <p:nvSpPr>
          <p:cNvPr id="230" name="Google Shape;230;p31"/>
          <p:cNvSpPr txBox="1"/>
          <p:nvPr/>
        </p:nvSpPr>
        <p:spPr>
          <a:xfrm>
            <a:off x="4929925" y="66120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After</a:t>
            </a:r>
            <a:endParaRPr b="1" sz="1800">
              <a:solidFill>
                <a:srgbClr val="134F5C"/>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2"/>
          <p:cNvPicPr preferRelativeResize="0"/>
          <p:nvPr/>
        </p:nvPicPr>
        <p:blipFill rotWithShape="1">
          <a:blip r:embed="rId3">
            <a:alphaModFix/>
          </a:blip>
          <a:srcRect b="0" l="0" r="0" t="0"/>
          <a:stretch/>
        </p:blipFill>
        <p:spPr>
          <a:xfrm>
            <a:off x="4929925" y="2063000"/>
            <a:ext cx="3232450" cy="2225100"/>
          </a:xfrm>
          <a:prstGeom prst="rect">
            <a:avLst/>
          </a:prstGeom>
          <a:solidFill>
            <a:schemeClr val="lt2"/>
          </a:solidFill>
          <a:ln cap="flat" cmpd="sng" w="9525">
            <a:solidFill>
              <a:schemeClr val="dk1"/>
            </a:solidFill>
            <a:prstDash val="solid"/>
            <a:round/>
            <a:headEnd len="sm" w="sm" type="none"/>
            <a:tailEnd len="sm" w="sm" type="none"/>
          </a:ln>
        </p:spPr>
      </p:pic>
      <p:pic>
        <p:nvPicPr>
          <p:cNvPr id="236" name="Google Shape;236;p32"/>
          <p:cNvPicPr preferRelativeResize="0"/>
          <p:nvPr/>
        </p:nvPicPr>
        <p:blipFill rotWithShape="1">
          <a:blip r:embed="rId4">
            <a:alphaModFix/>
          </a:blip>
          <a:srcRect b="0" l="0" r="0" t="0"/>
          <a:stretch/>
        </p:blipFill>
        <p:spPr>
          <a:xfrm>
            <a:off x="911690" y="2121807"/>
            <a:ext cx="3039034" cy="2166286"/>
          </a:xfrm>
          <a:prstGeom prst="rect">
            <a:avLst/>
          </a:prstGeom>
          <a:solidFill>
            <a:schemeClr val="lt2"/>
          </a:solidFill>
          <a:ln cap="flat" cmpd="sng" w="9525">
            <a:solidFill>
              <a:schemeClr val="dk1"/>
            </a:solidFill>
            <a:prstDash val="solid"/>
            <a:round/>
            <a:headEnd len="sm" w="sm" type="none"/>
            <a:tailEnd len="sm" w="sm" type="none"/>
          </a:ln>
        </p:spPr>
      </p:pic>
      <p:sp>
        <p:nvSpPr>
          <p:cNvPr id="237" name="Google Shape;237;p32"/>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ML Model Evaluation </a:t>
            </a:r>
            <a:r>
              <a:rPr b="1" lang="en-US" sz="2400">
                <a:solidFill>
                  <a:schemeClr val="dk1"/>
                </a:solidFill>
                <a:latin typeface="Montserrat"/>
                <a:ea typeface="Montserrat"/>
                <a:cs typeface="Montserrat"/>
                <a:sym typeface="Montserrat"/>
              </a:rPr>
              <a:t>:</a:t>
            </a:r>
            <a:r>
              <a:rPr b="1" i="0" lang="en-US" sz="2400" u="none" cap="none" strike="noStrike">
                <a:solidFill>
                  <a:schemeClr val="dk1"/>
                </a:solidFill>
                <a:latin typeface="Montserrat"/>
                <a:ea typeface="Montserrat"/>
                <a:cs typeface="Montserrat"/>
                <a:sym typeface="Montserrat"/>
              </a:rPr>
              <a:t> </a:t>
            </a:r>
            <a:r>
              <a:rPr b="1" i="0" lang="en-US" sz="2400" u="none" cap="none" strike="noStrike">
                <a:solidFill>
                  <a:schemeClr val="lt1"/>
                </a:solidFill>
              </a:rPr>
              <a:t>k-Nearest Neighbors</a:t>
            </a:r>
            <a:endParaRPr b="1">
              <a:solidFill>
                <a:schemeClr val="lt1"/>
              </a:solidFil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pic>
        <p:nvPicPr>
          <p:cNvPr id="238" name="Google Shape;238;p32"/>
          <p:cNvPicPr preferRelativeResize="0"/>
          <p:nvPr/>
        </p:nvPicPr>
        <p:blipFill rotWithShape="1">
          <a:blip r:embed="rId5">
            <a:alphaModFix/>
          </a:blip>
          <a:srcRect b="0" l="4204" r="15859" t="0"/>
          <a:stretch/>
        </p:blipFill>
        <p:spPr>
          <a:xfrm>
            <a:off x="912925" y="1091450"/>
            <a:ext cx="1568525" cy="971550"/>
          </a:xfrm>
          <a:prstGeom prst="rect">
            <a:avLst/>
          </a:prstGeom>
          <a:noFill/>
          <a:ln>
            <a:noFill/>
          </a:ln>
        </p:spPr>
      </p:pic>
      <p:pic>
        <p:nvPicPr>
          <p:cNvPr id="239" name="Google Shape;239;p32"/>
          <p:cNvPicPr preferRelativeResize="0"/>
          <p:nvPr/>
        </p:nvPicPr>
        <p:blipFill rotWithShape="1">
          <a:blip r:embed="rId6">
            <a:alphaModFix/>
          </a:blip>
          <a:srcRect b="0" l="6450" r="14115" t="0"/>
          <a:stretch/>
        </p:blipFill>
        <p:spPr>
          <a:xfrm>
            <a:off x="911700" y="4346900"/>
            <a:ext cx="1876425" cy="533400"/>
          </a:xfrm>
          <a:prstGeom prst="rect">
            <a:avLst/>
          </a:prstGeom>
          <a:noFill/>
          <a:ln>
            <a:noFill/>
          </a:ln>
        </p:spPr>
      </p:pic>
      <p:pic>
        <p:nvPicPr>
          <p:cNvPr id="240" name="Google Shape;240;p32"/>
          <p:cNvPicPr preferRelativeResize="0"/>
          <p:nvPr/>
        </p:nvPicPr>
        <p:blipFill rotWithShape="1">
          <a:blip r:embed="rId7">
            <a:alphaModFix/>
          </a:blip>
          <a:srcRect b="0" l="0" r="0" t="0"/>
          <a:stretch/>
        </p:blipFill>
        <p:spPr>
          <a:xfrm>
            <a:off x="4929928" y="4342141"/>
            <a:ext cx="2028825" cy="542925"/>
          </a:xfrm>
          <a:prstGeom prst="rect">
            <a:avLst/>
          </a:prstGeom>
          <a:noFill/>
          <a:ln>
            <a:noFill/>
          </a:ln>
        </p:spPr>
      </p:pic>
      <p:pic>
        <p:nvPicPr>
          <p:cNvPr id="241" name="Google Shape;241;p32"/>
          <p:cNvPicPr preferRelativeResize="0"/>
          <p:nvPr/>
        </p:nvPicPr>
        <p:blipFill rotWithShape="1">
          <a:blip r:embed="rId8">
            <a:alphaModFix/>
          </a:blip>
          <a:srcRect b="0" l="3778" r="12630" t="0"/>
          <a:stretch/>
        </p:blipFill>
        <p:spPr>
          <a:xfrm>
            <a:off x="4929925" y="1122900"/>
            <a:ext cx="1524992" cy="935325"/>
          </a:xfrm>
          <a:prstGeom prst="rect">
            <a:avLst/>
          </a:prstGeom>
          <a:noFill/>
          <a:ln>
            <a:noFill/>
          </a:ln>
        </p:spPr>
      </p:pic>
      <p:sp>
        <p:nvSpPr>
          <p:cNvPr id="242" name="Google Shape;242;p32"/>
          <p:cNvSpPr txBox="1"/>
          <p:nvPr/>
        </p:nvSpPr>
        <p:spPr>
          <a:xfrm>
            <a:off x="758988" y="66120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Before</a:t>
            </a:r>
            <a:endParaRPr b="1" sz="1800">
              <a:solidFill>
                <a:srgbClr val="134F5C"/>
              </a:solidFill>
              <a:latin typeface="Montserrat"/>
              <a:ea typeface="Montserrat"/>
              <a:cs typeface="Montserrat"/>
              <a:sym typeface="Montserrat"/>
            </a:endParaRPr>
          </a:p>
        </p:txBody>
      </p:sp>
      <p:sp>
        <p:nvSpPr>
          <p:cNvPr id="243" name="Google Shape;243;p32"/>
          <p:cNvSpPr txBox="1"/>
          <p:nvPr/>
        </p:nvSpPr>
        <p:spPr>
          <a:xfrm>
            <a:off x="4929925" y="66120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After</a:t>
            </a:r>
            <a:endParaRPr b="1" sz="1800">
              <a:solidFill>
                <a:srgbClr val="134F5C"/>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aphicFrame>
        <p:nvGraphicFramePr>
          <p:cNvPr id="248" name="Google Shape;248;p33"/>
          <p:cNvGraphicFramePr/>
          <p:nvPr/>
        </p:nvGraphicFramePr>
        <p:xfrm>
          <a:off x="45875" y="2062775"/>
          <a:ext cx="3000000" cy="3000000"/>
        </p:xfrm>
        <a:graphic>
          <a:graphicData uri="http://schemas.openxmlformats.org/drawingml/2006/table">
            <a:tbl>
              <a:tblPr bandRow="1" firstRow="1">
                <a:noFill/>
                <a:tableStyleId>{B238C513-2BA9-4601-8E52-5E8BA1EFEF7F}</a:tableStyleId>
              </a:tblPr>
              <a:tblGrid>
                <a:gridCol w="1164425"/>
                <a:gridCol w="828550"/>
                <a:gridCol w="738250"/>
                <a:gridCol w="839275"/>
                <a:gridCol w="737075"/>
                <a:gridCol w="849525"/>
                <a:gridCol w="715400"/>
                <a:gridCol w="872700"/>
                <a:gridCol w="726950"/>
                <a:gridCol w="845550"/>
                <a:gridCol w="734600"/>
              </a:tblGrid>
              <a:tr h="518175">
                <a:tc>
                  <a:txBody>
                    <a:bodyPr/>
                    <a:lstStyle/>
                    <a:p>
                      <a:pPr indent="0" lvl="0" marL="0" marR="0" rtl="0" algn="l">
                        <a:lnSpc>
                          <a:spcPct val="100000"/>
                        </a:lnSpc>
                        <a:spcBef>
                          <a:spcPts val="0"/>
                        </a:spcBef>
                        <a:spcAft>
                          <a:spcPts val="0"/>
                        </a:spcAft>
                        <a:buNone/>
                      </a:pPr>
                      <a:r>
                        <a:rPr lang="en-US" sz="1400" u="none" cap="none" strike="noStrike">
                          <a:latin typeface="Montserrat"/>
                          <a:ea typeface="Montserrat"/>
                          <a:cs typeface="Montserrat"/>
                          <a:sym typeface="Montserrat"/>
                        </a:rPr>
                        <a:t>Algorithm</a:t>
                      </a:r>
                      <a:endParaRPr/>
                    </a:p>
                  </a:txBody>
                  <a:tcPr marT="45725" marB="45725" marR="91450" marL="91450" anchor="ctr"/>
                </a:tc>
                <a:tc gridSpan="2">
                  <a:txBody>
                    <a:bodyPr/>
                    <a:lstStyle/>
                    <a:p>
                      <a:pPr indent="0" lvl="0" marL="0" marR="0" rtl="0" algn="ctr">
                        <a:lnSpc>
                          <a:spcPct val="100000"/>
                        </a:lnSpc>
                        <a:spcBef>
                          <a:spcPts val="0"/>
                        </a:spcBef>
                        <a:spcAft>
                          <a:spcPts val="0"/>
                        </a:spcAft>
                        <a:buNone/>
                      </a:pPr>
                      <a:r>
                        <a:rPr lang="en-US" sz="1400" u="none" cap="none" strike="noStrike">
                          <a:latin typeface="Montserrat"/>
                          <a:ea typeface="Montserrat"/>
                          <a:cs typeface="Montserrat"/>
                          <a:sym typeface="Montserrat"/>
                        </a:rPr>
                        <a:t>Accuracy</a:t>
                      </a:r>
                      <a:endParaRPr/>
                    </a:p>
                  </a:txBody>
                  <a:tcPr marT="45725" marB="45725" marR="91450" marL="91450" anchor="ctr"/>
                </a:tc>
                <a:tc hMerge="1"/>
                <a:tc gridSpan="2">
                  <a:txBody>
                    <a:bodyPr/>
                    <a:lstStyle/>
                    <a:p>
                      <a:pPr indent="0" lvl="0" marL="0" marR="0" rtl="0" algn="ctr">
                        <a:lnSpc>
                          <a:spcPct val="100000"/>
                        </a:lnSpc>
                        <a:spcBef>
                          <a:spcPts val="0"/>
                        </a:spcBef>
                        <a:spcAft>
                          <a:spcPts val="0"/>
                        </a:spcAft>
                        <a:buNone/>
                      </a:pPr>
                      <a:r>
                        <a:rPr lang="en-US" sz="1400" u="none" cap="none" strike="noStrike">
                          <a:latin typeface="Montserrat"/>
                          <a:ea typeface="Montserrat"/>
                          <a:cs typeface="Montserrat"/>
                          <a:sym typeface="Montserrat"/>
                        </a:rPr>
                        <a:t>Precision</a:t>
                      </a:r>
                      <a:endParaRPr/>
                    </a:p>
                  </a:txBody>
                  <a:tcPr marT="45725" marB="45725" marR="91450" marL="91450" anchor="ctr"/>
                </a:tc>
                <a:tc hMerge="1"/>
                <a:tc gridSpan="2">
                  <a:txBody>
                    <a:bodyPr/>
                    <a:lstStyle/>
                    <a:p>
                      <a:pPr indent="0" lvl="0" marL="0" marR="0" rtl="0" algn="ctr">
                        <a:lnSpc>
                          <a:spcPct val="100000"/>
                        </a:lnSpc>
                        <a:spcBef>
                          <a:spcPts val="0"/>
                        </a:spcBef>
                        <a:spcAft>
                          <a:spcPts val="0"/>
                        </a:spcAft>
                        <a:buNone/>
                      </a:pPr>
                      <a:r>
                        <a:rPr lang="en-US" sz="1400" u="none" cap="none" strike="noStrike">
                          <a:latin typeface="Montserrat"/>
                          <a:ea typeface="Montserrat"/>
                          <a:cs typeface="Montserrat"/>
                          <a:sym typeface="Montserrat"/>
                        </a:rPr>
                        <a:t>Recall</a:t>
                      </a:r>
                      <a:endParaRPr/>
                    </a:p>
                  </a:txBody>
                  <a:tcPr marT="45725" marB="45725" marR="91450" marL="91450" anchor="ctr"/>
                </a:tc>
                <a:tc hMerge="1"/>
                <a:tc gridSpan="2">
                  <a:txBody>
                    <a:bodyPr/>
                    <a:lstStyle/>
                    <a:p>
                      <a:pPr indent="0" lvl="0" marL="0" marR="0" rtl="0" algn="ctr">
                        <a:lnSpc>
                          <a:spcPct val="100000"/>
                        </a:lnSpc>
                        <a:spcBef>
                          <a:spcPts val="0"/>
                        </a:spcBef>
                        <a:spcAft>
                          <a:spcPts val="0"/>
                        </a:spcAft>
                        <a:buNone/>
                      </a:pPr>
                      <a:r>
                        <a:rPr lang="en-US" sz="1400" u="none" cap="none" strike="noStrike">
                          <a:latin typeface="Montserrat"/>
                          <a:ea typeface="Montserrat"/>
                          <a:cs typeface="Montserrat"/>
                          <a:sym typeface="Montserrat"/>
                        </a:rPr>
                        <a:t>F1 Score</a:t>
                      </a:r>
                      <a:endParaRPr/>
                    </a:p>
                  </a:txBody>
                  <a:tcPr marT="45725" marB="45725" marR="91450" marL="91450" anchor="ctr"/>
                </a:tc>
                <a:tc hMerge="1"/>
                <a:tc gridSpan="2">
                  <a:txBody>
                    <a:bodyPr/>
                    <a:lstStyle/>
                    <a:p>
                      <a:pPr indent="0" lvl="0" marL="0" marR="0" rtl="0" algn="ctr">
                        <a:lnSpc>
                          <a:spcPct val="100000"/>
                        </a:lnSpc>
                        <a:spcBef>
                          <a:spcPts val="0"/>
                        </a:spcBef>
                        <a:spcAft>
                          <a:spcPts val="0"/>
                        </a:spcAft>
                        <a:buNone/>
                      </a:pPr>
                      <a:r>
                        <a:rPr lang="en-US" sz="1400" u="none" cap="none" strike="noStrike">
                          <a:latin typeface="Montserrat"/>
                          <a:ea typeface="Montserrat"/>
                          <a:cs typeface="Montserrat"/>
                          <a:sym typeface="Montserrat"/>
                        </a:rPr>
                        <a:t>AUC ROC  Score</a:t>
                      </a:r>
                      <a:endParaRPr/>
                    </a:p>
                  </a:txBody>
                  <a:tcPr marT="45725" marB="45725" marR="91450" marL="91450" anchor="ctr"/>
                </a:tc>
                <a:tc hMerge="1"/>
              </a:tr>
              <a:tr h="573775">
                <a:tc>
                  <a:txBody>
                    <a:bodyPr/>
                    <a:lstStyle/>
                    <a:p>
                      <a:pPr indent="0" lvl="0" marL="0" marR="0" rtl="0" algn="l">
                        <a:lnSpc>
                          <a:spcPct val="100000"/>
                        </a:lnSpc>
                        <a:spcBef>
                          <a:spcPts val="0"/>
                        </a:spcBef>
                        <a:spcAft>
                          <a:spcPts val="0"/>
                        </a:spcAft>
                        <a:buNone/>
                      </a:pPr>
                      <a:r>
                        <a:t/>
                      </a:r>
                      <a:endParaRPr sz="1400" u="none" cap="none" strike="noStrike">
                        <a:latin typeface="Montserrat"/>
                        <a:ea typeface="Montserrat"/>
                        <a:cs typeface="Montserrat"/>
                        <a:sym typeface="Montserrat"/>
                      </a:endParaRPr>
                    </a:p>
                  </a:txBody>
                  <a:tcPr marT="45725" marB="45725" marR="91450" marL="91450" anchor="ctr"/>
                </a:tc>
                <a:tc>
                  <a:txBody>
                    <a:bodyPr/>
                    <a:lstStyle/>
                    <a:p>
                      <a:pPr indent="0" lvl="0" marL="0" marR="0" rtl="0" algn="l">
                        <a:lnSpc>
                          <a:spcPct val="100000"/>
                        </a:lnSpc>
                        <a:spcBef>
                          <a:spcPts val="0"/>
                        </a:spcBef>
                        <a:spcAft>
                          <a:spcPts val="0"/>
                        </a:spcAft>
                        <a:buNone/>
                      </a:pPr>
                      <a:r>
                        <a:rPr b="1" i="0" lang="en-US" sz="700" u="none" cap="none" strike="noStrike">
                          <a:solidFill>
                            <a:schemeClr val="dk1"/>
                          </a:solidFill>
                          <a:latin typeface="Montserrat"/>
                          <a:ea typeface="Montserrat"/>
                          <a:cs typeface="Montserrat"/>
                          <a:sym typeface="Montserrat"/>
                        </a:rPr>
                        <a:t>IMBALANCED</a:t>
                      </a:r>
                      <a:endParaRPr/>
                    </a:p>
                  </a:txBody>
                  <a:tcPr marT="45725" marB="45725" marR="91450" marL="91450" anchor="ctr"/>
                </a:tc>
                <a:tc>
                  <a:txBody>
                    <a:bodyPr/>
                    <a:lstStyle/>
                    <a:p>
                      <a:pPr indent="0" lvl="0" marL="0" marR="0" rtl="0" algn="l">
                        <a:lnSpc>
                          <a:spcPct val="100000"/>
                        </a:lnSpc>
                        <a:spcBef>
                          <a:spcPts val="0"/>
                        </a:spcBef>
                        <a:spcAft>
                          <a:spcPts val="0"/>
                        </a:spcAft>
                        <a:buNone/>
                      </a:pPr>
                      <a:r>
                        <a:rPr b="1" i="0" lang="en-US" sz="700" u="none" cap="none" strike="noStrike">
                          <a:solidFill>
                            <a:schemeClr val="dk1"/>
                          </a:solidFill>
                          <a:latin typeface="Montserrat"/>
                          <a:ea typeface="Montserrat"/>
                          <a:cs typeface="Montserrat"/>
                          <a:sym typeface="Montserrat"/>
                        </a:rPr>
                        <a:t>BALANCED</a:t>
                      </a:r>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Montserrat"/>
                          <a:ea typeface="Montserrat"/>
                          <a:cs typeface="Montserrat"/>
                          <a:sym typeface="Montserrat"/>
                        </a:rPr>
                        <a:t>IMBALANCED</a:t>
                      </a:r>
                      <a:endParaRPr b="1" i="0" sz="700" u="none" cap="none" strike="noStrike">
                        <a:solidFill>
                          <a:schemeClr val="dk1"/>
                        </a:solidFill>
                        <a:latin typeface="Montserrat"/>
                        <a:ea typeface="Montserrat"/>
                        <a:cs typeface="Montserrat"/>
                        <a:sym typeface="Montserrat"/>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Montserrat"/>
                          <a:ea typeface="Montserrat"/>
                          <a:cs typeface="Montserrat"/>
                          <a:sym typeface="Montserrat"/>
                        </a:rPr>
                        <a:t>BALANCED</a:t>
                      </a:r>
                      <a:endParaRPr b="1" i="0" sz="700" u="none" cap="none" strike="noStrike">
                        <a:solidFill>
                          <a:schemeClr val="dk1"/>
                        </a:solidFill>
                        <a:latin typeface="Montserrat"/>
                        <a:ea typeface="Montserrat"/>
                        <a:cs typeface="Montserrat"/>
                        <a:sym typeface="Montserrat"/>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Montserrat"/>
                          <a:ea typeface="Montserrat"/>
                          <a:cs typeface="Montserrat"/>
                          <a:sym typeface="Montserrat"/>
                        </a:rPr>
                        <a:t>IMBALANCED</a:t>
                      </a:r>
                      <a:endParaRPr b="1" i="0" sz="700" u="none" cap="none" strike="noStrike">
                        <a:solidFill>
                          <a:schemeClr val="dk1"/>
                        </a:solidFill>
                        <a:latin typeface="Montserrat"/>
                        <a:ea typeface="Montserrat"/>
                        <a:cs typeface="Montserrat"/>
                        <a:sym typeface="Montserrat"/>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Montserrat"/>
                          <a:ea typeface="Montserrat"/>
                          <a:cs typeface="Montserrat"/>
                          <a:sym typeface="Montserrat"/>
                        </a:rPr>
                        <a:t>BALANCED</a:t>
                      </a:r>
                      <a:endParaRPr b="1" i="0" sz="700" u="none" cap="none" strike="noStrike">
                        <a:solidFill>
                          <a:schemeClr val="dk1"/>
                        </a:solidFill>
                        <a:latin typeface="Montserrat"/>
                        <a:ea typeface="Montserrat"/>
                        <a:cs typeface="Montserrat"/>
                        <a:sym typeface="Montserrat"/>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Montserrat"/>
                          <a:ea typeface="Montserrat"/>
                          <a:cs typeface="Montserrat"/>
                          <a:sym typeface="Montserrat"/>
                        </a:rPr>
                        <a:t>IMBALANCED</a:t>
                      </a:r>
                      <a:endParaRPr b="1" i="0" sz="700" u="none" cap="none" strike="noStrike">
                        <a:solidFill>
                          <a:schemeClr val="dk1"/>
                        </a:solidFill>
                        <a:latin typeface="Montserrat"/>
                        <a:ea typeface="Montserrat"/>
                        <a:cs typeface="Montserrat"/>
                        <a:sym typeface="Montserrat"/>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Montserrat"/>
                          <a:ea typeface="Montserrat"/>
                          <a:cs typeface="Montserrat"/>
                          <a:sym typeface="Montserrat"/>
                        </a:rPr>
                        <a:t>BALANCED</a:t>
                      </a:r>
                      <a:endParaRPr b="1" i="0" sz="700" u="none" cap="none" strike="noStrike">
                        <a:solidFill>
                          <a:schemeClr val="dk1"/>
                        </a:solidFill>
                        <a:latin typeface="Montserrat"/>
                        <a:ea typeface="Montserrat"/>
                        <a:cs typeface="Montserrat"/>
                        <a:sym typeface="Montserrat"/>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Montserrat"/>
                          <a:ea typeface="Montserrat"/>
                          <a:cs typeface="Montserrat"/>
                          <a:sym typeface="Montserrat"/>
                        </a:rPr>
                        <a:t>IMBALANCED</a:t>
                      </a:r>
                      <a:endParaRPr b="1" i="0" sz="700" u="none" cap="none" strike="noStrike">
                        <a:solidFill>
                          <a:schemeClr val="dk1"/>
                        </a:solidFill>
                        <a:latin typeface="Montserrat"/>
                        <a:ea typeface="Montserrat"/>
                        <a:cs typeface="Montserrat"/>
                        <a:sym typeface="Montserrat"/>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Montserrat"/>
                          <a:ea typeface="Montserrat"/>
                          <a:cs typeface="Montserrat"/>
                          <a:sym typeface="Montserrat"/>
                        </a:rPr>
                        <a:t>BALANCED</a:t>
                      </a:r>
                      <a:endParaRPr b="1" i="0" sz="700" u="none" cap="none" strike="noStrike">
                        <a:solidFill>
                          <a:schemeClr val="dk1"/>
                        </a:solidFill>
                        <a:latin typeface="Montserrat"/>
                        <a:ea typeface="Montserrat"/>
                        <a:cs typeface="Montserrat"/>
                        <a:sym typeface="Montserrat"/>
                      </a:endParaRPr>
                    </a:p>
                  </a:txBody>
                  <a:tcPr marT="45725" marB="45725" marR="91450" marL="91450" anchor="ctr"/>
                </a:tc>
              </a:tr>
              <a:tr h="503175">
                <a:tc>
                  <a:txBody>
                    <a:bodyPr/>
                    <a:lstStyle/>
                    <a:p>
                      <a:pPr indent="0" lvl="0" marL="0" marR="0" rtl="0" algn="l">
                        <a:lnSpc>
                          <a:spcPct val="100000"/>
                        </a:lnSpc>
                        <a:spcBef>
                          <a:spcPts val="0"/>
                        </a:spcBef>
                        <a:spcAft>
                          <a:spcPts val="0"/>
                        </a:spcAft>
                        <a:buNone/>
                      </a:pPr>
                      <a:r>
                        <a:rPr b="1" lang="en-US" sz="1300" u="none" cap="none" strike="noStrike">
                          <a:latin typeface="Montserrat"/>
                          <a:ea typeface="Montserrat"/>
                          <a:cs typeface="Montserrat"/>
                          <a:sym typeface="Montserrat"/>
                        </a:rPr>
                        <a:t>Logistic Regression</a:t>
                      </a:r>
                      <a:endParaRPr sz="1300"/>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88</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79</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55</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80</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19</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78</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28</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79</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86</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86</a:t>
                      </a:r>
                      <a:endParaRPr sz="1600" u="none" cap="none" strike="noStrike">
                        <a:solidFill>
                          <a:srgbClr val="9F5900"/>
                        </a:solidFill>
                        <a:latin typeface="Montserrat"/>
                        <a:ea typeface="Montserrat"/>
                        <a:cs typeface="Montserrat"/>
                        <a:sym typeface="Montserrat"/>
                      </a:endParaRPr>
                    </a:p>
                  </a:txBody>
                  <a:tcPr marT="45725" marB="45725" marR="91450" marL="91450" anchor="ctr"/>
                </a:tc>
              </a:tr>
              <a:tr h="518175">
                <a:tc>
                  <a:txBody>
                    <a:bodyPr/>
                    <a:lstStyle/>
                    <a:p>
                      <a:pPr indent="0" lvl="0" marL="0" marR="0" rtl="0" algn="l">
                        <a:lnSpc>
                          <a:spcPct val="100000"/>
                        </a:lnSpc>
                        <a:spcBef>
                          <a:spcPts val="0"/>
                        </a:spcBef>
                        <a:spcAft>
                          <a:spcPts val="0"/>
                        </a:spcAft>
                        <a:buNone/>
                      </a:pPr>
                      <a:r>
                        <a:rPr b="1" lang="en-US" sz="1400" u="none" cap="none" strike="noStrike">
                          <a:latin typeface="Montserrat"/>
                          <a:ea typeface="Montserrat"/>
                          <a:cs typeface="Montserrat"/>
                          <a:sym typeface="Montserrat"/>
                        </a:rPr>
                        <a:t>Random Forest</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a:t>
                      </a:r>
                      <a:r>
                        <a:rPr lang="en-US" sz="1600">
                          <a:solidFill>
                            <a:srgbClr val="9F5900"/>
                          </a:solidFill>
                          <a:latin typeface="Montserrat"/>
                          <a:ea typeface="Montserrat"/>
                          <a:cs typeface="Montserrat"/>
                          <a:sym typeface="Montserrat"/>
                        </a:rPr>
                        <a:t>9</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a:t>
                      </a:r>
                      <a:r>
                        <a:rPr lang="en-US" sz="1600">
                          <a:solidFill>
                            <a:srgbClr val="9F5900"/>
                          </a:solidFill>
                          <a:latin typeface="Montserrat"/>
                          <a:ea typeface="Montserrat"/>
                          <a:cs typeface="Montserrat"/>
                          <a:sym typeface="Montserrat"/>
                        </a:rPr>
                        <a:t>5</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74</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a:t>
                      </a:r>
                      <a:r>
                        <a:rPr lang="en-US" sz="1600">
                          <a:solidFill>
                            <a:srgbClr val="9F5900"/>
                          </a:solidFill>
                          <a:latin typeface="Montserrat"/>
                          <a:ea typeface="Montserrat"/>
                          <a:cs typeface="Montserrat"/>
                          <a:sym typeface="Montserrat"/>
                        </a:rPr>
                        <a:t>2</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15</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90</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25</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86</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91</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93</a:t>
                      </a:r>
                      <a:endParaRPr sz="1600" u="none" cap="none" strike="noStrike">
                        <a:solidFill>
                          <a:srgbClr val="9F5900"/>
                        </a:solidFill>
                        <a:latin typeface="Montserrat"/>
                        <a:ea typeface="Montserrat"/>
                        <a:cs typeface="Montserrat"/>
                        <a:sym typeface="Montserrat"/>
                      </a:endParaRPr>
                    </a:p>
                  </a:txBody>
                  <a:tcPr marT="45725" marB="45725" marR="91450" marL="91450" anchor="ctr"/>
                </a:tc>
              </a:tr>
              <a:tr h="886750">
                <a:tc>
                  <a:txBody>
                    <a:bodyPr/>
                    <a:lstStyle/>
                    <a:p>
                      <a:pPr indent="0" lvl="0" marL="0" rtl="0" algn="l">
                        <a:spcBef>
                          <a:spcPts val="0"/>
                        </a:spcBef>
                        <a:spcAft>
                          <a:spcPts val="0"/>
                        </a:spcAft>
                        <a:buClr>
                          <a:srgbClr val="000000"/>
                        </a:buClr>
                        <a:buFont typeface="Arial"/>
                        <a:buNone/>
                      </a:pPr>
                      <a:r>
                        <a:rPr b="1" lang="en-US">
                          <a:solidFill>
                            <a:srgbClr val="C00000"/>
                          </a:solidFill>
                        </a:rPr>
                        <a:t>k-Nearest Neighbors</a:t>
                      </a:r>
                      <a:endParaRPr b="1" u="none" cap="none" strike="noStrike">
                        <a:solidFill>
                          <a:srgbClr val="C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u="none" cap="none" strike="noStrike">
                        <a:solidFill>
                          <a:srgbClr val="C000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89</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a:t>
                      </a:r>
                      <a:r>
                        <a:rPr lang="en-US" sz="1600">
                          <a:solidFill>
                            <a:srgbClr val="9F5900"/>
                          </a:solidFill>
                          <a:latin typeface="Montserrat"/>
                          <a:ea typeface="Montserrat"/>
                          <a:cs typeface="Montserrat"/>
                          <a:sym typeface="Montserrat"/>
                        </a:rPr>
                        <a:t>1</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6</a:t>
                      </a:r>
                      <a:r>
                        <a:rPr lang="en-US" sz="1600">
                          <a:solidFill>
                            <a:srgbClr val="9F5900"/>
                          </a:solidFill>
                          <a:latin typeface="Montserrat"/>
                          <a:ea typeface="Montserrat"/>
                          <a:cs typeface="Montserrat"/>
                          <a:sym typeface="Montserrat"/>
                        </a:rPr>
                        <a:t>3</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82</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1</a:t>
                      </a:r>
                      <a:r>
                        <a:rPr lang="en-US" sz="1600">
                          <a:solidFill>
                            <a:srgbClr val="9F5900"/>
                          </a:solidFill>
                          <a:latin typeface="Montserrat"/>
                          <a:ea typeface="Montserrat"/>
                          <a:cs typeface="Montserrat"/>
                          <a:sym typeface="Montserrat"/>
                        </a:rPr>
                        <a:t>4</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a:solidFill>
                            <a:srgbClr val="9F5900"/>
                          </a:solidFill>
                          <a:latin typeface="Montserrat"/>
                          <a:ea typeface="Montserrat"/>
                          <a:cs typeface="Montserrat"/>
                          <a:sym typeface="Montserrat"/>
                        </a:rPr>
                        <a:t>79</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2</a:t>
                      </a:r>
                      <a:r>
                        <a:rPr lang="en-US" sz="1600">
                          <a:solidFill>
                            <a:srgbClr val="9F5900"/>
                          </a:solidFill>
                          <a:latin typeface="Montserrat"/>
                          <a:ea typeface="Montserrat"/>
                          <a:cs typeface="Montserrat"/>
                          <a:sym typeface="Montserrat"/>
                        </a:rPr>
                        <a:t>4</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a:t>
                      </a:r>
                      <a:r>
                        <a:rPr lang="en-US" sz="1600">
                          <a:solidFill>
                            <a:srgbClr val="9F5900"/>
                          </a:solidFill>
                          <a:latin typeface="Montserrat"/>
                          <a:ea typeface="Montserrat"/>
                          <a:cs typeface="Montserrat"/>
                          <a:sym typeface="Montserrat"/>
                        </a:rPr>
                        <a:t>0</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88</a:t>
                      </a:r>
                      <a:endParaRPr sz="1600" u="none" cap="none" strike="noStrike">
                        <a:solidFill>
                          <a:srgbClr val="9F5900"/>
                        </a:solidFill>
                        <a:latin typeface="Montserrat"/>
                        <a:ea typeface="Montserrat"/>
                        <a:cs typeface="Montserrat"/>
                        <a:sym typeface="Montserrat"/>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600" u="none" cap="none" strike="noStrike">
                          <a:solidFill>
                            <a:srgbClr val="9F5900"/>
                          </a:solidFill>
                          <a:latin typeface="Montserrat"/>
                          <a:ea typeface="Montserrat"/>
                          <a:cs typeface="Montserrat"/>
                          <a:sym typeface="Montserrat"/>
                        </a:rPr>
                        <a:t>9</a:t>
                      </a:r>
                      <a:r>
                        <a:rPr lang="en-US" sz="1600">
                          <a:solidFill>
                            <a:srgbClr val="9F5900"/>
                          </a:solidFill>
                          <a:latin typeface="Montserrat"/>
                          <a:ea typeface="Montserrat"/>
                          <a:cs typeface="Montserrat"/>
                          <a:sym typeface="Montserrat"/>
                        </a:rPr>
                        <a:t>0</a:t>
                      </a:r>
                      <a:endParaRPr sz="1600" u="none" cap="none" strike="noStrike">
                        <a:solidFill>
                          <a:srgbClr val="9F5900"/>
                        </a:solidFill>
                        <a:latin typeface="Montserrat"/>
                        <a:ea typeface="Montserrat"/>
                        <a:cs typeface="Montserrat"/>
                        <a:sym typeface="Montserrat"/>
                      </a:endParaRPr>
                    </a:p>
                  </a:txBody>
                  <a:tcPr marT="45725" marB="45725" marR="91450" marL="91450" anchor="ctr"/>
                </a:tc>
              </a:tr>
            </a:tbl>
          </a:graphicData>
        </a:graphic>
      </p:graphicFrame>
      <p:sp>
        <p:nvSpPr>
          <p:cNvPr id="249" name="Google Shape;249;p33"/>
          <p:cNvSpPr txBox="1"/>
          <p:nvPr/>
        </p:nvSpPr>
        <p:spPr>
          <a:xfrm>
            <a:off x="-15960" y="6724"/>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ML Model Evaluation Result :</a:t>
            </a:r>
            <a:endParaRPr b="1" i="0" sz="2400" u="none" cap="none" strike="noStrike">
              <a:solidFill>
                <a:schemeClr val="lt1"/>
              </a:solidFill>
              <a:latin typeface="Montserrat"/>
              <a:ea typeface="Montserrat"/>
              <a:cs typeface="Montserrat"/>
              <a:sym typeface="Montserrat"/>
            </a:endParaRPr>
          </a:p>
        </p:txBody>
      </p:sp>
      <p:sp>
        <p:nvSpPr>
          <p:cNvPr id="250" name="Google Shape;250;p33"/>
          <p:cNvSpPr/>
          <p:nvPr/>
        </p:nvSpPr>
        <p:spPr>
          <a:xfrm>
            <a:off x="705075" y="876825"/>
            <a:ext cx="7367100" cy="768300"/>
          </a:xfrm>
          <a:prstGeom prst="snip2DiagRect">
            <a:avLst>
              <a:gd fmla="val 0" name="adj1"/>
              <a:gd fmla="val 16667" name="adj2"/>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300">
                <a:solidFill>
                  <a:schemeClr val="lt1"/>
                </a:solidFill>
              </a:rPr>
              <a:t>Among this 3 model we can see that Accuracy and AUC_ROC score are almost high for every model so we had compare models with F1 Score and found that Random Forest is clear winner.</a:t>
            </a:r>
            <a:endParaRPr sz="13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4"/>
          <p:cNvPicPr preferRelativeResize="0"/>
          <p:nvPr/>
        </p:nvPicPr>
        <p:blipFill rotWithShape="1">
          <a:blip r:embed="rId3">
            <a:alphaModFix/>
          </a:blip>
          <a:srcRect b="0" l="0" r="0" t="0"/>
          <a:stretch/>
        </p:blipFill>
        <p:spPr>
          <a:xfrm>
            <a:off x="130549" y="3606389"/>
            <a:ext cx="4355742" cy="1372549"/>
          </a:xfrm>
          <a:prstGeom prst="rect">
            <a:avLst/>
          </a:prstGeom>
          <a:solidFill>
            <a:schemeClr val="lt2"/>
          </a:solidFill>
          <a:ln cap="flat" cmpd="sng" w="9525">
            <a:solidFill>
              <a:schemeClr val="dk1"/>
            </a:solidFill>
            <a:prstDash val="solid"/>
            <a:round/>
            <a:headEnd len="sm" w="sm" type="none"/>
            <a:tailEnd len="sm" w="sm" type="none"/>
          </a:ln>
        </p:spPr>
      </p:pic>
      <p:pic>
        <p:nvPicPr>
          <p:cNvPr id="256" name="Google Shape;256;p34"/>
          <p:cNvPicPr preferRelativeResize="0"/>
          <p:nvPr/>
        </p:nvPicPr>
        <p:blipFill rotWithShape="1">
          <a:blip r:embed="rId4">
            <a:alphaModFix/>
          </a:blip>
          <a:srcRect b="0" l="0" r="0" t="0"/>
          <a:stretch/>
        </p:blipFill>
        <p:spPr>
          <a:xfrm>
            <a:off x="4471468" y="3606389"/>
            <a:ext cx="4265460" cy="1372549"/>
          </a:xfrm>
          <a:prstGeom prst="rect">
            <a:avLst/>
          </a:prstGeom>
          <a:solidFill>
            <a:schemeClr val="lt2"/>
          </a:solidFill>
          <a:ln cap="flat" cmpd="sng" w="9525">
            <a:solidFill>
              <a:schemeClr val="dk1"/>
            </a:solidFill>
            <a:prstDash val="solid"/>
            <a:round/>
            <a:headEnd len="sm" w="sm" type="none"/>
            <a:tailEnd len="sm" w="sm" type="none"/>
          </a:ln>
        </p:spPr>
      </p:pic>
      <p:sp>
        <p:nvSpPr>
          <p:cNvPr id="257" name="Google Shape;257;p34"/>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C00000"/>
                </a:solidFill>
                <a:latin typeface="Montserrat"/>
                <a:ea typeface="Montserrat"/>
                <a:cs typeface="Montserrat"/>
                <a:sym typeface="Montserrat"/>
              </a:rPr>
              <a:t>Winner Classification Report </a:t>
            </a:r>
            <a:r>
              <a:rPr b="1" i="0" lang="en-US" sz="2400" u="none" cap="none" strike="noStrike">
                <a:solidFill>
                  <a:srgbClr val="C00000"/>
                </a:solidFill>
                <a:latin typeface="Montserrat"/>
                <a:ea typeface="Montserrat"/>
                <a:cs typeface="Montserrat"/>
                <a:sym typeface="Montserrat"/>
              </a:rPr>
              <a:t>: </a:t>
            </a:r>
            <a:r>
              <a:rPr b="1" i="0" lang="en-US" sz="2400" u="none" cap="none" strike="noStrike">
                <a:solidFill>
                  <a:schemeClr val="lt1"/>
                </a:solidFill>
                <a:latin typeface="Montserrat"/>
                <a:ea typeface="Montserrat"/>
                <a:cs typeface="Montserrat"/>
                <a:sym typeface="Montserrat"/>
              </a:rPr>
              <a:t>Random Forest</a:t>
            </a:r>
            <a:endParaRPr b="1" i="0" sz="2400" u="none" cap="none" strike="noStrike">
              <a:solidFill>
                <a:schemeClr val="lt1"/>
              </a:solidFill>
              <a:latin typeface="Montserrat"/>
              <a:ea typeface="Montserrat"/>
              <a:cs typeface="Montserrat"/>
              <a:sym typeface="Montserrat"/>
            </a:endParaRPr>
          </a:p>
        </p:txBody>
      </p:sp>
      <p:pic>
        <p:nvPicPr>
          <p:cNvPr id="258" name="Google Shape;258;p34"/>
          <p:cNvPicPr preferRelativeResize="0"/>
          <p:nvPr/>
        </p:nvPicPr>
        <p:blipFill>
          <a:blip r:embed="rId5">
            <a:alphaModFix/>
          </a:blip>
          <a:stretch>
            <a:fillRect/>
          </a:stretch>
        </p:blipFill>
        <p:spPr>
          <a:xfrm>
            <a:off x="1027575" y="1339515"/>
            <a:ext cx="2561702" cy="2171199"/>
          </a:xfrm>
          <a:prstGeom prst="rect">
            <a:avLst/>
          </a:prstGeom>
          <a:noFill/>
          <a:ln>
            <a:noFill/>
          </a:ln>
        </p:spPr>
      </p:pic>
      <p:pic>
        <p:nvPicPr>
          <p:cNvPr id="259" name="Google Shape;259;p34"/>
          <p:cNvPicPr preferRelativeResize="0"/>
          <p:nvPr/>
        </p:nvPicPr>
        <p:blipFill>
          <a:blip r:embed="rId6">
            <a:alphaModFix/>
          </a:blip>
          <a:stretch>
            <a:fillRect/>
          </a:stretch>
        </p:blipFill>
        <p:spPr>
          <a:xfrm>
            <a:off x="5323340" y="1339515"/>
            <a:ext cx="2561702" cy="2171199"/>
          </a:xfrm>
          <a:prstGeom prst="rect">
            <a:avLst/>
          </a:prstGeom>
          <a:noFill/>
          <a:ln>
            <a:noFill/>
          </a:ln>
        </p:spPr>
      </p:pic>
      <p:sp>
        <p:nvSpPr>
          <p:cNvPr id="260" name="Google Shape;260;p34"/>
          <p:cNvSpPr txBox="1"/>
          <p:nvPr/>
        </p:nvSpPr>
        <p:spPr>
          <a:xfrm>
            <a:off x="740900" y="78215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Before</a:t>
            </a:r>
            <a:endParaRPr b="1" sz="1800">
              <a:solidFill>
                <a:srgbClr val="134F5C"/>
              </a:solidFill>
              <a:latin typeface="Montserrat"/>
              <a:ea typeface="Montserrat"/>
              <a:cs typeface="Montserrat"/>
              <a:sym typeface="Montserrat"/>
            </a:endParaRPr>
          </a:p>
        </p:txBody>
      </p:sp>
      <p:sp>
        <p:nvSpPr>
          <p:cNvPr id="261" name="Google Shape;261;p34"/>
          <p:cNvSpPr txBox="1"/>
          <p:nvPr/>
        </p:nvSpPr>
        <p:spPr>
          <a:xfrm>
            <a:off x="4932000" y="78215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After</a:t>
            </a:r>
            <a:endParaRPr b="1" sz="1800">
              <a:solidFill>
                <a:srgbClr val="134F5C"/>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35"/>
          <p:cNvPicPr preferRelativeResize="0"/>
          <p:nvPr/>
        </p:nvPicPr>
        <p:blipFill rotWithShape="1">
          <a:blip r:embed="rId3">
            <a:alphaModFix/>
          </a:blip>
          <a:srcRect b="0" l="0" r="0" t="0"/>
          <a:stretch/>
        </p:blipFill>
        <p:spPr>
          <a:xfrm>
            <a:off x="4629543" y="1344704"/>
            <a:ext cx="3949322" cy="2574373"/>
          </a:xfrm>
          <a:prstGeom prst="rect">
            <a:avLst/>
          </a:prstGeom>
          <a:solidFill>
            <a:schemeClr val="lt2"/>
          </a:solidFill>
          <a:ln cap="flat" cmpd="sng" w="9525">
            <a:solidFill>
              <a:schemeClr val="dk1"/>
            </a:solidFill>
            <a:prstDash val="solid"/>
            <a:round/>
            <a:headEnd len="sm" w="sm" type="none"/>
            <a:tailEnd len="sm" w="sm" type="none"/>
          </a:ln>
        </p:spPr>
      </p:pic>
      <p:pic>
        <p:nvPicPr>
          <p:cNvPr id="267" name="Google Shape;267;p35"/>
          <p:cNvPicPr preferRelativeResize="0"/>
          <p:nvPr/>
        </p:nvPicPr>
        <p:blipFill rotWithShape="1">
          <a:blip r:embed="rId4">
            <a:alphaModFix/>
          </a:blip>
          <a:srcRect b="0" l="0" r="0" t="0"/>
          <a:stretch/>
        </p:blipFill>
        <p:spPr>
          <a:xfrm>
            <a:off x="433569" y="1344705"/>
            <a:ext cx="3959073" cy="2574373"/>
          </a:xfrm>
          <a:prstGeom prst="rect">
            <a:avLst/>
          </a:prstGeom>
          <a:solidFill>
            <a:schemeClr val="lt2"/>
          </a:solidFill>
          <a:ln cap="flat" cmpd="sng" w="9525">
            <a:solidFill>
              <a:schemeClr val="dk1"/>
            </a:solidFill>
            <a:prstDash val="solid"/>
            <a:round/>
            <a:headEnd len="sm" w="sm" type="none"/>
            <a:tailEnd len="sm" w="sm" type="none"/>
          </a:ln>
        </p:spPr>
      </p:pic>
      <p:sp>
        <p:nvSpPr>
          <p:cNvPr id="268" name="Google Shape;268;p35"/>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Important Feature : </a:t>
            </a:r>
            <a:r>
              <a:rPr b="1" i="0" lang="en-US" sz="2400" u="none" cap="none" strike="noStrike">
                <a:solidFill>
                  <a:schemeClr val="lt1"/>
                </a:solidFill>
                <a:latin typeface="Montserrat"/>
                <a:ea typeface="Montserrat"/>
                <a:cs typeface="Montserrat"/>
                <a:sym typeface="Montserrat"/>
              </a:rPr>
              <a:t>Using Random Forest</a:t>
            </a:r>
            <a:endParaRPr b="1" i="0" sz="2400" u="none" cap="none" strike="noStrike">
              <a:solidFill>
                <a:schemeClr val="lt1"/>
              </a:solidFill>
              <a:latin typeface="Montserrat"/>
              <a:ea typeface="Montserrat"/>
              <a:cs typeface="Montserrat"/>
              <a:sym typeface="Montserrat"/>
            </a:endParaRPr>
          </a:p>
        </p:txBody>
      </p:sp>
      <p:sp>
        <p:nvSpPr>
          <p:cNvPr id="269" name="Google Shape;269;p35"/>
          <p:cNvSpPr txBox="1"/>
          <p:nvPr/>
        </p:nvSpPr>
        <p:spPr>
          <a:xfrm>
            <a:off x="740900" y="78215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Before</a:t>
            </a:r>
            <a:endParaRPr b="1" sz="1800">
              <a:solidFill>
                <a:srgbClr val="134F5C"/>
              </a:solidFill>
              <a:latin typeface="Montserrat"/>
              <a:ea typeface="Montserrat"/>
              <a:cs typeface="Montserrat"/>
              <a:sym typeface="Montserrat"/>
            </a:endParaRPr>
          </a:p>
        </p:txBody>
      </p:sp>
      <p:sp>
        <p:nvSpPr>
          <p:cNvPr id="270" name="Google Shape;270;p35"/>
          <p:cNvSpPr txBox="1"/>
          <p:nvPr/>
        </p:nvSpPr>
        <p:spPr>
          <a:xfrm>
            <a:off x="4932000" y="782150"/>
            <a:ext cx="3344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1800">
                <a:solidFill>
                  <a:srgbClr val="134F5C"/>
                </a:solidFill>
                <a:latin typeface="Montserrat"/>
                <a:ea typeface="Montserrat"/>
                <a:cs typeface="Montserrat"/>
                <a:sym typeface="Montserrat"/>
              </a:rPr>
              <a:t>After</a:t>
            </a:r>
            <a:endParaRPr b="1" sz="1800">
              <a:solidFill>
                <a:srgbClr val="134F5C"/>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txBox="1"/>
          <p:nvPr/>
        </p:nvSpPr>
        <p:spPr>
          <a:xfrm>
            <a:off x="0" y="560802"/>
            <a:ext cx="9144000" cy="458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lt1"/>
              </a:buClr>
              <a:buSzPts val="1200"/>
              <a:buFont typeface="Arial"/>
              <a:buChar char="●"/>
            </a:pPr>
            <a:r>
              <a:rPr b="1" lang="en-US" sz="1200">
                <a:solidFill>
                  <a:schemeClr val="lt1"/>
                </a:solidFill>
                <a:latin typeface="Montserrat"/>
                <a:ea typeface="Montserrat"/>
                <a:cs typeface="Montserrat"/>
                <a:sym typeface="Montserrat"/>
              </a:rPr>
              <a:t>Months of Marketing Activity: For the next marketing campaign, it will be wise for the bank to focus the marketing campaign during the months of March, September, October, and December. (December should be under consideration because it was the month with the lowest marketing activity, there might be a reason why December is the lowest.)</a:t>
            </a:r>
            <a:endParaRPr/>
          </a:p>
          <a:p>
            <a:pPr indent="-209550" lvl="0" marL="28575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lt1"/>
              </a:buClr>
              <a:buSzPts val="1200"/>
              <a:buFont typeface="Arial"/>
              <a:buChar char="●"/>
            </a:pPr>
            <a:r>
              <a:rPr b="1" lang="en-US" sz="1200">
                <a:solidFill>
                  <a:schemeClr val="lt1"/>
                </a:solidFill>
                <a:latin typeface="Montserrat"/>
                <a:ea typeface="Montserrat"/>
                <a:cs typeface="Montserrat"/>
                <a:sym typeface="Montserrat"/>
              </a:rPr>
              <a:t>Campaign Calls: A policy should be implemented that states that no more than 3 calls should be applied to the same potential client. Remember, the more we call the same potential client, the higher the likelihood he or she will decline to open a term deposit. This might be as a result of a potential client getting tired/pissed at being disturbed. It also saves us time and effort in getting new potential clients.</a:t>
            </a:r>
            <a:endParaRPr/>
          </a:p>
          <a:p>
            <a:pPr indent="-209550" lvl="0" marL="28575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lt1"/>
              </a:buClr>
              <a:buSzPts val="1200"/>
              <a:buFont typeface="Arial"/>
              <a:buChar char="●"/>
            </a:pPr>
            <a:r>
              <a:rPr b="1" i="0" lang="en-US" sz="1200" u="none" cap="none" strike="noStrike">
                <a:solidFill>
                  <a:schemeClr val="lt1"/>
                </a:solidFill>
                <a:latin typeface="Montserrat"/>
                <a:ea typeface="Montserrat"/>
                <a:cs typeface="Montserrat"/>
                <a:sym typeface="Montserrat"/>
              </a:rPr>
              <a:t>Age Category: </a:t>
            </a:r>
            <a:r>
              <a:rPr b="1" lang="en-US" sz="1200">
                <a:solidFill>
                  <a:schemeClr val="lt1"/>
                </a:solidFill>
                <a:latin typeface="Montserrat"/>
                <a:ea typeface="Montserrat"/>
                <a:cs typeface="Montserrat"/>
                <a:sym typeface="Montserrat"/>
              </a:rPr>
              <a:t>The customer's age affects campaign outcome as well. </a:t>
            </a:r>
            <a:r>
              <a:rPr b="1" i="0" lang="en-US" sz="1200" u="none" cap="none" strike="noStrike">
                <a:solidFill>
                  <a:schemeClr val="lt1"/>
                </a:solidFill>
                <a:latin typeface="Montserrat"/>
                <a:ea typeface="Montserrat"/>
                <a:cs typeface="Montserrat"/>
                <a:sym typeface="Montserrat"/>
              </a:rPr>
              <a:t>The next marketing campaign of the bank should target potential clients in their 20s or younger and 60s or older. This will increase the likelihood of more term deposits subscriptions.</a:t>
            </a:r>
            <a:endParaRPr/>
          </a:p>
          <a:p>
            <a:pPr indent="-209550" lvl="0" marL="28575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lt1"/>
              </a:buClr>
              <a:buSzPts val="1200"/>
              <a:buFont typeface="Arial"/>
              <a:buChar char="●"/>
            </a:pPr>
            <a:r>
              <a:rPr b="1" i="0" lang="en-US" sz="1200" u="none" cap="none" strike="noStrike">
                <a:solidFill>
                  <a:schemeClr val="lt1"/>
                </a:solidFill>
                <a:latin typeface="Montserrat"/>
                <a:ea typeface="Montserrat"/>
                <a:cs typeface="Montserrat"/>
                <a:sym typeface="Montserrat"/>
              </a:rPr>
              <a:t>Occupation: Potential clients that were students or retired were the most likely to subscribe to a term deposit. Retired individuals, tend to have more term deposits in order to gain some cash through interest payments. Retired individuals tend to not spend so much of their money as responsibilities are usually reduced, so they are more likely to lend it to the financial institution. Students were the other group that used to subscribe to term deposits.</a:t>
            </a:r>
            <a:endParaRPr b="1" i="0" sz="12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1" sz="1200">
              <a:solidFill>
                <a:schemeClr val="lt1"/>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lt1"/>
              </a:buClr>
              <a:buSzPts val="1200"/>
              <a:buFont typeface="Arial"/>
              <a:buChar char="●"/>
            </a:pPr>
            <a:r>
              <a:rPr b="1" i="0" lang="en-US" sz="1200" u="none" cap="none" strike="noStrike">
                <a:solidFill>
                  <a:schemeClr val="lt1"/>
                </a:solidFill>
                <a:latin typeface="Montserrat"/>
                <a:ea typeface="Montserrat"/>
                <a:cs typeface="Montserrat"/>
                <a:sym typeface="Montserrat"/>
              </a:rPr>
              <a:t>Balances: We see those potential clients on average and high balances are more likely to open a term deposit. Lastly, the next marketing campaign should focus on individuals of average and high balances in order to increase the likelihood of subscribing to a term deposit as they have more money to spare.</a:t>
            </a:r>
            <a:endParaRPr b="1" i="0" sz="1200" u="none" cap="none" strike="noStrike">
              <a:solidFill>
                <a:schemeClr val="lt1"/>
              </a:solidFill>
              <a:latin typeface="Montserrat"/>
              <a:ea typeface="Montserrat"/>
              <a:cs typeface="Montserrat"/>
              <a:sym typeface="Montserrat"/>
            </a:endParaRPr>
          </a:p>
          <a:p>
            <a:pPr indent="-209550" lvl="0" marL="28575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Montserrat"/>
              <a:ea typeface="Montserrat"/>
              <a:cs typeface="Montserrat"/>
              <a:sym typeface="Montserrat"/>
            </a:endParaRPr>
          </a:p>
        </p:txBody>
      </p:sp>
      <p:sp>
        <p:nvSpPr>
          <p:cNvPr id="277" name="Google Shape;277;p36"/>
          <p:cNvSpPr txBox="1"/>
          <p:nvPr/>
        </p:nvSpPr>
        <p:spPr>
          <a:xfrm>
            <a:off x="-15960" y="0"/>
            <a:ext cx="9159900" cy="43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300" u="none" cap="none" strike="noStrike">
                <a:solidFill>
                  <a:srgbClr val="C00000"/>
                </a:solidFill>
                <a:latin typeface="Montserrat"/>
                <a:ea typeface="Montserrat"/>
                <a:cs typeface="Montserrat"/>
                <a:sym typeface="Montserrat"/>
              </a:rPr>
              <a:t>Proposed solutions for the Next Marketing Campaign :</a:t>
            </a:r>
            <a:endParaRPr b="1" i="0" sz="2300" u="none" cap="none" strike="noStrike">
              <a:solidFill>
                <a:srgbClr val="C00000"/>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idx="1" type="body"/>
          </p:nvPr>
        </p:nvSpPr>
        <p:spPr>
          <a:xfrm>
            <a:off x="0" y="434400"/>
            <a:ext cx="9144000" cy="4709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From the study conducted, the results are impressive and convincing in terms of using a machine-learning algorithm to decide on the marketing campaign of the bank. Among the three classification approach used to model the data, we found that Accuracy and AUC ROC score is high for almost all models whether it is for balanced or Imbalance dataset.</a:t>
            </a:r>
            <a:endParaRPr b="1" sz="1200">
              <a:solidFill>
                <a:schemeClr val="lt1"/>
              </a:solidFill>
              <a:latin typeface="Montserrat"/>
              <a:ea typeface="Montserrat"/>
              <a:cs typeface="Montserrat"/>
              <a:sym typeface="Montserrat"/>
            </a:endParaRPr>
          </a:p>
          <a:p>
            <a:pPr indent="-304800" lvl="1" marL="914400" rtl="0" algn="l">
              <a:lnSpc>
                <a:spcPct val="115000"/>
              </a:lnSpc>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Random Forest with balance set is highest with 93% of AUC ROC score.</a:t>
            </a:r>
            <a:endParaRPr b="1" sz="1200">
              <a:solidFill>
                <a:schemeClr val="lt1"/>
              </a:solidFill>
              <a:latin typeface="Montserrat"/>
              <a:ea typeface="Montserrat"/>
              <a:cs typeface="Montserrat"/>
              <a:sym typeface="Montserrat"/>
            </a:endParaRPr>
          </a:p>
          <a:p>
            <a:pPr indent="-304800" lvl="1" marL="914400" rtl="0" algn="l">
              <a:lnSpc>
                <a:spcPct val="115000"/>
              </a:lnSpc>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Random Forest and Knn with Imbalance set both </a:t>
            </a:r>
            <a:r>
              <a:rPr b="1" lang="en-US" sz="1200">
                <a:solidFill>
                  <a:schemeClr val="lt1"/>
                </a:solidFill>
                <a:latin typeface="Montserrat"/>
                <a:ea typeface="Montserrat"/>
                <a:cs typeface="Montserrat"/>
                <a:sym typeface="Montserrat"/>
              </a:rPr>
              <a:t>contain </a:t>
            </a:r>
            <a:r>
              <a:rPr b="1" lang="en-US" sz="1200">
                <a:solidFill>
                  <a:schemeClr val="lt1"/>
                </a:solidFill>
                <a:latin typeface="Montserrat"/>
                <a:ea typeface="Montserrat"/>
                <a:cs typeface="Montserrat"/>
                <a:sym typeface="Montserrat"/>
              </a:rPr>
              <a:t>89% of Accuracy.</a:t>
            </a:r>
            <a:endParaRPr b="1" sz="1200">
              <a:solidFill>
                <a:schemeClr val="lt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But for fair model performance among all balance and Imbalance datasets, we decided the best model using F1 Score here also Random Forest is the clear winner on balance dataset with a score of 86%.</a:t>
            </a:r>
            <a:endParaRPr b="1" sz="1200">
              <a:solidFill>
                <a:schemeClr val="lt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And also when we talk about Balance data set comparison Random Forest is the best model in all Evaluation metrics.</a:t>
            </a:r>
            <a:endParaRPr b="1" sz="1200">
              <a:solidFill>
                <a:schemeClr val="lt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Further, we can also improve using hyper tuning on our Algorithm to get the most out of it but Hyper Tuning consumes a lot of time and resources of the system depending upon how big the Data we have and what algorithm we're using. It will go through a number of Iterations and try to come up with the best possible value for us. </a:t>
            </a:r>
            <a:endParaRPr b="1" sz="1200">
              <a:solidFill>
                <a:schemeClr val="lt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The bank marketing manager can identify the potential client by using the model if the client’s information like education, housing loan, Personal loan, duration of the call, number of contacts performed during this campaign, previous outcomes, etc is available. This will help the bank to predict the success of subscribing to a long-term deposit even before the telemarketing call is executed.</a:t>
            </a:r>
            <a:endParaRPr b="1" sz="1200">
              <a:solidFill>
                <a:schemeClr val="lt1"/>
              </a:solidFill>
              <a:latin typeface="Montserrat"/>
              <a:ea typeface="Montserrat"/>
              <a:cs typeface="Montserrat"/>
              <a:sym typeface="Montserrat"/>
            </a:endParaRPr>
          </a:p>
          <a:p>
            <a:pPr indent="-304800" lvl="0" marL="457200" rtl="0" algn="l">
              <a:lnSpc>
                <a:spcPct val="115000"/>
              </a:lnSpc>
              <a:spcBef>
                <a:spcPts val="0"/>
              </a:spcBef>
              <a:spcAft>
                <a:spcPts val="0"/>
              </a:spcAft>
              <a:buClr>
                <a:schemeClr val="lt1"/>
              </a:buClr>
              <a:buSzPts val="1200"/>
              <a:buFont typeface="Montserrat"/>
              <a:buChar char="●"/>
            </a:pPr>
            <a:r>
              <a:rPr b="1" lang="en-US" sz="1200">
                <a:solidFill>
                  <a:schemeClr val="lt1"/>
                </a:solidFill>
                <a:latin typeface="Montserrat"/>
                <a:ea typeface="Montserrat"/>
                <a:cs typeface="Montserrat"/>
                <a:sym typeface="Montserrat"/>
              </a:rPr>
              <a:t>Thank you for your time.</a:t>
            </a:r>
            <a:endParaRPr sz="1200">
              <a:latin typeface="Montserrat"/>
              <a:ea typeface="Montserrat"/>
              <a:cs typeface="Montserrat"/>
              <a:sym typeface="Montserrat"/>
            </a:endParaRPr>
          </a:p>
        </p:txBody>
      </p:sp>
      <p:sp>
        <p:nvSpPr>
          <p:cNvPr id="283" name="Google Shape;283;p37"/>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Conclusion :</a:t>
            </a:r>
            <a:endParaRPr b="1" i="0" sz="2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0" y="1620372"/>
            <a:ext cx="9143999" cy="1909332"/>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5200">
                <a:latin typeface="Montserrat"/>
                <a:ea typeface="Montserrat"/>
                <a:cs typeface="Montserrat"/>
                <a:sym typeface="Montserrat"/>
              </a:rPr>
              <a:t>Q &amp; A</a:t>
            </a:r>
            <a:endParaRPr b="1" sz="52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p:nvPr/>
        </p:nvSpPr>
        <p:spPr>
          <a:xfrm>
            <a:off x="0" y="968189"/>
            <a:ext cx="4647688" cy="2605329"/>
          </a:xfrm>
          <a:prstGeom prst="rect">
            <a:avLst/>
          </a:prstGeom>
          <a:noFill/>
          <a:ln>
            <a:noFill/>
          </a:ln>
        </p:spPr>
        <p:txBody>
          <a:bodyPr anchorCtr="0" anchor="t" bIns="45700" lIns="91425" spcFirstLastPara="1" rIns="91425" wrap="square" tIns="45700">
            <a:noAutofit/>
          </a:bodyPr>
          <a:lstStyle/>
          <a:p>
            <a:pPr indent="0" lvl="0" marL="114300" marR="0" rtl="0" algn="l">
              <a:lnSpc>
                <a:spcPct val="115000"/>
              </a:lnSpc>
              <a:spcBef>
                <a:spcPts val="0"/>
              </a:spcBef>
              <a:spcAft>
                <a:spcPts val="0"/>
              </a:spcAft>
              <a:buNone/>
            </a:pPr>
            <a:r>
              <a:rPr b="1" i="0" lang="en-US" sz="1600" u="none" cap="none" strike="noStrike">
                <a:solidFill>
                  <a:schemeClr val="lt1"/>
                </a:solidFill>
                <a:latin typeface="Montserrat"/>
                <a:ea typeface="Montserrat"/>
                <a:cs typeface="Montserrat"/>
                <a:sym typeface="Montserrat"/>
              </a:rPr>
              <a:t>Problem Statement :</a:t>
            </a:r>
            <a:endParaRPr/>
          </a:p>
          <a:p>
            <a:pPr indent="0" lvl="0" marL="114300" marR="0" rtl="0" algn="l">
              <a:lnSpc>
                <a:spcPct val="115000"/>
              </a:lnSpc>
              <a:spcBef>
                <a:spcPts val="0"/>
              </a:spcBef>
              <a:spcAft>
                <a:spcPts val="0"/>
              </a:spcAft>
              <a:buNone/>
            </a:pPr>
            <a:r>
              <a:t/>
            </a:r>
            <a:endParaRPr b="1" i="0" sz="1400" u="none" cap="none" strike="noStrike">
              <a:solidFill>
                <a:schemeClr val="lt1"/>
              </a:solidFill>
              <a:latin typeface="Montserrat"/>
              <a:ea typeface="Montserrat"/>
              <a:cs typeface="Montserrat"/>
              <a:sym typeface="Montserrat"/>
            </a:endParaRPr>
          </a:p>
          <a:p>
            <a:pPr indent="0" lvl="0" marL="114300" marR="0" rtl="0" algn="l">
              <a:lnSpc>
                <a:spcPct val="115000"/>
              </a:lnSpc>
              <a:spcBef>
                <a:spcPts val="0"/>
              </a:spcBef>
              <a:spcAft>
                <a:spcPts val="0"/>
              </a:spcAft>
              <a:buNone/>
            </a:pPr>
            <a:r>
              <a:rPr b="0" i="0" lang="en-US" sz="1400" u="none" cap="none" strike="noStrike">
                <a:solidFill>
                  <a:schemeClr val="lt1"/>
                </a:solidFill>
                <a:latin typeface="Montserrat"/>
                <a:ea typeface="Montserrat"/>
                <a:cs typeface="Montserrat"/>
                <a:sym typeface="Montserrat"/>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 The</a:t>
            </a:r>
            <a:r>
              <a:rPr b="0" i="0" lang="en-US" sz="1400" u="none" cap="none" strike="noStrike">
                <a:solidFill>
                  <a:schemeClr val="lt1"/>
                </a:solidFill>
                <a:highlight>
                  <a:srgbClr val="FFFFFF"/>
                </a:highlight>
                <a:latin typeface="Montserrat"/>
                <a:ea typeface="Montserrat"/>
                <a:cs typeface="Montserrat"/>
                <a:sym typeface="Montserrat"/>
              </a:rPr>
              <a:t> classification goal is to predict if the client will subscribe a term deposit (variable ‘y’).</a:t>
            </a:r>
            <a:endParaRPr b="0" i="0" sz="1400" u="none" cap="none" strike="noStrike">
              <a:solidFill>
                <a:schemeClr val="lt1"/>
              </a:solidFill>
              <a:latin typeface="Montserrat"/>
              <a:ea typeface="Montserrat"/>
              <a:cs typeface="Montserrat"/>
              <a:sym typeface="Montserrat"/>
            </a:endParaRPr>
          </a:p>
        </p:txBody>
      </p:sp>
      <p:pic>
        <p:nvPicPr>
          <p:cNvPr id="62" name="Google Shape;62;p13"/>
          <p:cNvPicPr preferRelativeResize="0"/>
          <p:nvPr/>
        </p:nvPicPr>
        <p:blipFill rotWithShape="1">
          <a:blip r:embed="rId3">
            <a:alphaModFix/>
          </a:blip>
          <a:srcRect b="0" l="0" r="0" t="0"/>
          <a:stretch/>
        </p:blipFill>
        <p:spPr>
          <a:xfrm>
            <a:off x="4647688" y="968189"/>
            <a:ext cx="4496312" cy="2998694"/>
          </a:xfrm>
          <a:prstGeom prst="rect">
            <a:avLst/>
          </a:prstGeom>
          <a:noFill/>
          <a:ln>
            <a:noFill/>
          </a:ln>
        </p:spPr>
      </p:pic>
      <p:sp>
        <p:nvSpPr>
          <p:cNvPr id="63" name="Google Shape;63;p13"/>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Business Objective</a:t>
            </a:r>
            <a:endParaRPr b="1" i="0" sz="2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Data </a:t>
            </a:r>
            <a:r>
              <a:rPr b="1" lang="en-US" sz="2400">
                <a:solidFill>
                  <a:srgbClr val="C00000"/>
                </a:solidFill>
                <a:latin typeface="Montserrat"/>
                <a:ea typeface="Montserrat"/>
                <a:cs typeface="Montserrat"/>
                <a:sym typeface="Montserrat"/>
              </a:rPr>
              <a:t>Summary </a:t>
            </a:r>
            <a:r>
              <a:rPr b="1" i="0" lang="en-US" sz="2400" u="none" cap="none" strike="noStrike">
                <a:solidFill>
                  <a:srgbClr val="C00000"/>
                </a:solidFill>
                <a:latin typeface="Montserrat"/>
                <a:ea typeface="Montserrat"/>
                <a:cs typeface="Montserrat"/>
                <a:sym typeface="Montserrat"/>
              </a:rPr>
              <a:t>:</a:t>
            </a:r>
            <a:endParaRPr b="1" i="0" sz="2400" u="none" cap="none" strike="noStrike">
              <a:solidFill>
                <a:srgbClr val="000000"/>
              </a:solidFill>
              <a:latin typeface="Montserrat"/>
              <a:ea typeface="Montserrat"/>
              <a:cs typeface="Montserrat"/>
              <a:sym typeface="Montserrat"/>
            </a:endParaRPr>
          </a:p>
        </p:txBody>
      </p:sp>
      <p:sp>
        <p:nvSpPr>
          <p:cNvPr id="69" name="Google Shape;69;p14"/>
          <p:cNvSpPr txBox="1"/>
          <p:nvPr/>
        </p:nvSpPr>
        <p:spPr>
          <a:xfrm>
            <a:off x="0" y="903700"/>
            <a:ext cx="5813700" cy="419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chemeClr val="lt1"/>
                </a:solidFill>
                <a:latin typeface="Montserrat"/>
                <a:ea typeface="Montserrat"/>
                <a:cs typeface="Montserrat"/>
                <a:sym typeface="Montserrat"/>
              </a:rPr>
              <a:t>Categorical Features</a:t>
            </a:r>
            <a:endParaRPr b="1" i="0" sz="1300" u="none" cap="none" strike="noStrike">
              <a:solidFill>
                <a:srgbClr val="000000"/>
              </a:solidFill>
              <a:latin typeface="Montserrat"/>
              <a:ea typeface="Montserrat"/>
              <a:cs typeface="Montserrat"/>
              <a:sym typeface="Montserrat"/>
            </a:endParaRPr>
          </a:p>
          <a:p>
            <a:pPr indent="-82550" lvl="0" marL="171450" marR="0" rtl="0" algn="l">
              <a:lnSpc>
                <a:spcPct val="115000"/>
              </a:lnSpc>
              <a:spcBef>
                <a:spcPts val="0"/>
              </a:spcBef>
              <a:spcAft>
                <a:spcPts val="0"/>
              </a:spcAft>
              <a:buClr>
                <a:schemeClr val="lt1"/>
              </a:buClr>
              <a:buSzPts val="1400"/>
              <a:buFont typeface="Noto Sans Symbols"/>
              <a:buNone/>
            </a:pPr>
            <a:r>
              <a:t/>
            </a:r>
            <a:endParaRPr b="0" i="0" sz="1300" u="none" cap="none" strike="noStrike">
              <a:solidFill>
                <a:schemeClr val="lt1"/>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Marital - (Married , Single , Divorced)</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Job - (Management,BlueCollar,retired etc)</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Contact - (Telephone,Cellular,Unknown)</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Education - (Primary,Secondary,Tertiary)</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Month - (Jan,Feb,Mar,Apr,May etc)</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Poutcome - (Success,Failure,Other,Unknown)</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Housing - (Yes/No)</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Loan - (Yes/No)</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Default - (Yes/No)</a:t>
            </a:r>
            <a:endParaRPr sz="1300"/>
          </a:p>
          <a:p>
            <a:pPr indent="-228600" lvl="0" marL="457200" marR="0" rtl="0" algn="l">
              <a:lnSpc>
                <a:spcPct val="115000"/>
              </a:lnSpc>
              <a:spcBef>
                <a:spcPts val="0"/>
              </a:spcBef>
              <a:spcAft>
                <a:spcPts val="0"/>
              </a:spcAft>
              <a:buClr>
                <a:schemeClr val="lt1"/>
              </a:buClr>
              <a:buSzPts val="1400"/>
              <a:buFont typeface="Noto Sans Symbols"/>
              <a:buNone/>
            </a:pPr>
            <a:r>
              <a:t/>
            </a:r>
            <a:endParaRPr b="0" i="0" sz="1300" u="none" cap="none" strike="noStrike">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None/>
            </a:pPr>
            <a:r>
              <a:rPr b="1" i="0" lang="en-US" sz="1300" u="none" cap="none" strike="noStrike">
                <a:solidFill>
                  <a:schemeClr val="lt1"/>
                </a:solidFill>
                <a:latin typeface="Montserrat"/>
                <a:ea typeface="Montserrat"/>
                <a:cs typeface="Montserrat"/>
                <a:sym typeface="Montserrat"/>
              </a:rPr>
              <a:t>Desired target </a:t>
            </a:r>
            <a:endParaRPr sz="1300"/>
          </a:p>
          <a:p>
            <a:pPr indent="0" lvl="0" marL="0" marR="0" rtl="0" algn="l">
              <a:lnSpc>
                <a:spcPct val="100000"/>
              </a:lnSpc>
              <a:spcBef>
                <a:spcPts val="0"/>
              </a:spcBef>
              <a:spcAft>
                <a:spcPts val="0"/>
              </a:spcAft>
              <a:buNone/>
            </a:pPr>
            <a:r>
              <a:t/>
            </a:r>
            <a:endParaRPr b="0" i="0" sz="1300" u="none" cap="none" strike="noStrike">
              <a:solidFill>
                <a:schemeClr val="lt1"/>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y - has the client subscribed a term deposit? (binary: 'yes','no')</a:t>
            </a:r>
            <a:endParaRPr b="0" i="0" sz="1300" u="none" cap="none" strike="noStrike">
              <a:solidFill>
                <a:schemeClr val="lt1"/>
              </a:solidFill>
              <a:latin typeface="Montserrat"/>
              <a:ea typeface="Montserrat"/>
              <a:cs typeface="Montserrat"/>
              <a:sym typeface="Montserrat"/>
            </a:endParaRPr>
          </a:p>
        </p:txBody>
      </p:sp>
      <p:sp>
        <p:nvSpPr>
          <p:cNvPr id="70" name="Google Shape;70;p14"/>
          <p:cNvSpPr txBox="1"/>
          <p:nvPr/>
        </p:nvSpPr>
        <p:spPr>
          <a:xfrm>
            <a:off x="5813700" y="903700"/>
            <a:ext cx="3174000" cy="3416400"/>
          </a:xfrm>
          <a:prstGeom prst="rect">
            <a:avLst/>
          </a:prstGeom>
          <a:noFill/>
          <a:ln>
            <a:noFill/>
          </a:ln>
        </p:spPr>
        <p:txBody>
          <a:bodyPr anchorCtr="0" anchor="t" bIns="91425" lIns="91425" spcFirstLastPara="1" rIns="91425" wrap="square" tIns="91425">
            <a:noAutofit/>
          </a:bodyPr>
          <a:lstStyle/>
          <a:p>
            <a:pPr indent="0" lvl="0" marL="139700" marR="0" rtl="0" algn="l">
              <a:lnSpc>
                <a:spcPct val="115000"/>
              </a:lnSpc>
              <a:spcBef>
                <a:spcPts val="0"/>
              </a:spcBef>
              <a:spcAft>
                <a:spcPts val="0"/>
              </a:spcAft>
              <a:buNone/>
            </a:pPr>
            <a:r>
              <a:rPr b="1" i="0" lang="en-US" sz="1300" u="none" cap="none" strike="noStrike">
                <a:solidFill>
                  <a:schemeClr val="lt1"/>
                </a:solidFill>
                <a:latin typeface="Montserrat"/>
                <a:ea typeface="Montserrat"/>
                <a:cs typeface="Montserrat"/>
                <a:sym typeface="Montserrat"/>
              </a:rPr>
              <a:t>Numerical Features</a:t>
            </a:r>
            <a:endParaRPr sz="1300"/>
          </a:p>
          <a:p>
            <a:pPr indent="0" lvl="0" marL="139700" marR="0" rtl="0" algn="l">
              <a:lnSpc>
                <a:spcPct val="115000"/>
              </a:lnSpc>
              <a:spcBef>
                <a:spcPts val="0"/>
              </a:spcBef>
              <a:spcAft>
                <a:spcPts val="0"/>
              </a:spcAft>
              <a:buNone/>
            </a:pPr>
            <a:r>
              <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Age</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Balance</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Day</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Duration</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Campaign</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Pdays</a:t>
            </a:r>
            <a:endParaRPr b="0" i="0" sz="1300" u="none" cap="none" strike="noStrike">
              <a:solidFill>
                <a:srgbClr val="000000"/>
              </a:solidFill>
              <a:latin typeface="Montserrat"/>
              <a:ea typeface="Montserrat"/>
              <a:cs typeface="Montserrat"/>
              <a:sym typeface="Montserrat"/>
            </a:endParaRPr>
          </a:p>
          <a:p>
            <a:pPr indent="-311150" lvl="0" marL="457200" marR="0" rtl="0" algn="l">
              <a:lnSpc>
                <a:spcPct val="115000"/>
              </a:lnSpc>
              <a:spcBef>
                <a:spcPts val="0"/>
              </a:spcBef>
              <a:spcAft>
                <a:spcPts val="0"/>
              </a:spcAft>
              <a:buClr>
                <a:schemeClr val="lt1"/>
              </a:buClr>
              <a:buSzPts val="1300"/>
              <a:buFont typeface="Noto Sans Symbols"/>
              <a:buChar char="▪"/>
            </a:pPr>
            <a:r>
              <a:rPr b="0" i="0" lang="en-US" sz="1300" u="none" cap="none" strike="noStrike">
                <a:solidFill>
                  <a:schemeClr val="lt1"/>
                </a:solidFill>
                <a:latin typeface="Montserrat"/>
                <a:ea typeface="Montserrat"/>
                <a:cs typeface="Montserrat"/>
                <a:sym typeface="Montserrat"/>
              </a:rPr>
              <a:t>Previous</a:t>
            </a:r>
            <a:endParaRPr b="0" i="0" sz="1300" u="none" cap="none" strike="noStrike">
              <a:solidFill>
                <a:srgbClr val="000000"/>
              </a:solidFill>
              <a:latin typeface="Montserrat"/>
              <a:ea typeface="Montserrat"/>
              <a:cs typeface="Montserrat"/>
              <a:sym typeface="Montserrat"/>
            </a:endParaRPr>
          </a:p>
        </p:txBody>
      </p:sp>
      <p:sp>
        <p:nvSpPr>
          <p:cNvPr id="71" name="Google Shape;71;p14"/>
          <p:cNvSpPr txBox="1"/>
          <p:nvPr/>
        </p:nvSpPr>
        <p:spPr>
          <a:xfrm>
            <a:off x="0" y="518800"/>
            <a:ext cx="7882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chemeClr val="lt1"/>
                </a:solidFill>
                <a:latin typeface="Montserrat"/>
                <a:ea typeface="Montserrat"/>
                <a:cs typeface="Montserrat"/>
                <a:sym typeface="Montserrat"/>
              </a:rPr>
              <a:t>The Dataset contains 17 Features with 45211 observation.</a:t>
            </a:r>
            <a:endParaRPr sz="1300">
              <a:solidFill>
                <a:schemeClr val="lt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Attribute Information : </a:t>
            </a:r>
            <a:r>
              <a:rPr b="1" i="0" lang="en-US" sz="2400" u="none" cap="none" strike="noStrike">
                <a:solidFill>
                  <a:schemeClr val="lt1"/>
                </a:solidFill>
                <a:latin typeface="Montserrat"/>
                <a:ea typeface="Montserrat"/>
                <a:cs typeface="Montserrat"/>
                <a:sym typeface="Montserrat"/>
              </a:rPr>
              <a:t>Dtype &amp; Null values</a:t>
            </a:r>
            <a:endParaRPr b="1" i="0" sz="2400" u="none" cap="none" strike="noStrike">
              <a:solidFill>
                <a:schemeClr val="lt1"/>
              </a:solidFill>
              <a:latin typeface="Montserrat"/>
              <a:ea typeface="Montserrat"/>
              <a:cs typeface="Montserrat"/>
              <a:sym typeface="Montserrat"/>
            </a:endParaRPr>
          </a:p>
        </p:txBody>
      </p:sp>
      <p:pic>
        <p:nvPicPr>
          <p:cNvPr id="77" name="Google Shape;77;p15"/>
          <p:cNvPicPr preferRelativeResize="0"/>
          <p:nvPr/>
        </p:nvPicPr>
        <p:blipFill rotWithShape="1">
          <a:blip r:embed="rId3">
            <a:alphaModFix/>
          </a:blip>
          <a:srcRect b="0" l="0" r="0" t="0"/>
          <a:stretch/>
        </p:blipFill>
        <p:spPr>
          <a:xfrm>
            <a:off x="511828" y="686961"/>
            <a:ext cx="3334031" cy="4165791"/>
          </a:xfrm>
          <a:prstGeom prst="rect">
            <a:avLst/>
          </a:prstGeom>
          <a:solidFill>
            <a:schemeClr val="dk2"/>
          </a:solidFill>
          <a:ln cap="flat" cmpd="sng" w="9525">
            <a:solidFill>
              <a:schemeClr val="dk1"/>
            </a:solidFill>
            <a:prstDash val="solid"/>
            <a:round/>
            <a:headEnd len="sm" w="sm" type="none"/>
            <a:tailEnd len="sm" w="sm" type="none"/>
          </a:ln>
        </p:spPr>
      </p:pic>
      <p:pic>
        <p:nvPicPr>
          <p:cNvPr id="78" name="Google Shape;78;p15"/>
          <p:cNvPicPr preferRelativeResize="0"/>
          <p:nvPr/>
        </p:nvPicPr>
        <p:blipFill rotWithShape="1">
          <a:blip r:embed="rId4">
            <a:alphaModFix/>
          </a:blip>
          <a:srcRect b="0" l="0" r="0" t="0"/>
          <a:stretch/>
        </p:blipFill>
        <p:spPr>
          <a:xfrm>
            <a:off x="4863993" y="686961"/>
            <a:ext cx="2928005" cy="4165791"/>
          </a:xfrm>
          <a:prstGeom prst="rect">
            <a:avLst/>
          </a:prstGeom>
          <a:solidFill>
            <a:schemeClr val="dk2"/>
          </a:solid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Attribute Information : </a:t>
            </a:r>
            <a:r>
              <a:rPr b="1" i="0" lang="en-US" sz="2400" u="none" cap="none" strike="noStrike">
                <a:solidFill>
                  <a:schemeClr val="lt1"/>
                </a:solidFill>
                <a:latin typeface="Montserrat"/>
                <a:ea typeface="Montserrat"/>
                <a:cs typeface="Montserrat"/>
                <a:sym typeface="Montserrat"/>
              </a:rPr>
              <a:t>Unique Values</a:t>
            </a:r>
            <a:endParaRPr/>
          </a:p>
        </p:txBody>
      </p:sp>
      <p:pic>
        <p:nvPicPr>
          <p:cNvPr id="84" name="Google Shape;84;p16"/>
          <p:cNvPicPr preferRelativeResize="0"/>
          <p:nvPr/>
        </p:nvPicPr>
        <p:blipFill rotWithShape="1">
          <a:blip r:embed="rId3">
            <a:alphaModFix/>
          </a:blip>
          <a:srcRect b="0" l="0" r="0" t="0"/>
          <a:stretch/>
        </p:blipFill>
        <p:spPr>
          <a:xfrm>
            <a:off x="2388534" y="766482"/>
            <a:ext cx="4018990" cy="4129215"/>
          </a:xfrm>
          <a:prstGeom prst="rect">
            <a:avLst/>
          </a:prstGeom>
          <a:solidFill>
            <a:schemeClr val="dk2"/>
          </a:solid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Descriptive Stats :</a:t>
            </a:r>
            <a:endParaRPr b="1" i="0" sz="2400" u="none" cap="none" strike="noStrike">
              <a:solidFill>
                <a:schemeClr val="lt1"/>
              </a:solidFill>
              <a:latin typeface="Montserrat"/>
              <a:ea typeface="Montserrat"/>
              <a:cs typeface="Montserrat"/>
              <a:sym typeface="Montserrat"/>
            </a:endParaRPr>
          </a:p>
        </p:txBody>
      </p:sp>
      <p:pic>
        <p:nvPicPr>
          <p:cNvPr id="90" name="Google Shape;90;p17"/>
          <p:cNvPicPr preferRelativeResize="0"/>
          <p:nvPr/>
        </p:nvPicPr>
        <p:blipFill rotWithShape="1">
          <a:blip r:embed="rId3">
            <a:alphaModFix/>
          </a:blip>
          <a:srcRect b="0" l="0" r="0" t="0"/>
          <a:stretch/>
        </p:blipFill>
        <p:spPr>
          <a:xfrm>
            <a:off x="977856" y="606293"/>
            <a:ext cx="7177785" cy="2583156"/>
          </a:xfrm>
          <a:prstGeom prst="rect">
            <a:avLst/>
          </a:prstGeom>
          <a:solidFill>
            <a:schemeClr val="dk2"/>
          </a:solidFill>
          <a:ln cap="flat" cmpd="sng" w="9525">
            <a:solidFill>
              <a:schemeClr val="dk1"/>
            </a:solidFill>
            <a:prstDash val="solid"/>
            <a:round/>
            <a:headEnd len="sm" w="sm" type="none"/>
            <a:tailEnd len="sm" w="sm" type="none"/>
          </a:ln>
        </p:spPr>
      </p:pic>
      <p:pic>
        <p:nvPicPr>
          <p:cNvPr id="91" name="Google Shape;91;p17"/>
          <p:cNvPicPr preferRelativeResize="0"/>
          <p:nvPr/>
        </p:nvPicPr>
        <p:blipFill rotWithShape="1">
          <a:blip r:embed="rId4">
            <a:alphaModFix/>
          </a:blip>
          <a:srcRect b="0" l="0" r="0" t="0"/>
          <a:stretch/>
        </p:blipFill>
        <p:spPr>
          <a:xfrm>
            <a:off x="977856" y="3189449"/>
            <a:ext cx="7178203" cy="1655924"/>
          </a:xfrm>
          <a:prstGeom prst="rect">
            <a:avLst/>
          </a:prstGeom>
          <a:solidFill>
            <a:schemeClr val="dk2"/>
          </a:solid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rotWithShape="1">
          <a:blip r:embed="rId3">
            <a:alphaModFix/>
          </a:blip>
          <a:srcRect b="0" l="0" r="0" t="0"/>
          <a:stretch/>
        </p:blipFill>
        <p:spPr>
          <a:xfrm>
            <a:off x="143441" y="941294"/>
            <a:ext cx="4723148" cy="3496236"/>
          </a:xfrm>
          <a:prstGeom prst="rect">
            <a:avLst/>
          </a:prstGeom>
          <a:solidFill>
            <a:schemeClr val="lt2"/>
          </a:solidFill>
          <a:ln cap="flat" cmpd="sng" w="9525">
            <a:solidFill>
              <a:schemeClr val="dk1"/>
            </a:solidFill>
            <a:prstDash val="solid"/>
            <a:round/>
            <a:headEnd len="sm" w="sm" type="none"/>
            <a:tailEnd len="sm" w="sm" type="none"/>
          </a:ln>
        </p:spPr>
      </p:pic>
      <p:sp>
        <p:nvSpPr>
          <p:cNvPr id="97" name="Google Shape;97;p18"/>
          <p:cNvSpPr txBox="1"/>
          <p:nvPr/>
        </p:nvSpPr>
        <p:spPr>
          <a:xfrm>
            <a:off x="5086574" y="941294"/>
            <a:ext cx="3841800" cy="349623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lt1"/>
              </a:buClr>
              <a:buSzPts val="1600"/>
              <a:buFont typeface="Arial"/>
              <a:buChar char="•"/>
            </a:pPr>
            <a:r>
              <a:rPr b="0" i="0" lang="en-US" sz="1600" u="none" cap="none" strike="noStrike">
                <a:solidFill>
                  <a:schemeClr val="lt1"/>
                </a:solidFill>
                <a:latin typeface="Montserrat"/>
                <a:ea typeface="Montserrat"/>
                <a:cs typeface="Montserrat"/>
                <a:sym typeface="Montserrat"/>
              </a:rPr>
              <a:t>The target variable tells us the outcome of the campaign whether they went ahead for the term deposit or not.</a:t>
            </a:r>
            <a:endParaRPr b="0" i="0" sz="1600" u="none" cap="none" strike="noStrike">
              <a:solidFill>
                <a:srgbClr val="000000"/>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lt1"/>
              </a:buClr>
              <a:buSzPts val="1600"/>
              <a:buFont typeface="Arial"/>
              <a:buChar char="•"/>
            </a:pPr>
            <a:r>
              <a:rPr b="0" i="0" lang="en-US" sz="1600" u="none" cap="none" strike="noStrike">
                <a:solidFill>
                  <a:schemeClr val="lt1"/>
                </a:solidFill>
                <a:latin typeface="Montserrat"/>
                <a:ea typeface="Montserrat"/>
                <a:cs typeface="Montserrat"/>
                <a:sym typeface="Montserrat"/>
              </a:rPr>
              <a:t>From this data we can see that </a:t>
            </a:r>
            <a:r>
              <a:rPr b="0" i="0" lang="en-US" sz="1600" u="none" cap="none" strike="noStrike">
                <a:solidFill>
                  <a:schemeClr val="lt1"/>
                </a:solidFill>
                <a:latin typeface="Montserrat"/>
                <a:ea typeface="Montserrat"/>
                <a:cs typeface="Montserrat"/>
                <a:sym typeface="Montserrat"/>
              </a:rPr>
              <a:t>8</a:t>
            </a:r>
            <a:r>
              <a:rPr b="0" i="0" lang="en-US" sz="1600" u="none" cap="none" strike="noStrike">
                <a:solidFill>
                  <a:schemeClr val="lt1"/>
                </a:solidFill>
                <a:latin typeface="Montserrat"/>
                <a:ea typeface="Montserrat"/>
                <a:cs typeface="Montserrat"/>
                <a:sym typeface="Montserrat"/>
              </a:rPr>
              <a:t>8% customers did not</a:t>
            </a:r>
            <a:r>
              <a:rPr lang="en-US" sz="1600">
                <a:solidFill>
                  <a:schemeClr val="lt1"/>
                </a:solidFill>
                <a:latin typeface="Montserrat"/>
                <a:ea typeface="Montserrat"/>
                <a:cs typeface="Montserrat"/>
                <a:sym typeface="Montserrat"/>
              </a:rPr>
              <a:t> </a:t>
            </a:r>
            <a:r>
              <a:rPr b="0" i="0" lang="en-US" sz="1600" u="none" cap="none" strike="noStrike">
                <a:solidFill>
                  <a:schemeClr val="lt1"/>
                </a:solidFill>
                <a:latin typeface="Montserrat"/>
                <a:ea typeface="Montserrat"/>
                <a:cs typeface="Montserrat"/>
                <a:sym typeface="Montserrat"/>
              </a:rPr>
              <a:t>subscribed for Term deposit</a:t>
            </a:r>
            <a:endParaRPr b="0" i="0" sz="1600" u="none" cap="none" strike="noStrike">
              <a:solidFill>
                <a:schemeClr val="lt1"/>
              </a:solidFill>
              <a:latin typeface="Montserrat"/>
              <a:ea typeface="Montserrat"/>
              <a:cs typeface="Montserrat"/>
              <a:sym typeface="Montserrat"/>
            </a:endParaRPr>
          </a:p>
          <a:p>
            <a:pPr indent="-285750" lvl="0" marL="285750" marR="0" rtl="0" algn="l">
              <a:lnSpc>
                <a:spcPct val="100000"/>
              </a:lnSpc>
              <a:spcBef>
                <a:spcPts val="0"/>
              </a:spcBef>
              <a:spcAft>
                <a:spcPts val="0"/>
              </a:spcAft>
              <a:buClr>
                <a:schemeClr val="lt1"/>
              </a:buClr>
              <a:buSzPts val="1600"/>
              <a:buFont typeface="Arial"/>
              <a:buChar char="•"/>
            </a:pPr>
            <a:r>
              <a:rPr lang="en-US" sz="1600">
                <a:solidFill>
                  <a:schemeClr val="lt1"/>
                </a:solidFill>
                <a:latin typeface="Montserrat"/>
                <a:ea typeface="Montserrat"/>
                <a:cs typeface="Montserrat"/>
                <a:sym typeface="Montserrat"/>
              </a:rPr>
              <a:t>We can say that the percentage of people subscribing to the term deposit is quite low, thus creating an imbalance in the data.</a:t>
            </a:r>
            <a:endParaRPr b="0" i="0" sz="1600" u="none" cap="none" strike="noStrike">
              <a:solidFill>
                <a:srgbClr val="000000"/>
              </a:solidFill>
              <a:latin typeface="Montserrat"/>
              <a:ea typeface="Montserrat"/>
              <a:cs typeface="Montserrat"/>
              <a:sym typeface="Montserrat"/>
            </a:endParaRPr>
          </a:p>
        </p:txBody>
      </p:sp>
      <p:sp>
        <p:nvSpPr>
          <p:cNvPr id="98" name="Google Shape;98;p18"/>
          <p:cNvSpPr txBox="1"/>
          <p:nvPr/>
        </p:nvSpPr>
        <p:spPr>
          <a:xfrm>
            <a:off x="-15960" y="0"/>
            <a:ext cx="915996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Montserrat"/>
                <a:ea typeface="Montserrat"/>
                <a:cs typeface="Montserrat"/>
                <a:sym typeface="Montserrat"/>
              </a:rPr>
              <a:t>EDA : </a:t>
            </a:r>
            <a:r>
              <a:rPr b="1" i="0" lang="en-US" sz="2400" u="none" cap="none" strike="noStrike">
                <a:solidFill>
                  <a:schemeClr val="lt1"/>
                </a:solidFill>
                <a:latin typeface="Montserrat"/>
                <a:ea typeface="Montserrat"/>
                <a:cs typeface="Montserrat"/>
                <a:sym typeface="Montserrat"/>
              </a:rPr>
              <a:t>Defining the Target</a:t>
            </a:r>
            <a:endParaRPr b="0" i="0" sz="2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3">
            <a:alphaModFix/>
          </a:blip>
          <a:srcRect b="0" l="0" r="0" t="0"/>
          <a:stretch/>
        </p:blipFill>
        <p:spPr>
          <a:xfrm>
            <a:off x="60022" y="483610"/>
            <a:ext cx="2698648" cy="2001648"/>
          </a:xfrm>
          <a:prstGeom prst="rect">
            <a:avLst/>
          </a:prstGeom>
          <a:solidFill>
            <a:schemeClr val="lt2"/>
          </a:solidFill>
          <a:ln cap="flat" cmpd="sng" w="9525">
            <a:solidFill>
              <a:schemeClr val="dk1"/>
            </a:solidFill>
            <a:prstDash val="solid"/>
            <a:round/>
            <a:headEnd len="sm" w="sm" type="none"/>
            <a:tailEnd len="sm" w="sm" type="none"/>
          </a:ln>
        </p:spPr>
      </p:pic>
      <p:pic>
        <p:nvPicPr>
          <p:cNvPr id="104" name="Google Shape;104;p19"/>
          <p:cNvPicPr preferRelativeResize="0"/>
          <p:nvPr/>
        </p:nvPicPr>
        <p:blipFill rotWithShape="1">
          <a:blip r:embed="rId4">
            <a:alphaModFix/>
          </a:blip>
          <a:srcRect b="0" l="0" r="0" t="0"/>
          <a:stretch/>
        </p:blipFill>
        <p:spPr>
          <a:xfrm>
            <a:off x="2766376" y="483610"/>
            <a:ext cx="2511512" cy="2003028"/>
          </a:xfrm>
          <a:prstGeom prst="rect">
            <a:avLst/>
          </a:prstGeom>
          <a:solidFill>
            <a:schemeClr val="lt2"/>
          </a:solidFill>
          <a:ln cap="flat" cmpd="sng" w="9525">
            <a:solidFill>
              <a:schemeClr val="dk1"/>
            </a:solidFill>
            <a:prstDash val="solid"/>
            <a:round/>
            <a:headEnd len="sm" w="sm" type="none"/>
            <a:tailEnd len="sm" w="sm" type="none"/>
          </a:ln>
        </p:spPr>
      </p:pic>
      <p:pic>
        <p:nvPicPr>
          <p:cNvPr id="105" name="Google Shape;105;p19"/>
          <p:cNvPicPr preferRelativeResize="0"/>
          <p:nvPr/>
        </p:nvPicPr>
        <p:blipFill rotWithShape="1">
          <a:blip r:embed="rId5">
            <a:alphaModFix/>
          </a:blip>
          <a:srcRect b="0" l="0" r="0" t="0"/>
          <a:stretch/>
        </p:blipFill>
        <p:spPr>
          <a:xfrm>
            <a:off x="6542000" y="3184550"/>
            <a:ext cx="2512800" cy="1911875"/>
          </a:xfrm>
          <a:prstGeom prst="rect">
            <a:avLst/>
          </a:prstGeom>
          <a:solidFill>
            <a:schemeClr val="lt2"/>
          </a:solidFill>
          <a:ln cap="flat" cmpd="sng" w="9525">
            <a:solidFill>
              <a:schemeClr val="dk1"/>
            </a:solidFill>
            <a:prstDash val="solid"/>
            <a:round/>
            <a:headEnd len="sm" w="sm" type="none"/>
            <a:tailEnd len="sm" w="sm" type="none"/>
          </a:ln>
        </p:spPr>
      </p:pic>
      <p:pic>
        <p:nvPicPr>
          <p:cNvPr id="106" name="Google Shape;106;p19"/>
          <p:cNvPicPr preferRelativeResize="0"/>
          <p:nvPr/>
        </p:nvPicPr>
        <p:blipFill rotWithShape="1">
          <a:blip r:embed="rId6">
            <a:alphaModFix/>
          </a:blip>
          <a:srcRect b="0" l="0" r="0" t="0"/>
          <a:stretch/>
        </p:blipFill>
        <p:spPr>
          <a:xfrm>
            <a:off x="4029194" y="3184561"/>
            <a:ext cx="2512800" cy="1911874"/>
          </a:xfrm>
          <a:prstGeom prst="rect">
            <a:avLst/>
          </a:prstGeom>
          <a:solidFill>
            <a:schemeClr val="lt2"/>
          </a:solidFill>
          <a:ln cap="flat" cmpd="sng" w="9525">
            <a:solidFill>
              <a:schemeClr val="dk1"/>
            </a:solidFill>
            <a:prstDash val="solid"/>
            <a:round/>
            <a:headEnd len="sm" w="sm" type="none"/>
            <a:tailEnd len="sm" w="sm" type="none"/>
          </a:ln>
        </p:spPr>
      </p:pic>
      <p:sp>
        <p:nvSpPr>
          <p:cNvPr id="107" name="Google Shape;107;p19"/>
          <p:cNvSpPr txBox="1"/>
          <p:nvPr/>
        </p:nvSpPr>
        <p:spPr>
          <a:xfrm>
            <a:off x="0" y="0"/>
            <a:ext cx="9144000" cy="4343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Montserrat"/>
                <a:ea typeface="Montserrat"/>
                <a:cs typeface="Montserrat"/>
                <a:sym typeface="Montserrat"/>
              </a:rPr>
              <a:t>EDA(continued)</a:t>
            </a:r>
            <a:r>
              <a:rPr b="1" i="0" lang="en-US" sz="2400" u="none" cap="none" strike="noStrike">
                <a:solidFill>
                  <a:srgbClr val="C00000"/>
                </a:solidFill>
                <a:latin typeface="Montserrat"/>
                <a:ea typeface="Montserrat"/>
                <a:cs typeface="Montserrat"/>
                <a:sym typeface="Montserrat"/>
              </a:rPr>
              <a:t> : </a:t>
            </a:r>
            <a:endParaRPr b="1" i="0" sz="2400" u="none" cap="none" strike="noStrike">
              <a:solidFill>
                <a:schemeClr val="lt1"/>
              </a:solidFill>
              <a:latin typeface="Montserrat"/>
              <a:ea typeface="Montserrat"/>
              <a:cs typeface="Montserrat"/>
              <a:sym typeface="Montserrat"/>
            </a:endParaRPr>
          </a:p>
        </p:txBody>
      </p:sp>
      <p:cxnSp>
        <p:nvCxnSpPr>
          <p:cNvPr id="108" name="Google Shape;108;p19"/>
          <p:cNvCxnSpPr/>
          <p:nvPr/>
        </p:nvCxnSpPr>
        <p:spPr>
          <a:xfrm>
            <a:off x="1782979" y="2791887"/>
            <a:ext cx="5578041" cy="7755"/>
          </a:xfrm>
          <a:prstGeom prst="straightConnector1">
            <a:avLst/>
          </a:prstGeom>
          <a:noFill/>
          <a:ln cap="flat" cmpd="sng" w="9525">
            <a:solidFill>
              <a:srgbClr val="CB0000"/>
            </a:solidFill>
            <a:prstDash val="solid"/>
            <a:round/>
            <a:headEnd len="sm" w="sm" type="none"/>
            <a:tailEnd len="sm" w="sm" type="none"/>
          </a:ln>
        </p:spPr>
      </p:cxnSp>
      <p:sp>
        <p:nvSpPr>
          <p:cNvPr id="109" name="Google Shape;109;p19"/>
          <p:cNvSpPr/>
          <p:nvPr/>
        </p:nvSpPr>
        <p:spPr>
          <a:xfrm>
            <a:off x="5285594" y="952295"/>
            <a:ext cx="3769200" cy="1075764"/>
          </a:xfrm>
          <a:prstGeom prst="leftArrowCallout">
            <a:avLst>
              <a:gd fmla="val 25000" name="adj1"/>
              <a:gd fmla="val 33750" name="adj2"/>
              <a:gd fmla="val 25000" name="adj3"/>
              <a:gd fmla="val 85852" name="adj4"/>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Most of the customers have jobs as "management", "blue-collar" </a:t>
            </a:r>
            <a:r>
              <a:rPr lang="en-US" sz="900">
                <a:solidFill>
                  <a:schemeClr val="lt1"/>
                </a:solidFill>
                <a:latin typeface="Montserrat"/>
                <a:ea typeface="Montserrat"/>
                <a:cs typeface="Montserrat"/>
                <a:sym typeface="Montserrat"/>
              </a:rPr>
              <a:t>and</a:t>
            </a:r>
            <a:r>
              <a:rPr i="0" lang="en-US" sz="900" u="none" cap="none" strike="noStrike">
                <a:solidFill>
                  <a:schemeClr val="lt1"/>
                </a:solidFill>
                <a:latin typeface="Montserrat"/>
                <a:ea typeface="Montserrat"/>
                <a:cs typeface="Montserrat"/>
                <a:sym typeface="Montserrat"/>
              </a:rPr>
              <a:t> "technician“</a:t>
            </a:r>
            <a:r>
              <a:rPr lang="en-US" sz="900">
                <a:latin typeface="Montserrat"/>
                <a:ea typeface="Montserrat"/>
                <a:cs typeface="Montserrat"/>
                <a:sym typeface="Montserrat"/>
              </a:rPr>
              <a:t>.</a:t>
            </a:r>
            <a:endParaRPr sz="900">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900">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People with management jobs have subscribed more for the deposits.</a:t>
            </a:r>
            <a:endParaRPr i="0" sz="900" u="none" cap="none" strike="noStrike">
              <a:solidFill>
                <a:schemeClr val="lt1"/>
              </a:solidFill>
              <a:latin typeface="Montserrat"/>
              <a:ea typeface="Montserrat"/>
              <a:cs typeface="Montserrat"/>
              <a:sym typeface="Montserrat"/>
            </a:endParaRPr>
          </a:p>
        </p:txBody>
      </p:sp>
      <p:sp>
        <p:nvSpPr>
          <p:cNvPr id="110" name="Google Shape;110;p19"/>
          <p:cNvSpPr/>
          <p:nvPr/>
        </p:nvSpPr>
        <p:spPr>
          <a:xfrm>
            <a:off x="60022" y="3646318"/>
            <a:ext cx="3969173" cy="988359"/>
          </a:xfrm>
          <a:prstGeom prst="rightArrowCallout">
            <a:avLst>
              <a:gd fmla="val 25000" name="adj1"/>
              <a:gd fmla="val 38605" name="adj2"/>
              <a:gd fmla="val 25000" name="adj3"/>
              <a:gd fmla="val 86196" name="adj4"/>
            </a:avLst>
          </a:prstGeom>
          <a:solidFill>
            <a:schemeClr val="dk2"/>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900"/>
              <a:buFont typeface="Montserrat"/>
              <a:buChar char="•"/>
            </a:pPr>
            <a:r>
              <a:rPr i="0" lang="en-US" sz="900" u="none" cap="none" strike="noStrike">
                <a:solidFill>
                  <a:schemeClr val="lt1"/>
                </a:solidFill>
                <a:latin typeface="Montserrat"/>
                <a:ea typeface="Montserrat"/>
                <a:cs typeface="Montserrat"/>
                <a:sym typeface="Montserrat"/>
              </a:rPr>
              <a:t>Client who married are high in records.</a:t>
            </a:r>
            <a:endParaRPr sz="900">
              <a:latin typeface="Montserrat"/>
              <a:ea typeface="Montserrat"/>
              <a:cs typeface="Montserrat"/>
              <a:sym typeface="Montserrat"/>
            </a:endParaRPr>
          </a:p>
          <a:p>
            <a:pPr indent="-114300" lvl="0" marL="171450" marR="0" rtl="0" algn="l">
              <a:lnSpc>
                <a:spcPct val="100000"/>
              </a:lnSpc>
              <a:spcBef>
                <a:spcPts val="0"/>
              </a:spcBef>
              <a:spcAft>
                <a:spcPts val="0"/>
              </a:spcAft>
              <a:buClr>
                <a:srgbClr val="000000"/>
              </a:buClr>
              <a:buSzPts val="900"/>
              <a:buFont typeface="Arial"/>
              <a:buNone/>
            </a:pPr>
            <a:r>
              <a:t/>
            </a:r>
            <a:endParaRPr i="0" sz="900" u="none" cap="none" strike="noStrike">
              <a:solidFill>
                <a:schemeClr val="lt1"/>
              </a:solidFill>
              <a:latin typeface="Montserrat"/>
              <a:ea typeface="Montserrat"/>
              <a:cs typeface="Montserrat"/>
              <a:sym typeface="Montserrat"/>
            </a:endParaRPr>
          </a:p>
          <a:p>
            <a:pPr indent="-171450" lvl="0" marL="171450" marR="0" rtl="0" algn="l">
              <a:lnSpc>
                <a:spcPct val="100000"/>
              </a:lnSpc>
              <a:spcBef>
                <a:spcPts val="0"/>
              </a:spcBef>
              <a:spcAft>
                <a:spcPts val="0"/>
              </a:spcAft>
              <a:buClr>
                <a:srgbClr val="000000"/>
              </a:buClr>
              <a:buSzPts val="900"/>
              <a:buFont typeface="Arial"/>
              <a:buChar char="•"/>
            </a:pPr>
            <a:r>
              <a:rPr i="0" lang="en-US" sz="900" u="none" cap="none" strike="noStrike">
                <a:solidFill>
                  <a:schemeClr val="lt1"/>
                </a:solidFill>
                <a:latin typeface="Montserrat"/>
                <a:ea typeface="Montserrat"/>
                <a:cs typeface="Montserrat"/>
                <a:sym typeface="Montserrat"/>
              </a:rPr>
              <a:t>People who are married have subscribed for deposits more than people with any other marital status.</a:t>
            </a:r>
            <a:endParaRPr i="0" sz="900" u="none" cap="none" strike="noStrike">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