
<file path=[Content_Types].xml><?xml version="1.0" encoding="utf-8"?>
<Types xmlns="http://schemas.openxmlformats.org/package/2006/content-types">
  <Default Extension="png" ContentType="image/pn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6" r:id="rId3"/>
    <p:sldId id="257" r:id="rId4"/>
    <p:sldId id="267" r:id="rId5"/>
    <p:sldId id="258" r:id="rId6"/>
    <p:sldId id="259" r:id="rId7"/>
    <p:sldId id="260" r:id="rId8"/>
    <p:sldId id="261" r:id="rId9"/>
    <p:sldId id="262" r:id="rId10"/>
    <p:sldId id="263" r:id="rId11"/>
    <p:sldId id="264" r:id="rId12"/>
    <p:sldId id="268" r:id="rId13"/>
    <p:sldId id="269" r:id="rId14"/>
    <p:sldId id="270" r:id="rId15"/>
    <p:sldId id="271" r:id="rId16"/>
    <p:sldId id="272" r:id="rId17"/>
    <p:sldId id="273" r:id="rId18"/>
    <p:sldId id="274"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13" d="100"/>
          <a:sy n="113" d="100"/>
        </p:scale>
        <p:origin x="61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85147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06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29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20B0604020202020204" charset="0"/>
                <a:ea typeface="Montserrat"/>
                <a:cs typeface="Montserrat"/>
                <a:sym typeface="Montserrat"/>
              </a:rPr>
              <a:t>           </a:t>
            </a:r>
            <a:r>
              <a:rPr lang="en-GB" sz="4200" b="1" dirty="0" smtClean="0">
                <a:solidFill>
                  <a:srgbClr val="CC0000"/>
                </a:solidFill>
                <a:latin typeface="Montserrat" panose="020B0604020202020204" charset="0"/>
                <a:ea typeface="Montserrat"/>
                <a:cs typeface="Montserrat"/>
                <a:sym typeface="Montserrat"/>
              </a:rPr>
              <a:t>	 Capstone </a:t>
            </a:r>
            <a:r>
              <a:rPr lang="en-GB" sz="4200" b="1" dirty="0">
                <a:solidFill>
                  <a:srgbClr val="CC0000"/>
                </a:solidFill>
                <a:latin typeface="Montserrat" panose="020B0604020202020204" charset="0"/>
                <a:ea typeface="Montserrat"/>
                <a:cs typeface="Montserrat"/>
                <a:sym typeface="Montserrat"/>
              </a:rPr>
              <a:t>Project</a:t>
            </a:r>
            <a:endParaRPr sz="4200" b="1" dirty="0">
              <a:solidFill>
                <a:srgbClr val="CC0000"/>
              </a:solidFill>
              <a:latin typeface="Montserrat" panose="020B0604020202020204" charset="0"/>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smtClean="0">
                <a:solidFill>
                  <a:schemeClr val="lt1"/>
                </a:solidFill>
                <a:latin typeface="Montserrat" panose="020B0604020202020204" charset="0"/>
                <a:ea typeface="Montserrat"/>
                <a:cs typeface="Montserrat"/>
                <a:sym typeface="Montserrat"/>
              </a:rPr>
              <a:t>Hotel Booking Analysis</a:t>
            </a:r>
            <a:endParaRPr sz="3600" b="1" dirty="0">
              <a:solidFill>
                <a:schemeClr val="lt1"/>
              </a:solidFill>
              <a:latin typeface="Montserrat" panose="020B0604020202020204" charset="0"/>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08" y="1130875"/>
            <a:ext cx="5665983" cy="3942631"/>
          </a:xfrm>
          <a:prstGeom prst="rect">
            <a:avLst/>
          </a:prstGeom>
        </p:spPr>
      </p:pic>
      <p:sp>
        <p:nvSpPr>
          <p:cNvPr id="8" name="Title 1"/>
          <p:cNvSpPr>
            <a:spLocks noGrp="1"/>
          </p:cNvSpPr>
          <p:nvPr>
            <p:ph type="title"/>
          </p:nvPr>
        </p:nvSpPr>
        <p:spPr>
          <a:xfrm>
            <a:off x="0" y="-1"/>
            <a:ext cx="9217959" cy="1130875"/>
          </a:xfrm>
        </p:spPr>
        <p:txBody>
          <a:bodyPr/>
          <a:lstStyle/>
          <a:p>
            <a:r>
              <a:rPr lang="en-US" sz="2400" b="1" dirty="0" smtClean="0">
                <a:latin typeface="Montserrat" panose="020B0604020202020204"/>
              </a:rPr>
              <a:t>Analysis Based on- </a:t>
            </a:r>
            <a:br>
              <a:rPr lang="en-US" sz="2400" b="1" dirty="0" smtClean="0">
                <a:latin typeface="Montserrat" panose="020B0604020202020204"/>
              </a:rPr>
            </a:br>
            <a:r>
              <a:rPr lang="en-US" sz="2400" b="1" dirty="0" smtClean="0">
                <a:solidFill>
                  <a:schemeClr val="lt1"/>
                </a:solidFill>
                <a:latin typeface="Montserrat" panose="020B0604020202020204" charset="0"/>
              </a:rPr>
              <a:t>C</a:t>
            </a:r>
            <a:r>
              <a:rPr lang="en-US" sz="2400" b="1" dirty="0" smtClean="0">
                <a:solidFill>
                  <a:schemeClr val="lt1"/>
                </a:solidFill>
                <a:latin typeface="Montserrat" panose="020B0604020202020204" charset="0"/>
                <a:ea typeface="Montserrat"/>
                <a:cs typeface="Montserrat"/>
              </a:rPr>
              <a:t>ount</a:t>
            </a:r>
            <a:r>
              <a:rPr lang="en-US" sz="2400" b="1" dirty="0">
                <a:solidFill>
                  <a:schemeClr val="lt1"/>
                </a:solidFill>
                <a:latin typeface="Montserrat" panose="020B0604020202020204" charset="0"/>
                <a:ea typeface="Montserrat"/>
                <a:cs typeface="Montserrat"/>
              </a:rPr>
              <a:t> of booking for each year Hotel wise comparison</a:t>
            </a:r>
            <a:r>
              <a:rPr lang="en-US" sz="2400" b="1" dirty="0" smtClean="0">
                <a:solidFill>
                  <a:schemeClr val="lt1"/>
                </a:solidFill>
                <a:latin typeface="Montserrat" panose="020B0604020202020204" charset="0"/>
                <a:ea typeface="Montserrat"/>
                <a:cs typeface="Montserrat"/>
              </a:rPr>
              <a:t>?</a:t>
            </a:r>
            <a:endParaRPr lang="en-US" sz="2400" b="1" dirty="0">
              <a:solidFill>
                <a:schemeClr val="lt1"/>
              </a:solidFill>
              <a:latin typeface="Montserrat" panose="020B0604020202020204" charset="0"/>
              <a:ea typeface="Montserrat"/>
              <a:cs typeface="Montserrat"/>
            </a:endParaRPr>
          </a:p>
        </p:txBody>
      </p:sp>
    </p:spTree>
    <p:extLst>
      <p:ext uri="{BB962C8B-B14F-4D97-AF65-F5344CB8AC3E}">
        <p14:creationId xmlns:p14="http://schemas.microsoft.com/office/powerpoint/2010/main" val="1750174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40" y="1205850"/>
            <a:ext cx="7761319" cy="2855162"/>
          </a:xfrm>
          <a:prstGeom prst="rect">
            <a:avLst/>
          </a:prstGeom>
        </p:spPr>
      </p:pic>
      <p:sp>
        <p:nvSpPr>
          <p:cNvPr id="8" name="Title 1"/>
          <p:cNvSpPr>
            <a:spLocks noGrp="1"/>
          </p:cNvSpPr>
          <p:nvPr>
            <p:ph type="title"/>
          </p:nvPr>
        </p:nvSpPr>
        <p:spPr>
          <a:xfrm>
            <a:off x="0" y="-1"/>
            <a:ext cx="9144000" cy="1008529"/>
          </a:xfrm>
        </p:spPr>
        <p:txBody>
          <a:bodyPr/>
          <a:lstStyle/>
          <a:p>
            <a:r>
              <a:rPr lang="en-US" sz="2400" b="1" dirty="0" smtClean="0">
                <a:latin typeface="Montserrat" panose="020B0604020202020204" charset="0"/>
              </a:rPr>
              <a:t>Analysis Based on- </a:t>
            </a:r>
            <a:r>
              <a:rPr lang="en-US" sz="2400" b="1" dirty="0">
                <a:latin typeface="Montserrat" panose="020B0604020202020204" charset="0"/>
              </a:rPr>
              <a:t/>
            </a:r>
            <a:br>
              <a:rPr lang="en-US" sz="2400" b="1" dirty="0">
                <a:latin typeface="Montserrat" panose="020B0604020202020204" charset="0"/>
              </a:rPr>
            </a:br>
            <a:r>
              <a:rPr lang="en-US" sz="2400" b="1" dirty="0">
                <a:solidFill>
                  <a:schemeClr val="lt1"/>
                </a:solidFill>
                <a:latin typeface="Montserrat" panose="020B0604020202020204" charset="0"/>
                <a:ea typeface="Montserrat"/>
                <a:cs typeface="Montserrat"/>
              </a:rPr>
              <a:t>Which is the busiest month for hotels?</a:t>
            </a:r>
          </a:p>
        </p:txBody>
      </p:sp>
    </p:spTree>
    <p:extLst>
      <p:ext uri="{BB962C8B-B14F-4D97-AF65-F5344CB8AC3E}">
        <p14:creationId xmlns:p14="http://schemas.microsoft.com/office/powerpoint/2010/main" val="132689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50" y="1226022"/>
            <a:ext cx="7615100" cy="2801372"/>
          </a:xfrm>
          <a:prstGeom prst="rect">
            <a:avLst/>
          </a:prstGeom>
        </p:spPr>
      </p:pic>
      <p:sp>
        <p:nvSpPr>
          <p:cNvPr id="5" name="Title 1"/>
          <p:cNvSpPr>
            <a:spLocks noGrp="1"/>
          </p:cNvSpPr>
          <p:nvPr>
            <p:ph type="title"/>
          </p:nvPr>
        </p:nvSpPr>
        <p:spPr>
          <a:xfrm>
            <a:off x="0" y="-1"/>
            <a:ext cx="9144000" cy="1008529"/>
          </a:xfrm>
        </p:spPr>
        <p:txBody>
          <a:bodyPr/>
          <a:lstStyle/>
          <a:p>
            <a:r>
              <a:rPr lang="en-US" sz="2400" b="1" dirty="0" smtClean="0">
                <a:latin typeface="Montserrat" panose="020B0604020202020204" charset="0"/>
              </a:rPr>
              <a:t>Analysis Based on- </a:t>
            </a:r>
            <a:r>
              <a:rPr lang="en-US" sz="2400" b="1" dirty="0">
                <a:latin typeface="Montserrat" panose="020B0604020202020204" charset="0"/>
              </a:rPr>
              <a:t/>
            </a:r>
            <a:br>
              <a:rPr lang="en-US" sz="2400" b="1" dirty="0">
                <a:latin typeface="Montserrat" panose="020B0604020202020204" charset="0"/>
              </a:rPr>
            </a:br>
            <a:r>
              <a:rPr lang="en-US" sz="2400" b="1" dirty="0">
                <a:solidFill>
                  <a:schemeClr val="lt1"/>
                </a:solidFill>
                <a:latin typeface="Montserrat" panose="020B0604020202020204" charset="0"/>
                <a:ea typeface="Montserrat"/>
                <a:cs typeface="Montserrat"/>
              </a:rPr>
              <a:t>Which is the busiest month hotel wise comparison?</a:t>
            </a:r>
          </a:p>
        </p:txBody>
      </p:sp>
    </p:spTree>
    <p:extLst>
      <p:ext uri="{BB962C8B-B14F-4D97-AF65-F5344CB8AC3E}">
        <p14:creationId xmlns:p14="http://schemas.microsoft.com/office/powerpoint/2010/main" val="2070674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298" y="1008528"/>
            <a:ext cx="6787404" cy="3382198"/>
          </a:xfrm>
          <a:prstGeom prst="rect">
            <a:avLst/>
          </a:prstGeom>
        </p:spPr>
      </p:pic>
      <p:sp>
        <p:nvSpPr>
          <p:cNvPr id="5" name="Title 1"/>
          <p:cNvSpPr>
            <a:spLocks noGrp="1"/>
          </p:cNvSpPr>
          <p:nvPr>
            <p:ph type="title"/>
          </p:nvPr>
        </p:nvSpPr>
        <p:spPr>
          <a:xfrm>
            <a:off x="0" y="-1"/>
            <a:ext cx="9144000" cy="1008529"/>
          </a:xfrm>
        </p:spPr>
        <p:txBody>
          <a:bodyPr/>
          <a:lstStyle/>
          <a:p>
            <a:r>
              <a:rPr lang="en-US" sz="2400" b="1" dirty="0" smtClean="0">
                <a:latin typeface="Montserrat" panose="020B0604020202020204"/>
              </a:rPr>
              <a:t>Analysis Based on- </a:t>
            </a:r>
            <a:r>
              <a:rPr lang="en-US" sz="2400" b="1" dirty="0">
                <a:latin typeface="Montserrat" panose="020B0604020202020204"/>
              </a:rPr>
              <a:t/>
            </a:r>
            <a:br>
              <a:rPr lang="en-US" sz="2400" b="1" dirty="0">
                <a:latin typeface="Montserrat" panose="020B0604020202020204"/>
              </a:rPr>
            </a:br>
            <a:r>
              <a:rPr lang="en-US" sz="2400" b="1" dirty="0">
                <a:solidFill>
                  <a:schemeClr val="lt1"/>
                </a:solidFill>
                <a:latin typeface="Montserrat" panose="020B0604020202020204" charset="0"/>
                <a:ea typeface="Montserrat"/>
                <a:cs typeface="Montserrat"/>
              </a:rPr>
              <a:t>From which country most guests come?</a:t>
            </a:r>
          </a:p>
        </p:txBody>
      </p:sp>
    </p:spTree>
    <p:extLst>
      <p:ext uri="{BB962C8B-B14F-4D97-AF65-F5344CB8AC3E}">
        <p14:creationId xmlns:p14="http://schemas.microsoft.com/office/powerpoint/2010/main" val="1065425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035" y="1008528"/>
            <a:ext cx="6193930" cy="3403596"/>
          </a:xfrm>
          <a:prstGeom prst="rect">
            <a:avLst/>
          </a:prstGeom>
        </p:spPr>
      </p:pic>
      <p:sp>
        <p:nvSpPr>
          <p:cNvPr id="7" name="Title 1"/>
          <p:cNvSpPr>
            <a:spLocks noGrp="1"/>
          </p:cNvSpPr>
          <p:nvPr>
            <p:ph type="title"/>
          </p:nvPr>
        </p:nvSpPr>
        <p:spPr>
          <a:xfrm>
            <a:off x="0" y="-1"/>
            <a:ext cx="9144000" cy="1008529"/>
          </a:xfrm>
        </p:spPr>
        <p:txBody>
          <a:bodyPr/>
          <a:lstStyle/>
          <a:p>
            <a:r>
              <a:rPr lang="en-US" sz="2400" b="1" dirty="0" smtClean="0">
                <a:latin typeface="Montserrat" panose="020B0604020202020204"/>
              </a:rPr>
              <a:t>Analysis Based on- </a:t>
            </a:r>
            <a:r>
              <a:rPr lang="en-US" sz="2400" b="1" dirty="0">
                <a:latin typeface="Montserrat" panose="020B0604020202020204"/>
              </a:rPr>
              <a:t/>
            </a:r>
            <a:br>
              <a:rPr lang="en-US" sz="2400" b="1" dirty="0">
                <a:latin typeface="Montserrat" panose="020B0604020202020204"/>
              </a:rPr>
            </a:br>
            <a:r>
              <a:rPr lang="en-US" sz="2400" b="1" dirty="0">
                <a:solidFill>
                  <a:schemeClr val="lt1"/>
                </a:solidFill>
                <a:latin typeface="Montserrat" panose="020B0604020202020204" charset="0"/>
                <a:ea typeface="Montserrat"/>
                <a:cs typeface="Montserrat"/>
              </a:rPr>
              <a:t>How Long People Stay in the hotel?</a:t>
            </a:r>
          </a:p>
        </p:txBody>
      </p:sp>
    </p:spTree>
    <p:extLst>
      <p:ext uri="{BB962C8B-B14F-4D97-AF65-F5344CB8AC3E}">
        <p14:creationId xmlns:p14="http://schemas.microsoft.com/office/powerpoint/2010/main" val="3386636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04" y="1082487"/>
            <a:ext cx="5926791" cy="3124449"/>
          </a:xfrm>
          <a:prstGeom prst="rect">
            <a:avLst/>
          </a:prstGeom>
        </p:spPr>
      </p:pic>
      <p:sp>
        <p:nvSpPr>
          <p:cNvPr id="5" name="Title 1"/>
          <p:cNvSpPr>
            <a:spLocks noGrp="1"/>
          </p:cNvSpPr>
          <p:nvPr>
            <p:ph type="title"/>
          </p:nvPr>
        </p:nvSpPr>
        <p:spPr>
          <a:xfrm>
            <a:off x="0" y="-1"/>
            <a:ext cx="9144000" cy="1008529"/>
          </a:xfrm>
        </p:spPr>
        <p:txBody>
          <a:bodyPr/>
          <a:lstStyle/>
          <a:p>
            <a:r>
              <a:rPr lang="en-US" sz="2400" b="1" dirty="0">
                <a:latin typeface="Montserrat" panose="020B0604020202020204"/>
              </a:rPr>
              <a:t>Analysis </a:t>
            </a:r>
            <a:r>
              <a:rPr lang="en-US" sz="2400" b="1" dirty="0" smtClean="0">
                <a:latin typeface="Montserrat" panose="020B0604020202020204"/>
              </a:rPr>
              <a:t>Based on- </a:t>
            </a:r>
            <a:r>
              <a:rPr lang="en-US" sz="2400" b="1" dirty="0">
                <a:latin typeface="Montserrat" panose="020B0604020202020204"/>
              </a:rPr>
              <a:t/>
            </a:r>
            <a:br>
              <a:rPr lang="en-US" sz="2400" b="1" dirty="0">
                <a:latin typeface="Montserrat" panose="020B0604020202020204"/>
              </a:rPr>
            </a:br>
            <a:r>
              <a:rPr lang="en-US" sz="2400" b="1" dirty="0" smtClean="0">
                <a:solidFill>
                  <a:schemeClr val="lt1"/>
                </a:solidFill>
                <a:latin typeface="Montserrat" panose="020B0604020202020204" charset="0"/>
              </a:rPr>
              <a:t>For h</a:t>
            </a:r>
            <a:r>
              <a:rPr lang="en-US" sz="2400" b="1" dirty="0" smtClean="0">
                <a:solidFill>
                  <a:schemeClr val="lt1"/>
                </a:solidFill>
                <a:latin typeface="Montserrat" panose="020B0604020202020204" charset="0"/>
                <a:ea typeface="Montserrat"/>
                <a:cs typeface="Montserrat"/>
              </a:rPr>
              <a:t>ow</a:t>
            </a:r>
            <a:r>
              <a:rPr lang="en-US" sz="2400" b="1" dirty="0">
                <a:solidFill>
                  <a:schemeClr val="lt1"/>
                </a:solidFill>
                <a:latin typeface="Montserrat" panose="020B0604020202020204" charset="0"/>
                <a:ea typeface="Montserrat"/>
                <a:cs typeface="Montserrat"/>
              </a:rPr>
              <a:t> Long People Stay in Hotel(Hotel wise comparison</a:t>
            </a:r>
            <a:r>
              <a:rPr lang="en-US" sz="2400" b="1" dirty="0" smtClean="0">
                <a:solidFill>
                  <a:schemeClr val="lt1"/>
                </a:solidFill>
                <a:latin typeface="Montserrat" panose="020B0604020202020204" charset="0"/>
                <a:ea typeface="Montserrat"/>
                <a:cs typeface="Montserrat"/>
              </a:rPr>
              <a:t>)</a:t>
            </a:r>
            <a:endParaRPr lang="en-US" sz="2400" b="1" dirty="0">
              <a:solidFill>
                <a:schemeClr val="lt1"/>
              </a:solidFill>
              <a:latin typeface="Montserrat" panose="020B0604020202020204" charset="0"/>
              <a:ea typeface="Montserrat"/>
              <a:cs typeface="Montserrat"/>
            </a:endParaRPr>
          </a:p>
        </p:txBody>
      </p:sp>
    </p:spTree>
    <p:extLst>
      <p:ext uri="{BB962C8B-B14F-4D97-AF65-F5344CB8AC3E}">
        <p14:creationId xmlns:p14="http://schemas.microsoft.com/office/powerpoint/2010/main" val="1294970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361" y="1416117"/>
            <a:ext cx="5099277" cy="3593056"/>
          </a:xfrm>
          <a:prstGeom prst="rect">
            <a:avLst/>
          </a:prstGeom>
        </p:spPr>
      </p:pic>
      <p:sp>
        <p:nvSpPr>
          <p:cNvPr id="5" name="Title 1"/>
          <p:cNvSpPr>
            <a:spLocks noGrp="1"/>
          </p:cNvSpPr>
          <p:nvPr>
            <p:ph type="title"/>
          </p:nvPr>
        </p:nvSpPr>
        <p:spPr>
          <a:xfrm>
            <a:off x="0" y="-1"/>
            <a:ext cx="9144000" cy="1250577"/>
          </a:xfrm>
        </p:spPr>
        <p:txBody>
          <a:bodyPr/>
          <a:lstStyle/>
          <a:p>
            <a:r>
              <a:rPr lang="en-US" sz="2400" b="1" dirty="0" smtClean="0">
                <a:latin typeface="Montserrat" panose="020B0604020202020204"/>
              </a:rPr>
              <a:t>Analysis Based on- </a:t>
            </a:r>
            <a:r>
              <a:rPr lang="en-US" sz="2400" b="1" dirty="0">
                <a:latin typeface="Montserrat" panose="020B0604020202020204"/>
              </a:rPr>
              <a:t/>
            </a:r>
            <a:br>
              <a:rPr lang="en-US" sz="2400" b="1" dirty="0">
                <a:latin typeface="Montserrat" panose="020B0604020202020204"/>
              </a:rPr>
            </a:br>
            <a:r>
              <a:rPr lang="en-US" sz="2400" b="1" dirty="0">
                <a:solidFill>
                  <a:schemeClr val="lt1"/>
                </a:solidFill>
                <a:latin typeface="Montserrat" panose="020B0604020202020204" charset="0"/>
                <a:ea typeface="Montserrat"/>
                <a:cs typeface="Montserrat"/>
              </a:rPr>
              <a:t>Which was the most booked accommodation type (Single, Couple, Family)?</a:t>
            </a:r>
          </a:p>
        </p:txBody>
      </p:sp>
    </p:spTree>
    <p:extLst>
      <p:ext uri="{BB962C8B-B14F-4D97-AF65-F5344CB8AC3E}">
        <p14:creationId xmlns:p14="http://schemas.microsoft.com/office/powerpoint/2010/main" val="97090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16114" y="183085"/>
            <a:ext cx="6095823" cy="572700"/>
          </a:xfrm>
        </p:spPr>
        <p:txBody>
          <a:bodyPr/>
          <a:lstStyle/>
          <a:p>
            <a:r>
              <a:rPr lang="en-US" b="1" dirty="0" smtClean="0">
                <a:latin typeface="Montserrat" panose="020B0604020202020204"/>
              </a:rPr>
              <a:t>		Challenges</a:t>
            </a:r>
            <a:endParaRPr lang="en-US" b="1" dirty="0">
              <a:latin typeface="Montserrat" panose="020B0604020202020204"/>
            </a:endParaRPr>
          </a:p>
        </p:txBody>
      </p:sp>
      <p:sp>
        <p:nvSpPr>
          <p:cNvPr id="6" name="Text Placeholder 2"/>
          <p:cNvSpPr>
            <a:spLocks noGrp="1"/>
          </p:cNvSpPr>
          <p:nvPr>
            <p:ph type="body" idx="1"/>
          </p:nvPr>
        </p:nvSpPr>
        <p:spPr>
          <a:xfrm>
            <a:off x="560469" y="755785"/>
            <a:ext cx="9007112" cy="4387715"/>
          </a:xfrm>
        </p:spPr>
        <p:txBody>
          <a:bodyPr/>
          <a:lstStyle/>
          <a:p>
            <a:pPr marL="114300" indent="0">
              <a:buClrTx/>
              <a:buNone/>
            </a:pPr>
            <a:endParaRPr lang="en-US" sz="1400" b="1" dirty="0" smtClean="0">
              <a:solidFill>
                <a:schemeClr val="lt1"/>
              </a:solidFill>
              <a:latin typeface="Montserrat" panose="020B0604020202020204" charset="0"/>
              <a:ea typeface="Montserrat"/>
              <a:cs typeface="Montserrat"/>
            </a:endParaRPr>
          </a:p>
          <a:p>
            <a:pPr>
              <a:buClrTx/>
              <a:buFont typeface="Arial" panose="020B0604020202020204" pitchFamily="34" charset="0"/>
              <a:buChar char="●"/>
            </a:pP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Lots of column to work on takes lot of time to identify which column to select to start with.</a:t>
            </a:r>
          </a:p>
          <a:p>
            <a:pPr>
              <a:buClrTx/>
              <a:buFont typeface="Arial" panose="020B0604020202020204" pitchFamily="34" charset="0"/>
              <a:buChar char="●"/>
            </a:pPr>
            <a:endParaRPr lang="en-US" sz="1400" b="1" dirty="0" smtClean="0">
              <a:solidFill>
                <a:schemeClr val="lt1"/>
              </a:solidFill>
              <a:latin typeface="Montserrat" panose="020B0604020202020204" charset="0"/>
              <a:ea typeface="Montserrat"/>
              <a:cs typeface="Montserrat"/>
            </a:endParaRP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Lots of </a:t>
            </a:r>
            <a:r>
              <a:rPr lang="en-US" sz="1400" b="1" dirty="0" err="1" smtClean="0">
                <a:solidFill>
                  <a:schemeClr val="lt1"/>
                </a:solidFill>
                <a:latin typeface="Montserrat" panose="020B0604020202020204" charset="0"/>
                <a:ea typeface="Montserrat"/>
                <a:cs typeface="Montserrat"/>
              </a:rPr>
              <a:t>NaN</a:t>
            </a:r>
            <a:r>
              <a:rPr lang="en-US" sz="1400" b="1" dirty="0" smtClean="0">
                <a:solidFill>
                  <a:schemeClr val="lt1"/>
                </a:solidFill>
                <a:latin typeface="Montserrat" panose="020B0604020202020204" charset="0"/>
                <a:ea typeface="Montserrat"/>
                <a:cs typeface="Montserrat"/>
              </a:rPr>
              <a:t> values is data set.</a:t>
            </a:r>
          </a:p>
          <a:p>
            <a:pPr marL="114300" indent="0">
              <a:buClrTx/>
              <a:buNone/>
            </a:pP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Needed to import few Library manually like for country identification.</a:t>
            </a:r>
          </a:p>
          <a:p>
            <a:pPr>
              <a:buClrTx/>
              <a:buFont typeface="Arial" panose="020B0604020202020204" pitchFamily="34" charset="0"/>
              <a:buChar char="●"/>
            </a:pP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Data set is containing lots of value it takes time to load</a:t>
            </a:r>
          </a:p>
          <a:p>
            <a:pPr>
              <a:buClrTx/>
              <a:buFont typeface="Arial" panose="020B0604020202020204" pitchFamily="34" charset="0"/>
              <a:buChar char="●"/>
            </a:pP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endParaRPr lang="en-US" sz="1400" b="1" dirty="0" smtClean="0">
              <a:solidFill>
                <a:schemeClr val="lt1"/>
              </a:solidFill>
              <a:latin typeface="Montserrat" panose="020B0604020202020204" charset="0"/>
              <a:ea typeface="Montserrat"/>
              <a:cs typeface="Montserrat"/>
            </a:endParaRPr>
          </a:p>
          <a:p>
            <a:pPr>
              <a:buClrTx/>
              <a:buFont typeface="Arial" panose="020B0604020202020204" pitchFamily="34" charset="0"/>
              <a:buChar char="●"/>
            </a:pP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endParaRPr lang="en-US" sz="1400" b="1" dirty="0" smtClean="0">
              <a:solidFill>
                <a:schemeClr val="lt1"/>
              </a:solidFill>
              <a:latin typeface="Montserrat" panose="020B0604020202020204" charset="0"/>
              <a:ea typeface="Montserrat"/>
              <a:cs typeface="Montserrat"/>
            </a:endParaRPr>
          </a:p>
        </p:txBody>
      </p:sp>
    </p:spTree>
    <p:extLst>
      <p:ext uri="{BB962C8B-B14F-4D97-AF65-F5344CB8AC3E}">
        <p14:creationId xmlns:p14="http://schemas.microsoft.com/office/powerpoint/2010/main" val="2426884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41999" y="0"/>
            <a:ext cx="1996889" cy="572700"/>
          </a:xfrm>
        </p:spPr>
        <p:txBody>
          <a:bodyPr/>
          <a:lstStyle/>
          <a:p>
            <a:r>
              <a:rPr lang="en-US" b="1" dirty="0" smtClean="0">
                <a:latin typeface="Montserrat" panose="020B0604020202020204"/>
              </a:rPr>
              <a:t>Conclusion</a:t>
            </a:r>
            <a:endParaRPr lang="en-US" b="1" dirty="0">
              <a:latin typeface="Montserrat" panose="020B0604020202020204"/>
            </a:endParaRPr>
          </a:p>
        </p:txBody>
      </p:sp>
      <p:sp>
        <p:nvSpPr>
          <p:cNvPr id="6" name="Text Placeholder 2"/>
          <p:cNvSpPr>
            <a:spLocks noGrp="1"/>
          </p:cNvSpPr>
          <p:nvPr>
            <p:ph type="body" idx="1"/>
          </p:nvPr>
        </p:nvSpPr>
        <p:spPr>
          <a:xfrm>
            <a:off x="136888" y="560802"/>
            <a:ext cx="9007112" cy="4387715"/>
          </a:xfrm>
        </p:spPr>
        <p:txBody>
          <a:bodyPr/>
          <a:lstStyle/>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Bookings got canceled 37% of the time. While booking did not get cancelled almost 63% of the time.</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There are nearly 59% of 0 Special Request and very less Special requests were made like 1 is 28%, 2 is 10%, 3 is 2% and 4-5 is nearly 0-1%.</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Most of the special requests were made for City Hotel only.</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More than 60% of the population booked the City hotel.</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Highest Booking was done in 2016 is nearly 48%. It was good as compared to the previous year 2015. But at the very next year in 2017 booking ratio was down is at almost 15%.</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Highest Booking were done for City hotel only in 2016 nearly 24 thousands.</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Most bookings were made from July to August maybe due to summer generally warmer months have more booking than colder month And the least bookings were made at the start and end of the year.</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Portugal, the UK, France, Spain and Germany are the top countries from most guests come, more than 80% come from these 5 countries.</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Most people stay for one, two, or three.</a:t>
            </a:r>
            <a:br>
              <a:rPr lang="en-US" sz="1400" b="1" dirty="0" smtClean="0">
                <a:solidFill>
                  <a:schemeClr val="lt1"/>
                </a:solidFill>
                <a:latin typeface="Montserrat" panose="020B0604020202020204" charset="0"/>
                <a:ea typeface="Montserrat"/>
                <a:cs typeface="Montserrat"/>
              </a:rPr>
            </a:br>
            <a:r>
              <a:rPr lang="en-US" sz="1400" b="1" dirty="0" smtClean="0">
                <a:solidFill>
                  <a:schemeClr val="lt1"/>
                </a:solidFill>
                <a:latin typeface="Montserrat" panose="020B0604020202020204" charset="0"/>
                <a:ea typeface="Montserrat"/>
                <a:cs typeface="Montserrat"/>
              </a:rPr>
              <a:t>-&gt; For Resort hotel, the most popular stay duration is three, two, one, and four days respectively.</a:t>
            </a:r>
            <a:br>
              <a:rPr lang="en-US" sz="1400" b="1" dirty="0" smtClean="0">
                <a:solidFill>
                  <a:schemeClr val="lt1"/>
                </a:solidFill>
                <a:latin typeface="Montserrat" panose="020B0604020202020204" charset="0"/>
                <a:ea typeface="Montserrat"/>
                <a:cs typeface="Montserrat"/>
              </a:rPr>
            </a:br>
            <a:r>
              <a:rPr lang="en-US" sz="1400" b="1" dirty="0" smtClean="0">
                <a:solidFill>
                  <a:schemeClr val="lt1"/>
                </a:solidFill>
                <a:latin typeface="Montserrat" panose="020B0604020202020204" charset="0"/>
                <a:ea typeface="Montserrat"/>
                <a:cs typeface="Montserrat"/>
              </a:rPr>
              <a:t>-&gt; For City hotel, most popular stay duration is one, two, seven(week), and three respectively</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Couple (or 2 adults) is the most popular accommodation type. So hotels can make arrangement plans accordingly</a:t>
            </a:r>
          </a:p>
        </p:txBody>
      </p:sp>
    </p:spTree>
    <p:extLst>
      <p:ext uri="{BB962C8B-B14F-4D97-AF65-F5344CB8AC3E}">
        <p14:creationId xmlns:p14="http://schemas.microsoft.com/office/powerpoint/2010/main" val="810209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765" y="1944222"/>
            <a:ext cx="3877955" cy="1585481"/>
          </a:xfrm>
        </p:spPr>
        <p:txBody>
          <a:bodyPr/>
          <a:lstStyle/>
          <a:p>
            <a:r>
              <a:rPr lang="en-US" sz="4800" b="1" dirty="0" smtClean="0">
                <a:latin typeface="Montserrat"/>
              </a:rPr>
              <a:t>	Q &amp; A</a:t>
            </a:r>
            <a:endParaRPr lang="en-US" sz="4800" b="1" dirty="0">
              <a:latin typeface="Montserrat"/>
            </a:endParaRPr>
          </a:p>
        </p:txBody>
      </p:sp>
    </p:spTree>
    <p:extLst>
      <p:ext uri="{BB962C8B-B14F-4D97-AF65-F5344CB8AC3E}">
        <p14:creationId xmlns:p14="http://schemas.microsoft.com/office/powerpoint/2010/main" val="2928957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b="1" dirty="0" smtClean="0">
                <a:latin typeface="Montserrat"/>
              </a:rPr>
              <a:t>			Table of Content</a:t>
            </a:r>
            <a:endParaRPr lang="en-US" b="1" dirty="0">
              <a:latin typeface="Montserrat"/>
            </a:endParaRPr>
          </a:p>
        </p:txBody>
      </p:sp>
      <p:sp>
        <p:nvSpPr>
          <p:cNvPr id="3" name="Text Placeholder 2"/>
          <p:cNvSpPr>
            <a:spLocks noGrp="1"/>
          </p:cNvSpPr>
          <p:nvPr>
            <p:ph type="body" idx="1"/>
          </p:nvPr>
        </p:nvSpPr>
        <p:spPr>
          <a:xfrm>
            <a:off x="708389" y="814746"/>
            <a:ext cx="8520600" cy="4409435"/>
          </a:xfrm>
        </p:spPr>
        <p:txBody>
          <a:bodyPr/>
          <a:lstStyle/>
          <a:p>
            <a:pPr marL="114300" indent="0">
              <a:buNone/>
            </a:pPr>
            <a:r>
              <a:rPr lang="en-US" b="1" dirty="0">
                <a:solidFill>
                  <a:schemeClr val="dk1"/>
                </a:solidFill>
                <a:latin typeface="Montserrat"/>
              </a:rPr>
              <a:t>Analysis Based on </a:t>
            </a:r>
            <a:r>
              <a:rPr lang="en-US" b="1" dirty="0" smtClean="0">
                <a:solidFill>
                  <a:schemeClr val="dk1"/>
                </a:solidFill>
                <a:latin typeface="Montserrat"/>
              </a:rPr>
              <a:t>:</a:t>
            </a:r>
            <a:endParaRPr lang="en-US" b="1" dirty="0">
              <a:solidFill>
                <a:schemeClr val="dk1"/>
              </a:solidFill>
              <a:latin typeface="Montserrat"/>
            </a:endParaRP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Hotel Type</a:t>
            </a: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Cancellation </a:t>
            </a:r>
            <a:r>
              <a:rPr lang="en-US" sz="1400" b="1" dirty="0" smtClean="0">
                <a:solidFill>
                  <a:schemeClr val="lt1"/>
                </a:solidFill>
                <a:latin typeface="Montserrat" panose="020B0604020202020204" charset="0"/>
                <a:ea typeface="Montserrat"/>
                <a:cs typeface="Montserrat"/>
              </a:rPr>
              <a:t>status</a:t>
            </a: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Special </a:t>
            </a:r>
            <a:r>
              <a:rPr lang="en-US" sz="1400" b="1" dirty="0" smtClean="0">
                <a:solidFill>
                  <a:schemeClr val="lt1"/>
                </a:solidFill>
                <a:latin typeface="Montserrat" panose="020B0604020202020204" charset="0"/>
                <a:ea typeface="Montserrat"/>
                <a:cs typeface="Montserrat"/>
              </a:rPr>
              <a:t>Requests</a:t>
            </a: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Booking ratio (Month/Year)</a:t>
            </a: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Country wise comparison</a:t>
            </a:r>
          </a:p>
          <a:p>
            <a:pPr>
              <a:buClrTx/>
              <a:buFont typeface="Arial" panose="020B0604020202020204" pitchFamily="34" charset="0"/>
              <a:buChar char="●"/>
            </a:pPr>
            <a:r>
              <a:rPr lang="en-US" sz="1400" b="1" dirty="0" smtClean="0">
                <a:solidFill>
                  <a:schemeClr val="lt1"/>
                </a:solidFill>
                <a:latin typeface="Montserrat" panose="020B0604020202020204" charset="0"/>
                <a:ea typeface="Montserrat"/>
                <a:cs typeface="Montserrat"/>
              </a:rPr>
              <a:t>Night </a:t>
            </a:r>
            <a:r>
              <a:rPr lang="en-US" sz="1400" b="1" dirty="0">
                <a:solidFill>
                  <a:schemeClr val="lt1"/>
                </a:solidFill>
                <a:latin typeface="Montserrat" panose="020B0604020202020204" charset="0"/>
                <a:ea typeface="Montserrat"/>
                <a:cs typeface="Montserrat"/>
              </a:rPr>
              <a:t>stay </a:t>
            </a:r>
            <a:r>
              <a:rPr lang="en-US" sz="1400" b="1" dirty="0" smtClean="0">
                <a:solidFill>
                  <a:schemeClr val="lt1"/>
                </a:solidFill>
                <a:latin typeface="Montserrat" panose="020B0604020202020204" charset="0"/>
                <a:ea typeface="Montserrat"/>
                <a:cs typeface="Montserrat"/>
              </a:rPr>
              <a:t>duration</a:t>
            </a:r>
            <a:endParaRPr lang="en-US" sz="1400" b="1" dirty="0">
              <a:solidFill>
                <a:schemeClr val="lt1"/>
              </a:solidFill>
              <a:latin typeface="Montserrat" panose="020B0604020202020204" charset="0"/>
              <a:ea typeface="Montserrat"/>
              <a:cs typeface="Montserrat"/>
            </a:endParaRPr>
          </a:p>
          <a:p>
            <a:pPr>
              <a:buClrTx/>
              <a:buFont typeface="Arial" panose="020B0604020202020204" pitchFamily="34" charset="0"/>
              <a:buChar char="●"/>
            </a:pPr>
            <a:r>
              <a:rPr lang="en-US" sz="1400" b="1" dirty="0">
                <a:solidFill>
                  <a:schemeClr val="lt1"/>
                </a:solidFill>
                <a:latin typeface="Montserrat" panose="020B0604020202020204" charset="0"/>
                <a:ea typeface="Montserrat"/>
                <a:cs typeface="Montserrat"/>
              </a:rPr>
              <a:t>Most Booked </a:t>
            </a:r>
            <a:r>
              <a:rPr lang="en-US" sz="1400" b="1" dirty="0" smtClean="0">
                <a:solidFill>
                  <a:schemeClr val="lt1"/>
                </a:solidFill>
                <a:latin typeface="Montserrat" panose="020B0604020202020204" charset="0"/>
                <a:ea typeface="Montserrat"/>
                <a:cs typeface="Montserrat"/>
              </a:rPr>
              <a:t>Accommodation</a:t>
            </a:r>
          </a:p>
          <a:p>
            <a:endParaRPr lang="en-US" sz="1400" b="1" dirty="0">
              <a:solidFill>
                <a:schemeClr val="lt1"/>
              </a:solidFill>
              <a:latin typeface="Montserrat" panose="020B0604020202020204" charset="0"/>
            </a:endParaRPr>
          </a:p>
          <a:p>
            <a:pPr marL="114300" indent="0">
              <a:buNone/>
            </a:pPr>
            <a:r>
              <a:rPr lang="en-US" b="1" dirty="0" smtClean="0">
                <a:solidFill>
                  <a:srgbClr val="CC0000"/>
                </a:solidFill>
                <a:latin typeface="Montserrat" panose="020B0604020202020204" charset="0"/>
                <a:ea typeface="Montserrat"/>
                <a:cs typeface="Montserrat"/>
              </a:rPr>
              <a:t>Challenges :</a:t>
            </a:r>
          </a:p>
          <a:p>
            <a:pPr marL="114300" indent="0">
              <a:buNone/>
            </a:pPr>
            <a:r>
              <a:rPr lang="en-US" b="1" dirty="0" smtClean="0">
                <a:solidFill>
                  <a:srgbClr val="CC0000"/>
                </a:solidFill>
                <a:latin typeface="Montserrat" panose="020B0604020202020204" charset="0"/>
                <a:ea typeface="Montserrat"/>
                <a:cs typeface="Montserrat"/>
              </a:rPr>
              <a:t>Conclusion </a:t>
            </a:r>
            <a:r>
              <a:rPr lang="en-US" b="1" dirty="0">
                <a:solidFill>
                  <a:srgbClr val="CC0000"/>
                </a:solidFill>
                <a:latin typeface="Montserrat" panose="020B0604020202020204" charset="0"/>
                <a:ea typeface="Montserrat"/>
                <a:cs typeface="Montserrat"/>
              </a:rPr>
              <a:t>:</a:t>
            </a:r>
          </a:p>
        </p:txBody>
      </p:sp>
    </p:spTree>
    <p:extLst>
      <p:ext uri="{BB962C8B-B14F-4D97-AF65-F5344CB8AC3E}">
        <p14:creationId xmlns:p14="http://schemas.microsoft.com/office/powerpoint/2010/main" val="325908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400" dirty="0">
              <a:solidFill>
                <a:srgbClr val="292929"/>
              </a:solidFill>
              <a:latin typeface="charter"/>
              <a:sym typeface="Montserrat"/>
            </a:endParaRPr>
          </a:p>
          <a:p>
            <a:pPr marL="342900" lvl="0" indent="-342900" algn="l">
              <a:buClr>
                <a:srgbClr val="000000"/>
              </a:buClr>
              <a:buSzPts val="5200"/>
              <a:buFont typeface="+mj-lt"/>
              <a:buAutoNum type="arabicPeriod"/>
            </a:pPr>
            <a:endParaRPr sz="1400" dirty="0">
              <a:solidFill>
                <a:srgbClr val="292929"/>
              </a:solidFill>
              <a:latin typeface="charter"/>
              <a:sym typeface="Montserrat"/>
            </a:endParaRPr>
          </a:p>
        </p:txBody>
      </p:sp>
      <p:sp>
        <p:nvSpPr>
          <p:cNvPr id="2" name="Rectangle 1"/>
          <p:cNvSpPr/>
          <p:nvPr/>
        </p:nvSpPr>
        <p:spPr>
          <a:xfrm>
            <a:off x="810057" y="812992"/>
            <a:ext cx="7523885" cy="2893100"/>
          </a:xfrm>
          <a:prstGeom prst="rect">
            <a:avLst/>
          </a:prstGeom>
        </p:spPr>
        <p:txBody>
          <a:bodyPr wrap="square">
            <a:spAutoFit/>
          </a:bodyPr>
          <a:lstStyle/>
          <a:p>
            <a:pPr marL="342900" indent="-342900">
              <a:buFont typeface="+mj-lt"/>
              <a:buAutoNum type="arabicPeriod"/>
            </a:pPr>
            <a:r>
              <a:rPr lang="en-US" b="1" dirty="0">
                <a:solidFill>
                  <a:schemeClr val="lt1"/>
                </a:solidFill>
                <a:latin typeface="Montserrat" panose="020B0604020202020204" charset="0"/>
                <a:ea typeface="Montserrat"/>
                <a:cs typeface="Montserrat"/>
              </a:rPr>
              <a:t>How</a:t>
            </a:r>
            <a:r>
              <a:rPr lang="en-US" b="1" dirty="0" smtClean="0">
                <a:solidFill>
                  <a:srgbClr val="292929"/>
                </a:solidFill>
                <a:latin typeface="Montserrat" panose="020B0604020202020204" charset="0"/>
              </a:rPr>
              <a:t> </a:t>
            </a:r>
            <a:r>
              <a:rPr lang="en-US" b="1" dirty="0">
                <a:solidFill>
                  <a:schemeClr val="lt1"/>
                </a:solidFill>
                <a:latin typeface="Montserrat" panose="020B0604020202020204" charset="0"/>
                <a:ea typeface="Montserrat"/>
                <a:cs typeface="Montserrat"/>
              </a:rPr>
              <a:t>Many Booking Were Cancelled</a:t>
            </a:r>
            <a:r>
              <a:rPr lang="en-US" b="1" dirty="0" smtClean="0">
                <a:solidFill>
                  <a:srgbClr val="292929"/>
                </a:solidFill>
                <a:latin typeface="Montserrat" panose="020B0604020202020204" charset="0"/>
              </a:rPr>
              <a:t>?</a:t>
            </a:r>
          </a:p>
          <a:p>
            <a:pPr marL="342900" indent="-342900">
              <a:buFont typeface="+mj-lt"/>
              <a:buAutoNum type="arabicPeriod"/>
            </a:pPr>
            <a:endParaRPr lang="en-US" b="1" dirty="0">
              <a:solidFill>
                <a:srgbClr val="292929"/>
              </a:solidFill>
              <a:latin typeface="Montserrat" panose="020B0604020202020204" charset="0"/>
            </a:endParaRPr>
          </a:p>
          <a:p>
            <a:pPr marL="342900" indent="-342900">
              <a:buFont typeface="+mj-lt"/>
              <a:buAutoNum type="arabicPeriod"/>
            </a:pPr>
            <a:r>
              <a:rPr lang="en-US" b="1" dirty="0">
                <a:solidFill>
                  <a:schemeClr val="lt1"/>
                </a:solidFill>
                <a:latin typeface="Montserrat" panose="020B0604020202020204" charset="0"/>
                <a:ea typeface="Montserrat"/>
                <a:cs typeface="Montserrat"/>
              </a:rPr>
              <a:t>What is the booking ratio between Resort Hotel and City Hotel</a:t>
            </a:r>
            <a:r>
              <a:rPr lang="en-US" b="1" dirty="0" smtClean="0">
                <a:solidFill>
                  <a:srgbClr val="292929"/>
                </a:solidFill>
                <a:latin typeface="Montserrat" panose="020B0604020202020204" charset="0"/>
              </a:rPr>
              <a:t>?</a:t>
            </a:r>
          </a:p>
          <a:p>
            <a:pPr marL="342900" indent="-342900">
              <a:buFont typeface="+mj-lt"/>
              <a:buAutoNum type="arabicPeriod"/>
            </a:pPr>
            <a:endParaRPr lang="en-US" b="1" dirty="0">
              <a:solidFill>
                <a:srgbClr val="292929"/>
              </a:solidFill>
              <a:latin typeface="Montserrat" panose="020B0604020202020204" charset="0"/>
            </a:endParaRPr>
          </a:p>
          <a:p>
            <a:pPr marL="342900" indent="-342900">
              <a:buFont typeface="+mj-lt"/>
              <a:buAutoNum type="arabicPeriod"/>
            </a:pPr>
            <a:r>
              <a:rPr lang="en-US" b="1" dirty="0">
                <a:solidFill>
                  <a:schemeClr val="lt1"/>
                </a:solidFill>
                <a:latin typeface="Montserrat" panose="020B0604020202020204" charset="0"/>
                <a:ea typeface="Montserrat"/>
                <a:cs typeface="Montserrat"/>
              </a:rPr>
              <a:t>What is the percentage of booking for each year</a:t>
            </a:r>
            <a:r>
              <a:rPr lang="en-US" b="1" dirty="0" smtClean="0">
                <a:solidFill>
                  <a:srgbClr val="292929"/>
                </a:solidFill>
                <a:latin typeface="Montserrat" panose="020B0604020202020204" charset="0"/>
              </a:rPr>
              <a:t>?</a:t>
            </a:r>
          </a:p>
          <a:p>
            <a:pPr marL="342900" indent="-342900">
              <a:buFont typeface="+mj-lt"/>
              <a:buAutoNum type="arabicPeriod"/>
            </a:pPr>
            <a:endParaRPr lang="en-US" b="1" dirty="0">
              <a:solidFill>
                <a:srgbClr val="292929"/>
              </a:solidFill>
              <a:latin typeface="Montserrat" panose="020B0604020202020204" charset="0"/>
            </a:endParaRPr>
          </a:p>
          <a:p>
            <a:pPr marL="342900" indent="-342900">
              <a:buFont typeface="+mj-lt"/>
              <a:buAutoNum type="arabicPeriod"/>
            </a:pPr>
            <a:r>
              <a:rPr lang="en-US" b="1" dirty="0">
                <a:solidFill>
                  <a:schemeClr val="lt1"/>
                </a:solidFill>
                <a:latin typeface="Montserrat" panose="020B0604020202020204" charset="0"/>
                <a:ea typeface="Montserrat"/>
                <a:cs typeface="Montserrat"/>
              </a:rPr>
              <a:t>Which is the busiest month for hotels</a:t>
            </a:r>
            <a:r>
              <a:rPr lang="en-US" b="1" dirty="0" smtClean="0">
                <a:solidFill>
                  <a:srgbClr val="292929"/>
                </a:solidFill>
                <a:latin typeface="Montserrat" panose="020B0604020202020204" charset="0"/>
              </a:rPr>
              <a:t>?</a:t>
            </a:r>
          </a:p>
          <a:p>
            <a:pPr marL="342900" indent="-342900">
              <a:buFont typeface="+mj-lt"/>
              <a:buAutoNum type="arabicPeriod"/>
            </a:pPr>
            <a:endParaRPr lang="en-US" b="1" dirty="0">
              <a:solidFill>
                <a:srgbClr val="292929"/>
              </a:solidFill>
              <a:latin typeface="Montserrat" panose="020B0604020202020204" charset="0"/>
            </a:endParaRPr>
          </a:p>
          <a:p>
            <a:pPr marL="342900" indent="-342900">
              <a:buFont typeface="+mj-lt"/>
              <a:buAutoNum type="arabicPeriod"/>
            </a:pPr>
            <a:r>
              <a:rPr lang="en-US" b="1" dirty="0">
                <a:solidFill>
                  <a:schemeClr val="lt1"/>
                </a:solidFill>
                <a:latin typeface="Montserrat" panose="020B0604020202020204" charset="0"/>
                <a:ea typeface="Montserrat"/>
                <a:cs typeface="Montserrat"/>
              </a:rPr>
              <a:t>From which country most guests come</a:t>
            </a:r>
            <a:r>
              <a:rPr lang="en-US" b="1" dirty="0" smtClean="0">
                <a:solidFill>
                  <a:srgbClr val="292929"/>
                </a:solidFill>
                <a:latin typeface="Montserrat" panose="020B0604020202020204" charset="0"/>
              </a:rPr>
              <a:t>?</a:t>
            </a:r>
          </a:p>
          <a:p>
            <a:pPr marL="342900" indent="-342900">
              <a:buFont typeface="+mj-lt"/>
              <a:buAutoNum type="arabicPeriod"/>
            </a:pPr>
            <a:endParaRPr lang="en-US" b="1" dirty="0">
              <a:solidFill>
                <a:srgbClr val="292929"/>
              </a:solidFill>
              <a:latin typeface="Montserrat" panose="020B0604020202020204" charset="0"/>
            </a:endParaRPr>
          </a:p>
          <a:p>
            <a:pPr marL="342900" indent="-342900">
              <a:buFont typeface="+mj-lt"/>
              <a:buAutoNum type="arabicPeriod"/>
            </a:pPr>
            <a:r>
              <a:rPr lang="en-US" b="1" dirty="0">
                <a:solidFill>
                  <a:schemeClr val="lt1"/>
                </a:solidFill>
                <a:latin typeface="Montserrat" panose="020B0604020202020204" charset="0"/>
                <a:ea typeface="Montserrat"/>
                <a:cs typeface="Montserrat"/>
              </a:rPr>
              <a:t>How Long People Stay in the hotel</a:t>
            </a:r>
            <a:r>
              <a:rPr lang="en-US" b="1" dirty="0" smtClean="0">
                <a:solidFill>
                  <a:srgbClr val="292929"/>
                </a:solidFill>
                <a:latin typeface="Montserrat" panose="020B0604020202020204" charset="0"/>
              </a:rPr>
              <a:t>?</a:t>
            </a:r>
          </a:p>
          <a:p>
            <a:pPr marL="342900" indent="-342900">
              <a:buFont typeface="+mj-lt"/>
              <a:buAutoNum type="arabicPeriod"/>
            </a:pPr>
            <a:endParaRPr lang="en-US" b="1" dirty="0">
              <a:solidFill>
                <a:srgbClr val="292929"/>
              </a:solidFill>
              <a:latin typeface="Montserrat" panose="020B0604020202020204" charset="0"/>
            </a:endParaRPr>
          </a:p>
          <a:p>
            <a:pPr marL="342900" indent="-342900">
              <a:buFont typeface="+mj-lt"/>
              <a:buAutoNum type="arabicPeriod"/>
            </a:pPr>
            <a:r>
              <a:rPr lang="en-US" b="1" dirty="0">
                <a:solidFill>
                  <a:schemeClr val="lt1"/>
                </a:solidFill>
                <a:latin typeface="Montserrat" panose="020B0604020202020204" charset="0"/>
                <a:ea typeface="Montserrat"/>
                <a:cs typeface="Montserrat"/>
              </a:rPr>
              <a:t>Which was the most booked accommodation type (Single, Couple, Family)</a:t>
            </a:r>
            <a:r>
              <a:rPr lang="en-US" b="1" dirty="0">
                <a:solidFill>
                  <a:srgbClr val="292929"/>
                </a:solidFill>
                <a:latin typeface="Montserrat" panose="020B0604020202020204" charset="0"/>
              </a:rPr>
              <a:t>?</a:t>
            </a:r>
          </a:p>
        </p:txBody>
      </p:sp>
      <p:sp>
        <p:nvSpPr>
          <p:cNvPr id="3" name="TextBox 2"/>
          <p:cNvSpPr txBox="1"/>
          <p:nvPr/>
        </p:nvSpPr>
        <p:spPr>
          <a:xfrm>
            <a:off x="0" y="63223"/>
            <a:ext cx="8247771" cy="461665"/>
          </a:xfrm>
          <a:prstGeom prst="rect">
            <a:avLst/>
          </a:prstGeom>
          <a:noFill/>
        </p:spPr>
        <p:txBody>
          <a:bodyPr wrap="none" rtlCol="0">
            <a:spAutoFit/>
          </a:bodyPr>
          <a:lstStyle/>
          <a:p>
            <a:r>
              <a:rPr lang="en-US" sz="2400" b="1" dirty="0" smtClean="0">
                <a:solidFill>
                  <a:srgbClr val="CC0000"/>
                </a:solidFill>
                <a:latin typeface="Montserrat" panose="020B0604020202020204" charset="0"/>
                <a:ea typeface="Montserrat"/>
                <a:cs typeface="Montserrat"/>
              </a:rPr>
              <a:t>Problem Statement Analysis Based </a:t>
            </a:r>
            <a:r>
              <a:rPr lang="en-US" sz="2400" b="1" dirty="0">
                <a:solidFill>
                  <a:srgbClr val="CC0000"/>
                </a:solidFill>
                <a:latin typeface="Montserrat" panose="020B0604020202020204" charset="0"/>
                <a:ea typeface="Montserrat"/>
                <a:cs typeface="Montserrat"/>
              </a:rPr>
              <a:t>on following question </a:t>
            </a:r>
            <a:r>
              <a:rPr lang="en-US" sz="2400" dirty="0" smtClean="0">
                <a:latin typeface="Montserrat" panose="020B0604020202020204" charset="0"/>
              </a:rPr>
              <a:t>- </a:t>
            </a:r>
            <a:endParaRPr lang="en-US" sz="2400" dirty="0">
              <a:latin typeface="Montserrat"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88" y="68507"/>
            <a:ext cx="8520600" cy="572700"/>
          </a:xfrm>
        </p:spPr>
        <p:txBody>
          <a:bodyPr/>
          <a:lstStyle/>
          <a:p>
            <a:r>
              <a:rPr lang="en-US" b="1" dirty="0" smtClean="0"/>
              <a:t>			Data Summary</a:t>
            </a:r>
            <a:endParaRPr lang="en-US" b="1" dirty="0"/>
          </a:p>
        </p:txBody>
      </p:sp>
      <p:sp>
        <p:nvSpPr>
          <p:cNvPr id="3" name="Text Placeholder 2"/>
          <p:cNvSpPr>
            <a:spLocks noGrp="1"/>
          </p:cNvSpPr>
          <p:nvPr>
            <p:ph type="body" idx="1"/>
          </p:nvPr>
        </p:nvSpPr>
        <p:spPr>
          <a:xfrm>
            <a:off x="136888" y="1085239"/>
            <a:ext cx="8520600" cy="3701914"/>
          </a:xfrm>
        </p:spPr>
        <p:txBody>
          <a:bodyPr/>
          <a:lstStyle/>
          <a:p>
            <a:pPr marL="114300" indent="0">
              <a:buNone/>
            </a:pPr>
            <a:r>
              <a:rPr lang="en-US" b="1" dirty="0">
                <a:solidFill>
                  <a:srgbClr val="CC0000"/>
                </a:solidFill>
                <a:latin typeface="Montserrat" panose="020B0604020202020204"/>
                <a:ea typeface="Montserrat" panose="020B0604020202020204"/>
                <a:cs typeface="Montserrat" panose="020B0604020202020204"/>
              </a:rPr>
              <a:t>Data Set Name </a:t>
            </a:r>
            <a:r>
              <a:rPr lang="en-US" sz="1400" b="1" dirty="0">
                <a:solidFill>
                  <a:schemeClr val="lt1"/>
                </a:solidFill>
                <a:latin typeface="Montserrat" panose="020B0604020202020204"/>
                <a:ea typeface="Montserrat" panose="020B0604020202020204"/>
                <a:cs typeface="Montserrat" panose="020B0604020202020204"/>
              </a:rPr>
              <a:t>-- Hotel Booking Database including booking information for a city hotel and a </a:t>
            </a:r>
          </a:p>
          <a:p>
            <a:pPr marL="114300" indent="0">
              <a:buNone/>
            </a:pPr>
            <a:r>
              <a:rPr lang="en-US" sz="1400" b="1" dirty="0">
                <a:solidFill>
                  <a:schemeClr val="lt1"/>
                </a:solidFill>
                <a:latin typeface="Montserrat" panose="020B0604020202020204"/>
                <a:ea typeface="Montserrat" panose="020B0604020202020204"/>
                <a:cs typeface="Montserrat" panose="020B0604020202020204"/>
              </a:rPr>
              <a:t>resort hotel of various </a:t>
            </a:r>
            <a:r>
              <a:rPr lang="en-US" sz="1400" b="1" dirty="0" smtClean="0">
                <a:solidFill>
                  <a:schemeClr val="lt1"/>
                </a:solidFill>
                <a:latin typeface="Montserrat" panose="020B0604020202020204"/>
                <a:ea typeface="Montserrat" panose="020B0604020202020204"/>
                <a:cs typeface="Montserrat" panose="020B0604020202020204"/>
              </a:rPr>
              <a:t>countries </a:t>
            </a:r>
            <a:r>
              <a:rPr lang="en-US" sz="1400" b="1" dirty="0">
                <a:solidFill>
                  <a:schemeClr val="lt1"/>
                </a:solidFill>
                <a:latin typeface="Montserrat" panose="020B0604020202020204"/>
                <a:ea typeface="Montserrat" panose="020B0604020202020204"/>
                <a:cs typeface="Montserrat" panose="020B0604020202020204"/>
              </a:rPr>
              <a:t>from 2015 to 2017</a:t>
            </a:r>
          </a:p>
          <a:p>
            <a:pPr marL="114300" indent="0">
              <a:buNone/>
            </a:pPr>
            <a:endParaRPr lang="en-US" sz="1400" b="1" dirty="0" smtClean="0">
              <a:solidFill>
                <a:srgbClr val="FF0000"/>
              </a:solidFill>
              <a:latin typeface="Montserrat" panose="020B0604020202020204"/>
            </a:endParaRPr>
          </a:p>
          <a:p>
            <a:pPr marL="114300" indent="0">
              <a:buNone/>
            </a:pPr>
            <a:r>
              <a:rPr lang="en-US" b="1" dirty="0">
                <a:solidFill>
                  <a:srgbClr val="CC0000"/>
                </a:solidFill>
                <a:latin typeface="Montserrat" panose="020B0604020202020204"/>
                <a:ea typeface="Montserrat"/>
                <a:cs typeface="Montserrat"/>
              </a:rPr>
              <a:t>Shape</a:t>
            </a:r>
            <a:r>
              <a:rPr lang="en-US" b="1" dirty="0" smtClean="0">
                <a:solidFill>
                  <a:srgbClr val="FF0000"/>
                </a:solidFill>
                <a:latin typeface="Montserrat" panose="020B0604020202020204"/>
              </a:rPr>
              <a:t> </a:t>
            </a:r>
            <a:r>
              <a:rPr lang="en-US" sz="1400" b="1" dirty="0">
                <a:solidFill>
                  <a:schemeClr val="lt1"/>
                </a:solidFill>
                <a:latin typeface="Montserrat" panose="020B0604020202020204"/>
                <a:ea typeface="Montserrat"/>
                <a:cs typeface="Montserrat"/>
              </a:rPr>
              <a:t>--</a:t>
            </a:r>
          </a:p>
          <a:p>
            <a:pPr>
              <a:buClrTx/>
              <a:buFont typeface="Arial" panose="020B0604020202020204" pitchFamily="34" charset="0"/>
              <a:buChar char="●"/>
            </a:pPr>
            <a:r>
              <a:rPr lang="en-US" sz="1400" b="1" dirty="0">
                <a:solidFill>
                  <a:schemeClr val="lt1"/>
                </a:solidFill>
                <a:latin typeface="Montserrat" panose="020B0604020202020204"/>
                <a:ea typeface="Montserrat"/>
                <a:cs typeface="Montserrat"/>
              </a:rPr>
              <a:t>Row -119390</a:t>
            </a:r>
          </a:p>
          <a:p>
            <a:pPr>
              <a:buClrTx/>
              <a:buFont typeface="Arial" panose="020B0604020202020204" pitchFamily="34" charset="0"/>
              <a:buChar char="●"/>
            </a:pPr>
            <a:r>
              <a:rPr lang="en-US" sz="1400" b="1" dirty="0">
                <a:solidFill>
                  <a:schemeClr val="lt1"/>
                </a:solidFill>
                <a:latin typeface="Montserrat" panose="020B0604020202020204"/>
                <a:ea typeface="Montserrat"/>
                <a:cs typeface="Montserrat"/>
              </a:rPr>
              <a:t>Column – 32</a:t>
            </a:r>
          </a:p>
          <a:p>
            <a:pPr marL="114300" indent="0">
              <a:buNone/>
            </a:pPr>
            <a:endParaRPr lang="en-US" sz="1400" b="1" dirty="0">
              <a:solidFill>
                <a:srgbClr val="FF0000"/>
              </a:solidFill>
              <a:latin typeface="Montserrat" panose="020B0604020202020204"/>
            </a:endParaRPr>
          </a:p>
          <a:p>
            <a:pPr marL="114300" indent="0">
              <a:buNone/>
            </a:pPr>
            <a:r>
              <a:rPr lang="en-US" b="1" dirty="0">
                <a:solidFill>
                  <a:srgbClr val="CC0000"/>
                </a:solidFill>
                <a:latin typeface="Montserrat" panose="020B0604020202020204"/>
                <a:ea typeface="Montserrat"/>
                <a:cs typeface="Montserrat"/>
              </a:rPr>
              <a:t>Important Column </a:t>
            </a:r>
            <a:r>
              <a:rPr lang="en-US" sz="1400" b="1" dirty="0">
                <a:solidFill>
                  <a:schemeClr val="lt1"/>
                </a:solidFill>
                <a:latin typeface="Montserrat" panose="020B0604020202020204"/>
                <a:ea typeface="Montserrat"/>
                <a:cs typeface="Montserrat"/>
              </a:rPr>
              <a:t>-- </a:t>
            </a:r>
            <a:r>
              <a:rPr lang="en-US" sz="1400" b="1" dirty="0" err="1">
                <a:solidFill>
                  <a:schemeClr val="lt1"/>
                </a:solidFill>
                <a:latin typeface="Montserrat" panose="020B0604020202020204"/>
                <a:ea typeface="Montserrat"/>
                <a:cs typeface="Montserrat"/>
              </a:rPr>
              <a:t>is_canceled</a:t>
            </a:r>
            <a:r>
              <a:rPr lang="en-US" sz="1400" b="1" dirty="0">
                <a:solidFill>
                  <a:schemeClr val="lt1"/>
                </a:solidFill>
                <a:latin typeface="Montserrat" panose="020B0604020202020204"/>
                <a:ea typeface="Montserrat"/>
                <a:cs typeface="Montserrat"/>
              </a:rPr>
              <a:t>, </a:t>
            </a:r>
            <a:r>
              <a:rPr lang="en-US" sz="1400" b="1" dirty="0" err="1">
                <a:solidFill>
                  <a:schemeClr val="lt1"/>
                </a:solidFill>
                <a:latin typeface="Montserrat" panose="020B0604020202020204"/>
                <a:ea typeface="Montserrat"/>
                <a:cs typeface="Montserrat"/>
              </a:rPr>
              <a:t>total_of_special_requests</a:t>
            </a:r>
            <a:r>
              <a:rPr lang="en-US" sz="1400" b="1" dirty="0">
                <a:solidFill>
                  <a:schemeClr val="lt1"/>
                </a:solidFill>
                <a:latin typeface="Montserrat" panose="020B0604020202020204"/>
                <a:ea typeface="Montserrat"/>
                <a:cs typeface="Montserrat"/>
              </a:rPr>
              <a:t>, </a:t>
            </a:r>
            <a:r>
              <a:rPr lang="en-US" sz="1400" b="1" dirty="0" err="1">
                <a:solidFill>
                  <a:schemeClr val="lt1"/>
                </a:solidFill>
                <a:latin typeface="Montserrat" panose="020B0604020202020204"/>
                <a:ea typeface="Montserrat"/>
                <a:cs typeface="Montserrat"/>
              </a:rPr>
              <a:t>hotel,arrival_date_year</a:t>
            </a:r>
            <a:endParaRPr lang="en-US" sz="1400" b="1" dirty="0">
              <a:solidFill>
                <a:schemeClr val="lt1"/>
              </a:solidFill>
              <a:latin typeface="Montserrat" panose="020B0604020202020204"/>
              <a:ea typeface="Montserrat"/>
              <a:cs typeface="Montserrat"/>
            </a:endParaRPr>
          </a:p>
          <a:p>
            <a:pPr marL="114300" indent="0">
              <a:buNone/>
            </a:pPr>
            <a:r>
              <a:rPr lang="en-US" sz="1400" b="1" dirty="0">
                <a:solidFill>
                  <a:schemeClr val="lt1"/>
                </a:solidFill>
                <a:latin typeface="Montserrat" panose="020B0604020202020204"/>
                <a:ea typeface="Montserrat"/>
                <a:cs typeface="Montserrat"/>
              </a:rPr>
              <a:t>arrival_date_month,country,stays_in_weekend_nights,stays_in_week_nights,single,couple,</a:t>
            </a:r>
          </a:p>
          <a:p>
            <a:pPr marL="114300" indent="0">
              <a:buNone/>
            </a:pPr>
            <a:r>
              <a:rPr lang="en-US" sz="1400" b="1" dirty="0">
                <a:solidFill>
                  <a:schemeClr val="lt1"/>
                </a:solidFill>
                <a:latin typeface="Montserrat" panose="020B0604020202020204"/>
                <a:ea typeface="Montserrat"/>
                <a:cs typeface="Montserrat"/>
              </a:rPr>
              <a:t>family</a:t>
            </a:r>
          </a:p>
          <a:p>
            <a:endParaRPr lang="en-US" sz="1400" b="1" dirty="0">
              <a:solidFill>
                <a:srgbClr val="FF0000"/>
              </a:solidFill>
              <a:latin typeface="Montserrat" panose="020B0604020202020204"/>
            </a:endParaRPr>
          </a:p>
          <a:p>
            <a:endParaRPr lang="en-US" sz="1400" b="1" dirty="0">
              <a:solidFill>
                <a:srgbClr val="FF0000"/>
              </a:solidFill>
              <a:latin typeface="Montserrat" panose="020B0604020202020204"/>
            </a:endParaRPr>
          </a:p>
        </p:txBody>
      </p:sp>
    </p:spTree>
    <p:extLst>
      <p:ext uri="{BB962C8B-B14F-4D97-AF65-F5344CB8AC3E}">
        <p14:creationId xmlns:p14="http://schemas.microsoft.com/office/powerpoint/2010/main" val="460996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5722"/>
          </a:xfrm>
        </p:spPr>
        <p:txBody>
          <a:bodyPr/>
          <a:lstStyle/>
          <a:p>
            <a:r>
              <a:rPr lang="en-US" sz="2400" b="1" dirty="0" smtClean="0">
                <a:latin typeface="Montserrat" panose="020B0604020202020204" charset="0"/>
              </a:rPr>
              <a:t>Analysis Based on-</a:t>
            </a:r>
            <a:br>
              <a:rPr lang="en-US" sz="2400" b="1" dirty="0" smtClean="0">
                <a:latin typeface="Montserrat" panose="020B0604020202020204" charset="0"/>
              </a:rPr>
            </a:br>
            <a:r>
              <a:rPr lang="en-US" sz="2400" b="1" dirty="0">
                <a:solidFill>
                  <a:schemeClr val="lt1"/>
                </a:solidFill>
                <a:latin typeface="Montserrat" panose="020B0604020202020204" charset="0"/>
                <a:ea typeface="Montserrat"/>
                <a:cs typeface="Montserrat"/>
              </a:rPr>
              <a:t>How many booking were get canceled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976" y="1022554"/>
            <a:ext cx="4852506" cy="4026817"/>
          </a:xfrm>
          <a:prstGeom prst="rect">
            <a:avLst/>
          </a:prstGeom>
        </p:spPr>
      </p:pic>
    </p:spTree>
    <p:extLst>
      <p:ext uri="{BB962C8B-B14F-4D97-AF65-F5344CB8AC3E}">
        <p14:creationId xmlns:p14="http://schemas.microsoft.com/office/powerpoint/2010/main" val="31989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0" y="-1"/>
            <a:ext cx="9144000" cy="927847"/>
          </a:xfrm>
        </p:spPr>
        <p:txBody>
          <a:bodyPr/>
          <a:lstStyle/>
          <a:p>
            <a:r>
              <a:rPr lang="en-US" sz="2400" b="1" dirty="0" smtClean="0">
                <a:latin typeface="Montserrat" panose="020B0604020202020204" charset="0"/>
              </a:rPr>
              <a:t>Analysis Based on- </a:t>
            </a:r>
            <a:br>
              <a:rPr lang="en-US" sz="2400" b="1" dirty="0" smtClean="0">
                <a:latin typeface="Montserrat" panose="020B0604020202020204" charset="0"/>
              </a:rPr>
            </a:br>
            <a:r>
              <a:rPr lang="en-US" sz="2400" b="1" dirty="0">
                <a:solidFill>
                  <a:schemeClr val="lt1"/>
                </a:solidFill>
                <a:latin typeface="Montserrat" panose="020B0604020202020204" charset="0"/>
              </a:rPr>
              <a:t>T</a:t>
            </a:r>
            <a:r>
              <a:rPr lang="en-US" sz="2400" b="1" dirty="0" smtClean="0">
                <a:solidFill>
                  <a:schemeClr val="lt1"/>
                </a:solidFill>
                <a:latin typeface="Montserrat" panose="020B0604020202020204" charset="0"/>
                <a:ea typeface="Montserrat"/>
                <a:cs typeface="Montserrat"/>
              </a:rPr>
              <a:t>otal </a:t>
            </a:r>
            <a:r>
              <a:rPr lang="en-US" sz="2400" b="1" dirty="0">
                <a:solidFill>
                  <a:schemeClr val="lt1"/>
                </a:solidFill>
                <a:latin typeface="Montserrat" panose="020B0604020202020204" charset="0"/>
                <a:ea typeface="Montserrat"/>
                <a:cs typeface="Montserrat"/>
              </a:rPr>
              <a:t>Special booking Request were </a:t>
            </a:r>
            <a:r>
              <a:rPr lang="en-US" sz="2400" b="1" dirty="0" smtClean="0">
                <a:solidFill>
                  <a:schemeClr val="lt1"/>
                </a:solidFill>
                <a:latin typeface="Montserrat" panose="020B0604020202020204" charset="0"/>
                <a:ea typeface="Montserrat"/>
                <a:cs typeface="Montserrat"/>
              </a:rPr>
              <a:t>made</a:t>
            </a:r>
            <a:endParaRPr lang="en-US" sz="2400" b="1" dirty="0">
              <a:solidFill>
                <a:schemeClr val="lt1"/>
              </a:solidFill>
              <a:latin typeface="Montserrat" panose="020B0604020202020204" charset="0"/>
              <a:ea typeface="Montserrat"/>
              <a:cs typeface="Montserra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747" y="1116683"/>
            <a:ext cx="4852506" cy="4026817"/>
          </a:xfrm>
          <a:prstGeom prst="rect">
            <a:avLst/>
          </a:prstGeom>
        </p:spPr>
      </p:pic>
    </p:spTree>
    <p:extLst>
      <p:ext uri="{BB962C8B-B14F-4D97-AF65-F5344CB8AC3E}">
        <p14:creationId xmlns:p14="http://schemas.microsoft.com/office/powerpoint/2010/main" val="3699050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88" y="1103980"/>
            <a:ext cx="5805223" cy="4039520"/>
          </a:xfrm>
          <a:prstGeom prst="rect">
            <a:avLst/>
          </a:prstGeom>
        </p:spPr>
      </p:pic>
      <p:sp>
        <p:nvSpPr>
          <p:cNvPr id="6" name="Title 1"/>
          <p:cNvSpPr>
            <a:spLocks noGrp="1"/>
          </p:cNvSpPr>
          <p:nvPr>
            <p:ph type="title"/>
          </p:nvPr>
        </p:nvSpPr>
        <p:spPr>
          <a:xfrm>
            <a:off x="0" y="-1"/>
            <a:ext cx="9144000" cy="954741"/>
          </a:xfrm>
        </p:spPr>
        <p:txBody>
          <a:bodyPr/>
          <a:lstStyle/>
          <a:p>
            <a:r>
              <a:rPr lang="en-US" sz="2400" b="1" dirty="0">
                <a:latin typeface="Montserrat" panose="020B0604020202020204" charset="0"/>
              </a:rPr>
              <a:t>Analysis </a:t>
            </a:r>
            <a:r>
              <a:rPr lang="en-US" sz="2400" b="1" dirty="0" smtClean="0">
                <a:latin typeface="Montserrat" panose="020B0604020202020204" charset="0"/>
              </a:rPr>
              <a:t>Based on- </a:t>
            </a:r>
            <a:br>
              <a:rPr lang="en-US" sz="2400" b="1" dirty="0" smtClean="0">
                <a:latin typeface="Montserrat" panose="020B0604020202020204" charset="0"/>
              </a:rPr>
            </a:br>
            <a:r>
              <a:rPr lang="en-US" sz="2400" b="1" dirty="0">
                <a:solidFill>
                  <a:schemeClr val="lt1"/>
                </a:solidFill>
                <a:latin typeface="Montserrat" panose="020B0604020202020204" charset="0"/>
              </a:rPr>
              <a:t>T</a:t>
            </a:r>
            <a:r>
              <a:rPr lang="en-US" sz="2400" b="1" dirty="0" smtClean="0">
                <a:solidFill>
                  <a:schemeClr val="lt1"/>
                </a:solidFill>
                <a:latin typeface="Montserrat" panose="020B0604020202020204" charset="0"/>
                <a:ea typeface="Montserrat"/>
                <a:cs typeface="Montserrat"/>
              </a:rPr>
              <a:t>otal </a:t>
            </a:r>
            <a:r>
              <a:rPr lang="en-US" sz="2400" b="1" dirty="0">
                <a:solidFill>
                  <a:schemeClr val="lt1"/>
                </a:solidFill>
                <a:latin typeface="Montserrat" panose="020B0604020202020204" charset="0"/>
                <a:ea typeface="Montserrat"/>
                <a:cs typeface="Montserrat"/>
              </a:rPr>
              <a:t>Special booking Request Hotel wise </a:t>
            </a:r>
            <a:r>
              <a:rPr lang="en-US" sz="2400" b="1" dirty="0" smtClean="0">
                <a:solidFill>
                  <a:schemeClr val="lt1"/>
                </a:solidFill>
                <a:latin typeface="Montserrat" panose="020B0604020202020204" charset="0"/>
                <a:ea typeface="Montserrat"/>
                <a:cs typeface="Montserrat"/>
              </a:rPr>
              <a:t>Comparison</a:t>
            </a:r>
            <a:endParaRPr lang="en-US" sz="2400" b="1" dirty="0">
              <a:solidFill>
                <a:schemeClr val="lt1"/>
              </a:solidFill>
              <a:latin typeface="Montserrat" panose="020B0604020202020204" charset="0"/>
              <a:ea typeface="Montserrat"/>
              <a:cs typeface="Montserrat"/>
            </a:endParaRPr>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40738" y="4440238"/>
            <a:ext cx="487362" cy="487362"/>
          </a:xfrm>
          <a:prstGeom prst="rect">
            <a:avLst/>
          </a:prstGeom>
        </p:spPr>
      </p:pic>
    </p:spTree>
    <p:extLst>
      <p:ext uri="{BB962C8B-B14F-4D97-AF65-F5344CB8AC3E}">
        <p14:creationId xmlns:p14="http://schemas.microsoft.com/office/powerpoint/2010/main" val="4182124595"/>
      </p:ext>
    </p:extLst>
  </p:cSld>
  <p:clrMapOvr>
    <a:masterClrMapping/>
  </p:clrMapOvr>
  <mc:AlternateContent xmlns:mc="http://schemas.openxmlformats.org/markup-compatibility/2006" xmlns:p14="http://schemas.microsoft.com/office/powerpoint/2010/main">
    <mc:Choice Requires="p14">
      <p:transition spd="slow" p14:dur="2000" advTm="4700"/>
    </mc:Choice>
    <mc:Fallback xmlns="">
      <p:transition spd="slow" advTm="47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004" y="957213"/>
            <a:ext cx="4863991" cy="4240076"/>
          </a:xfrm>
          <a:prstGeom prst="rect">
            <a:avLst/>
          </a:prstGeom>
        </p:spPr>
      </p:pic>
      <p:sp>
        <p:nvSpPr>
          <p:cNvPr id="6" name="Title 1"/>
          <p:cNvSpPr>
            <a:spLocks noGrp="1"/>
          </p:cNvSpPr>
          <p:nvPr>
            <p:ph type="title"/>
          </p:nvPr>
        </p:nvSpPr>
        <p:spPr>
          <a:xfrm>
            <a:off x="0" y="-1"/>
            <a:ext cx="9144000" cy="957214"/>
          </a:xfrm>
        </p:spPr>
        <p:txBody>
          <a:bodyPr/>
          <a:lstStyle/>
          <a:p>
            <a:r>
              <a:rPr lang="en-US" sz="2400" b="1" dirty="0" smtClean="0">
                <a:latin typeface="Montserrat" panose="020B0604020202020204" charset="0"/>
              </a:rPr>
              <a:t>Analysis Based on- </a:t>
            </a:r>
            <a:br>
              <a:rPr lang="en-US" sz="2400" b="1" dirty="0" smtClean="0">
                <a:latin typeface="Montserrat" panose="020B0604020202020204" charset="0"/>
              </a:rPr>
            </a:br>
            <a:r>
              <a:rPr lang="en-US" sz="2400" b="1" dirty="0">
                <a:solidFill>
                  <a:schemeClr val="lt1"/>
                </a:solidFill>
                <a:latin typeface="Montserrat" panose="020B0604020202020204" charset="0"/>
                <a:ea typeface="Montserrat"/>
                <a:cs typeface="Montserrat"/>
              </a:rPr>
              <a:t>What is the booking ratio between Resort Hotel and City </a:t>
            </a:r>
            <a:r>
              <a:rPr lang="en-US" sz="2400" b="1" dirty="0" smtClean="0">
                <a:solidFill>
                  <a:schemeClr val="lt1"/>
                </a:solidFill>
                <a:latin typeface="Montserrat" panose="020B0604020202020204" charset="0"/>
                <a:ea typeface="Montserrat"/>
                <a:cs typeface="Montserrat"/>
              </a:rPr>
              <a:t>Hotel</a:t>
            </a:r>
            <a:endParaRPr lang="en-US" sz="2400" b="1" dirty="0">
              <a:solidFill>
                <a:srgbClr val="292929"/>
              </a:solidFill>
              <a:latin typeface="Montserrat" panose="020B0604020202020204" charset="0"/>
            </a:endParaRPr>
          </a:p>
        </p:txBody>
      </p:sp>
    </p:spTree>
    <p:extLst>
      <p:ext uri="{BB962C8B-B14F-4D97-AF65-F5344CB8AC3E}">
        <p14:creationId xmlns:p14="http://schemas.microsoft.com/office/powerpoint/2010/main" val="3186847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003" y="1199809"/>
            <a:ext cx="4523994" cy="3943691"/>
          </a:xfrm>
          <a:prstGeom prst="rect">
            <a:avLst/>
          </a:prstGeom>
        </p:spPr>
      </p:pic>
      <p:sp>
        <p:nvSpPr>
          <p:cNvPr id="6" name="Title 1"/>
          <p:cNvSpPr>
            <a:spLocks noGrp="1"/>
          </p:cNvSpPr>
          <p:nvPr>
            <p:ph type="title"/>
          </p:nvPr>
        </p:nvSpPr>
        <p:spPr>
          <a:xfrm>
            <a:off x="0" y="0"/>
            <a:ext cx="9144000" cy="1001806"/>
          </a:xfrm>
        </p:spPr>
        <p:txBody>
          <a:bodyPr/>
          <a:lstStyle/>
          <a:p>
            <a:r>
              <a:rPr lang="en-US" sz="2400" b="1" dirty="0" smtClean="0">
                <a:latin typeface="Montserrat" panose="020B0604020202020204"/>
              </a:rPr>
              <a:t>Analysis Based on- </a:t>
            </a:r>
            <a:br>
              <a:rPr lang="en-US" sz="2400" b="1" dirty="0" smtClean="0">
                <a:latin typeface="Montserrat" panose="020B0604020202020204"/>
              </a:rPr>
            </a:br>
            <a:r>
              <a:rPr lang="en-US" sz="2400" b="1" dirty="0">
                <a:solidFill>
                  <a:schemeClr val="lt1"/>
                </a:solidFill>
                <a:latin typeface="Montserrat" panose="020B0604020202020204" charset="0"/>
              </a:rPr>
              <a:t>P</a:t>
            </a:r>
            <a:r>
              <a:rPr lang="en-US" sz="2400" b="1" dirty="0" smtClean="0">
                <a:solidFill>
                  <a:schemeClr val="lt1"/>
                </a:solidFill>
                <a:latin typeface="Montserrat" panose="020B0604020202020204" charset="0"/>
                <a:ea typeface="Montserrat"/>
                <a:cs typeface="Montserrat"/>
              </a:rPr>
              <a:t>ercentage</a:t>
            </a:r>
            <a:r>
              <a:rPr lang="en-US" sz="2400" b="1" dirty="0">
                <a:solidFill>
                  <a:schemeClr val="lt1"/>
                </a:solidFill>
                <a:latin typeface="Montserrat" panose="020B0604020202020204" charset="0"/>
                <a:ea typeface="Montserrat"/>
                <a:cs typeface="Montserrat"/>
              </a:rPr>
              <a:t> of booking for each </a:t>
            </a:r>
            <a:r>
              <a:rPr lang="en-US" sz="2400" b="1" dirty="0" smtClean="0">
                <a:solidFill>
                  <a:schemeClr val="lt1"/>
                </a:solidFill>
                <a:latin typeface="Montserrat" panose="020B0604020202020204" charset="0"/>
                <a:ea typeface="Montserrat"/>
                <a:cs typeface="Montserrat"/>
              </a:rPr>
              <a:t>year</a:t>
            </a:r>
            <a:endParaRPr lang="en-US" sz="2400" b="1" dirty="0">
              <a:solidFill>
                <a:schemeClr val="lt1"/>
              </a:solidFill>
              <a:latin typeface="Montserrat" panose="020B0604020202020204" charset="0"/>
              <a:ea typeface="Montserrat"/>
              <a:cs typeface="Montserrat"/>
            </a:endParaRPr>
          </a:p>
        </p:txBody>
      </p:sp>
    </p:spTree>
    <p:extLst>
      <p:ext uri="{BB962C8B-B14F-4D97-AF65-F5344CB8AC3E}">
        <p14:creationId xmlns:p14="http://schemas.microsoft.com/office/powerpoint/2010/main" val="3127406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200</Words>
  <Application>Microsoft Office PowerPoint</Application>
  <PresentationFormat>On-screen Show (16:9)</PresentationFormat>
  <Paragraphs>78</Paragraphs>
  <Slides>19</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charter</vt:lpstr>
      <vt:lpstr>Montserrat</vt:lpstr>
      <vt:lpstr>Simple Light</vt:lpstr>
      <vt:lpstr>             Capstone Project Hotel Booking Analysis   </vt:lpstr>
      <vt:lpstr>   Table of Content</vt:lpstr>
      <vt:lpstr>   </vt:lpstr>
      <vt:lpstr>   Data Summary</vt:lpstr>
      <vt:lpstr>Analysis Based on- How many booking were get canceled</vt:lpstr>
      <vt:lpstr>Analysis Based on-  Total Special booking Request were made</vt:lpstr>
      <vt:lpstr>Analysis Based on-  Total Special booking Request Hotel wise Comparison</vt:lpstr>
      <vt:lpstr>Analysis Based on-  What is the booking ratio between Resort Hotel and City Hotel</vt:lpstr>
      <vt:lpstr>Analysis Based on-  Percentage of booking for each year</vt:lpstr>
      <vt:lpstr>Analysis Based on-  Count of booking for each year Hotel wise comparison?</vt:lpstr>
      <vt:lpstr>Analysis Based on-  Which is the busiest month for hotels?</vt:lpstr>
      <vt:lpstr>Analysis Based on-  Which is the busiest month hotel wise comparison?</vt:lpstr>
      <vt:lpstr>Analysis Based on-  From which country most guests come?</vt:lpstr>
      <vt:lpstr>Analysis Based on-  How Long People Stay in the hotel?</vt:lpstr>
      <vt:lpstr>Analysis Based on-  For how Long People Stay in Hotel(Hotel wise comparison)</vt:lpstr>
      <vt:lpstr>Analysis Based on-  Which was the most booked accommodation type (Single, Couple, Family)?</vt:lpstr>
      <vt:lpstr>  Challenges</vt:lpstr>
      <vt:lpstr>Conclusion</vt:lpstr>
      <vt:lpstr> 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wasim khan</cp:lastModifiedBy>
  <cp:revision>48</cp:revision>
  <dcterms:modified xsi:type="dcterms:W3CDTF">2021-03-02T10:37:50Z</dcterms:modified>
</cp:coreProperties>
</file>