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5"/>
  </p:sldMasterIdLst>
  <p:notesMasterIdLst>
    <p:notesMasterId r:id="rId17"/>
  </p:notesMasterIdLst>
  <p:handoutMasterIdLst>
    <p:handoutMasterId r:id="rId18"/>
  </p:handoutMasterIdLst>
  <p:sldIdLst>
    <p:sldId id="913" r:id="rId6"/>
    <p:sldId id="912" r:id="rId7"/>
    <p:sldId id="915" r:id="rId8"/>
    <p:sldId id="916" r:id="rId9"/>
    <p:sldId id="920" r:id="rId10"/>
    <p:sldId id="921" r:id="rId11"/>
    <p:sldId id="922" r:id="rId12"/>
    <p:sldId id="923" r:id="rId13"/>
    <p:sldId id="924" r:id="rId14"/>
    <p:sldId id="925" r:id="rId15"/>
    <p:sldId id="910" r:id="rId16"/>
  </p:sldIdLst>
  <p:sldSz cx="14630400" cy="82296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5311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3062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9593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6124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265551" algn="l" defTabSz="130622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918661" algn="l" defTabSz="130622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4571771" algn="l" defTabSz="130622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5224882" algn="l" defTabSz="130622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92">
          <p15:clr>
            <a:srgbClr val="A4A3A4"/>
          </p15:clr>
        </p15:guide>
        <p15:guide id="4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7F7F7F"/>
    <a:srgbClr val="CE1C9F"/>
    <a:srgbClr val="E22AB2"/>
    <a:srgbClr val="CCFFCC"/>
    <a:srgbClr val="FFFFCC"/>
    <a:srgbClr val="CCECFF"/>
    <a:srgbClr val="DDDDDD"/>
    <a:srgbClr val="1C1C1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2321" autoAdjust="0"/>
  </p:normalViewPr>
  <p:slideViewPr>
    <p:cSldViewPr>
      <p:cViewPr varScale="1">
        <p:scale>
          <a:sx n="59" d="100"/>
          <a:sy n="59" d="100"/>
        </p:scale>
        <p:origin x="1138" y="62"/>
      </p:cViewPr>
      <p:guideLst>
        <p:guide orient="horz" pos="2160"/>
        <p:guide pos="2880"/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994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American Megatrends, Inc.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519B49-7053-487C-BE3F-B92C01EE2687}" type="datetimeFigureOut">
              <a:rPr lang="en-US"/>
              <a:pPr>
                <a:defRPr/>
              </a:pPr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NDA Required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66589D-0E75-4004-88EF-E8C53D20A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American Megatrends, Inc.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Customer Presentation – NDA Required</a:t>
            </a:r>
          </a:p>
          <a:p>
            <a:pPr>
              <a:defRPr/>
            </a:pPr>
            <a:r>
              <a:rPr lang="en-US"/>
              <a:t>Speaker Notes – AMI Internal Only (INT)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C32364C-C325-41F6-B57C-0B524610C23B}" type="datetimeFigureOut">
              <a:rPr lang="en-US"/>
              <a:pPr>
                <a:defRPr/>
              </a:pPr>
              <a:t>5/22/2022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9C89607-E51A-4F51-9D9F-BB36195C6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5311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622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59331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12441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171942-65DD-46C6-AB8D-EDE6AF6DCAB7}" type="slidenum">
              <a:rPr lang="en-US" smtClean="0">
                <a:latin typeface="Arial" pitchFamily="34" charset="0"/>
              </a:rPr>
              <a:pPr/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0988" y="687388"/>
            <a:ext cx="6248400" cy="351472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432300"/>
            <a:ext cx="5011738" cy="4202113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.</a:t>
            </a:r>
          </a:p>
        </p:txBody>
      </p:sp>
      <p:pic>
        <p:nvPicPr>
          <p:cNvPr id="37893" name="Picture 4" descr="icon_group_in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858000"/>
            <a:ext cx="32432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576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89607-E51A-4F51-9D9F-BB36195C68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89607-E51A-4F51-9D9F-BB36195C68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89607-E51A-4F51-9D9F-BB36195C68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89607-E51A-4F51-9D9F-BB36195C68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1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89607-E51A-4F51-9D9F-BB36195C68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89607-E51A-4F51-9D9F-BB36195C68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89607-E51A-4F51-9D9F-BB36195C68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89607-E51A-4F51-9D9F-BB36195C68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efi.org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04212"/>
            <a:ext cx="12435840" cy="1764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181600"/>
            <a:ext cx="12435840" cy="2103120"/>
          </a:xfrm>
        </p:spPr>
        <p:txBody>
          <a:bodyPr>
            <a:normAutofit/>
          </a:bodyPr>
          <a:lstStyle>
            <a:lvl1pPr marL="0" indent="0" algn="ctr">
              <a:buNone/>
              <a:defRPr sz="4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7627623"/>
            <a:ext cx="4267200" cy="438150"/>
          </a:xfrm>
        </p:spPr>
        <p:txBody>
          <a:bodyPr/>
          <a:lstStyle/>
          <a:p>
            <a:r>
              <a:rPr lang="en-US" dirty="0"/>
              <a:t>UEFI Plugfest – 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944881"/>
            <a:ext cx="8412480" cy="1950720"/>
          </a:xfrm>
        </p:spPr>
        <p:txBody>
          <a:bodyPr>
            <a:noAutofit/>
          </a:bodyPr>
          <a:lstStyle>
            <a:lvl1pPr marL="0" indent="0">
              <a:buNone/>
              <a:defRPr sz="29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This is a placeholder for the presenter’s corporate logo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70060" y="489007"/>
            <a:ext cx="1744970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presented by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2"/>
            <a:ext cx="11460480" cy="5431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3"/>
            <a:ext cx="4267200" cy="438150"/>
          </a:xfrm>
        </p:spPr>
        <p:txBody>
          <a:bodyPr/>
          <a:lstStyle/>
          <a:p>
            <a:r>
              <a:rPr lang="en-US" dirty="0"/>
              <a:t>UEFI </a:t>
            </a:r>
            <a:r>
              <a:rPr lang="en-US" dirty="0" err="1"/>
              <a:t>Plugfest</a:t>
            </a:r>
            <a:r>
              <a:rPr lang="en-US" dirty="0"/>
              <a:t> – October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 algn="l">
              <a:buNone/>
              <a:defRPr sz="2900">
                <a:solidFill>
                  <a:schemeClr val="tx1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Plugfest – 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55701" y="5288282"/>
            <a:ext cx="12435840" cy="1634490"/>
          </a:xfrm>
        </p:spPr>
        <p:txBody>
          <a:bodyPr anchor="t"/>
          <a:lstStyle>
            <a:lvl1pPr algn="l">
              <a:defRPr sz="57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92631"/>
            <a:ext cx="6461760" cy="541401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92631"/>
            <a:ext cx="6461760" cy="541401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Plugfest – March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8978" y="1992631"/>
            <a:ext cx="9144000" cy="5414010"/>
          </a:xfrm>
        </p:spPr>
        <p:txBody>
          <a:bodyPr>
            <a:normAutofit/>
          </a:bodyPr>
          <a:lstStyle>
            <a:lvl1pPr>
              <a:defRPr sz="5100"/>
            </a:lvl1pPr>
            <a:lvl2pPr>
              <a:defRPr sz="4600"/>
            </a:lvl2pPr>
            <a:lvl3pPr>
              <a:defRPr sz="4000"/>
            </a:lvl3pPr>
            <a:lvl4pPr>
              <a:defRPr sz="3400"/>
            </a:lvl4pPr>
            <a:lvl5pPr>
              <a:defRPr sz="34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0087" y="2879698"/>
            <a:ext cx="3169920" cy="3657600"/>
          </a:xfrm>
        </p:spPr>
        <p:txBody>
          <a:bodyPr>
            <a:noAutofit/>
          </a:bodyPr>
          <a:lstStyle>
            <a:lvl1pPr marL="0" indent="0">
              <a:buNone/>
              <a:defRPr sz="29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This is a placeholder for a graphic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Plugfest – March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1372926" y="4724401"/>
            <a:ext cx="5608320" cy="2540"/>
          </a:xfrm>
          <a:prstGeom prst="line">
            <a:avLst/>
          </a:prstGeom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7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0" cy="767716"/>
          </a:xfrm>
        </p:spPr>
        <p:txBody>
          <a:bodyPr anchor="b"/>
          <a:lstStyle>
            <a:lvl1pPr marL="0" indent="0">
              <a:buNone/>
              <a:defRPr sz="3400" b="1" i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1" cy="767716"/>
          </a:xfrm>
        </p:spPr>
        <p:txBody>
          <a:bodyPr anchor="b"/>
          <a:lstStyle>
            <a:lvl1pPr marL="0" indent="0">
              <a:buNone/>
              <a:defRPr sz="3400" b="1" i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6" y="2609850"/>
            <a:ext cx="646684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" y="7627623"/>
            <a:ext cx="4267200" cy="438150"/>
          </a:xfrm>
        </p:spPr>
        <p:txBody>
          <a:bodyPr/>
          <a:lstStyle/>
          <a:p>
            <a:r>
              <a:rPr lang="en-US" dirty="0"/>
              <a:t>UEFI Plugfest – March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" y="7627623"/>
            <a:ext cx="4267200" cy="438150"/>
          </a:xfrm>
        </p:spPr>
        <p:txBody>
          <a:bodyPr/>
          <a:lstStyle/>
          <a:p>
            <a:r>
              <a:rPr lang="en-US" dirty="0"/>
              <a:t>UEFI Plugfest – March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Plugfest – March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" y="7627623"/>
            <a:ext cx="4267200" cy="438150"/>
          </a:xfrm>
        </p:spPr>
        <p:txBody>
          <a:bodyPr/>
          <a:lstStyle/>
          <a:p>
            <a:r>
              <a:rPr lang="en-US" dirty="0"/>
              <a:t>UEFI Plugfest – March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579121"/>
            <a:ext cx="6705600" cy="3480507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marL="0" marR="0" lvl="0" indent="0" algn="l" defTabSz="1306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Thanks for attending the Fall 2017 UEFI Seminar and Plugfest</a:t>
            </a:r>
          </a:p>
          <a:p>
            <a:pPr marL="0" marR="0" lvl="0" indent="0" algn="l" defTabSz="1306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306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more information on the Unified EFI Forum and UEFI Specifications, visit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http://www.uefi.org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2896" y="5273040"/>
            <a:ext cx="6318464" cy="1950720"/>
          </a:xfrm>
        </p:spPr>
        <p:txBody>
          <a:bodyPr>
            <a:noAutofit/>
          </a:bodyPr>
          <a:lstStyle>
            <a:lvl1pPr marL="0" indent="0">
              <a:buNone/>
              <a:defRPr sz="29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This is a placeholder for the presenter’s corporate logo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25678" y="4817167"/>
            <a:ext cx="1744970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presented by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7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19481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42672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UEFI Plugfest – 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www.uefi.org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bg1"/>
                </a:solidFill>
              </a:defRPr>
            </a:lvl1pPr>
          </a:lstStyle>
          <a:p>
            <a:fld id="{5F48DB95-F33F-4174-96E2-E568CD7B14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39" r:id="rId5"/>
    <p:sldLayoutId id="2147484228" r:id="rId6"/>
    <p:sldLayoutId id="2147484229" r:id="rId7"/>
    <p:sldLayoutId id="2147484230" r:id="rId8"/>
    <p:sldLayoutId id="2147484240" r:id="rId9"/>
  </p:sldLayoutIdLst>
  <p:transition spd="med">
    <p:fade/>
  </p:transition>
  <p:hf hdr="0"/>
  <p:txStyles>
    <p:titleStyle>
      <a:lvl1pPr algn="l" defTabSz="1306220" rtl="0" eaLnBrk="1" latinLnBrk="0" hangingPunct="1">
        <a:spcBef>
          <a:spcPct val="0"/>
        </a:spcBef>
        <a:buNone/>
        <a:defRPr sz="63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UEFI boot flow to OS selection on Arm Based SoCs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731520" y="5181600"/>
            <a:ext cx="12801600" cy="210312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857"/>
              </a:spcBef>
            </a:pPr>
            <a:r>
              <a:rPr lang="en-US" dirty="0"/>
              <a:t>Fall 2017 UEFI Seminar and Plugfest</a:t>
            </a:r>
          </a:p>
          <a:p>
            <a:pPr>
              <a:spcBef>
                <a:spcPts val="857"/>
              </a:spcBef>
            </a:pPr>
            <a:r>
              <a:rPr lang="en-US" dirty="0"/>
              <a:t>October 30 – November 3, 2017</a:t>
            </a:r>
          </a:p>
          <a:p>
            <a:pPr>
              <a:spcBef>
                <a:spcPts val="857"/>
              </a:spcBef>
            </a:pPr>
            <a:r>
              <a:rPr lang="en-US" dirty="0"/>
              <a:t>Presented by:</a:t>
            </a:r>
          </a:p>
          <a:p>
            <a:pPr>
              <a:spcBef>
                <a:spcPts val="857"/>
              </a:spcBef>
            </a:pPr>
            <a:r>
              <a:rPr lang="en-US" dirty="0"/>
              <a:t>Wasim Khan (NXP Semiconductors)</a:t>
            </a:r>
          </a:p>
          <a:p>
            <a:pPr>
              <a:spcBef>
                <a:spcPts val="857"/>
              </a:spcBef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Plugfest – October 2017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8113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desired OS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</a:t>
            </a:r>
            <a:r>
              <a:rPr lang="en-US" dirty="0" err="1"/>
              <a:t>Plugfest</a:t>
            </a:r>
            <a:r>
              <a:rPr lang="en-US" dirty="0"/>
              <a:t> – October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447800"/>
            <a:ext cx="5516880" cy="5928874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6275831" y="3811972"/>
            <a:ext cx="597408" cy="4846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70" y="1447800"/>
            <a:ext cx="5748531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4794" y="7627623"/>
            <a:ext cx="4267200" cy="438150"/>
          </a:xfrm>
        </p:spPr>
        <p:txBody>
          <a:bodyPr/>
          <a:lstStyle/>
          <a:p>
            <a:r>
              <a:rPr lang="en-US" dirty="0"/>
              <a:t>UEFI Plugfest – October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www.uefi.org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Things</a:t>
            </a:r>
          </a:p>
          <a:p>
            <a:r>
              <a:rPr lang="en-US" dirty="0"/>
              <a:t>Stuff</a:t>
            </a:r>
          </a:p>
          <a:p>
            <a:r>
              <a:rPr lang="en-US" dirty="0"/>
              <a:t>Other Things</a:t>
            </a:r>
          </a:p>
          <a:p>
            <a:r>
              <a:rPr lang="en-US" dirty="0"/>
              <a:t>Final Stuff</a:t>
            </a:r>
          </a:p>
          <a:p>
            <a:r>
              <a:rPr lang="en-US" dirty="0"/>
              <a:t>Questions about Stuff</a:t>
            </a:r>
          </a:p>
        </p:txBody>
      </p:sp>
      <p:pic>
        <p:nvPicPr>
          <p:cNvPr id="11" name="Content Placeholder 10" descr="uefi_logo_red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05936" y="2963313"/>
            <a:ext cx="2619769" cy="28220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Plugfest – October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2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5701" y="5288282"/>
            <a:ext cx="12435840" cy="1634490"/>
          </a:xfrm>
        </p:spPr>
        <p:txBody>
          <a:bodyPr/>
          <a:lstStyle/>
          <a:p>
            <a:r>
              <a:rPr lang="en-US" dirty="0"/>
              <a:t>OS Image Selection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Plugfest – October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UEFI Boot Manager and Boot Menu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4220" y="1906911"/>
            <a:ext cx="11460480" cy="554735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5224882" lvl="8" indent="0">
              <a:buNone/>
            </a:pPr>
            <a:r>
              <a:rPr lang="en-US" dirty="0"/>
              <a:t>                                                                                                    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UEFI Boot manager will try to boot from all entries as they appear in UEFI boot menu.</a:t>
            </a:r>
          </a:p>
          <a:p>
            <a:r>
              <a:rPr lang="en-US" dirty="0"/>
              <a:t>The boot order list is read from a globally defined NVRAM variable.</a:t>
            </a:r>
          </a:p>
          <a:p>
            <a:r>
              <a:rPr lang="en-US" dirty="0"/>
              <a:t>The variable also contains a pointer to the hardware device and to a file on that hardware device that contains the UEFI image to be loaded.</a:t>
            </a:r>
          </a:p>
          <a:p>
            <a:r>
              <a:rPr lang="en-US" dirty="0"/>
              <a:t>Supports different boot methods like Network Boot (PXE), Boot from removable media device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</a:t>
            </a:r>
            <a:r>
              <a:rPr lang="en-US" dirty="0" err="1"/>
              <a:t>Plugfest</a:t>
            </a:r>
            <a:r>
              <a:rPr lang="en-US" dirty="0"/>
              <a:t> – October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6413500" y="3301938"/>
            <a:ext cx="444500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06910"/>
            <a:ext cx="5364479" cy="32746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906910"/>
            <a:ext cx="5346701" cy="32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Bootable Removable Media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4220" y="1906911"/>
            <a:ext cx="11460480" cy="55473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224882" lvl="8" indent="0">
              <a:buNone/>
            </a:pPr>
            <a:r>
              <a:rPr lang="en-US" dirty="0"/>
              <a:t>                                                                                                    </a:t>
            </a:r>
          </a:p>
          <a:p>
            <a:pPr lvl="8"/>
            <a:endParaRPr lang="en-US" dirty="0"/>
          </a:p>
          <a:p>
            <a:pPr lvl="8"/>
            <a:endParaRPr lang="en-US" i="1" dirty="0"/>
          </a:p>
          <a:p>
            <a:pPr marL="5224882" lvl="8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</a:t>
            </a:r>
            <a:r>
              <a:rPr lang="en-US" dirty="0" err="1"/>
              <a:t>Plugfest</a:t>
            </a:r>
            <a:r>
              <a:rPr lang="en-US" dirty="0"/>
              <a:t> – October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" y="1476054"/>
            <a:ext cx="4447540" cy="3324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" y="3962400"/>
            <a:ext cx="4572000" cy="304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38173"/>
            <a:ext cx="2877820" cy="17641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20" y="3177348"/>
            <a:ext cx="2895600" cy="1611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0" y="4646726"/>
            <a:ext cx="2766060" cy="23636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48600" y="1476054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development environment, when we have many development boards, sometime it is required to have a removable media containing different OS images, </a:t>
            </a:r>
            <a:r>
              <a:rPr lang="en-US" dirty="0" err="1"/>
              <a:t>rootfs</a:t>
            </a:r>
            <a:r>
              <a:rPr lang="en-US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be good if same removable device can be used with different development boards. . In other words, </a:t>
            </a:r>
            <a:r>
              <a:rPr lang="en-US" b="1" dirty="0"/>
              <a:t>‘Bootable </a:t>
            </a:r>
            <a:r>
              <a:rPr lang="en-US" b="1" dirty="0" err="1"/>
              <a:t>Removale</a:t>
            </a:r>
            <a:r>
              <a:rPr lang="en-US" b="1" dirty="0"/>
              <a:t> Media’, </a:t>
            </a:r>
            <a:r>
              <a:rPr lang="en-US" dirty="0"/>
              <a:t>containing multiple OS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select the device and desired OS images from UEFI boot menu for underlying board for different tests.</a:t>
            </a:r>
          </a:p>
        </p:txBody>
      </p:sp>
    </p:spTree>
    <p:extLst>
      <p:ext uri="{BB962C8B-B14F-4D97-AF65-F5344CB8AC3E}">
        <p14:creationId xmlns:p14="http://schemas.microsoft.com/office/powerpoint/2010/main" val="229506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31520" y="318131"/>
            <a:ext cx="13167360" cy="1383036"/>
          </a:xfrm>
        </p:spPr>
        <p:txBody>
          <a:bodyPr>
            <a:normAutofit/>
          </a:bodyPr>
          <a:lstStyle/>
          <a:p>
            <a:r>
              <a:rPr lang="en-US" dirty="0"/>
              <a:t>Media Layout &amp; Grub Boot Loader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4220" y="1906911"/>
            <a:ext cx="11460480" cy="55473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224882" lvl="8" indent="0">
              <a:buNone/>
            </a:pPr>
            <a:r>
              <a:rPr lang="en-US" dirty="0"/>
              <a:t>                                                                                                    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</a:t>
            </a:r>
            <a:r>
              <a:rPr lang="en-US" dirty="0" err="1"/>
              <a:t>Plugfest</a:t>
            </a:r>
            <a:r>
              <a:rPr lang="en-US" dirty="0"/>
              <a:t> – October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85492"/>
              </p:ext>
            </p:extLst>
          </p:nvPr>
        </p:nvGraphicFramePr>
        <p:xfrm>
          <a:off x="914400" y="1524000"/>
          <a:ext cx="6172200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780">
                  <a:extLst>
                    <a:ext uri="{9D8B030D-6E8A-4147-A177-3AD203B41FA5}">
                      <a16:colId xmlns:a16="http://schemas.microsoft.com/office/drawing/2014/main" val="1181028602"/>
                    </a:ext>
                  </a:extLst>
                </a:gridCol>
                <a:gridCol w="1791457">
                  <a:extLst>
                    <a:ext uri="{9D8B030D-6E8A-4147-A177-3AD203B41FA5}">
                      <a16:colId xmlns:a16="http://schemas.microsoft.com/office/drawing/2014/main" val="1655110064"/>
                    </a:ext>
                  </a:extLst>
                </a:gridCol>
                <a:gridCol w="1564055">
                  <a:extLst>
                    <a:ext uri="{9D8B030D-6E8A-4147-A177-3AD203B41FA5}">
                      <a16:colId xmlns:a16="http://schemas.microsoft.com/office/drawing/2014/main" val="4232860020"/>
                    </a:ext>
                  </a:extLst>
                </a:gridCol>
                <a:gridCol w="1456908">
                  <a:extLst>
                    <a:ext uri="{9D8B030D-6E8A-4147-A177-3AD203B41FA5}">
                      <a16:colId xmlns:a16="http://schemas.microsoft.com/office/drawing/2014/main" val="2421921123"/>
                    </a:ext>
                  </a:extLst>
                </a:gridCol>
              </a:tblGrid>
              <a:tr h="472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Region 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(4KB)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MBR/GPT Partition Table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Region 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(50 MB)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Partition 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(FAT16/32)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LABEL: EFI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BOOTAA64.EFI </a:t>
                      </a:r>
                      <a:r>
                        <a:rPr lang="en-US" sz="1400" dirty="0" err="1">
                          <a:effectLst/>
                        </a:rPr>
                        <a:t>grub.cfg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Region 3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(300 MB)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Partition 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(EXT4)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LABEL: boot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Kernel Images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Region 4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(left space of disk)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Partition 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(EXT4)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LABEL: </a:t>
                      </a:r>
                      <a:r>
                        <a:rPr lang="en-US" sz="1400" dirty="0" err="1">
                          <a:effectLst/>
                        </a:rPr>
                        <a:t>rootfs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Ubuntu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Ubuntu-Core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CenOS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Debian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33892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39000" y="1524000"/>
            <a:ext cx="5943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boot loader (GRUB) can be used to locate different OS images and </a:t>
            </a:r>
            <a:r>
              <a:rPr lang="en-US" dirty="0" err="1"/>
              <a:t>rootfs</a:t>
            </a:r>
            <a:r>
              <a:rPr lang="en-US" dirty="0"/>
              <a:t> in the selected boot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Linux environment, </a:t>
            </a:r>
            <a:r>
              <a:rPr lang="en-US" dirty="0" err="1"/>
              <a:t>fdisk</a:t>
            </a:r>
            <a:r>
              <a:rPr lang="en-US" dirty="0"/>
              <a:t> utility can be used to partition and format the target (SD Card/SATA/USB) as per the shown layout and copy the required images (Kernel Images, </a:t>
            </a:r>
            <a:r>
              <a:rPr lang="en-US" dirty="0" err="1"/>
              <a:t>Rootfs</a:t>
            </a:r>
            <a:r>
              <a:rPr lang="en-US" dirty="0"/>
              <a:t>) to the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Partition1 (EFI Partition): EFI partition will contains BOOTAA64.EFI (</a:t>
            </a:r>
            <a:r>
              <a:rPr lang="en-US" dirty="0" err="1"/>
              <a:t>Seconday</a:t>
            </a:r>
            <a:r>
              <a:rPr lang="en-US" dirty="0"/>
              <a:t> Boot Loader, GRUB) and its configuration file containing multiple menu entries. User can select the desired menu entry for underlying development board.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Partition2 (Boot Partition): Partition containing the kernel images for different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Partition3 (</a:t>
            </a:r>
            <a:r>
              <a:rPr lang="en-US" dirty="0" err="1"/>
              <a:t>rootfs</a:t>
            </a:r>
            <a:r>
              <a:rPr lang="en-US" dirty="0"/>
              <a:t> </a:t>
            </a:r>
            <a:r>
              <a:rPr lang="en-US" dirty="0" err="1"/>
              <a:t>Patition</a:t>
            </a:r>
            <a:r>
              <a:rPr lang="en-US" dirty="0"/>
              <a:t>): Partition containing the common </a:t>
            </a:r>
            <a:r>
              <a:rPr lang="en-US" dirty="0" err="1"/>
              <a:t>rootfs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Secondary Bootloader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4220" y="1906911"/>
            <a:ext cx="11460480" cy="517968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itchFamily="34" charset="0"/>
              </a:rPr>
              <a:t>User can run the secondary bootloader (EFI application) by choosing the appropriate entry from UEFI boot menu or Alternatively:</a:t>
            </a:r>
          </a:p>
          <a:p>
            <a:pPr lvl="1"/>
            <a:r>
              <a:rPr lang="en-US" sz="1600" dirty="0">
                <a:latin typeface="Arial" pitchFamily="34" charset="0"/>
              </a:rPr>
              <a:t>UEFI boot manager has a property to look and run an EFI application with a predefined name (BOOT{machine type short name}.EFI) in /EFI/BOOT location ( EX: BOOTAA64.EFI for arm64) of device. Media should be a FAT32/FAT16 formatted.</a:t>
            </a:r>
          </a:p>
          <a:p>
            <a:pPr lvl="1"/>
            <a:r>
              <a:rPr lang="en-US" sz="1600" dirty="0">
                <a:latin typeface="Arial" pitchFamily="34" charset="0"/>
              </a:rPr>
              <a:t>This property can be used to run the secondary bootloader (GRUB).</a:t>
            </a:r>
            <a:endParaRPr lang="en-US" sz="1800" dirty="0">
              <a:latin typeface="Arial" pitchFamily="34" charset="0"/>
            </a:endParaRPr>
          </a:p>
          <a:p>
            <a:pPr marL="489833" lvl="1" indent="-489833">
              <a:buFont typeface="Arial" pitchFamily="34" charset="0"/>
              <a:buChar char="•"/>
            </a:pPr>
            <a:r>
              <a:rPr lang="en-US" sz="1800" dirty="0">
                <a:latin typeface="Arial" pitchFamily="34" charset="0"/>
              </a:rPr>
              <a:t>GRUB configuration file can be maintained to locate different OS images and </a:t>
            </a:r>
            <a:r>
              <a:rPr lang="en-US" sz="1800" dirty="0" err="1">
                <a:latin typeface="Arial" pitchFamily="34" charset="0"/>
              </a:rPr>
              <a:t>rootfs</a:t>
            </a:r>
            <a:r>
              <a:rPr lang="en-US" sz="1800" dirty="0">
                <a:latin typeface="Arial" pitchFamily="34" charset="0"/>
              </a:rPr>
              <a:t> installed on the media.</a:t>
            </a:r>
          </a:p>
          <a:p>
            <a:pPr marL="489833" lvl="1" indent="-489833">
              <a:buFont typeface="Arial" pitchFamily="34" charset="0"/>
              <a:buChar char="•"/>
            </a:pPr>
            <a:r>
              <a:rPr lang="en-US" sz="1800" dirty="0">
                <a:latin typeface="Arial" pitchFamily="34" charset="0"/>
              </a:rPr>
              <a:t>Sample Grub Menu Entry:</a:t>
            </a:r>
          </a:p>
          <a:p>
            <a:pPr marL="0" indent="0">
              <a:buNone/>
            </a:pPr>
            <a:r>
              <a:rPr lang="en-US" sz="1900" dirty="0">
                <a:latin typeface="Arial" pitchFamily="34" charset="0"/>
              </a:rPr>
              <a:t>	</a:t>
            </a:r>
            <a:r>
              <a:rPr lang="en-US" sz="1600" i="1" dirty="0" err="1">
                <a:latin typeface="Arial" pitchFamily="34" charset="0"/>
              </a:rPr>
              <a:t>menuentry</a:t>
            </a:r>
            <a:r>
              <a:rPr lang="en-US" sz="1600" i="1" dirty="0">
                <a:latin typeface="Arial" pitchFamily="34" charset="0"/>
              </a:rPr>
              <a:t> ''Linux 4.4 on </a:t>
            </a:r>
            <a:r>
              <a:rPr lang="en-US" sz="1600" i="1" dirty="0" err="1">
                <a:latin typeface="Arial" pitchFamily="34" charset="0"/>
              </a:rPr>
              <a:t>QorIQ</a:t>
            </a:r>
            <a:r>
              <a:rPr lang="en-US" sz="1600" i="1" dirty="0">
                <a:latin typeface="Arial" pitchFamily="34" charset="0"/>
              </a:rPr>
              <a:t> ARM64 LS1043ARDB ' {</a:t>
            </a:r>
          </a:p>
          <a:p>
            <a:pPr marL="0" indent="0">
              <a:buNone/>
            </a:pPr>
            <a:r>
              <a:rPr lang="en-US" sz="1600" i="1" dirty="0">
                <a:latin typeface="Arial" pitchFamily="34" charset="0"/>
              </a:rPr>
              <a:t>	set </a:t>
            </a:r>
            <a:r>
              <a:rPr lang="en-US" sz="1600" b="1" i="1" dirty="0">
                <a:latin typeface="Arial" pitchFamily="34" charset="0"/>
              </a:rPr>
              <a:t>root=(hd3,msdos2)</a:t>
            </a:r>
          </a:p>
          <a:p>
            <a:pPr marL="0" indent="0">
              <a:buNone/>
            </a:pPr>
            <a:r>
              <a:rPr lang="en-US" sz="1600" i="1" dirty="0">
                <a:latin typeface="Arial" pitchFamily="34" charset="0"/>
              </a:rPr>
              <a:t>	</a:t>
            </a:r>
            <a:r>
              <a:rPr lang="en-US" sz="1600" i="1" dirty="0" err="1">
                <a:latin typeface="Arial" pitchFamily="34" charset="0"/>
              </a:rPr>
              <a:t>linux</a:t>
            </a:r>
            <a:r>
              <a:rPr lang="en-US" sz="1600" i="1" dirty="0">
                <a:latin typeface="Arial" pitchFamily="34" charset="0"/>
              </a:rPr>
              <a:t>    /Image  console=ttyS0,115200 </a:t>
            </a:r>
            <a:r>
              <a:rPr lang="en-US" sz="1600" b="1" i="1" dirty="0">
                <a:latin typeface="Arial" pitchFamily="34" charset="0"/>
              </a:rPr>
              <a:t>root=/dev/mmcblk0p3</a:t>
            </a:r>
            <a:r>
              <a:rPr lang="en-US" sz="1600" i="1" dirty="0">
                <a:latin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</a:rPr>
              <a:t>rootwait</a:t>
            </a:r>
            <a:endParaRPr lang="en-US" sz="1600" i="1" dirty="0">
              <a:latin typeface="Arial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Arial" pitchFamily="34" charset="0"/>
              </a:rPr>
              <a:t>	}</a:t>
            </a:r>
          </a:p>
          <a:p>
            <a:pPr marL="489833" lvl="1" indent="-489833">
              <a:buFont typeface="Arial" pitchFamily="34" charset="0"/>
              <a:buChar char="•"/>
            </a:pPr>
            <a:r>
              <a:rPr lang="en-US" sz="1900" b="1" dirty="0">
                <a:latin typeface="Arial" pitchFamily="34" charset="0"/>
              </a:rPr>
              <a:t>In the environment where multiple devices are connected to board, hard part is setting the root and passing </a:t>
            </a:r>
            <a:r>
              <a:rPr lang="en-US" sz="1900" b="1" dirty="0" err="1">
                <a:latin typeface="Arial" pitchFamily="34" charset="0"/>
              </a:rPr>
              <a:t>rootfs</a:t>
            </a:r>
            <a:r>
              <a:rPr lang="en-US" sz="1900" b="1" dirty="0">
                <a:latin typeface="Arial" pitchFamily="34" charset="0"/>
              </a:rPr>
              <a:t> partition info to OS (to make sure that the OS image and </a:t>
            </a:r>
            <a:r>
              <a:rPr lang="en-US" sz="1900" b="1" dirty="0" err="1">
                <a:latin typeface="Arial" pitchFamily="34" charset="0"/>
              </a:rPr>
              <a:t>rootds</a:t>
            </a:r>
            <a:r>
              <a:rPr lang="en-US" sz="1900" b="1" dirty="0">
                <a:latin typeface="Arial" pitchFamily="34" charset="0"/>
              </a:rPr>
              <a:t> are picked from same selected device).</a:t>
            </a:r>
          </a:p>
          <a:p>
            <a:pPr marL="5224882" lvl="8" indent="0">
              <a:buNone/>
            </a:pPr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marL="5224882" lvl="8" indent="0">
              <a:buNone/>
            </a:pPr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</a:t>
            </a:r>
            <a:r>
              <a:rPr lang="en-US" dirty="0" err="1"/>
              <a:t>Plugfest</a:t>
            </a:r>
            <a:r>
              <a:rPr lang="en-US" dirty="0"/>
              <a:t> – October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root and </a:t>
            </a:r>
            <a:r>
              <a:rPr lang="en-US" dirty="0" err="1"/>
              <a:t>rootfs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4220" y="1447801"/>
            <a:ext cx="11460480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</a:rPr>
              <a:t>Most common methods used with Grub to identify a partition are using LABEL and UUID methods. but they have their own pros and cons.</a:t>
            </a:r>
          </a:p>
          <a:p>
            <a:r>
              <a:rPr lang="en-US" sz="2000" dirty="0"/>
              <a:t>LABEL Method:</a:t>
            </a:r>
          </a:p>
          <a:p>
            <a:pPr lvl="1"/>
            <a:r>
              <a:rPr lang="en-US" sz="1600" dirty="0">
                <a:latin typeface="Arial" pitchFamily="34" charset="0"/>
              </a:rPr>
              <a:t>Find boot partition containing OS images.</a:t>
            </a:r>
          </a:p>
          <a:p>
            <a:pPr lvl="2"/>
            <a:r>
              <a:rPr lang="en-US" sz="1400" i="1" dirty="0">
                <a:latin typeface="Arial" pitchFamily="34" charset="0"/>
              </a:rPr>
              <a:t>`search --no-floppy –label boot --set root`</a:t>
            </a:r>
          </a:p>
          <a:p>
            <a:pPr lvl="1"/>
            <a:r>
              <a:rPr lang="en-US" sz="1600" dirty="0">
                <a:latin typeface="Arial" pitchFamily="34" charset="0"/>
              </a:rPr>
              <a:t>Pass </a:t>
            </a:r>
            <a:r>
              <a:rPr lang="en-US" sz="1600" dirty="0" err="1">
                <a:latin typeface="Arial" pitchFamily="34" charset="0"/>
              </a:rPr>
              <a:t>rootfs</a:t>
            </a:r>
            <a:r>
              <a:rPr lang="en-US" sz="1600" dirty="0">
                <a:latin typeface="Arial" pitchFamily="34" charset="0"/>
              </a:rPr>
              <a:t> partition info to OS.</a:t>
            </a:r>
          </a:p>
          <a:p>
            <a:pPr lvl="2"/>
            <a:r>
              <a:rPr lang="en-US" sz="1400" i="1" dirty="0">
                <a:latin typeface="Arial" pitchFamily="34" charset="0"/>
              </a:rPr>
              <a:t>`</a:t>
            </a:r>
            <a:r>
              <a:rPr lang="en-US" sz="1400" i="1" dirty="0" err="1">
                <a:latin typeface="Arial" pitchFamily="34" charset="0"/>
              </a:rPr>
              <a:t>linux</a:t>
            </a:r>
            <a:r>
              <a:rPr lang="en-US" sz="1400" i="1" dirty="0">
                <a:latin typeface="Arial" pitchFamily="34" charset="0"/>
              </a:rPr>
              <a:t>    /Image  console=ttyS0,115200 root=LABEL=</a:t>
            </a:r>
            <a:r>
              <a:rPr lang="en-US" sz="1400" i="1" dirty="0" err="1">
                <a:latin typeface="Arial" pitchFamily="34" charset="0"/>
              </a:rPr>
              <a:t>rootfs</a:t>
            </a:r>
            <a:r>
              <a:rPr lang="en-US" sz="1400" i="1" dirty="0">
                <a:latin typeface="Arial" pitchFamily="34" charset="0"/>
              </a:rPr>
              <a:t> </a:t>
            </a:r>
            <a:r>
              <a:rPr lang="en-US" sz="1400" i="1" dirty="0" err="1">
                <a:latin typeface="Arial" pitchFamily="34" charset="0"/>
              </a:rPr>
              <a:t>rootwait</a:t>
            </a:r>
            <a:r>
              <a:rPr lang="en-US" sz="1400" i="1" dirty="0">
                <a:latin typeface="Arial" pitchFamily="34" charset="0"/>
              </a:rPr>
              <a:t>` </a:t>
            </a:r>
          </a:p>
          <a:p>
            <a:pPr lvl="1"/>
            <a:r>
              <a:rPr lang="en-US" sz="1600" dirty="0">
                <a:latin typeface="Arial" pitchFamily="34" charset="0"/>
              </a:rPr>
              <a:t>When using LABEL chances are high that another media contains partitions with same label (specifically for generic names like EFI, boot, </a:t>
            </a:r>
            <a:r>
              <a:rPr lang="en-US" sz="1600" dirty="0" err="1">
                <a:latin typeface="Arial" pitchFamily="34" charset="0"/>
              </a:rPr>
              <a:t>rootfs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etc</a:t>
            </a:r>
            <a:r>
              <a:rPr lang="en-US" sz="1600" dirty="0">
                <a:latin typeface="Arial" pitchFamily="34" charset="0"/>
              </a:rPr>
              <a:t>)</a:t>
            </a:r>
          </a:p>
          <a:p>
            <a:pPr lvl="1"/>
            <a:endParaRPr lang="en-US" sz="1300" dirty="0">
              <a:latin typeface="Arial" pitchFamily="34" charset="0"/>
            </a:endParaRPr>
          </a:p>
          <a:p>
            <a:pPr marL="489833" lvl="1" indent="-489833">
              <a:buFont typeface="Arial" pitchFamily="34" charset="0"/>
              <a:buChar char="•"/>
            </a:pPr>
            <a:r>
              <a:rPr lang="en-US" sz="2000" dirty="0"/>
              <a:t>UUID Method:</a:t>
            </a:r>
          </a:p>
          <a:p>
            <a:pPr lvl="1"/>
            <a:r>
              <a:rPr lang="en-US" sz="1600" dirty="0">
                <a:latin typeface="Arial" pitchFamily="34" charset="0"/>
              </a:rPr>
              <a:t>Most Used method. </a:t>
            </a:r>
          </a:p>
          <a:p>
            <a:pPr lvl="1"/>
            <a:r>
              <a:rPr lang="en-US" sz="1600" dirty="0">
                <a:latin typeface="Arial" pitchFamily="34" charset="0"/>
              </a:rPr>
              <a:t>Find boot partition containing OS images.</a:t>
            </a:r>
          </a:p>
          <a:p>
            <a:pPr lvl="2"/>
            <a:r>
              <a:rPr lang="en-US" sz="1400" i="1" dirty="0">
                <a:latin typeface="Arial" pitchFamily="34" charset="0"/>
              </a:rPr>
              <a:t>`search --no-</a:t>
            </a:r>
            <a:r>
              <a:rPr lang="en-US" sz="1400" i="1" dirty="0" err="1">
                <a:latin typeface="Arial" pitchFamily="34" charset="0"/>
              </a:rPr>
              <a:t>flpartitionoppy</a:t>
            </a:r>
            <a:r>
              <a:rPr lang="en-US" sz="1400" i="1" dirty="0">
                <a:latin typeface="Arial" pitchFamily="34" charset="0"/>
              </a:rPr>
              <a:t> --fs-</a:t>
            </a:r>
            <a:r>
              <a:rPr lang="en-US" sz="1400" i="1" dirty="0" err="1">
                <a:latin typeface="Arial" pitchFamily="34" charset="0"/>
              </a:rPr>
              <a:t>uuid</a:t>
            </a:r>
            <a:r>
              <a:rPr lang="en-US" sz="1400" i="1" dirty="0">
                <a:latin typeface="Arial" pitchFamily="34" charset="0"/>
              </a:rPr>
              <a:t>  --set c6dc39a1-a7f2-4b75-b1a0-6a681517b8d2`</a:t>
            </a:r>
          </a:p>
          <a:p>
            <a:pPr lvl="1"/>
            <a:r>
              <a:rPr lang="en-US" sz="1600" dirty="0">
                <a:latin typeface="Arial" pitchFamily="34" charset="0"/>
              </a:rPr>
              <a:t>Pass </a:t>
            </a:r>
            <a:r>
              <a:rPr lang="en-US" sz="1600" dirty="0" err="1">
                <a:latin typeface="Arial" pitchFamily="34" charset="0"/>
              </a:rPr>
              <a:t>rootfs</a:t>
            </a:r>
            <a:r>
              <a:rPr lang="en-US" sz="1600" dirty="0">
                <a:latin typeface="Arial" pitchFamily="34" charset="0"/>
              </a:rPr>
              <a:t> info to OS.</a:t>
            </a:r>
          </a:p>
          <a:p>
            <a:pPr lvl="2"/>
            <a:r>
              <a:rPr lang="en-US" sz="1400" i="1" dirty="0">
                <a:latin typeface="Arial" pitchFamily="34" charset="0"/>
              </a:rPr>
              <a:t>`</a:t>
            </a:r>
            <a:r>
              <a:rPr lang="en-US" sz="1400" i="1" dirty="0" err="1">
                <a:latin typeface="Arial" pitchFamily="34" charset="0"/>
              </a:rPr>
              <a:t>linux</a:t>
            </a:r>
            <a:r>
              <a:rPr lang="en-US" sz="1400" i="1" dirty="0">
                <a:latin typeface="Arial" pitchFamily="34" charset="0"/>
              </a:rPr>
              <a:t>    /Image  console=ttyS0,115200 root=UUID= d6dc39a1-b7f1-5b72-a1a3-9a681517b8d1 </a:t>
            </a:r>
            <a:r>
              <a:rPr lang="en-US" sz="1400" i="1" dirty="0" err="1">
                <a:latin typeface="Arial" pitchFamily="34" charset="0"/>
              </a:rPr>
              <a:t>rootwait</a:t>
            </a:r>
            <a:r>
              <a:rPr lang="en-US" sz="1400" i="1" dirty="0">
                <a:latin typeface="Arial" pitchFamily="34" charset="0"/>
              </a:rPr>
              <a:t>` </a:t>
            </a:r>
            <a:endParaRPr lang="en-US" sz="1600" i="1" dirty="0">
              <a:latin typeface="Arial" pitchFamily="34" charset="0"/>
            </a:endParaRPr>
          </a:p>
          <a:p>
            <a:pPr marL="0" lvl="1" indent="0">
              <a:buNone/>
            </a:pPr>
            <a:endParaRPr lang="en-US" sz="1800" dirty="0">
              <a:latin typeface="Arial" pitchFamily="34" charset="0"/>
            </a:endParaRPr>
          </a:p>
          <a:p>
            <a:pPr marL="0" lvl="1" indent="0">
              <a:buNone/>
            </a:pPr>
            <a:r>
              <a:rPr lang="en-US" sz="1800" dirty="0">
                <a:latin typeface="Arial" pitchFamily="34" charset="0"/>
              </a:rPr>
              <a:t>But LABEL and UUID information is  stored in the filesystem and is not available to the kernel at boot-</a:t>
            </a:r>
            <a:r>
              <a:rPr lang="en-US" sz="1800" dirty="0" err="1">
                <a:latin typeface="Arial" pitchFamily="34" charset="0"/>
              </a:rPr>
              <a:t>time.It</a:t>
            </a:r>
            <a:r>
              <a:rPr lang="en-US" sz="1800" dirty="0">
                <a:latin typeface="Arial" pitchFamily="34" charset="0"/>
              </a:rPr>
              <a:t> requires </a:t>
            </a:r>
            <a:r>
              <a:rPr lang="en-US" sz="1800" dirty="0" err="1">
                <a:latin typeface="Arial" pitchFamily="34" charset="0"/>
              </a:rPr>
              <a:t>initramfs</a:t>
            </a:r>
            <a:r>
              <a:rPr lang="en-US" sz="1800" dirty="0">
                <a:latin typeface="Arial" pitchFamily="34" charset="0"/>
              </a:rPr>
              <a:t> support so that kernel identify the devices based on UUID/LABEL.</a:t>
            </a:r>
          </a:p>
          <a:p>
            <a:pPr marL="0" lvl="1" indent="0">
              <a:buNone/>
            </a:pPr>
            <a:endParaRPr lang="en-US" sz="1800" dirty="0">
              <a:latin typeface="Arial" pitchFamily="34" charset="0"/>
            </a:endParaRPr>
          </a:p>
          <a:p>
            <a:pPr marL="0" lvl="1" indent="0">
              <a:buNone/>
            </a:pPr>
            <a:r>
              <a:rPr lang="en-US" sz="1800" b="1" dirty="0">
                <a:latin typeface="Arial" pitchFamily="34" charset="0"/>
              </a:rPr>
              <a:t>Why to use a </a:t>
            </a:r>
            <a:r>
              <a:rPr lang="en-US" sz="1800" b="1" dirty="0" err="1">
                <a:latin typeface="Arial" pitchFamily="34" charset="0"/>
              </a:rPr>
              <a:t>initramfs</a:t>
            </a:r>
            <a:r>
              <a:rPr lang="en-US" sz="1800" b="1" dirty="0">
                <a:latin typeface="Arial" pitchFamily="34" charset="0"/>
              </a:rPr>
              <a:t> when we have a full </a:t>
            </a:r>
            <a:r>
              <a:rPr lang="en-US" sz="1800" b="1" dirty="0" err="1">
                <a:latin typeface="Arial" pitchFamily="34" charset="0"/>
              </a:rPr>
              <a:t>rootfs</a:t>
            </a:r>
            <a:r>
              <a:rPr lang="en-US" sz="1800" b="1" dirty="0">
                <a:latin typeface="Arial" pitchFamily="34" charset="0"/>
              </a:rPr>
              <a:t> installed on the device. Is there any method to pass </a:t>
            </a:r>
            <a:r>
              <a:rPr lang="en-US" sz="1800" b="1" dirty="0" err="1">
                <a:latin typeface="Arial" pitchFamily="34" charset="0"/>
              </a:rPr>
              <a:t>rootfs</a:t>
            </a:r>
            <a:r>
              <a:rPr lang="en-US" sz="1800" b="1" dirty="0">
                <a:latin typeface="Arial" pitchFamily="34" charset="0"/>
              </a:rPr>
              <a:t> information to OS without using </a:t>
            </a:r>
            <a:r>
              <a:rPr lang="en-US" sz="1800" b="1" dirty="0" err="1">
                <a:latin typeface="Arial" pitchFamily="34" charset="0"/>
              </a:rPr>
              <a:t>initramfs</a:t>
            </a:r>
            <a:r>
              <a:rPr lang="en-US" sz="1800" b="1" dirty="0">
                <a:latin typeface="Arial" pitchFamily="34" charset="0"/>
              </a:rPr>
              <a:t> ?</a:t>
            </a:r>
          </a:p>
          <a:p>
            <a:pPr marL="285750" lvl="1" indent="-285750"/>
            <a:r>
              <a:rPr lang="en-US" sz="1800" dirty="0">
                <a:latin typeface="Arial" pitchFamily="34" charset="0"/>
              </a:rPr>
              <a:t>Yes . Using PARTUUID .</a:t>
            </a:r>
          </a:p>
          <a:p>
            <a:pPr marL="0" lvl="1" indent="0">
              <a:buNone/>
            </a:pPr>
            <a:endParaRPr lang="en-US" sz="1800" dirty="0">
              <a:latin typeface="Arial" pitchFamily="34" charset="0"/>
            </a:endParaRPr>
          </a:p>
          <a:p>
            <a:pPr marL="0" lvl="1" indent="0">
              <a:buNone/>
            </a:pPr>
            <a:endParaRPr lang="en-US" sz="1800" dirty="0">
              <a:latin typeface="Arial" pitchFamily="34" charset="0"/>
            </a:endParaRPr>
          </a:p>
          <a:p>
            <a:pPr marL="0" lvl="1" indent="0">
              <a:buNone/>
            </a:pPr>
            <a:endParaRPr lang="en-US" sz="1800" dirty="0">
              <a:latin typeface="Arial" pitchFamily="34" charset="0"/>
            </a:endParaRPr>
          </a:p>
          <a:p>
            <a:pPr marL="0" lvl="1" indent="0">
              <a:buNone/>
            </a:pPr>
            <a:endParaRPr lang="en-US" sz="1800" dirty="0">
              <a:latin typeface="Arial" pitchFamily="34" charset="0"/>
            </a:endParaRPr>
          </a:p>
          <a:p>
            <a:pPr marL="0" lvl="1" indent="0">
              <a:buNone/>
            </a:pPr>
            <a:endParaRPr lang="en-US" sz="1800" dirty="0">
              <a:latin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marL="5224882" lvl="8" indent="0">
              <a:buNone/>
            </a:pPr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</a:t>
            </a:r>
            <a:r>
              <a:rPr lang="en-US" dirty="0" err="1"/>
              <a:t>Plugfest</a:t>
            </a:r>
            <a:r>
              <a:rPr lang="en-US" dirty="0"/>
              <a:t> – October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PARTUUID Method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4220" y="1906911"/>
            <a:ext cx="11460480" cy="5179689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000" b="1" dirty="0"/>
              <a:t>PARTUUID Method: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</a:rPr>
              <a:t>PARTUUID for all devices are generated and does not change if a partition is formatted.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</a:rPr>
              <a:t>PARTUUID is stored in the partition table and is available at boot time .Does not required a </a:t>
            </a:r>
            <a:r>
              <a:rPr lang="en-US" sz="1800" dirty="0" err="1">
                <a:latin typeface="Arial" pitchFamily="34" charset="0"/>
              </a:rPr>
              <a:t>initramfs</a:t>
            </a:r>
            <a:r>
              <a:rPr lang="en-US" sz="1800" dirty="0">
                <a:latin typeface="Arial" pitchFamily="34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</a:rPr>
              <a:t>BUT Grub does not support identifying a partition using PARTUUID.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</a:rPr>
              <a:t>Solution:</a:t>
            </a:r>
          </a:p>
          <a:p>
            <a:pPr marL="857222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itchFamily="34" charset="0"/>
              </a:rPr>
              <a:t>While creating the media layout and partitions on removable device, a dummy file with filename as &lt;PARTUUID of boot partition&gt; can be created in boot partition. In Linux environment ‘</a:t>
            </a:r>
            <a:r>
              <a:rPr lang="en-US" sz="1600" dirty="0" err="1">
                <a:latin typeface="Arial" pitchFamily="34" charset="0"/>
              </a:rPr>
              <a:t>blkid</a:t>
            </a:r>
            <a:r>
              <a:rPr lang="en-US" sz="1600" dirty="0">
                <a:latin typeface="Arial" pitchFamily="34" charset="0"/>
              </a:rPr>
              <a:t>’ or ‘</a:t>
            </a:r>
            <a:r>
              <a:rPr lang="en-US" sz="1600" dirty="0" err="1">
                <a:latin typeface="Arial" pitchFamily="34" charset="0"/>
              </a:rPr>
              <a:t>lsblk</a:t>
            </a:r>
            <a:r>
              <a:rPr lang="en-US" sz="1600" dirty="0">
                <a:latin typeface="Arial" pitchFamily="34" charset="0"/>
              </a:rPr>
              <a:t>’ utility cab be used to get the PARTUUID.</a:t>
            </a:r>
          </a:p>
          <a:p>
            <a:pPr marL="1224582" lvl="3" indent="0">
              <a:buNone/>
            </a:pPr>
            <a:r>
              <a:rPr lang="en-US" sz="1600" dirty="0">
                <a:latin typeface="Arial" pitchFamily="34" charset="0"/>
              </a:rPr>
              <a:t>=&gt;</a:t>
            </a:r>
            <a:r>
              <a:rPr lang="en-US" sz="1600" i="1" dirty="0" err="1">
                <a:latin typeface="Arial" pitchFamily="34" charset="0"/>
              </a:rPr>
              <a:t>blkid</a:t>
            </a:r>
            <a:endParaRPr lang="en-US" sz="1600" i="1" dirty="0">
              <a:latin typeface="Arial" pitchFamily="34" charset="0"/>
            </a:endParaRPr>
          </a:p>
          <a:p>
            <a:pPr marL="1224582" lvl="3" indent="0">
              <a:buNone/>
            </a:pPr>
            <a:r>
              <a:rPr lang="en-US" sz="1600" i="1" dirty="0">
                <a:latin typeface="Arial" pitchFamily="34" charset="0"/>
              </a:rPr>
              <a:t>/dev/sdb1: LABEL="EFI" UUID="5FDD-D666" TYPE="</a:t>
            </a:r>
            <a:r>
              <a:rPr lang="en-US" sz="1600" i="1" dirty="0" err="1">
                <a:latin typeface="Arial" pitchFamily="34" charset="0"/>
              </a:rPr>
              <a:t>vfat</a:t>
            </a:r>
            <a:r>
              <a:rPr lang="en-US" sz="1600" i="1" dirty="0">
                <a:latin typeface="Arial" pitchFamily="34" charset="0"/>
              </a:rPr>
              <a:t>" PARTUUID="3682abcd-01“</a:t>
            </a:r>
          </a:p>
          <a:p>
            <a:pPr marL="1224582" lvl="3" indent="0">
              <a:buNone/>
            </a:pPr>
            <a:r>
              <a:rPr lang="en-US" sz="1600" i="1" dirty="0">
                <a:latin typeface="Arial" pitchFamily="34" charset="0"/>
              </a:rPr>
              <a:t>/dev/sdb2: LABEL="boot" UUID="19aa40d0-267a-4ff4-adeb-46676044a8fc" TYPE="ext4" PARTUUID="3682abcd-02“</a:t>
            </a:r>
          </a:p>
          <a:p>
            <a:pPr marL="1224582" lvl="3" indent="0">
              <a:buNone/>
            </a:pPr>
            <a:r>
              <a:rPr lang="en-US" sz="1600" i="1" dirty="0">
                <a:latin typeface="Arial" pitchFamily="34" charset="0"/>
              </a:rPr>
              <a:t>/dev/sdb3: LABEL="</a:t>
            </a:r>
            <a:r>
              <a:rPr lang="en-US" sz="1600" i="1" dirty="0" err="1">
                <a:latin typeface="Arial" pitchFamily="34" charset="0"/>
              </a:rPr>
              <a:t>rootfs</a:t>
            </a:r>
            <a:r>
              <a:rPr lang="en-US" sz="1600" i="1" dirty="0">
                <a:latin typeface="Arial" pitchFamily="34" charset="0"/>
              </a:rPr>
              <a:t>" UUID="012804f3-cce3-4ea9-b679-f8c074b0df86" TYPE="ext4" PARTUUID="3682abcd-03“</a:t>
            </a:r>
          </a:p>
          <a:p>
            <a:pPr marL="1224582" lvl="3" indent="0">
              <a:buNone/>
            </a:pPr>
            <a:r>
              <a:rPr lang="en-US" sz="1600" i="1" dirty="0">
                <a:latin typeface="Arial" pitchFamily="34" charset="0"/>
              </a:rPr>
              <a:t>=&gt;touch /run/media/sdb2/3682abcd-02</a:t>
            </a:r>
          </a:p>
          <a:p>
            <a:pPr marL="857222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itchFamily="34" charset="0"/>
              </a:rPr>
              <a:t>Grub support finding a partition using file-name and set that partition as root.</a:t>
            </a:r>
          </a:p>
          <a:p>
            <a:pPr marL="857222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itchFamily="34" charset="0"/>
              </a:rPr>
              <a:t>Find boot partition containing OS images.</a:t>
            </a:r>
          </a:p>
          <a:p>
            <a:pPr marL="1510332" lvl="3" indent="-285750"/>
            <a:r>
              <a:rPr lang="en-US" sz="1400" i="1" dirty="0">
                <a:latin typeface="Arial" pitchFamily="34" charset="0"/>
              </a:rPr>
              <a:t>`search --no-floppy --file /3682abcd-02 --set root`</a:t>
            </a:r>
          </a:p>
          <a:p>
            <a:pPr marL="857222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itchFamily="34" charset="0"/>
              </a:rPr>
              <a:t>Pass </a:t>
            </a:r>
            <a:r>
              <a:rPr lang="en-US" sz="1600" dirty="0" err="1">
                <a:latin typeface="Arial" pitchFamily="34" charset="0"/>
              </a:rPr>
              <a:t>rootfs</a:t>
            </a:r>
            <a:r>
              <a:rPr lang="en-US" sz="1600" dirty="0">
                <a:latin typeface="Arial" pitchFamily="34" charset="0"/>
              </a:rPr>
              <a:t> partition info to OS</a:t>
            </a:r>
          </a:p>
          <a:p>
            <a:pPr marL="1510332" lvl="3" indent="-285750"/>
            <a:r>
              <a:rPr lang="en-US" sz="1400" i="1" dirty="0">
                <a:latin typeface="Arial" pitchFamily="34" charset="0"/>
              </a:rPr>
              <a:t>`</a:t>
            </a:r>
            <a:r>
              <a:rPr lang="en-US" sz="1400" i="1" dirty="0" err="1">
                <a:latin typeface="Arial" pitchFamily="34" charset="0"/>
              </a:rPr>
              <a:t>linux</a:t>
            </a:r>
            <a:r>
              <a:rPr lang="en-US" sz="1400" i="1" dirty="0">
                <a:latin typeface="Arial" pitchFamily="34" charset="0"/>
              </a:rPr>
              <a:t>    /Image  console=ttyS0,115200 root=PARTUUID=3682abcd-03  </a:t>
            </a:r>
            <a:r>
              <a:rPr lang="en-US" sz="1400" i="1" dirty="0" err="1">
                <a:latin typeface="Arial" pitchFamily="34" charset="0"/>
              </a:rPr>
              <a:t>rootwait</a:t>
            </a:r>
            <a:r>
              <a:rPr lang="en-US" sz="1400" i="1" dirty="0">
                <a:latin typeface="Arial" pitchFamily="34" charset="0"/>
              </a:rPr>
              <a:t>` </a:t>
            </a:r>
          </a:p>
          <a:p>
            <a:pPr marL="857222" lvl="2" indent="-285750"/>
            <a:endParaRPr lang="en-US" sz="1600" dirty="0">
              <a:latin typeface="Arial" pitchFamily="34" charset="0"/>
            </a:endParaRPr>
          </a:p>
          <a:p>
            <a:pPr marL="0" lvl="1" indent="0">
              <a:buNone/>
            </a:pPr>
            <a:endParaRPr lang="en-US" sz="1500" dirty="0">
              <a:latin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marL="5224882" lvl="8" indent="0">
              <a:buNone/>
            </a:pPr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sz="1800" dirty="0">
              <a:latin typeface="Arial" pitchFamily="34" charset="0"/>
            </a:endParaRP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UEFI </a:t>
            </a:r>
            <a:r>
              <a:rPr lang="en-US" dirty="0" err="1"/>
              <a:t>Plugfest</a:t>
            </a:r>
            <a:r>
              <a:rPr lang="en-US" dirty="0"/>
              <a:t> – October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www.uefi.org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DB95-F33F-4174-96E2-E568CD7B14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D4748BA864BA419E984384A3F8E8F0" ma:contentTypeVersion="36" ma:contentTypeDescription="Create a new document." ma:contentTypeScope="" ma:versionID="1d6ce7df577b8841fcaa57bc9a10ed91">
  <xsd:schema xmlns:xsd="http://www.w3.org/2001/XMLSchema" xmlns:p="http://schemas.microsoft.com/office/2006/metadata/properties" xmlns:ns2="d54c69ae-249d-408b-b83e-eb090072a998" targetNamespace="http://schemas.microsoft.com/office/2006/metadata/properties" ma:root="true" ma:fieldsID="11838955181a4db8448f97816347391a" ns2:_="">
    <xsd:import namespace="d54c69ae-249d-408b-b83e-eb090072a998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Core_x0020_Version" minOccurs="0"/>
                <xsd:element ref="ns2:Audience"/>
                <xsd:element ref="ns2:Approver" minOccurs="0"/>
                <xsd:element ref="ns2:Group" minOccurs="0"/>
                <xsd:element ref="ns2:Sub_x0020_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54c69ae-249d-408b-b83e-eb090072a998" elementFormDefault="qualified">
    <xsd:import namespace="http://schemas.microsoft.com/office/2006/documentManagement/types"/>
    <xsd:element name="Description0" ma:index="2" nillable="true" ma:displayName="Description" ma:hidden="true" ma:internalName="Description0" ma:readOnly="false">
      <xsd:simpleType>
        <xsd:restriction base="dms:Text">
          <xsd:maxLength value="255"/>
        </xsd:restriction>
      </xsd:simpleType>
    </xsd:element>
    <xsd:element name="Core_x0020_Version" ma:index="3" nillable="true" ma:displayName="Core Version" ma:default="" ma:internalName="Core_x0020_Vers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IBIOS8"/>
                    <xsd:enumeration value="Aptio 3.0"/>
                    <xsd:enumeration value="Aptio 3.5"/>
                    <xsd:enumeration value="Aptio 3.6"/>
                    <xsd:enumeration value="Aptio 4.0"/>
                    <xsd:enumeration value="Aptio 4.5"/>
                    <xsd:enumeration value="Aptio 4.6"/>
                    <xsd:enumeration value="Aptio 4.7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Audience" ma:index="4" ma:displayName="Audience" ma:default="AMI Internal Only (INT)" ma:format="Dropdown" ma:internalName="Audience" ma:readOnly="false">
      <xsd:simpleType>
        <xsd:restriction base="dms:Choice">
          <xsd:enumeration value="AMI Internal Only (INT)"/>
          <xsd:enumeration value="NDA Required (NDA)"/>
          <xsd:enumeration value="Public Document (PUB)"/>
        </xsd:restriction>
      </xsd:simpleType>
    </xsd:element>
    <xsd:element name="Approver" ma:index="5" nillable="true" ma:displayName="Assigned Approver" ma:default="" ma:format="Dropdown" ma:internalName="Approver">
      <xsd:simpleType>
        <xsd:restriction base="dms:Choice">
          <xsd:enumeration value="Brian S"/>
          <xsd:enumeration value="Brian R"/>
          <xsd:enumeration value="Charles H"/>
          <xsd:enumeration value="Douglas M"/>
          <xsd:enumeration value="Jessica H"/>
          <xsd:enumeration value="Mandal S"/>
          <xsd:enumeration value="Sandip D"/>
          <xsd:enumeration value="Stefano R"/>
          <xsd:enumeration value="Will G"/>
          <xsd:enumeration value="Dinesh C"/>
        </xsd:restriction>
      </xsd:simpleType>
    </xsd:element>
    <xsd:element name="Group" ma:index="6" nillable="true" ma:displayName="Group" ma:internalName="Group">
      <xsd:simpleType>
        <xsd:restriction base="dms:Text">
          <xsd:maxLength value="255"/>
        </xsd:restriction>
      </xsd:simpleType>
    </xsd:element>
    <xsd:element name="Sub_x0020_Group" ma:index="7" nillable="true" ma:displayName="Sub Group" ma:internalName="Sub_x0020_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re_x0020_Version xmlns="d54c69ae-249d-408b-b83e-eb090072a998">
      <Value>Aptio 4.6</Value>
    </Core_x0020_Version>
    <Approver xmlns="d54c69ae-249d-408b-b83e-eb090072a998">Brian R</Approver>
    <Group xmlns="d54c69ae-249d-408b-b83e-eb090072a998" xsi:nil="true"/>
    <Description0 xmlns="d54c69ae-249d-408b-b83e-eb090072a998" xsi:nil="true"/>
    <Audience xmlns="d54c69ae-249d-408b-b83e-eb090072a998">Public Document (PUB)</Audience>
    <Sub_x0020_Group xmlns="d54c69ae-249d-408b-b83e-eb090072a998" xsi:nil="true"/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0BC7DF-30CF-43F3-85EA-B5025B9F94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4c69ae-249d-408b-b83e-eb090072a99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9A8C7D3-DF2F-4E97-A763-898714733351}">
  <ds:schemaRefs>
    <ds:schemaRef ds:uri="d54c69ae-249d-408b-b83e-eb090072a998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EC47E0-A852-40BB-918B-D3A75F64B6AE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3CE3B79-D26C-48CF-8911-1942CCEC4E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1206</Words>
  <Application>Microsoft Office PowerPoint</Application>
  <PresentationFormat>Custom</PresentationFormat>
  <Paragraphs>281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UEFI boot flow to OS selection on Arm Based SoCs</vt:lpstr>
      <vt:lpstr>Agenda</vt:lpstr>
      <vt:lpstr>OS Image Selection</vt:lpstr>
      <vt:lpstr>UEFI Boot Manager and Boot Menu</vt:lpstr>
      <vt:lpstr>Bootable Removable Media</vt:lpstr>
      <vt:lpstr>Media Layout &amp; Grub Boot Loader</vt:lpstr>
      <vt:lpstr>Running Secondary Bootloader</vt:lpstr>
      <vt:lpstr>Finding root and rootfs</vt:lpstr>
      <vt:lpstr>PARTUUID Method</vt:lpstr>
      <vt:lpstr>Choose the desired OS image</vt:lpstr>
      <vt:lpstr>PowerPoint Presentation</vt:lpstr>
    </vt:vector>
  </TitlesOfParts>
  <Manager>UEFI</Manager>
  <Company>Unified EFI Forum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UEFI Summer Plugfest 2011</dc:title>
  <dc:subject>Unified EFI Forum</dc:subject>
  <dc:creator>Unified EFI Forum</dc:creator>
  <cp:keywords>UEFI, EFI, BIOS, Boot, Firmware, DXE, PEI, Option, ROM, BDS, SEC, CTPClassification=CTP_PUBLIC:VisualMarkings=</cp:keywords>
  <dc:description>© 2011 - www.uefi.org</dc:description>
  <cp:lastModifiedBy>Wasim Khan</cp:lastModifiedBy>
  <cp:revision>1535</cp:revision>
  <cp:lastPrinted>2005-08-22T15:19:17Z</cp:lastPrinted>
  <dcterms:created xsi:type="dcterms:W3CDTF">2005-05-18T20:21:51Z</dcterms:created>
  <dcterms:modified xsi:type="dcterms:W3CDTF">2022-05-22T03:59:58Z</dcterms:modified>
  <cp:category>UEFI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RL">
    <vt:lpwstr>http://www.uefi.org/</vt:lpwstr>
  </property>
  <property fmtid="{D5CDD505-2E9C-101B-9397-08002B2CF9AE}" pid="3" name="TitusGUID">
    <vt:lpwstr>0c8a8ff5-1be9-4e23-891f-d6e78781a41d</vt:lpwstr>
  </property>
  <property fmtid="{D5CDD505-2E9C-101B-9397-08002B2CF9AE}" pid="4" name="CTP_TimeStamp">
    <vt:lpwstr>2016-07-25 21:57:12Z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CTP_PUBLIC</vt:lpwstr>
  </property>
</Properties>
</file>