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4" r:id="rId1"/>
  </p:sldMasterIdLst>
  <p:sldIdLst>
    <p:sldId id="256" r:id="rId2"/>
    <p:sldId id="257" r:id="rId3"/>
    <p:sldId id="258" r:id="rId4"/>
    <p:sldId id="259" r:id="rId5"/>
    <p:sldId id="261" r:id="rId6"/>
    <p:sldId id="262" r:id="rId7"/>
    <p:sldId id="263" r:id="rId8"/>
    <p:sldId id="269" r:id="rId9"/>
    <p:sldId id="265" r:id="rId10"/>
    <p:sldId id="270" r:id="rId11"/>
    <p:sldId id="268"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F05C54D-946A-4481-AA8B-1E3642ED36A1}">
          <p14:sldIdLst>
            <p14:sldId id="256"/>
            <p14:sldId id="257"/>
            <p14:sldId id="258"/>
            <p14:sldId id="259"/>
            <p14:sldId id="261"/>
            <p14:sldId id="262"/>
            <p14:sldId id="263"/>
            <p14:sldId id="269"/>
            <p14:sldId id="265"/>
            <p14:sldId id="270"/>
            <p14:sldId id="268"/>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4" d="100"/>
          <a:sy n="74" d="100"/>
        </p:scale>
        <p:origin x="56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TESTING ACCURACY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EPUNN</c:v>
                </c:pt>
              </c:strCache>
            </c:strRef>
          </c:tx>
          <c:spPr>
            <a:solidFill>
              <a:schemeClr val="accent1"/>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IRIS</c:v>
                </c:pt>
                <c:pt idx="1">
                  <c:v>HEART</c:v>
                </c:pt>
                <c:pt idx="2">
                  <c:v>WINE</c:v>
                </c:pt>
                <c:pt idx="3">
                  <c:v>BREAST</c:v>
                </c:pt>
                <c:pt idx="4">
                  <c:v>DIABETES</c:v>
                </c:pt>
              </c:strCache>
            </c:strRef>
          </c:cat>
          <c:val>
            <c:numRef>
              <c:f>Sheet1!$B$2:$B$6</c:f>
              <c:numCache>
                <c:formatCode>General</c:formatCode>
                <c:ptCount val="5"/>
                <c:pt idx="0">
                  <c:v>94.8</c:v>
                </c:pt>
                <c:pt idx="1">
                  <c:v>59.5</c:v>
                </c:pt>
                <c:pt idx="2">
                  <c:v>97.5</c:v>
                </c:pt>
                <c:pt idx="3">
                  <c:v>96.6</c:v>
                </c:pt>
                <c:pt idx="4">
                  <c:v>79.3</c:v>
                </c:pt>
              </c:numCache>
            </c:numRef>
          </c:val>
        </c:ser>
        <c:ser>
          <c:idx val="1"/>
          <c:order val="1"/>
          <c:tx>
            <c:strRef>
              <c:f>Sheet1!$C$1</c:f>
              <c:strCache>
                <c:ptCount val="1"/>
                <c:pt idx="0">
                  <c:v>EANN</c:v>
                </c:pt>
              </c:strCache>
            </c:strRef>
          </c:tx>
          <c:spPr>
            <a:solidFill>
              <a:schemeClr val="accent2"/>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IRIS</c:v>
                </c:pt>
                <c:pt idx="1">
                  <c:v>HEART</c:v>
                </c:pt>
                <c:pt idx="2">
                  <c:v>WINE</c:v>
                </c:pt>
                <c:pt idx="3">
                  <c:v>BREAST</c:v>
                </c:pt>
                <c:pt idx="4">
                  <c:v>DIABETES</c:v>
                </c:pt>
              </c:strCache>
            </c:strRef>
          </c:cat>
          <c:val>
            <c:numRef>
              <c:f>Sheet1!$C$2:$C$6</c:f>
              <c:numCache>
                <c:formatCode>General</c:formatCode>
                <c:ptCount val="5"/>
                <c:pt idx="0">
                  <c:v>90.3</c:v>
                </c:pt>
                <c:pt idx="1">
                  <c:v>53.5</c:v>
                </c:pt>
                <c:pt idx="2">
                  <c:v>94.4</c:v>
                </c:pt>
                <c:pt idx="3">
                  <c:v>95.7</c:v>
                </c:pt>
                <c:pt idx="4">
                  <c:v>73.5</c:v>
                </c:pt>
              </c:numCache>
            </c:numRef>
          </c:val>
        </c:ser>
        <c:ser>
          <c:idx val="2"/>
          <c:order val="2"/>
          <c:tx>
            <c:strRef>
              <c:f>Sheet1!$D$1</c:f>
              <c:strCache>
                <c:ptCount val="1"/>
                <c:pt idx="0">
                  <c:v>MOGA-ANN(PARETO VOTING)</c:v>
                </c:pt>
              </c:strCache>
            </c:strRef>
          </c:tx>
          <c:spPr>
            <a:solidFill>
              <a:schemeClr val="accent3"/>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IRIS</c:v>
                </c:pt>
                <c:pt idx="1">
                  <c:v>HEART</c:v>
                </c:pt>
                <c:pt idx="2">
                  <c:v>WINE</c:v>
                </c:pt>
                <c:pt idx="3">
                  <c:v>BREAST</c:v>
                </c:pt>
                <c:pt idx="4">
                  <c:v>DIABETES</c:v>
                </c:pt>
              </c:strCache>
            </c:strRef>
          </c:cat>
          <c:val>
            <c:numRef>
              <c:f>Sheet1!$D$2:$D$6</c:f>
              <c:numCache>
                <c:formatCode>General</c:formatCode>
                <c:ptCount val="5"/>
                <c:pt idx="0">
                  <c:v>97.1</c:v>
                </c:pt>
                <c:pt idx="1">
                  <c:v>57.9</c:v>
                </c:pt>
                <c:pt idx="2">
                  <c:v>92.8</c:v>
                </c:pt>
                <c:pt idx="3">
                  <c:v>96.8</c:v>
                </c:pt>
                <c:pt idx="4">
                  <c:v>74.7</c:v>
                </c:pt>
              </c:numCache>
            </c:numRef>
          </c:val>
        </c:ser>
        <c:dLbls>
          <c:showLegendKey val="0"/>
          <c:showVal val="0"/>
          <c:showCatName val="0"/>
          <c:showSerName val="0"/>
          <c:showPercent val="0"/>
          <c:showBubbleSize val="0"/>
        </c:dLbls>
        <c:gapWidth val="219"/>
        <c:overlap val="-27"/>
        <c:axId val="300059728"/>
        <c:axId val="300055416"/>
      </c:barChart>
      <c:catAx>
        <c:axId val="3000597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0055416"/>
        <c:crosses val="autoZero"/>
        <c:auto val="1"/>
        <c:lblAlgn val="ctr"/>
        <c:lblOffset val="100"/>
        <c:noMultiLvlLbl val="0"/>
      </c:catAx>
      <c:valAx>
        <c:axId val="300055416"/>
        <c:scaling>
          <c:orientation val="minMax"/>
          <c:max val="1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Accuracy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00597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10/1/2015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83876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10/1/2015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2360932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10/1/2015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3686099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10/1/2015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88494572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10/1/2015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0860054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10/1/2015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5014182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084421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586975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02605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10/1/2015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85447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10/1/2015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0027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10/1/2015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874078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10/1/2015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68063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10/1/2015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31151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10/1/2015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218745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10/1/2015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42933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AAD347D-5ACD-4C99-B74B-A9C85AD731AF}" type="datetimeFigureOut">
              <a:rPr lang="en-US" smtClean="0"/>
              <a:t>10/1/2015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1665952975"/>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7" r:id="rId13"/>
    <p:sldLayoutId id="2147483798" r:id="rId14"/>
    <p:sldLayoutId id="2147483799" r:id="rId15"/>
    <p:sldLayoutId id="2147483800"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en.wikipedia.org/wiki/JSTOR" TargetMode="External"/><Relationship Id="rId3" Type="http://schemas.openxmlformats.org/officeDocument/2006/relationships/hyperlink" Target="https://en.wikipedia.org/wiki/Special:BookSources/0-412-03471-9" TargetMode="External"/><Relationship Id="rId7" Type="http://schemas.openxmlformats.org/officeDocument/2006/relationships/hyperlink" Target="https://dx.doi.org/10.1214/aoms/1177730290" TargetMode="External"/><Relationship Id="rId12" Type="http://schemas.openxmlformats.org/officeDocument/2006/relationships/hyperlink" Target="https://dx.doi.org/10.2200/S00240ED1V01Y200912DMK002" TargetMode="External"/><Relationship Id="rId2" Type="http://schemas.openxmlformats.org/officeDocument/2006/relationships/hyperlink" Target="https://en.wikipedia.org/wiki/International_Standard_Book_Number" TargetMode="External"/><Relationship Id="rId1" Type="http://schemas.openxmlformats.org/officeDocument/2006/relationships/slideLayout" Target="../slideLayouts/slideLayout2.xml"/><Relationship Id="rId6" Type="http://schemas.openxmlformats.org/officeDocument/2006/relationships/hyperlink" Target="https://en.wikipedia.org/wiki/Digital_object_identifier" TargetMode="External"/><Relationship Id="rId11" Type="http://schemas.openxmlformats.org/officeDocument/2006/relationships/hyperlink" Target="https://www.ams.org/mathscinet-getitem?mr=0024116" TargetMode="External"/><Relationship Id="rId5" Type="http://schemas.openxmlformats.org/officeDocument/2006/relationships/hyperlink" Target="http://citeseerx.ist.psu.edu/viewdoc/summary?doi=10.1.1.48.529" TargetMode="External"/><Relationship Id="rId10" Type="http://schemas.openxmlformats.org/officeDocument/2006/relationships/hyperlink" Target="https://en.wikipedia.org/wiki/Mathematical_Reviews" TargetMode="External"/><Relationship Id="rId4" Type="http://schemas.openxmlformats.org/officeDocument/2006/relationships/hyperlink" Target="https://en.wikipedia.org/wiki/CiteSeer#CiteSeerX" TargetMode="External"/><Relationship Id="rId9" Type="http://schemas.openxmlformats.org/officeDocument/2006/relationships/hyperlink" Target="https://www.jstor.org/stable/2236056"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5309" y="682581"/>
            <a:ext cx="9208394" cy="2871988"/>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pPr algn="ctr"/>
            <a:r>
              <a:rPr lang="en-US" sz="4000" b="1" dirty="0" smtClean="0"/>
              <a:t>CLASSIFICATION USING COMBINATION OF BACK-PROPAGATION NEURAL NETWORK AND MULTI-OBJECTIVE GENETIC ALGORITHM</a:t>
            </a:r>
            <a:endParaRPr lang="en-IN" sz="4000" b="1" dirty="0"/>
          </a:p>
        </p:txBody>
      </p:sp>
      <p:sp>
        <p:nvSpPr>
          <p:cNvPr id="3" name="Subtitle 2"/>
          <p:cNvSpPr>
            <a:spLocks noGrp="1"/>
          </p:cNvSpPr>
          <p:nvPr>
            <p:ph type="subTitle" idx="1"/>
          </p:nvPr>
        </p:nvSpPr>
        <p:spPr>
          <a:xfrm>
            <a:off x="1507067" y="4050833"/>
            <a:ext cx="2485384" cy="2027995"/>
          </a:xfrm>
        </p:spPr>
        <p:txBody>
          <a:bodyPr/>
          <a:lstStyle/>
          <a:p>
            <a:pPr algn="l"/>
            <a:r>
              <a:rPr lang="en-IN" dirty="0" smtClean="0">
                <a:solidFill>
                  <a:schemeClr val="tx1">
                    <a:lumMod val="85000"/>
                    <a:lumOff val="15000"/>
                  </a:schemeClr>
                </a:solidFill>
              </a:rPr>
              <a:t>BY MD WASIM REZA ALI	</a:t>
            </a:r>
          </a:p>
          <a:p>
            <a:pPr algn="l"/>
            <a:r>
              <a:rPr lang="en-IN" smtClean="0">
                <a:solidFill>
                  <a:schemeClr val="tx1">
                    <a:lumMod val="85000"/>
                    <a:lumOff val="15000"/>
                  </a:schemeClr>
                </a:solidFill>
              </a:rPr>
              <a:t>ME201310007</a:t>
            </a:r>
            <a:r>
              <a:rPr lang="en-IN" dirty="0" smtClean="0"/>
              <a:t>										</a:t>
            </a:r>
            <a:endParaRPr lang="en-IN" dirty="0"/>
          </a:p>
        </p:txBody>
      </p:sp>
      <p:sp>
        <p:nvSpPr>
          <p:cNvPr id="4" name="TextBox 3"/>
          <p:cNvSpPr txBox="1"/>
          <p:nvPr/>
        </p:nvSpPr>
        <p:spPr>
          <a:xfrm>
            <a:off x="6967470" y="3953815"/>
            <a:ext cx="3425780" cy="2585323"/>
          </a:xfrm>
          <a:prstGeom prst="rect">
            <a:avLst/>
          </a:prstGeom>
          <a:noFill/>
        </p:spPr>
        <p:txBody>
          <a:bodyPr wrap="square" rtlCol="0">
            <a:spAutoFit/>
          </a:bodyPr>
          <a:lstStyle/>
          <a:p>
            <a:pPr algn="ctr"/>
            <a:r>
              <a:rPr lang="en-US" dirty="0" smtClean="0">
                <a:solidFill>
                  <a:schemeClr val="tx1">
                    <a:lumMod val="85000"/>
                    <a:lumOff val="15000"/>
                  </a:schemeClr>
                </a:solidFill>
              </a:rPr>
              <a:t>Under the guidance of</a:t>
            </a:r>
          </a:p>
          <a:p>
            <a:pPr algn="ctr"/>
            <a:r>
              <a:rPr lang="en-US" b="1" dirty="0">
                <a:solidFill>
                  <a:schemeClr val="tx1">
                    <a:lumMod val="85000"/>
                    <a:lumOff val="15000"/>
                  </a:schemeClr>
                </a:solidFill>
              </a:rPr>
              <a:t>Mr. </a:t>
            </a:r>
            <a:r>
              <a:rPr lang="en-US" b="1" dirty="0" err="1">
                <a:solidFill>
                  <a:schemeClr val="tx1">
                    <a:lumMod val="85000"/>
                    <a:lumOff val="15000"/>
                  </a:schemeClr>
                </a:solidFill>
              </a:rPr>
              <a:t>Dipankar</a:t>
            </a:r>
            <a:r>
              <a:rPr lang="en-US" b="1" dirty="0">
                <a:solidFill>
                  <a:schemeClr val="tx1">
                    <a:lumMod val="85000"/>
                    <a:lumOff val="15000"/>
                  </a:schemeClr>
                </a:solidFill>
              </a:rPr>
              <a:t> Dutta</a:t>
            </a:r>
            <a:endParaRPr lang="en-US" dirty="0" smtClean="0">
              <a:solidFill>
                <a:schemeClr val="tx1">
                  <a:lumMod val="85000"/>
                  <a:lumOff val="15000"/>
                </a:schemeClr>
              </a:solidFill>
            </a:endParaRPr>
          </a:p>
          <a:p>
            <a:pPr algn="ctr"/>
            <a:r>
              <a:rPr lang="en-US" dirty="0" smtClean="0">
                <a:solidFill>
                  <a:schemeClr val="tx1">
                    <a:lumMod val="85000"/>
                    <a:lumOff val="15000"/>
                  </a:schemeClr>
                </a:solidFill>
              </a:rPr>
              <a:t>Associate </a:t>
            </a:r>
            <a:r>
              <a:rPr lang="en-US" dirty="0">
                <a:solidFill>
                  <a:schemeClr val="tx1">
                    <a:lumMod val="85000"/>
                    <a:lumOff val="15000"/>
                  </a:schemeClr>
                </a:solidFill>
              </a:rPr>
              <a:t>Professor,</a:t>
            </a:r>
            <a:endParaRPr lang="en-IN" dirty="0">
              <a:solidFill>
                <a:schemeClr val="tx1">
                  <a:lumMod val="85000"/>
                  <a:lumOff val="15000"/>
                </a:schemeClr>
              </a:solidFill>
            </a:endParaRPr>
          </a:p>
          <a:p>
            <a:pPr algn="ctr"/>
            <a:r>
              <a:rPr lang="en-US" dirty="0">
                <a:solidFill>
                  <a:schemeClr val="tx1">
                    <a:lumMod val="85000"/>
                    <a:lumOff val="15000"/>
                  </a:schemeClr>
                </a:solidFill>
              </a:rPr>
              <a:t>Computer Science and Engineering Department,</a:t>
            </a:r>
            <a:endParaRPr lang="en-IN" dirty="0">
              <a:solidFill>
                <a:schemeClr val="tx1">
                  <a:lumMod val="85000"/>
                  <a:lumOff val="15000"/>
                </a:schemeClr>
              </a:solidFill>
            </a:endParaRPr>
          </a:p>
          <a:p>
            <a:pPr algn="ctr"/>
            <a:r>
              <a:rPr lang="en-US" dirty="0">
                <a:solidFill>
                  <a:schemeClr val="tx1">
                    <a:lumMod val="85000"/>
                    <a:lumOff val="15000"/>
                  </a:schemeClr>
                </a:solidFill>
              </a:rPr>
              <a:t>University Institute of Technology,</a:t>
            </a:r>
            <a:endParaRPr lang="en-IN" dirty="0">
              <a:solidFill>
                <a:schemeClr val="tx1">
                  <a:lumMod val="85000"/>
                  <a:lumOff val="15000"/>
                </a:schemeClr>
              </a:solidFill>
            </a:endParaRPr>
          </a:p>
          <a:p>
            <a:pPr algn="ctr"/>
            <a:r>
              <a:rPr lang="en-US" dirty="0" err="1">
                <a:solidFill>
                  <a:schemeClr val="tx1">
                    <a:lumMod val="85000"/>
                    <a:lumOff val="15000"/>
                  </a:schemeClr>
                </a:solidFill>
              </a:rPr>
              <a:t>Burdwan</a:t>
            </a:r>
            <a:r>
              <a:rPr lang="en-US" dirty="0">
                <a:solidFill>
                  <a:schemeClr val="tx1">
                    <a:lumMod val="85000"/>
                    <a:lumOff val="15000"/>
                  </a:schemeClr>
                </a:solidFill>
              </a:rPr>
              <a:t> University</a:t>
            </a:r>
            <a:endParaRPr lang="en-IN" dirty="0">
              <a:solidFill>
                <a:schemeClr val="tx1">
                  <a:lumMod val="85000"/>
                  <a:lumOff val="15000"/>
                </a:schemeClr>
              </a:solidFill>
            </a:endParaRPr>
          </a:p>
          <a:p>
            <a:endParaRPr lang="en-IN" dirty="0"/>
          </a:p>
        </p:txBody>
      </p:sp>
    </p:spTree>
    <p:extLst>
      <p:ext uri="{BB962C8B-B14F-4D97-AF65-F5344CB8AC3E}">
        <p14:creationId xmlns:p14="http://schemas.microsoft.com/office/powerpoint/2010/main" val="1772709691"/>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TESTING RESULT</a:t>
            </a:r>
            <a:endParaRPr lang="en-IN" dirty="0"/>
          </a:p>
        </p:txBody>
      </p:sp>
      <p:graphicFrame>
        <p:nvGraphicFramePr>
          <p:cNvPr id="4" name="Chart 3"/>
          <p:cNvGraphicFramePr/>
          <p:nvPr>
            <p:extLst>
              <p:ext uri="{D42A27DB-BD31-4B8C-83A1-F6EECF244321}">
                <p14:modId xmlns:p14="http://schemas.microsoft.com/office/powerpoint/2010/main" val="2841908965"/>
              </p:ext>
            </p:extLst>
          </p:nvPr>
        </p:nvGraphicFramePr>
        <p:xfrm>
          <a:off x="677334" y="1596980"/>
          <a:ext cx="9362941" cy="467503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64757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a:xfrm>
            <a:off x="677333" y="1632555"/>
            <a:ext cx="9162125" cy="3880773"/>
          </a:xfrm>
        </p:spPr>
        <p:txBody>
          <a:bodyPr/>
          <a:lstStyle/>
          <a:p>
            <a:pPr algn="just">
              <a:lnSpc>
                <a:spcPct val="150000"/>
              </a:lnSpc>
            </a:pPr>
            <a:r>
              <a:rPr lang="en-US" dirty="0"/>
              <a:t>We have compared the output of EANN,PUNN (keel output) with our MOGA-ANN algorithm and found that our algorithm produced comparable output, </a:t>
            </a:r>
            <a:r>
              <a:rPr lang="en-US" dirty="0" smtClean="0"/>
              <a:t>Our </a:t>
            </a:r>
            <a:r>
              <a:rPr lang="en-US" dirty="0" err="1" smtClean="0"/>
              <a:t>pareto</a:t>
            </a:r>
            <a:r>
              <a:rPr lang="en-US" dirty="0" smtClean="0"/>
              <a:t> </a:t>
            </a:r>
            <a:r>
              <a:rPr lang="en-US" dirty="0"/>
              <a:t>voting testing method </a:t>
            </a:r>
            <a:r>
              <a:rPr lang="en-US" dirty="0" smtClean="0"/>
              <a:t> output </a:t>
            </a:r>
            <a:r>
              <a:rPr lang="en-US" dirty="0"/>
              <a:t>is comparable to other </a:t>
            </a:r>
            <a:r>
              <a:rPr lang="en-US" dirty="0" smtClean="0"/>
              <a:t>two algorithms. </a:t>
            </a:r>
            <a:r>
              <a:rPr lang="en-US" dirty="0"/>
              <a:t>Further advancement can be done in this field, using of missing </a:t>
            </a:r>
            <a:r>
              <a:rPr lang="en-US" dirty="0" smtClean="0"/>
              <a:t>datasets, alphabetic </a:t>
            </a:r>
            <a:r>
              <a:rPr lang="en-US" dirty="0"/>
              <a:t>,binary </a:t>
            </a:r>
            <a:r>
              <a:rPr lang="en-US" dirty="0" smtClean="0"/>
              <a:t>dataset </a:t>
            </a:r>
            <a:r>
              <a:rPr lang="en-US" dirty="0"/>
              <a:t>classification can be applied to this algorithm.</a:t>
            </a:r>
            <a:endParaRPr lang="en-IN" dirty="0"/>
          </a:p>
        </p:txBody>
      </p:sp>
    </p:spTree>
    <p:extLst>
      <p:ext uri="{BB962C8B-B14F-4D97-AF65-F5344CB8AC3E}">
        <p14:creationId xmlns:p14="http://schemas.microsoft.com/office/powerpoint/2010/main" val="1087682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0"/>
            <a:ext cx="8596668" cy="1320800"/>
          </a:xfrm>
        </p:spPr>
        <p:txBody>
          <a:bodyPr/>
          <a:lstStyle/>
          <a:p>
            <a:r>
              <a:rPr lang="en-IN" dirty="0" smtClean="0"/>
              <a:t>References </a:t>
            </a:r>
            <a:endParaRPr lang="en-IN" dirty="0"/>
          </a:p>
        </p:txBody>
      </p:sp>
      <p:sp>
        <p:nvSpPr>
          <p:cNvPr id="3" name="Content Placeholder 2"/>
          <p:cNvSpPr>
            <a:spLocks noGrp="1"/>
          </p:cNvSpPr>
          <p:nvPr>
            <p:ph idx="1"/>
          </p:nvPr>
        </p:nvSpPr>
        <p:spPr>
          <a:xfrm>
            <a:off x="677333" y="368479"/>
            <a:ext cx="11081077" cy="5246710"/>
          </a:xfrm>
        </p:spPr>
        <p:txBody>
          <a:bodyPr>
            <a:noAutofit/>
          </a:bodyPr>
          <a:lstStyle/>
          <a:p>
            <a:pPr marL="0" indent="0">
              <a:buNone/>
            </a:pPr>
            <a:endParaRPr lang="en-IN" sz="1400" dirty="0" smtClean="0"/>
          </a:p>
          <a:p>
            <a:pPr lvl="0"/>
            <a:r>
              <a:rPr lang="en-IN" sz="1400" dirty="0" smtClean="0"/>
              <a:t>F.J. </a:t>
            </a:r>
            <a:r>
              <a:rPr lang="en-IN" sz="1400" dirty="0" err="1" smtClean="0"/>
              <a:t>Martínez-Estudillo</a:t>
            </a:r>
            <a:r>
              <a:rPr lang="en-IN" sz="1400" dirty="0" smtClean="0"/>
              <a:t>, C. </a:t>
            </a:r>
            <a:r>
              <a:rPr lang="en-IN" sz="1400" dirty="0" err="1" smtClean="0"/>
              <a:t>Hervás-Martínez</a:t>
            </a:r>
            <a:r>
              <a:rPr lang="en-IN" sz="1400" dirty="0" smtClean="0"/>
              <a:t>, P.A. Gutiérrez, A.C. </a:t>
            </a:r>
            <a:r>
              <a:rPr lang="en-IN" sz="1400" dirty="0" err="1" smtClean="0"/>
              <a:t>Martínez-Estudillo</a:t>
            </a:r>
            <a:r>
              <a:rPr lang="en-IN" sz="1400" dirty="0" smtClean="0"/>
              <a:t>. Evolutionary Product-Unit Neural Networks Classifiers. </a:t>
            </a:r>
            <a:r>
              <a:rPr lang="en-IN" sz="1400" dirty="0" err="1" smtClean="0"/>
              <a:t>Neurocomputing</a:t>
            </a:r>
            <a:r>
              <a:rPr lang="en-IN" sz="1400" dirty="0" smtClean="0"/>
              <a:t> 72:1-3 (2008) 548-561. </a:t>
            </a:r>
          </a:p>
          <a:p>
            <a:pPr lvl="0"/>
            <a:r>
              <a:rPr lang="en-IN" sz="1400" dirty="0" smtClean="0"/>
              <a:t>X</a:t>
            </a:r>
            <a:r>
              <a:rPr lang="en-IN" sz="1400" dirty="0"/>
              <a:t>. Yao. Evolving Artificial Neural Networks. Proceedings of the IEEE 87:9 (1999) 1423-1447.</a:t>
            </a:r>
          </a:p>
          <a:p>
            <a:pPr lvl="0"/>
            <a:r>
              <a:rPr lang="en-IN" sz="1400" dirty="0"/>
              <a:t>J.  </a:t>
            </a:r>
            <a:r>
              <a:rPr lang="en-IN" sz="1400" dirty="0" err="1"/>
              <a:t>Grefenstette</a:t>
            </a:r>
            <a:r>
              <a:rPr lang="en-IN" sz="1400" dirty="0"/>
              <a:t>, GENESIS, Navy </a:t>
            </a:r>
            <a:r>
              <a:rPr lang="en-IN" sz="1400" dirty="0" err="1"/>
              <a:t>Center</a:t>
            </a:r>
            <a:r>
              <a:rPr lang="en-IN" sz="1400" dirty="0"/>
              <a:t> for Applied Research in  Artificial  Intelligence, Navy research Lab., Wash. D.C. 20375-5000.</a:t>
            </a:r>
          </a:p>
          <a:p>
            <a:pPr lvl="0"/>
            <a:r>
              <a:rPr lang="en-IN" sz="1400" i="1" dirty="0"/>
              <a:t>Genetic  Algorithms  in Optimization, Search and Machine Learning</a:t>
            </a:r>
            <a:r>
              <a:rPr lang="en-IN" sz="1400" dirty="0"/>
              <a:t>,  David  Goldberg, Addison Wesley, 1989.</a:t>
            </a:r>
          </a:p>
          <a:p>
            <a:pPr lvl="0"/>
            <a:r>
              <a:rPr lang="en-IN" sz="1400" dirty="0"/>
              <a:t>[</a:t>
            </a:r>
            <a:r>
              <a:rPr lang="en-IN" sz="1400" dirty="0" err="1"/>
              <a:t>doi</a:t>
            </a:r>
            <a:r>
              <a:rPr lang="en-IN" sz="1400" dirty="0"/>
              <a:t> 10.1109%2FWGEC.2008.23] Chen, Ming; Yao, </a:t>
            </a:r>
            <a:r>
              <a:rPr lang="en-IN" sz="1400" dirty="0" err="1"/>
              <a:t>Zhengwei</a:t>
            </a:r>
            <a:r>
              <a:rPr lang="en-IN" sz="1400" dirty="0"/>
              <a:t> -- [IEEE 2008 Second International Conference on Genetic and Evolutionary Computing (WGEC) - Jinzhou, China (2008.09.25-2008.09.26</a:t>
            </a:r>
          </a:p>
          <a:p>
            <a:pPr lvl="0"/>
            <a:r>
              <a:rPr lang="en-IN" sz="1400" dirty="0"/>
              <a:t>Artificial Intelligence in Medicine Volume 25 issue 3 2002 [</a:t>
            </a:r>
            <a:r>
              <a:rPr lang="en-IN" sz="1400" dirty="0" err="1"/>
              <a:t>doi</a:t>
            </a:r>
            <a:r>
              <a:rPr lang="en-IN" sz="1400" dirty="0"/>
              <a:t> 10.1016%2Fs0933-3657%2802%2900028-3] Hussein A. </a:t>
            </a:r>
            <a:r>
              <a:rPr lang="en-IN" sz="1400" dirty="0" err="1"/>
              <a:t>Abbass</a:t>
            </a:r>
            <a:r>
              <a:rPr lang="en-IN" sz="1400" dirty="0"/>
              <a:t> -- An evolutionary artificial neural networks approach for breast cancer diagnosis</a:t>
            </a:r>
          </a:p>
          <a:p>
            <a:pPr lvl="0"/>
            <a:r>
              <a:rPr lang="en-IN" sz="1400" dirty="0"/>
              <a:t>[</a:t>
            </a:r>
            <a:r>
              <a:rPr lang="en-IN" sz="1400" dirty="0" err="1"/>
              <a:t>doi</a:t>
            </a:r>
            <a:r>
              <a:rPr lang="en-IN" sz="1400" dirty="0"/>
              <a:t> 10.1109%2Ficnn.1997.614441] </a:t>
            </a:r>
            <a:r>
              <a:rPr lang="en-IN" sz="1400" dirty="0" err="1"/>
              <a:t>Ishibuchi</a:t>
            </a:r>
            <a:r>
              <a:rPr lang="en-IN" sz="1400" dirty="0"/>
              <a:t>, H.; </a:t>
            </a:r>
            <a:r>
              <a:rPr lang="en-IN" sz="1400" dirty="0" err="1"/>
              <a:t>Nii</a:t>
            </a:r>
            <a:r>
              <a:rPr lang="en-IN" sz="1400" dirty="0"/>
              <a:t>, M.; Murata, T. -- [IEEE International Conference on Neural Networks (ICNN'97) - Houston, TX, USA (9-12 June 1997)] Proceedings of International C</a:t>
            </a:r>
          </a:p>
          <a:p>
            <a:pPr lvl="0"/>
            <a:r>
              <a:rPr lang="en-IN" sz="1400" dirty="0"/>
              <a:t>Principal of soft computing (second edition) – S.N </a:t>
            </a:r>
            <a:r>
              <a:rPr lang="en-IN" sz="1400" dirty="0" err="1"/>
              <a:t>Sivanandam</a:t>
            </a:r>
            <a:r>
              <a:rPr lang="en-IN" sz="1400" dirty="0"/>
              <a:t> , S.N </a:t>
            </a:r>
            <a:r>
              <a:rPr lang="en-IN" sz="1400" dirty="0" err="1"/>
              <a:t>Deeepa</a:t>
            </a:r>
            <a:endParaRPr lang="en-IN" sz="1400" dirty="0"/>
          </a:p>
          <a:p>
            <a:pPr lvl="0"/>
            <a:r>
              <a:rPr lang="en-IN" sz="1400" dirty="0" err="1"/>
              <a:t>Geisser</a:t>
            </a:r>
            <a:r>
              <a:rPr lang="en-IN" sz="1400" dirty="0"/>
              <a:t>, Seymour (1993). </a:t>
            </a:r>
            <a:r>
              <a:rPr lang="en-IN" sz="1400" i="1" dirty="0"/>
              <a:t>Predictive Inference</a:t>
            </a:r>
            <a:r>
              <a:rPr lang="en-IN" sz="1400" dirty="0"/>
              <a:t>. New York, NY: Chapman and Hall. </a:t>
            </a:r>
            <a:r>
              <a:rPr lang="en-IN" sz="1400" u="sng" dirty="0">
                <a:hlinkClick r:id="rId2" tooltip="International Standard Book Number"/>
              </a:rPr>
              <a:t>ISBN</a:t>
            </a:r>
            <a:r>
              <a:rPr lang="en-IN" sz="1400" dirty="0"/>
              <a:t> </a:t>
            </a:r>
            <a:r>
              <a:rPr lang="en-IN" sz="1400" u="sng" dirty="0">
                <a:hlinkClick r:id="rId3" tooltip="Special:BookSources/0-412-03471-9"/>
              </a:rPr>
              <a:t>0-412-03471-9</a:t>
            </a:r>
            <a:r>
              <a:rPr lang="en-IN" sz="1400" dirty="0"/>
              <a:t>.</a:t>
            </a:r>
          </a:p>
          <a:p>
            <a:pPr lvl="0"/>
            <a:r>
              <a:rPr lang="en-IN" sz="1400" dirty="0" err="1"/>
              <a:t>Kohavi</a:t>
            </a:r>
            <a:r>
              <a:rPr lang="en-IN" sz="1400" dirty="0"/>
              <a:t>, Ron (1995). "A study of cross-validation and bootstrap for accuracy estimation and model selection". </a:t>
            </a:r>
            <a:r>
              <a:rPr lang="en-IN" sz="1400" i="1" dirty="0"/>
              <a:t>Proceedings of the Fourteenth International Joint Conference on Artificial Intelligence</a:t>
            </a:r>
            <a:r>
              <a:rPr lang="en-IN" sz="1400" dirty="0"/>
              <a:t> (San Mateo, CA: Morgan Kaufmann) </a:t>
            </a:r>
            <a:r>
              <a:rPr lang="en-IN" sz="1400" b="1" dirty="0"/>
              <a:t>2</a:t>
            </a:r>
            <a:r>
              <a:rPr lang="en-IN" sz="1400" dirty="0"/>
              <a:t> (12): 1137–1143. </a:t>
            </a:r>
            <a:r>
              <a:rPr lang="en-IN" sz="1400" u="sng" dirty="0" err="1">
                <a:hlinkClick r:id="rId4" tooltip="CiteSeer"/>
              </a:rPr>
              <a:t>CiteSeerX</a:t>
            </a:r>
            <a:r>
              <a:rPr lang="en-IN" sz="1400" dirty="0"/>
              <a:t>: </a:t>
            </a:r>
            <a:r>
              <a:rPr lang="en-IN" sz="1400" u="sng" dirty="0">
                <a:hlinkClick r:id="rId5"/>
              </a:rPr>
              <a:t>10.1.1.48.529</a:t>
            </a:r>
            <a:r>
              <a:rPr lang="en-IN" sz="1400" dirty="0"/>
              <a:t>.</a:t>
            </a:r>
          </a:p>
          <a:p>
            <a:pPr lvl="0"/>
            <a:r>
              <a:rPr lang="en-IN" sz="1400" dirty="0" err="1"/>
              <a:t>Devijver</a:t>
            </a:r>
            <a:r>
              <a:rPr lang="en-IN" sz="1400" dirty="0"/>
              <a:t>, Pierre A.; Kittler, Josef (1982). </a:t>
            </a:r>
            <a:r>
              <a:rPr lang="en-IN" sz="1400" i="1" dirty="0"/>
              <a:t>Pattern Recognition: A Statistical Approach</a:t>
            </a:r>
            <a:r>
              <a:rPr lang="en-IN" sz="1400" dirty="0"/>
              <a:t>. London, GB: Prentice-Hall.</a:t>
            </a:r>
          </a:p>
          <a:p>
            <a:pPr lvl="0"/>
            <a:r>
              <a:rPr lang="en-IN" sz="1400" dirty="0" err="1"/>
              <a:t>Mosteller</a:t>
            </a:r>
            <a:r>
              <a:rPr lang="en-IN" sz="1400" dirty="0"/>
              <a:t>, Frederick (1948). "A k-sample slippage test for an extreme population". </a:t>
            </a:r>
            <a:r>
              <a:rPr lang="en-IN" sz="1400" i="1" dirty="0"/>
              <a:t>Annals of Mathematical Statistics</a:t>
            </a:r>
            <a:r>
              <a:rPr lang="en-IN" sz="1400" dirty="0"/>
              <a:t> </a:t>
            </a:r>
            <a:r>
              <a:rPr lang="en-IN" sz="1400" b="1" dirty="0"/>
              <a:t>19</a:t>
            </a:r>
            <a:r>
              <a:rPr lang="en-IN" sz="1400" dirty="0"/>
              <a:t> (1): 58–65. </a:t>
            </a:r>
            <a:r>
              <a:rPr lang="en-IN" sz="1400" u="sng" dirty="0">
                <a:hlinkClick r:id="rId6" tooltip="Digital object identifier"/>
              </a:rPr>
              <a:t>doi</a:t>
            </a:r>
            <a:r>
              <a:rPr lang="en-IN" sz="1400" dirty="0"/>
              <a:t>:</a:t>
            </a:r>
            <a:r>
              <a:rPr lang="en-IN" sz="1400" u="sng" dirty="0">
                <a:hlinkClick r:id="rId7"/>
              </a:rPr>
              <a:t>10.1214/</a:t>
            </a:r>
            <a:r>
              <a:rPr lang="en-IN" sz="1400" u="sng" dirty="0" err="1">
                <a:hlinkClick r:id="rId7"/>
              </a:rPr>
              <a:t>aoms</a:t>
            </a:r>
            <a:r>
              <a:rPr lang="en-IN" sz="1400" u="sng" dirty="0">
                <a:hlinkClick r:id="rId7"/>
              </a:rPr>
              <a:t>/1177730290</a:t>
            </a:r>
            <a:r>
              <a:rPr lang="en-IN" sz="1400" dirty="0"/>
              <a:t>. </a:t>
            </a:r>
            <a:r>
              <a:rPr lang="en-IN" sz="1400" u="sng" dirty="0">
                <a:hlinkClick r:id="rId8" tooltip="JSTOR"/>
              </a:rPr>
              <a:t>JSTOR</a:t>
            </a:r>
            <a:r>
              <a:rPr lang="en-IN" sz="1400" dirty="0"/>
              <a:t> </a:t>
            </a:r>
            <a:r>
              <a:rPr lang="en-IN" sz="1400" u="sng" dirty="0">
                <a:hlinkClick r:id="rId9"/>
              </a:rPr>
              <a:t>2236056</a:t>
            </a:r>
            <a:r>
              <a:rPr lang="en-IN" sz="1400" dirty="0"/>
              <a:t>. </a:t>
            </a:r>
            <a:r>
              <a:rPr lang="en-IN" sz="1400" u="sng" dirty="0">
                <a:hlinkClick r:id="rId10" tooltip="Mathematical Reviews"/>
              </a:rPr>
              <a:t>MR</a:t>
            </a:r>
            <a:r>
              <a:rPr lang="en-IN" sz="1400" dirty="0"/>
              <a:t> </a:t>
            </a:r>
            <a:r>
              <a:rPr lang="en-IN" sz="1400" u="sng" dirty="0">
                <a:hlinkClick r:id="rId11"/>
              </a:rPr>
              <a:t>0024116</a:t>
            </a:r>
            <a:r>
              <a:rPr lang="en-IN" sz="1400" dirty="0"/>
              <a:t>.</a:t>
            </a:r>
          </a:p>
          <a:p>
            <a:pPr lvl="0"/>
            <a:r>
              <a:rPr lang="en-IN" sz="1400" dirty="0"/>
              <a:t>Grossman,, Robert; </a:t>
            </a:r>
            <a:r>
              <a:rPr lang="en-IN" sz="1400" dirty="0" err="1"/>
              <a:t>Seni</a:t>
            </a:r>
            <a:r>
              <a:rPr lang="en-IN" sz="1400" dirty="0"/>
              <a:t>, Giovanni; Elder, John; Agarwal, Nitin; Liu, </a:t>
            </a:r>
            <a:r>
              <a:rPr lang="en-IN" sz="1400" dirty="0" err="1"/>
              <a:t>Huan</a:t>
            </a:r>
            <a:r>
              <a:rPr lang="en-IN" sz="1400" dirty="0"/>
              <a:t> (2010). </a:t>
            </a:r>
            <a:r>
              <a:rPr lang="en-IN" sz="1400" i="1" dirty="0"/>
              <a:t>Ensemble Methods in Data Mining: Improving Accuracy Through Combining Predictions</a:t>
            </a:r>
            <a:r>
              <a:rPr lang="en-IN" sz="1400" dirty="0"/>
              <a:t>. Morgan &amp; Claypool. </a:t>
            </a:r>
            <a:r>
              <a:rPr lang="en-IN" sz="1400" u="sng" dirty="0">
                <a:hlinkClick r:id="rId6" tooltip="Digital object identifier"/>
              </a:rPr>
              <a:t>doi</a:t>
            </a:r>
            <a:r>
              <a:rPr lang="en-IN" sz="1400" dirty="0"/>
              <a:t>:</a:t>
            </a:r>
            <a:r>
              <a:rPr lang="en-IN" sz="1400" u="sng" dirty="0">
                <a:hlinkClick r:id="rId12"/>
              </a:rPr>
              <a:t>10.2200/S00240ED1V01Y200912DMK002</a:t>
            </a:r>
            <a:r>
              <a:rPr lang="en-IN" sz="1400" dirty="0"/>
              <a:t>.</a:t>
            </a:r>
          </a:p>
          <a:p>
            <a:endParaRPr lang="en-IN" sz="1400" dirty="0"/>
          </a:p>
        </p:txBody>
      </p:sp>
    </p:spTree>
    <p:extLst>
      <p:ext uri="{BB962C8B-B14F-4D97-AF65-F5344CB8AC3E}">
        <p14:creationId xmlns:p14="http://schemas.microsoft.com/office/powerpoint/2010/main" val="3454942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4197"/>
          </a:xfrm>
        </p:spPr>
        <p:txBody>
          <a:bodyPr/>
          <a:lstStyle/>
          <a:p>
            <a:r>
              <a:rPr lang="en-IN" dirty="0" smtClean="0"/>
              <a:t>CLASSIFICATION</a:t>
            </a:r>
            <a:endParaRPr lang="en-IN" dirty="0"/>
          </a:p>
        </p:txBody>
      </p:sp>
      <p:sp>
        <p:nvSpPr>
          <p:cNvPr id="3" name="Content Placeholder 2"/>
          <p:cNvSpPr>
            <a:spLocks noGrp="1"/>
          </p:cNvSpPr>
          <p:nvPr>
            <p:ph idx="1"/>
          </p:nvPr>
        </p:nvSpPr>
        <p:spPr>
          <a:xfrm>
            <a:off x="677334" y="1403797"/>
            <a:ext cx="8596668" cy="4637565"/>
          </a:xfrm>
        </p:spPr>
        <p:txBody>
          <a:bodyPr/>
          <a:lstStyle/>
          <a:p>
            <a:pPr algn="just"/>
            <a:r>
              <a:rPr lang="en-US" sz="2800" dirty="0"/>
              <a:t>Classification is the process of learning a model that describes different classes of data. The classes are predetermined</a:t>
            </a:r>
            <a:r>
              <a:rPr lang="en-US" sz="2800" dirty="0" smtClean="0"/>
              <a:t>.</a:t>
            </a:r>
          </a:p>
          <a:p>
            <a:pPr marL="0" indent="0" algn="just">
              <a:buNone/>
            </a:pPr>
            <a:endParaRPr lang="en-US" sz="2800" u="sng" dirty="0"/>
          </a:p>
          <a:p>
            <a:pPr algn="just"/>
            <a:r>
              <a:rPr lang="en-US" sz="2800" dirty="0"/>
              <a:t>The first step, of learning the model, is accomplished by using a </a:t>
            </a:r>
            <a:r>
              <a:rPr lang="en-US" sz="2800" i="1" dirty="0"/>
              <a:t>training set</a:t>
            </a:r>
            <a:r>
              <a:rPr lang="en-US" sz="2800" dirty="0"/>
              <a:t> of data that has already been classified. Each record in the training data contains an attribute, called the </a:t>
            </a:r>
            <a:r>
              <a:rPr lang="en-US" sz="2800" i="1" dirty="0"/>
              <a:t>class label</a:t>
            </a:r>
            <a:r>
              <a:rPr lang="en-US" sz="2800" dirty="0"/>
              <a:t>, that indicates which class the record belongs to. </a:t>
            </a:r>
          </a:p>
          <a:p>
            <a:endParaRPr lang="en-IN" dirty="0"/>
          </a:p>
        </p:txBody>
      </p:sp>
    </p:spTree>
    <p:extLst>
      <p:ext uri="{BB962C8B-B14F-4D97-AF65-F5344CB8AC3E}">
        <p14:creationId xmlns:p14="http://schemas.microsoft.com/office/powerpoint/2010/main" val="1288313796"/>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TO CLASSIFY ?</a:t>
            </a:r>
            <a:endParaRPr lang="en-IN" dirty="0"/>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619718" y="2160588"/>
            <a:ext cx="6712602" cy="388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831879039"/>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6924"/>
          </a:xfrm>
        </p:spPr>
        <p:txBody>
          <a:bodyPr/>
          <a:lstStyle/>
          <a:p>
            <a:r>
              <a:rPr lang="en-IN" dirty="0" smtClean="0"/>
              <a:t>HYBRID </a:t>
            </a:r>
            <a:r>
              <a:rPr lang="en-IN" dirty="0"/>
              <a:t>APPROACH</a:t>
            </a:r>
            <a:r>
              <a:rPr lang="en-IN" dirty="0" smtClean="0"/>
              <a:t> </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78938" y="2112529"/>
            <a:ext cx="2019625" cy="1602877"/>
          </a:xfrm>
        </p:spPr>
      </p:pic>
      <p:sp>
        <p:nvSpPr>
          <p:cNvPr id="5" name="Rectangle 4"/>
          <p:cNvSpPr/>
          <p:nvPr/>
        </p:nvSpPr>
        <p:spPr>
          <a:xfrm>
            <a:off x="360837" y="1621307"/>
            <a:ext cx="4518101" cy="2585323"/>
          </a:xfrm>
          <a:prstGeom prst="rect">
            <a:avLst/>
          </a:prstGeom>
          <a:noFill/>
        </p:spPr>
        <p:txBody>
          <a:bodyPr wrap="square" lIns="91440" tIns="45720" rIns="91440" bIns="45720">
            <a:spAutoFit/>
          </a:bodyPr>
          <a:lstStyle/>
          <a:p>
            <a:pPr algn="ctr"/>
            <a:r>
              <a:rPr lang="en-US"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Artificial </a:t>
            </a:r>
            <a:r>
              <a:rPr lang="en-US" sz="54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Ne</a:t>
            </a:r>
            <a:r>
              <a:rPr lang="en-US"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ural </a:t>
            </a: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N</a:t>
            </a:r>
            <a:r>
              <a:rPr lang="en-US"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etwork</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7" name="Rectangle 6"/>
          <p:cNvSpPr/>
          <p:nvPr/>
        </p:nvSpPr>
        <p:spPr>
          <a:xfrm>
            <a:off x="7394144" y="1839669"/>
            <a:ext cx="4005788" cy="1754326"/>
          </a:xfrm>
          <a:prstGeom prst="rect">
            <a:avLst/>
          </a:prstGeom>
          <a:noFill/>
        </p:spPr>
        <p:txBody>
          <a:bodyPr wrap="square" lIns="91440" tIns="45720" rIns="91440" bIns="45720">
            <a:spAutoFit/>
          </a:bodyPr>
          <a:lstStyle/>
          <a:p>
            <a:pPr algn="ctr"/>
            <a:r>
              <a:rPr lang="en-US" sz="54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Genetic Algorithm</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9" name="TextBox 8"/>
          <p:cNvSpPr txBox="1"/>
          <p:nvPr/>
        </p:nvSpPr>
        <p:spPr>
          <a:xfrm>
            <a:off x="1236371" y="4697852"/>
            <a:ext cx="8615966" cy="1292662"/>
          </a:xfrm>
          <a:prstGeom prst="rect">
            <a:avLst/>
          </a:prstGeom>
          <a:noFill/>
        </p:spPr>
        <p:txBody>
          <a:bodyPr wrap="square" rtlCol="0">
            <a:spAutoFit/>
          </a:bodyPr>
          <a:lstStyle/>
          <a:p>
            <a:pPr algn="just"/>
            <a:r>
              <a:rPr lang="en-US" sz="2000" b="1" dirty="0">
                <a:solidFill>
                  <a:schemeClr val="accent6">
                    <a:lumMod val="50000"/>
                  </a:schemeClr>
                </a:solidFill>
                <a:latin typeface="Times New Roman" panose="02020603050405020304" pitchFamily="18" charset="0"/>
                <a:cs typeface="Times New Roman" panose="02020603050405020304" pitchFamily="18" charset="0"/>
              </a:rPr>
              <a:t>The main aim of the concept of hybridization is to overcome the weakness in one technique while applying it and bringing out the strength of the other technique to find solution by combining them.</a:t>
            </a:r>
          </a:p>
          <a:p>
            <a:endParaRPr lang="en-IN" dirty="0"/>
          </a:p>
        </p:txBody>
      </p:sp>
    </p:spTree>
    <p:extLst>
      <p:ext uri="{BB962C8B-B14F-4D97-AF65-F5344CB8AC3E}">
        <p14:creationId xmlns:p14="http://schemas.microsoft.com/office/powerpoint/2010/main" val="2345080"/>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ARTIFICIAL NEURAL NETWORK?</a:t>
            </a:r>
            <a:endParaRPr lang="en-IN" dirty="0"/>
          </a:p>
        </p:txBody>
      </p:sp>
      <p:sp>
        <p:nvSpPr>
          <p:cNvPr id="3" name="Content Placeholder 2"/>
          <p:cNvSpPr>
            <a:spLocks noGrp="1"/>
          </p:cNvSpPr>
          <p:nvPr>
            <p:ph idx="1"/>
          </p:nvPr>
        </p:nvSpPr>
        <p:spPr>
          <a:xfrm>
            <a:off x="677334" y="1696950"/>
            <a:ext cx="8596668" cy="1213675"/>
          </a:xfrm>
        </p:spPr>
        <p:txBody>
          <a:bodyPr>
            <a:noAutofit/>
          </a:bodyPr>
          <a:lstStyle/>
          <a:p>
            <a:r>
              <a:rPr lang="en-IN" sz="2800" dirty="0" smtClean="0"/>
              <a:t>Ability To Learn </a:t>
            </a:r>
          </a:p>
          <a:p>
            <a:r>
              <a:rPr lang="en-IN" sz="2800" dirty="0" smtClean="0"/>
              <a:t>Local Search</a:t>
            </a:r>
          </a:p>
        </p:txBody>
      </p:sp>
      <p:sp>
        <p:nvSpPr>
          <p:cNvPr id="4" name="Title 1"/>
          <p:cNvSpPr txBox="1">
            <a:spLocks/>
          </p:cNvSpPr>
          <p:nvPr/>
        </p:nvSpPr>
        <p:spPr>
          <a:xfrm>
            <a:off x="677334" y="3168203"/>
            <a:ext cx="8596668" cy="73409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smtClean="0"/>
              <a:t>WHY GENETIC ALGORITHM?</a:t>
            </a:r>
            <a:endParaRPr lang="en-IN" dirty="0"/>
          </a:p>
        </p:txBody>
      </p:sp>
      <p:sp>
        <p:nvSpPr>
          <p:cNvPr id="5" name="Content Placeholder 2"/>
          <p:cNvSpPr txBox="1">
            <a:spLocks/>
          </p:cNvSpPr>
          <p:nvPr/>
        </p:nvSpPr>
        <p:spPr>
          <a:xfrm>
            <a:off x="677334" y="4020671"/>
            <a:ext cx="8596668" cy="206061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sz="2800" dirty="0" smtClean="0">
                <a:solidFill>
                  <a:srgbClr val="000000"/>
                </a:solidFill>
                <a:effectLst>
                  <a:outerShdw blurRad="38100" dist="38100" dir="2700000" algn="tl">
                    <a:srgbClr val="C0C0C0"/>
                  </a:outerShdw>
                </a:effectLst>
                <a:latin typeface="Times New Roman" pitchFamily="18" charset="0"/>
              </a:rPr>
              <a:t>Weight Optimisation </a:t>
            </a:r>
          </a:p>
          <a:p>
            <a:r>
              <a:rPr lang="en-GB" sz="2800" dirty="0" smtClean="0">
                <a:solidFill>
                  <a:srgbClr val="000000"/>
                </a:solidFill>
                <a:effectLst>
                  <a:outerShdw blurRad="38100" dist="38100" dir="2700000" algn="tl">
                    <a:srgbClr val="C0C0C0"/>
                  </a:outerShdw>
                </a:effectLst>
                <a:latin typeface="Times New Roman" pitchFamily="18" charset="0"/>
              </a:rPr>
              <a:t> Topology Selection</a:t>
            </a:r>
          </a:p>
          <a:p>
            <a:r>
              <a:rPr lang="en-GB" sz="2800" dirty="0" smtClean="0">
                <a:solidFill>
                  <a:srgbClr val="000000"/>
                </a:solidFill>
                <a:effectLst>
                  <a:outerShdw blurRad="38100" dist="38100" dir="2700000" algn="tl">
                    <a:srgbClr val="C0C0C0"/>
                  </a:outerShdw>
                </a:effectLst>
                <a:latin typeface="Times New Roman" pitchFamily="18" charset="0"/>
              </a:rPr>
              <a:t>Global Search</a:t>
            </a:r>
          </a:p>
          <a:p>
            <a:endParaRPr lang="en-IN" dirty="0"/>
          </a:p>
        </p:txBody>
      </p:sp>
    </p:spTree>
    <p:extLst>
      <p:ext uri="{BB962C8B-B14F-4D97-AF65-F5344CB8AC3E}">
        <p14:creationId xmlns:p14="http://schemas.microsoft.com/office/powerpoint/2010/main" val="4026035885"/>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080" y="257364"/>
            <a:ext cx="8596668" cy="1320800"/>
          </a:xfrm>
        </p:spPr>
        <p:txBody>
          <a:bodyPr/>
          <a:lstStyle/>
          <a:p>
            <a:r>
              <a:rPr lang="en-IN" dirty="0" smtClean="0"/>
              <a:t>PROPOSED APPROACH </a:t>
            </a:r>
            <a:endParaRPr lang="en-IN" dirty="0"/>
          </a:p>
        </p:txBody>
      </p:sp>
      <p:sp>
        <p:nvSpPr>
          <p:cNvPr id="4" name="Rectangle 36949"/>
          <p:cNvSpPr>
            <a:spLocks noChangeArrowheads="1"/>
          </p:cNvSpPr>
          <p:nvPr/>
        </p:nvSpPr>
        <p:spPr bwMode="auto">
          <a:xfrm>
            <a:off x="2787636" y="1671099"/>
            <a:ext cx="2196000" cy="504000"/>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Mangal" panose="02040503050203030202" pitchFamily="18" charset="0"/>
              </a:rPr>
              <a:t>Build Initial population</a:t>
            </a:r>
            <a:endParaRPr kumimoji="0" lang="en-US" altLang="en-US" sz="2400" b="1" i="0" u="none" strike="noStrike" cap="none" normalizeH="0" baseline="0" dirty="0" smtClean="0">
              <a:ln>
                <a:noFill/>
              </a:ln>
              <a:solidFill>
                <a:schemeClr val="tx1"/>
              </a:solidFill>
              <a:effectLst/>
              <a:latin typeface="Arial" panose="020B0604020202020204" pitchFamily="34" charset="0"/>
            </a:endParaRPr>
          </a:p>
        </p:txBody>
      </p:sp>
      <p:sp>
        <p:nvSpPr>
          <p:cNvPr id="5" name="Diamond 36951"/>
          <p:cNvSpPr>
            <a:spLocks noChangeArrowheads="1"/>
          </p:cNvSpPr>
          <p:nvPr/>
        </p:nvSpPr>
        <p:spPr bwMode="auto">
          <a:xfrm>
            <a:off x="3075414" y="2319405"/>
            <a:ext cx="1440000" cy="1260000"/>
          </a:xfrm>
          <a:prstGeom prst="diamond">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Mangal" panose="02040503050203030202" pitchFamily="18" charset="0"/>
              </a:rPr>
              <a:t>Gen &lt; </a:t>
            </a:r>
            <a:r>
              <a:rPr kumimoji="0" lang="en-US" altLang="en-US" sz="1200" b="1" i="0" u="none" strike="noStrike" cap="none" normalizeH="0" baseline="0" dirty="0" err="1" smtClean="0">
                <a:ln>
                  <a:noFill/>
                </a:ln>
                <a:solidFill>
                  <a:schemeClr val="tx1"/>
                </a:solidFill>
                <a:effectLst/>
                <a:latin typeface="Arial" panose="020B0604020202020204" pitchFamily="34" charset="0"/>
                <a:ea typeface="Times New Roman" panose="02020603050405020304" pitchFamily="18" charset="0"/>
                <a:cs typeface="Mangal" panose="02040503050203030202" pitchFamily="18" charset="0"/>
              </a:rPr>
              <a:t>Num</a:t>
            </a:r>
            <a:r>
              <a:rPr kumimoji="0" lang="en-US" altLang="en-US" sz="12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Mangal" panose="02040503050203030202" pitchFamily="18" charset="0"/>
              </a:rPr>
              <a:t> of Gen</a:t>
            </a:r>
            <a:endParaRPr kumimoji="0" lang="en-US" altLang="en-US" sz="2800" b="1" i="0" u="none" strike="noStrike" cap="none" normalizeH="0" baseline="0" dirty="0" smtClean="0">
              <a:ln>
                <a:noFill/>
              </a:ln>
              <a:solidFill>
                <a:schemeClr val="tx1"/>
              </a:solidFill>
              <a:effectLst/>
              <a:latin typeface="Arial" panose="020B0604020202020204" pitchFamily="34" charset="0"/>
            </a:endParaRPr>
          </a:p>
        </p:txBody>
      </p:sp>
      <p:sp>
        <p:nvSpPr>
          <p:cNvPr id="6" name="Rectangle 36959"/>
          <p:cNvSpPr>
            <a:spLocks noChangeArrowheads="1"/>
          </p:cNvSpPr>
          <p:nvPr/>
        </p:nvSpPr>
        <p:spPr bwMode="auto">
          <a:xfrm>
            <a:off x="3093414" y="3816718"/>
            <a:ext cx="1404000" cy="396000"/>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Mangal" panose="02040503050203030202" pitchFamily="18" charset="0"/>
              </a:rPr>
              <a:t>Crossover</a:t>
            </a:r>
            <a:r>
              <a:rPr kumimoji="0" lang="en-US" altLang="en-US" sz="12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Mangal" panose="02040503050203030202" pitchFamily="18" charset="0"/>
              </a:rPr>
              <a:t> </a:t>
            </a:r>
            <a:endParaRPr kumimoji="0" lang="en-US" altLang="en-US" sz="1800" b="1" i="0" u="none" strike="noStrike" cap="none" normalizeH="0" baseline="0" dirty="0" smtClean="0">
              <a:ln>
                <a:noFill/>
              </a:ln>
              <a:solidFill>
                <a:schemeClr val="tx1"/>
              </a:solidFill>
              <a:effectLst/>
              <a:latin typeface="Arial" panose="020B0604020202020204" pitchFamily="34" charset="0"/>
            </a:endParaRPr>
          </a:p>
        </p:txBody>
      </p:sp>
      <p:sp>
        <p:nvSpPr>
          <p:cNvPr id="7" name="Rectangle 36961"/>
          <p:cNvSpPr>
            <a:spLocks noChangeArrowheads="1"/>
          </p:cNvSpPr>
          <p:nvPr/>
        </p:nvSpPr>
        <p:spPr bwMode="auto">
          <a:xfrm>
            <a:off x="3093414" y="4387510"/>
            <a:ext cx="1404000" cy="396000"/>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Mangal" panose="02040503050203030202" pitchFamily="18" charset="0"/>
              </a:rPr>
              <a:t>Mutation</a:t>
            </a:r>
            <a:r>
              <a:rPr kumimoji="0" lang="en-US" altLang="en-US" sz="12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Mangal" panose="02040503050203030202" pitchFamily="18" charset="0"/>
              </a:rPr>
              <a:t> </a:t>
            </a:r>
            <a:endParaRPr kumimoji="0" lang="en-US" altLang="en-US" sz="1800" b="1" i="0" u="none" strike="noStrike" cap="none" normalizeH="0" baseline="0" dirty="0" smtClean="0">
              <a:ln>
                <a:noFill/>
              </a:ln>
              <a:solidFill>
                <a:schemeClr val="tx1"/>
              </a:solidFill>
              <a:effectLst/>
              <a:latin typeface="Arial" panose="020B0604020202020204" pitchFamily="34" charset="0"/>
            </a:endParaRPr>
          </a:p>
        </p:txBody>
      </p:sp>
      <p:sp>
        <p:nvSpPr>
          <p:cNvPr id="8" name="Rectangle 36963"/>
          <p:cNvSpPr>
            <a:spLocks noChangeArrowheads="1"/>
          </p:cNvSpPr>
          <p:nvPr/>
        </p:nvSpPr>
        <p:spPr bwMode="auto">
          <a:xfrm>
            <a:off x="2751414" y="4964112"/>
            <a:ext cx="2088000" cy="540000"/>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Mangal" panose="02040503050203030202" pitchFamily="18" charset="0"/>
              </a:rPr>
              <a:t>Combine population</a:t>
            </a:r>
            <a:r>
              <a:rPr kumimoji="0" lang="en-US" altLang="en-US" sz="14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Mangal" panose="02040503050203030202" pitchFamily="18" charset="0"/>
              </a:rPr>
              <a:t> </a:t>
            </a:r>
            <a:endParaRPr kumimoji="0" lang="en-US" altLang="en-US" sz="2000" b="1" i="0" u="none" strike="noStrike" cap="none" normalizeH="0" baseline="0" dirty="0" smtClean="0">
              <a:ln>
                <a:noFill/>
              </a:ln>
              <a:solidFill>
                <a:schemeClr val="tx1"/>
              </a:solidFill>
              <a:effectLst/>
              <a:latin typeface="Arial" panose="020B0604020202020204" pitchFamily="34" charset="0"/>
            </a:endParaRPr>
          </a:p>
        </p:txBody>
      </p:sp>
      <p:sp>
        <p:nvSpPr>
          <p:cNvPr id="9" name="Rectangle 36965"/>
          <p:cNvSpPr>
            <a:spLocks noChangeArrowheads="1"/>
          </p:cNvSpPr>
          <p:nvPr/>
        </p:nvSpPr>
        <p:spPr bwMode="auto">
          <a:xfrm>
            <a:off x="2499414" y="5677518"/>
            <a:ext cx="2592000" cy="720000"/>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Mangal" panose="02040503050203030202" pitchFamily="18" charset="0"/>
              </a:rPr>
              <a:t>Back propagation neural network  </a:t>
            </a:r>
            <a:endParaRPr kumimoji="0" lang="en-US" altLang="en-US" sz="2400" b="1" i="0" u="none" strike="noStrike" cap="none" normalizeH="0" baseline="0" dirty="0" smtClean="0">
              <a:ln>
                <a:noFill/>
              </a:ln>
              <a:solidFill>
                <a:schemeClr val="tx1"/>
              </a:solidFill>
              <a:effectLst/>
              <a:latin typeface="Arial" panose="020B0604020202020204" pitchFamily="34" charset="0"/>
            </a:endParaRPr>
          </a:p>
        </p:txBody>
      </p:sp>
      <p:sp>
        <p:nvSpPr>
          <p:cNvPr id="10" name="Rectangle 36967"/>
          <p:cNvSpPr>
            <a:spLocks noChangeArrowheads="1"/>
          </p:cNvSpPr>
          <p:nvPr/>
        </p:nvSpPr>
        <p:spPr bwMode="auto">
          <a:xfrm>
            <a:off x="6515391" y="4218675"/>
            <a:ext cx="1908000" cy="468000"/>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Mangal" panose="02040503050203030202" pitchFamily="18" charset="0"/>
              </a:rPr>
              <a:t>Unique population</a:t>
            </a:r>
            <a:endParaRPr kumimoji="0" lang="en-US" altLang="en-US" sz="3600" b="1" i="0" u="none" strike="noStrike" cap="none" normalizeH="0" baseline="0" dirty="0" smtClean="0">
              <a:ln>
                <a:noFill/>
              </a:ln>
              <a:solidFill>
                <a:schemeClr val="tx1"/>
              </a:solidFill>
              <a:effectLst/>
              <a:latin typeface="Arial" panose="020B0604020202020204" pitchFamily="34" charset="0"/>
            </a:endParaRPr>
          </a:p>
        </p:txBody>
      </p:sp>
      <p:sp>
        <p:nvSpPr>
          <p:cNvPr id="11" name="Rectangle 36969"/>
          <p:cNvSpPr>
            <a:spLocks noChangeArrowheads="1"/>
          </p:cNvSpPr>
          <p:nvPr/>
        </p:nvSpPr>
        <p:spPr bwMode="auto">
          <a:xfrm>
            <a:off x="6569391" y="4955013"/>
            <a:ext cx="1800000" cy="540000"/>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Mangal" panose="02040503050203030202" pitchFamily="18" charset="0"/>
              </a:rPr>
              <a:t>Pareto selection</a:t>
            </a:r>
            <a:endParaRPr kumimoji="0" lang="en-US" altLang="en-US" sz="3600" b="1" i="0" u="none" strike="noStrike" cap="none" normalizeH="0" baseline="0" dirty="0" smtClean="0">
              <a:ln>
                <a:noFill/>
              </a:ln>
              <a:solidFill>
                <a:schemeClr val="tx1"/>
              </a:solidFill>
              <a:effectLst/>
              <a:latin typeface="Arial" panose="020B0604020202020204" pitchFamily="34" charset="0"/>
            </a:endParaRPr>
          </a:p>
        </p:txBody>
      </p:sp>
      <p:sp>
        <p:nvSpPr>
          <p:cNvPr id="12" name="Rectangle 36971"/>
          <p:cNvSpPr>
            <a:spLocks noChangeArrowheads="1"/>
          </p:cNvSpPr>
          <p:nvPr/>
        </p:nvSpPr>
        <p:spPr bwMode="auto">
          <a:xfrm>
            <a:off x="9755619" y="4955013"/>
            <a:ext cx="1800000" cy="468000"/>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Mangal" panose="02040503050203030202" pitchFamily="18" charset="0"/>
              </a:rPr>
              <a:t>Testing</a:t>
            </a:r>
            <a:r>
              <a:rPr kumimoji="0" lang="en-US" altLang="en-US" sz="11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Mangal" panose="02040503050203030202" pitchFamily="18" charset="0"/>
              </a:rPr>
              <a:t> </a:t>
            </a:r>
            <a:endParaRPr kumimoji="0" lang="en-US" altLang="en-US" sz="1800" b="1" i="0" u="none" strike="noStrike" cap="none" normalizeH="0" baseline="0" dirty="0" smtClean="0">
              <a:ln>
                <a:noFill/>
              </a:ln>
              <a:solidFill>
                <a:schemeClr val="tx1"/>
              </a:solidFill>
              <a:effectLst/>
              <a:latin typeface="Arial" panose="020B0604020202020204" pitchFamily="34" charset="0"/>
            </a:endParaRPr>
          </a:p>
        </p:txBody>
      </p:sp>
      <p:sp>
        <p:nvSpPr>
          <p:cNvPr id="13" name="Rounded Rectangle 36974"/>
          <p:cNvSpPr>
            <a:spLocks noChangeArrowheads="1"/>
          </p:cNvSpPr>
          <p:nvPr/>
        </p:nvSpPr>
        <p:spPr bwMode="auto">
          <a:xfrm>
            <a:off x="9890444" y="5821518"/>
            <a:ext cx="1530350" cy="432000"/>
          </a:xfrm>
          <a:prstGeom prst="roundRect">
            <a:avLst>
              <a:gd name="adj" fmla="val 16667"/>
            </a:avLst>
          </a:prstGeom>
          <a:solidFill>
            <a:srgbClr val="FFFFFF"/>
          </a:solidFill>
          <a:ln w="2540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Mangal" panose="02040503050203030202" pitchFamily="18" charset="0"/>
              </a:rPr>
              <a:t>STOP</a:t>
            </a:r>
            <a:endParaRPr kumimoji="0" lang="en-US" altLang="en-US" sz="2400" b="1" i="0" u="none" strike="noStrike" cap="none" normalizeH="0" baseline="0" dirty="0" smtClean="0">
              <a:ln>
                <a:noFill/>
              </a:ln>
              <a:solidFill>
                <a:schemeClr val="tx1"/>
              </a:solidFill>
              <a:effectLst/>
              <a:latin typeface="Arial" panose="020B0604020202020204" pitchFamily="34" charset="0"/>
            </a:endParaRPr>
          </a:p>
        </p:txBody>
      </p:sp>
      <p:sp>
        <p:nvSpPr>
          <p:cNvPr id="28" name="Text Box 36952"/>
          <p:cNvSpPr txBox="1">
            <a:spLocks noChangeArrowheads="1"/>
          </p:cNvSpPr>
          <p:nvPr/>
        </p:nvSpPr>
        <p:spPr bwMode="auto">
          <a:xfrm>
            <a:off x="4651402" y="2607374"/>
            <a:ext cx="426145" cy="190877"/>
          </a:xfrm>
          <a:prstGeom prst="rect">
            <a:avLst/>
          </a:prstGeom>
          <a:solidFill>
            <a:srgbClr val="FFFFFF"/>
          </a:solidFill>
          <a:ln w="6350">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Mangal" panose="02040503050203030202" pitchFamily="18" charset="0"/>
              </a:rPr>
              <a:t>NO</a:t>
            </a:r>
            <a:endParaRPr kumimoji="0" lang="en-US" altLang="en-US" sz="1800" b="1" i="0" u="none" strike="noStrike" cap="none" normalizeH="0" baseline="0" dirty="0" smtClean="0">
              <a:ln>
                <a:noFill/>
              </a:ln>
              <a:solidFill>
                <a:schemeClr val="tx1"/>
              </a:solidFill>
              <a:effectLst/>
              <a:latin typeface="Arial" panose="020B0604020202020204" pitchFamily="34" charset="0"/>
            </a:endParaRPr>
          </a:p>
        </p:txBody>
      </p:sp>
      <p:sp>
        <p:nvSpPr>
          <p:cNvPr id="29" name="Text Box 36957"/>
          <p:cNvSpPr txBox="1">
            <a:spLocks noChangeArrowheads="1"/>
          </p:cNvSpPr>
          <p:nvPr/>
        </p:nvSpPr>
        <p:spPr bwMode="auto">
          <a:xfrm>
            <a:off x="4357921" y="3462835"/>
            <a:ext cx="586963" cy="232830"/>
          </a:xfrm>
          <a:prstGeom prst="rect">
            <a:avLst/>
          </a:prstGeom>
          <a:solidFill>
            <a:srgbClr val="FFFFFF"/>
          </a:solidFill>
          <a:ln w="6350">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Mangal" panose="02040503050203030202" pitchFamily="18" charset="0"/>
              </a:rPr>
              <a:t>YES</a:t>
            </a:r>
            <a:endParaRPr kumimoji="0" lang="en-US" altLang="en-US" sz="1800" b="1" i="0" u="none" strike="noStrike" cap="none" normalizeH="0" baseline="0" dirty="0" smtClean="0">
              <a:ln>
                <a:noFill/>
              </a:ln>
              <a:solidFill>
                <a:schemeClr val="tx1"/>
              </a:solidFill>
              <a:effectLst/>
              <a:latin typeface="Arial" panose="020B0604020202020204" pitchFamily="34" charset="0"/>
            </a:endParaRPr>
          </a:p>
        </p:txBody>
      </p:sp>
      <p:sp>
        <p:nvSpPr>
          <p:cNvPr id="34" name="Rounded Rectangle 36979"/>
          <p:cNvSpPr>
            <a:spLocks noChangeArrowheads="1"/>
          </p:cNvSpPr>
          <p:nvPr/>
        </p:nvSpPr>
        <p:spPr bwMode="auto">
          <a:xfrm>
            <a:off x="3152000" y="1018556"/>
            <a:ext cx="1296000" cy="468000"/>
          </a:xfrm>
          <a:prstGeom prst="roundRect">
            <a:avLst>
              <a:gd name="adj" fmla="val 16667"/>
            </a:avLst>
          </a:prstGeom>
          <a:solidFill>
            <a:srgbClr val="FFFFFF"/>
          </a:solidFill>
          <a:ln w="2540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Mangal" panose="02040503050203030202" pitchFamily="18" charset="0"/>
              </a:rPr>
              <a:t>START</a:t>
            </a:r>
            <a:endParaRPr kumimoji="0" lang="en-US" altLang="en-US" sz="3200" b="1" i="0" u="none" strike="noStrike" cap="none" normalizeH="0" baseline="0" dirty="0" smtClean="0">
              <a:ln>
                <a:noFill/>
              </a:ln>
              <a:solidFill>
                <a:schemeClr val="tx1"/>
              </a:solidFill>
              <a:effectLst/>
              <a:latin typeface="Arial" panose="020B0604020202020204" pitchFamily="34" charset="0"/>
            </a:endParaRPr>
          </a:p>
        </p:txBody>
      </p:sp>
      <p:sp>
        <p:nvSpPr>
          <p:cNvPr id="54" name="Rectangle 36985"/>
          <p:cNvSpPr>
            <a:spLocks noChangeArrowheads="1"/>
          </p:cNvSpPr>
          <p:nvPr/>
        </p:nvSpPr>
        <p:spPr bwMode="auto">
          <a:xfrm>
            <a:off x="6227391" y="2607374"/>
            <a:ext cx="2592000" cy="612000"/>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Mangal" panose="02040503050203030202" pitchFamily="18" charset="0"/>
              </a:rPr>
              <a:t>Remove unnecessary weights</a:t>
            </a:r>
            <a:endParaRPr kumimoji="0" lang="en-US" altLang="en-US" sz="3600" b="1" i="0" u="none" strike="noStrike" cap="none" normalizeH="0" baseline="0" dirty="0" smtClean="0">
              <a:ln>
                <a:noFill/>
              </a:ln>
              <a:solidFill>
                <a:schemeClr val="tx1"/>
              </a:solidFill>
              <a:effectLst/>
              <a:latin typeface="Arial" panose="020B0604020202020204" pitchFamily="34" charset="0"/>
            </a:endParaRPr>
          </a:p>
        </p:txBody>
      </p:sp>
      <p:sp>
        <p:nvSpPr>
          <p:cNvPr id="55" name="Rectangle 36986"/>
          <p:cNvSpPr>
            <a:spLocks noChangeArrowheads="1"/>
          </p:cNvSpPr>
          <p:nvPr/>
        </p:nvSpPr>
        <p:spPr bwMode="auto">
          <a:xfrm>
            <a:off x="6515391" y="3446337"/>
            <a:ext cx="1908000" cy="504000"/>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Mangal" panose="02040503050203030202" pitchFamily="18" charset="0"/>
              </a:rPr>
              <a:t>Calculate accuracy</a:t>
            </a:r>
            <a:endParaRPr kumimoji="0" lang="en-US" altLang="en-US" sz="4000" b="1" i="0" u="none" strike="noStrike" cap="none" normalizeH="0" baseline="0" dirty="0" smtClean="0">
              <a:ln>
                <a:noFill/>
              </a:ln>
              <a:solidFill>
                <a:schemeClr val="tx1"/>
              </a:solidFill>
              <a:effectLst/>
              <a:latin typeface="Arial" panose="020B0604020202020204" pitchFamily="34" charset="0"/>
            </a:endParaRPr>
          </a:p>
        </p:txBody>
      </p:sp>
      <p:sp>
        <p:nvSpPr>
          <p:cNvPr id="59" name="Rectangle 36995"/>
          <p:cNvSpPr>
            <a:spLocks noChangeArrowheads="1"/>
          </p:cNvSpPr>
          <p:nvPr/>
        </p:nvSpPr>
        <p:spPr bwMode="auto">
          <a:xfrm>
            <a:off x="6539894" y="5816435"/>
            <a:ext cx="1764000" cy="540000"/>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Mangal" panose="02040503050203030202" pitchFamily="18" charset="0"/>
              </a:rPr>
              <a:t>Gen=Gen+1</a:t>
            </a:r>
            <a:endParaRPr kumimoji="0" lang="en-US" altLang="en-US" sz="3600" b="1" i="0" u="none" strike="noStrike" cap="none" normalizeH="0" baseline="0" dirty="0" smtClean="0">
              <a:ln>
                <a:noFill/>
              </a:ln>
              <a:solidFill>
                <a:schemeClr val="tx1"/>
              </a:solidFill>
              <a:effectLst/>
              <a:latin typeface="Arial" panose="020B0604020202020204" pitchFamily="34" charset="0"/>
            </a:endParaRPr>
          </a:p>
        </p:txBody>
      </p:sp>
      <p:sp>
        <p:nvSpPr>
          <p:cNvPr id="61" name="Rectangle 58"/>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cxnSp>
        <p:nvCxnSpPr>
          <p:cNvPr id="173" name="Straight Arrow Connector 172"/>
          <p:cNvCxnSpPr>
            <a:stCxn id="34" idx="2"/>
          </p:cNvCxnSpPr>
          <p:nvPr/>
        </p:nvCxnSpPr>
        <p:spPr>
          <a:xfrm flipH="1">
            <a:off x="3795414" y="1486556"/>
            <a:ext cx="4586" cy="1845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5" name="Straight Arrow Connector 174"/>
          <p:cNvCxnSpPr>
            <a:stCxn id="4" idx="2"/>
            <a:endCxn id="5" idx="0"/>
          </p:cNvCxnSpPr>
          <p:nvPr/>
        </p:nvCxnSpPr>
        <p:spPr>
          <a:xfrm flipH="1">
            <a:off x="3795414" y="2175099"/>
            <a:ext cx="0" cy="1443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7" name="Straight Arrow Connector 176"/>
          <p:cNvCxnSpPr>
            <a:stCxn id="5" idx="2"/>
            <a:endCxn id="6" idx="0"/>
          </p:cNvCxnSpPr>
          <p:nvPr/>
        </p:nvCxnSpPr>
        <p:spPr>
          <a:xfrm>
            <a:off x="3795414" y="3579405"/>
            <a:ext cx="0" cy="2373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9" name="Straight Arrow Connector 178"/>
          <p:cNvCxnSpPr>
            <a:stCxn id="6" idx="2"/>
            <a:endCxn id="7" idx="0"/>
          </p:cNvCxnSpPr>
          <p:nvPr/>
        </p:nvCxnSpPr>
        <p:spPr>
          <a:xfrm>
            <a:off x="3795414" y="4212718"/>
            <a:ext cx="0" cy="1747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1" name="Straight Arrow Connector 180"/>
          <p:cNvCxnSpPr>
            <a:stCxn id="7" idx="2"/>
            <a:endCxn id="8" idx="0"/>
          </p:cNvCxnSpPr>
          <p:nvPr/>
        </p:nvCxnSpPr>
        <p:spPr>
          <a:xfrm>
            <a:off x="3795414" y="4783510"/>
            <a:ext cx="0" cy="1806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5" name="Straight Arrow Connector 184"/>
          <p:cNvCxnSpPr>
            <a:stCxn id="8" idx="2"/>
            <a:endCxn id="9" idx="0"/>
          </p:cNvCxnSpPr>
          <p:nvPr/>
        </p:nvCxnSpPr>
        <p:spPr>
          <a:xfrm>
            <a:off x="3795414" y="5504112"/>
            <a:ext cx="0" cy="1734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7" name="Straight Connector 186"/>
          <p:cNvCxnSpPr/>
          <p:nvPr/>
        </p:nvCxnSpPr>
        <p:spPr>
          <a:xfrm>
            <a:off x="5077547" y="6086435"/>
            <a:ext cx="357338" cy="0"/>
          </a:xfrm>
          <a:prstGeom prst="line">
            <a:avLst/>
          </a:prstGeom>
        </p:spPr>
        <p:style>
          <a:lnRef idx="1">
            <a:schemeClr val="dk1"/>
          </a:lnRef>
          <a:fillRef idx="0">
            <a:schemeClr val="dk1"/>
          </a:fillRef>
          <a:effectRef idx="0">
            <a:schemeClr val="dk1"/>
          </a:effectRef>
          <a:fontRef idx="minor">
            <a:schemeClr val="tx1"/>
          </a:fontRef>
        </p:style>
      </p:cxnSp>
      <p:cxnSp>
        <p:nvCxnSpPr>
          <p:cNvPr id="189" name="Straight Connector 188"/>
          <p:cNvCxnSpPr/>
          <p:nvPr/>
        </p:nvCxnSpPr>
        <p:spPr>
          <a:xfrm flipH="1" flipV="1">
            <a:off x="5415414" y="2931390"/>
            <a:ext cx="12263" cy="3155045"/>
          </a:xfrm>
          <a:prstGeom prst="line">
            <a:avLst/>
          </a:prstGeom>
        </p:spPr>
        <p:style>
          <a:lnRef idx="1">
            <a:schemeClr val="dk1"/>
          </a:lnRef>
          <a:fillRef idx="0">
            <a:schemeClr val="dk1"/>
          </a:fillRef>
          <a:effectRef idx="0">
            <a:schemeClr val="dk1"/>
          </a:effectRef>
          <a:fontRef idx="minor">
            <a:schemeClr val="tx1"/>
          </a:fontRef>
        </p:style>
      </p:cxnSp>
      <p:cxnSp>
        <p:nvCxnSpPr>
          <p:cNvPr id="191" name="Straight Arrow Connector 190"/>
          <p:cNvCxnSpPr/>
          <p:nvPr/>
        </p:nvCxnSpPr>
        <p:spPr>
          <a:xfrm>
            <a:off x="5415414" y="2931390"/>
            <a:ext cx="79169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3" name="Straight Arrow Connector 192"/>
          <p:cNvCxnSpPr>
            <a:stCxn id="54" idx="2"/>
            <a:endCxn id="55" idx="0"/>
          </p:cNvCxnSpPr>
          <p:nvPr/>
        </p:nvCxnSpPr>
        <p:spPr>
          <a:xfrm flipH="1">
            <a:off x="7469391" y="3219374"/>
            <a:ext cx="0" cy="2269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5" name="Straight Arrow Connector 194"/>
          <p:cNvCxnSpPr>
            <a:stCxn id="55" idx="2"/>
            <a:endCxn id="10" idx="0"/>
          </p:cNvCxnSpPr>
          <p:nvPr/>
        </p:nvCxnSpPr>
        <p:spPr>
          <a:xfrm>
            <a:off x="7469391" y="3950337"/>
            <a:ext cx="0" cy="2683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7" name="Straight Arrow Connector 196"/>
          <p:cNvCxnSpPr>
            <a:stCxn id="10" idx="2"/>
            <a:endCxn id="11" idx="0"/>
          </p:cNvCxnSpPr>
          <p:nvPr/>
        </p:nvCxnSpPr>
        <p:spPr>
          <a:xfrm>
            <a:off x="7469391" y="4686675"/>
            <a:ext cx="0" cy="2683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9" name="Straight Arrow Connector 198"/>
          <p:cNvCxnSpPr/>
          <p:nvPr/>
        </p:nvCxnSpPr>
        <p:spPr>
          <a:xfrm flipH="1">
            <a:off x="7473053" y="5495013"/>
            <a:ext cx="0" cy="3214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4" name="Straight Connector 203"/>
          <p:cNvCxnSpPr>
            <a:stCxn id="59" idx="2"/>
          </p:cNvCxnSpPr>
          <p:nvPr/>
        </p:nvCxnSpPr>
        <p:spPr>
          <a:xfrm>
            <a:off x="7421894" y="6356435"/>
            <a:ext cx="0" cy="186033"/>
          </a:xfrm>
          <a:prstGeom prst="line">
            <a:avLst/>
          </a:prstGeom>
        </p:spPr>
        <p:style>
          <a:lnRef idx="1">
            <a:schemeClr val="dk1"/>
          </a:lnRef>
          <a:fillRef idx="0">
            <a:schemeClr val="dk1"/>
          </a:fillRef>
          <a:effectRef idx="0">
            <a:schemeClr val="dk1"/>
          </a:effectRef>
          <a:fontRef idx="minor">
            <a:schemeClr val="tx1"/>
          </a:fontRef>
        </p:style>
      </p:cxnSp>
      <p:cxnSp>
        <p:nvCxnSpPr>
          <p:cNvPr id="206" name="Straight Connector 205"/>
          <p:cNvCxnSpPr/>
          <p:nvPr/>
        </p:nvCxnSpPr>
        <p:spPr>
          <a:xfrm flipH="1">
            <a:off x="1210614" y="6555346"/>
            <a:ext cx="6229280" cy="38637"/>
          </a:xfrm>
          <a:prstGeom prst="line">
            <a:avLst/>
          </a:prstGeom>
        </p:spPr>
        <p:style>
          <a:lnRef idx="1">
            <a:schemeClr val="dk1"/>
          </a:lnRef>
          <a:fillRef idx="0">
            <a:schemeClr val="dk1"/>
          </a:fillRef>
          <a:effectRef idx="0">
            <a:schemeClr val="dk1"/>
          </a:effectRef>
          <a:fontRef idx="minor">
            <a:schemeClr val="tx1"/>
          </a:fontRef>
        </p:style>
      </p:cxnSp>
      <p:cxnSp>
        <p:nvCxnSpPr>
          <p:cNvPr id="208" name="Straight Connector 207"/>
          <p:cNvCxnSpPr/>
          <p:nvPr/>
        </p:nvCxnSpPr>
        <p:spPr>
          <a:xfrm flipV="1">
            <a:off x="1210614" y="2949405"/>
            <a:ext cx="0" cy="3645430"/>
          </a:xfrm>
          <a:prstGeom prst="line">
            <a:avLst/>
          </a:prstGeom>
        </p:spPr>
        <p:style>
          <a:lnRef idx="1">
            <a:schemeClr val="dk1"/>
          </a:lnRef>
          <a:fillRef idx="0">
            <a:schemeClr val="dk1"/>
          </a:fillRef>
          <a:effectRef idx="0">
            <a:schemeClr val="dk1"/>
          </a:effectRef>
          <a:fontRef idx="minor">
            <a:schemeClr val="tx1"/>
          </a:fontRef>
        </p:style>
      </p:cxnSp>
      <p:cxnSp>
        <p:nvCxnSpPr>
          <p:cNvPr id="210" name="Straight Arrow Connector 209"/>
          <p:cNvCxnSpPr>
            <a:endCxn id="5" idx="1"/>
          </p:cNvCxnSpPr>
          <p:nvPr/>
        </p:nvCxnSpPr>
        <p:spPr>
          <a:xfrm flipV="1">
            <a:off x="1219614" y="2949405"/>
            <a:ext cx="18558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4" name="Straight Connector 213"/>
          <p:cNvCxnSpPr>
            <a:stCxn id="5" idx="3"/>
          </p:cNvCxnSpPr>
          <p:nvPr/>
        </p:nvCxnSpPr>
        <p:spPr>
          <a:xfrm>
            <a:off x="4515414" y="2949405"/>
            <a:ext cx="740802" cy="0"/>
          </a:xfrm>
          <a:prstGeom prst="line">
            <a:avLst/>
          </a:prstGeom>
        </p:spPr>
        <p:style>
          <a:lnRef idx="1">
            <a:schemeClr val="dk1"/>
          </a:lnRef>
          <a:fillRef idx="0">
            <a:schemeClr val="dk1"/>
          </a:fillRef>
          <a:effectRef idx="0">
            <a:schemeClr val="dk1"/>
          </a:effectRef>
          <a:fontRef idx="minor">
            <a:schemeClr val="tx1"/>
          </a:fontRef>
        </p:style>
      </p:cxnSp>
      <p:cxnSp>
        <p:nvCxnSpPr>
          <p:cNvPr id="216" name="Straight Connector 215"/>
          <p:cNvCxnSpPr/>
          <p:nvPr/>
        </p:nvCxnSpPr>
        <p:spPr>
          <a:xfrm flipV="1">
            <a:off x="5256216" y="1923099"/>
            <a:ext cx="0" cy="1026306"/>
          </a:xfrm>
          <a:prstGeom prst="line">
            <a:avLst/>
          </a:prstGeom>
        </p:spPr>
        <p:style>
          <a:lnRef idx="1">
            <a:schemeClr val="dk1"/>
          </a:lnRef>
          <a:fillRef idx="0">
            <a:schemeClr val="dk1"/>
          </a:fillRef>
          <a:effectRef idx="0">
            <a:schemeClr val="dk1"/>
          </a:effectRef>
          <a:fontRef idx="minor">
            <a:schemeClr val="tx1"/>
          </a:fontRef>
        </p:style>
      </p:cxnSp>
      <p:cxnSp>
        <p:nvCxnSpPr>
          <p:cNvPr id="218" name="Straight Connector 217"/>
          <p:cNvCxnSpPr/>
          <p:nvPr/>
        </p:nvCxnSpPr>
        <p:spPr>
          <a:xfrm>
            <a:off x="5256216" y="1923099"/>
            <a:ext cx="5381263" cy="0"/>
          </a:xfrm>
          <a:prstGeom prst="line">
            <a:avLst/>
          </a:prstGeom>
        </p:spPr>
        <p:style>
          <a:lnRef idx="1">
            <a:schemeClr val="dk1"/>
          </a:lnRef>
          <a:fillRef idx="0">
            <a:schemeClr val="dk1"/>
          </a:fillRef>
          <a:effectRef idx="0">
            <a:schemeClr val="dk1"/>
          </a:effectRef>
          <a:fontRef idx="minor">
            <a:schemeClr val="tx1"/>
          </a:fontRef>
        </p:style>
      </p:cxnSp>
      <p:cxnSp>
        <p:nvCxnSpPr>
          <p:cNvPr id="222" name="Straight Arrow Connector 221"/>
          <p:cNvCxnSpPr/>
          <p:nvPr/>
        </p:nvCxnSpPr>
        <p:spPr>
          <a:xfrm>
            <a:off x="10619479" y="1923099"/>
            <a:ext cx="36000" cy="30319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5" name="Straight Arrow Connector 224"/>
          <p:cNvCxnSpPr>
            <a:stCxn id="12" idx="2"/>
            <a:endCxn id="13" idx="0"/>
          </p:cNvCxnSpPr>
          <p:nvPr/>
        </p:nvCxnSpPr>
        <p:spPr>
          <a:xfrm>
            <a:off x="10655619" y="5423013"/>
            <a:ext cx="0" cy="3985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92146706"/>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666" y="200583"/>
            <a:ext cx="8596668" cy="1320800"/>
          </a:xfrm>
        </p:spPr>
        <p:txBody>
          <a:bodyPr/>
          <a:lstStyle/>
          <a:p>
            <a:r>
              <a:rPr lang="en-IN" b="1" dirty="0"/>
              <a:t>REMOVING UNNECESSARY WEIGHTS </a:t>
            </a:r>
            <a:r>
              <a:rPr lang="en-IN" dirty="0"/>
              <a:t/>
            </a:r>
            <a:br>
              <a:rPr lang="en-IN" dirty="0"/>
            </a:br>
            <a:endParaRPr lang="en-IN" dirty="0"/>
          </a:p>
        </p:txBody>
      </p:sp>
      <p:sp>
        <p:nvSpPr>
          <p:cNvPr id="85" name="Rectangle 8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6" name="Rectangle 83"/>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87" name="Rectangle 84"/>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kumimoji="0" lang="en-US" altLang="en-US" sz="11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88" name="Rectangle 94"/>
          <p:cNvSpPr>
            <a:spLocks noChangeArrowheads="1"/>
          </p:cNvSpPr>
          <p:nvPr/>
        </p:nvSpPr>
        <p:spPr bwMode="auto">
          <a:xfrm>
            <a:off x="0"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9" name="Rounded Rectangle 88"/>
          <p:cNvSpPr/>
          <p:nvPr/>
        </p:nvSpPr>
        <p:spPr>
          <a:xfrm>
            <a:off x="7232297" y="965703"/>
            <a:ext cx="1764000" cy="612000"/>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2400" b="1" dirty="0" smtClean="0">
                <a:effectLst/>
                <a:latin typeface="Times New Roman" panose="02020603050405020304" pitchFamily="18" charset="0"/>
                <a:ea typeface="Times New Roman" panose="02020603050405020304" pitchFamily="18" charset="0"/>
                <a:cs typeface="Mangal" panose="02040503050203030202" pitchFamily="18" charset="0"/>
              </a:rPr>
              <a:t>START</a:t>
            </a:r>
            <a:endParaRPr lang="en-IN" sz="2400" b="1" dirty="0">
              <a:effectLst/>
              <a:latin typeface="Times New Roman" panose="02020603050405020304" pitchFamily="18" charset="0"/>
              <a:ea typeface="Times New Roman" panose="02020603050405020304" pitchFamily="18" charset="0"/>
              <a:cs typeface="Mangal" panose="02040503050203030202" pitchFamily="18" charset="0"/>
            </a:endParaRPr>
          </a:p>
        </p:txBody>
      </p:sp>
      <p:sp>
        <p:nvSpPr>
          <p:cNvPr id="90" name="Diamond 89"/>
          <p:cNvSpPr/>
          <p:nvPr/>
        </p:nvSpPr>
        <p:spPr>
          <a:xfrm>
            <a:off x="6752894" y="1855356"/>
            <a:ext cx="2664000" cy="1116000"/>
          </a:xfrm>
          <a:prstGeom prst="diamond">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endParaRPr lang="en-US" sz="1200" b="1" dirty="0" smtClean="0">
              <a:effectLst/>
              <a:latin typeface="Times New Roman" panose="02020603050405020304" pitchFamily="18" charset="0"/>
              <a:ea typeface="Times New Roman" panose="02020603050405020304" pitchFamily="18" charset="0"/>
              <a:cs typeface="Mangal" panose="02040503050203030202" pitchFamily="18" charset="0"/>
            </a:endParaRPr>
          </a:p>
          <a:p>
            <a:pPr algn="ctr">
              <a:spcAft>
                <a:spcPts val="0"/>
              </a:spcAft>
            </a:pPr>
            <a:r>
              <a:rPr lang="en-US" sz="2000" b="1" dirty="0" smtClean="0">
                <a:effectLst/>
                <a:latin typeface="Times New Roman" panose="02020603050405020304" pitchFamily="18" charset="0"/>
                <a:ea typeface="Times New Roman" panose="02020603050405020304" pitchFamily="18" charset="0"/>
                <a:cs typeface="Mangal" panose="02040503050203030202" pitchFamily="18" charset="0"/>
              </a:rPr>
              <a:t>Gene </a:t>
            </a:r>
            <a:r>
              <a:rPr lang="en-US" sz="2000" b="1" dirty="0">
                <a:effectLst/>
                <a:latin typeface="Times New Roman" panose="02020603050405020304" pitchFamily="18" charset="0"/>
                <a:ea typeface="Times New Roman" panose="02020603050405020304" pitchFamily="18" charset="0"/>
                <a:cs typeface="Mangal" panose="02040503050203030202" pitchFamily="18" charset="0"/>
              </a:rPr>
              <a:t>&lt; </a:t>
            </a:r>
            <a:r>
              <a:rPr lang="en-US" sz="2000" b="1" dirty="0" smtClean="0">
                <a:effectLst/>
                <a:latin typeface="Times New Roman" panose="02020603050405020304" pitchFamily="18" charset="0"/>
                <a:ea typeface="Times New Roman" panose="02020603050405020304" pitchFamily="18" charset="0"/>
                <a:cs typeface="Mangal" panose="02040503050203030202" pitchFamily="18" charset="0"/>
              </a:rPr>
              <a:t>n</a:t>
            </a:r>
            <a:endParaRPr lang="en-IN" sz="2000" b="1" dirty="0" smtClean="0">
              <a:effectLst/>
              <a:latin typeface="Times New Roman" panose="02020603050405020304" pitchFamily="18" charset="0"/>
              <a:ea typeface="Times New Roman" panose="02020603050405020304" pitchFamily="18" charset="0"/>
              <a:cs typeface="Mangal" panose="02040503050203030202" pitchFamily="18" charset="0"/>
            </a:endParaRPr>
          </a:p>
          <a:p>
            <a:pPr>
              <a:spcAft>
                <a:spcPts val="0"/>
              </a:spcAft>
            </a:pPr>
            <a:r>
              <a:rPr lang="en-US" sz="1200" b="1" dirty="0">
                <a:effectLst/>
                <a:latin typeface="Times New Roman" panose="02020603050405020304" pitchFamily="18" charset="0"/>
                <a:ea typeface="Times New Roman" panose="02020603050405020304" pitchFamily="18" charset="0"/>
                <a:cs typeface="Mangal" panose="02040503050203030202" pitchFamily="18" charset="0"/>
              </a:rPr>
              <a:t> </a:t>
            </a:r>
            <a:endParaRPr lang="en-IN" sz="1200" b="1" dirty="0">
              <a:effectLst/>
              <a:latin typeface="Times New Roman" panose="02020603050405020304" pitchFamily="18" charset="0"/>
              <a:ea typeface="Times New Roman" panose="02020603050405020304" pitchFamily="18" charset="0"/>
              <a:cs typeface="Mangal" panose="02040503050203030202" pitchFamily="18" charset="0"/>
            </a:endParaRPr>
          </a:p>
        </p:txBody>
      </p:sp>
      <p:sp>
        <p:nvSpPr>
          <p:cNvPr id="91" name="Diamond 90"/>
          <p:cNvSpPr/>
          <p:nvPr/>
        </p:nvSpPr>
        <p:spPr>
          <a:xfrm>
            <a:off x="6770894" y="3379745"/>
            <a:ext cx="2628000" cy="1152000"/>
          </a:xfrm>
          <a:prstGeom prst="diamond">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400" b="1" dirty="0">
                <a:effectLst/>
                <a:latin typeface="Times New Roman" panose="02020603050405020304" pitchFamily="18" charset="0"/>
                <a:ea typeface="Times New Roman" panose="02020603050405020304" pitchFamily="18" charset="0"/>
                <a:cs typeface="Mangal" panose="02040503050203030202" pitchFamily="18" charset="0"/>
              </a:rPr>
              <a:t>Gene value &lt; 0.01</a:t>
            </a:r>
            <a:endParaRPr lang="en-IN" sz="2000" b="1" dirty="0">
              <a:effectLst/>
              <a:latin typeface="Times New Roman" panose="02020603050405020304" pitchFamily="18" charset="0"/>
              <a:ea typeface="Times New Roman" panose="02020603050405020304" pitchFamily="18" charset="0"/>
              <a:cs typeface="Mangal" panose="02040503050203030202" pitchFamily="18" charset="0"/>
            </a:endParaRPr>
          </a:p>
        </p:txBody>
      </p:sp>
      <p:sp>
        <p:nvSpPr>
          <p:cNvPr id="92" name="Rectangle 91"/>
          <p:cNvSpPr/>
          <p:nvPr/>
        </p:nvSpPr>
        <p:spPr>
          <a:xfrm>
            <a:off x="7232297" y="5041015"/>
            <a:ext cx="1836000" cy="86400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600" b="1" dirty="0">
                <a:effectLst/>
                <a:latin typeface="Times New Roman" panose="02020603050405020304" pitchFamily="18" charset="0"/>
                <a:ea typeface="Times New Roman" panose="02020603050405020304" pitchFamily="18" charset="0"/>
                <a:cs typeface="Mangal" panose="02040503050203030202" pitchFamily="18" charset="0"/>
              </a:rPr>
              <a:t>Gene value  = 0.00</a:t>
            </a:r>
            <a:endParaRPr lang="en-IN" sz="1600" b="1" dirty="0">
              <a:effectLst/>
              <a:latin typeface="Times New Roman" panose="02020603050405020304" pitchFamily="18" charset="0"/>
              <a:ea typeface="Times New Roman" panose="02020603050405020304" pitchFamily="18" charset="0"/>
              <a:cs typeface="Mangal" panose="02040503050203030202" pitchFamily="18" charset="0"/>
            </a:endParaRPr>
          </a:p>
        </p:txBody>
      </p:sp>
      <p:cxnSp>
        <p:nvCxnSpPr>
          <p:cNvPr id="93" name="Straight Arrow Connector 92"/>
          <p:cNvCxnSpPr/>
          <p:nvPr/>
        </p:nvCxnSpPr>
        <p:spPr>
          <a:xfrm>
            <a:off x="8084894" y="1561351"/>
            <a:ext cx="0" cy="2940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4" name="Straight Arrow Connector 93"/>
          <p:cNvCxnSpPr>
            <a:stCxn id="90" idx="2"/>
          </p:cNvCxnSpPr>
          <p:nvPr/>
        </p:nvCxnSpPr>
        <p:spPr>
          <a:xfrm>
            <a:off x="8084894" y="2971356"/>
            <a:ext cx="7620" cy="4083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5" name="Straight Connector 94"/>
          <p:cNvCxnSpPr/>
          <p:nvPr/>
        </p:nvCxnSpPr>
        <p:spPr>
          <a:xfrm flipV="1">
            <a:off x="4898574" y="2413356"/>
            <a:ext cx="0" cy="1200390"/>
          </a:xfrm>
          <a:prstGeom prst="line">
            <a:avLst/>
          </a:prstGeom>
        </p:spPr>
        <p:style>
          <a:lnRef idx="1">
            <a:schemeClr val="dk1"/>
          </a:lnRef>
          <a:fillRef idx="0">
            <a:schemeClr val="dk1"/>
          </a:fillRef>
          <a:effectRef idx="0">
            <a:schemeClr val="dk1"/>
          </a:effectRef>
          <a:fontRef idx="minor">
            <a:schemeClr val="tx1"/>
          </a:fontRef>
        </p:style>
      </p:cxnSp>
      <p:sp>
        <p:nvSpPr>
          <p:cNvPr id="96" name="Rounded Rectangle 95"/>
          <p:cNvSpPr/>
          <p:nvPr/>
        </p:nvSpPr>
        <p:spPr>
          <a:xfrm>
            <a:off x="9817860" y="5374803"/>
            <a:ext cx="1872000" cy="648000"/>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2400" b="1" dirty="0" smtClean="0">
                <a:effectLst/>
                <a:latin typeface="Times New Roman" panose="02020603050405020304" pitchFamily="18" charset="0"/>
                <a:ea typeface="Times New Roman" panose="02020603050405020304" pitchFamily="18" charset="0"/>
                <a:cs typeface="Mangal" panose="02040503050203030202" pitchFamily="18" charset="0"/>
              </a:rPr>
              <a:t>STOP</a:t>
            </a:r>
            <a:endParaRPr lang="en-IN" sz="2400" b="1" dirty="0">
              <a:effectLst/>
              <a:latin typeface="Times New Roman" panose="02020603050405020304" pitchFamily="18" charset="0"/>
              <a:ea typeface="Times New Roman" panose="02020603050405020304" pitchFamily="18" charset="0"/>
              <a:cs typeface="Mangal" panose="02040503050203030202" pitchFamily="18" charset="0"/>
            </a:endParaRPr>
          </a:p>
        </p:txBody>
      </p:sp>
      <p:cxnSp>
        <p:nvCxnSpPr>
          <p:cNvPr id="97" name="Straight Arrow Connector 96"/>
          <p:cNvCxnSpPr/>
          <p:nvPr/>
        </p:nvCxnSpPr>
        <p:spPr>
          <a:xfrm>
            <a:off x="4898574" y="2413356"/>
            <a:ext cx="187232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8" name="Rectangle 97"/>
          <p:cNvSpPr/>
          <p:nvPr/>
        </p:nvSpPr>
        <p:spPr>
          <a:xfrm>
            <a:off x="4117969" y="3613745"/>
            <a:ext cx="1764000" cy="68400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600" b="1" dirty="0">
                <a:effectLst/>
                <a:latin typeface="Times New Roman" panose="02020603050405020304" pitchFamily="18" charset="0"/>
                <a:ea typeface="Times New Roman" panose="02020603050405020304" pitchFamily="18" charset="0"/>
                <a:cs typeface="Mangal" panose="02040503050203030202" pitchFamily="18" charset="0"/>
              </a:rPr>
              <a:t>Gene= Gene + 1</a:t>
            </a:r>
          </a:p>
        </p:txBody>
      </p:sp>
      <p:cxnSp>
        <p:nvCxnSpPr>
          <p:cNvPr id="99" name="Straight Arrow Connector 98"/>
          <p:cNvCxnSpPr/>
          <p:nvPr/>
        </p:nvCxnSpPr>
        <p:spPr>
          <a:xfrm flipH="1">
            <a:off x="8084894" y="4531745"/>
            <a:ext cx="7620" cy="5092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0" name="Straight Connector 99"/>
          <p:cNvCxnSpPr/>
          <p:nvPr/>
        </p:nvCxnSpPr>
        <p:spPr>
          <a:xfrm flipV="1">
            <a:off x="9416894" y="2423144"/>
            <a:ext cx="1336966" cy="1980"/>
          </a:xfrm>
          <a:prstGeom prst="line">
            <a:avLst/>
          </a:prstGeom>
        </p:spPr>
        <p:style>
          <a:lnRef idx="1">
            <a:schemeClr val="dk1"/>
          </a:lnRef>
          <a:fillRef idx="0">
            <a:schemeClr val="dk1"/>
          </a:fillRef>
          <a:effectRef idx="0">
            <a:schemeClr val="dk1"/>
          </a:effectRef>
          <a:fontRef idx="minor">
            <a:schemeClr val="tx1"/>
          </a:fontRef>
        </p:style>
      </p:cxnSp>
      <p:cxnSp>
        <p:nvCxnSpPr>
          <p:cNvPr id="101" name="Straight Arrow Connector 100"/>
          <p:cNvCxnSpPr/>
          <p:nvPr/>
        </p:nvCxnSpPr>
        <p:spPr>
          <a:xfrm flipH="1">
            <a:off x="10756514" y="2423144"/>
            <a:ext cx="12812" cy="29516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0" name="Straight Connector 109"/>
          <p:cNvCxnSpPr/>
          <p:nvPr/>
        </p:nvCxnSpPr>
        <p:spPr>
          <a:xfrm>
            <a:off x="8069985" y="5905015"/>
            <a:ext cx="0" cy="417745"/>
          </a:xfrm>
          <a:prstGeom prst="line">
            <a:avLst/>
          </a:prstGeom>
        </p:spPr>
        <p:style>
          <a:lnRef idx="1">
            <a:schemeClr val="dk1"/>
          </a:lnRef>
          <a:fillRef idx="0">
            <a:schemeClr val="dk1"/>
          </a:fillRef>
          <a:effectRef idx="0">
            <a:schemeClr val="dk1"/>
          </a:effectRef>
          <a:fontRef idx="minor">
            <a:schemeClr val="tx1"/>
          </a:fontRef>
        </p:style>
      </p:cxnSp>
      <p:cxnSp>
        <p:nvCxnSpPr>
          <p:cNvPr id="112" name="Straight Connector 111"/>
          <p:cNvCxnSpPr/>
          <p:nvPr/>
        </p:nvCxnSpPr>
        <p:spPr>
          <a:xfrm flipH="1">
            <a:off x="4898574" y="6348518"/>
            <a:ext cx="3186320" cy="12878"/>
          </a:xfrm>
          <a:prstGeom prst="line">
            <a:avLst/>
          </a:prstGeom>
        </p:spPr>
        <p:style>
          <a:lnRef idx="1">
            <a:schemeClr val="dk1"/>
          </a:lnRef>
          <a:fillRef idx="0">
            <a:schemeClr val="dk1"/>
          </a:fillRef>
          <a:effectRef idx="0">
            <a:schemeClr val="dk1"/>
          </a:effectRef>
          <a:fontRef idx="minor">
            <a:schemeClr val="tx1"/>
          </a:fontRef>
        </p:style>
      </p:cxnSp>
      <p:cxnSp>
        <p:nvCxnSpPr>
          <p:cNvPr id="114" name="Straight Arrow Connector 113"/>
          <p:cNvCxnSpPr/>
          <p:nvPr/>
        </p:nvCxnSpPr>
        <p:spPr>
          <a:xfrm flipV="1">
            <a:off x="4898574" y="4297745"/>
            <a:ext cx="0" cy="20931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7" name="Straight Arrow Connector 116"/>
          <p:cNvCxnSpPr>
            <a:stCxn id="91" idx="1"/>
            <a:endCxn id="98" idx="3"/>
          </p:cNvCxnSpPr>
          <p:nvPr/>
        </p:nvCxnSpPr>
        <p:spPr>
          <a:xfrm flipH="1">
            <a:off x="5881969" y="3955745"/>
            <a:ext cx="88892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8" name="Text Box 202"/>
          <p:cNvSpPr txBox="1"/>
          <p:nvPr/>
        </p:nvSpPr>
        <p:spPr>
          <a:xfrm>
            <a:off x="8326088" y="4610088"/>
            <a:ext cx="508635" cy="285115"/>
          </a:xfrm>
          <a:prstGeom prst="rect">
            <a:avLst/>
          </a:prstGeom>
          <a:solidFill>
            <a:schemeClr val="lt1"/>
          </a:solidFill>
          <a:ln w="6350">
            <a:solidFill>
              <a:schemeClr val="bg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US" sz="1200" b="1" dirty="0" smtClean="0">
                <a:effectLst/>
                <a:latin typeface="Times New Roman" panose="02020603050405020304" pitchFamily="18" charset="0"/>
                <a:ea typeface="Times New Roman" panose="02020603050405020304" pitchFamily="18" charset="0"/>
                <a:cs typeface="Mangal" panose="02040503050203030202" pitchFamily="18" charset="0"/>
              </a:rPr>
              <a:t>YES</a:t>
            </a:r>
            <a:endParaRPr lang="en-IN" sz="1200" b="1" dirty="0">
              <a:effectLst/>
              <a:latin typeface="Times New Roman" panose="02020603050405020304" pitchFamily="18" charset="0"/>
              <a:ea typeface="Times New Roman" panose="02020603050405020304" pitchFamily="18" charset="0"/>
              <a:cs typeface="Mangal" panose="02040503050203030202" pitchFamily="18" charset="0"/>
            </a:endParaRPr>
          </a:p>
        </p:txBody>
      </p:sp>
      <p:sp>
        <p:nvSpPr>
          <p:cNvPr id="119" name="Text Box 207"/>
          <p:cNvSpPr txBox="1"/>
          <p:nvPr/>
        </p:nvSpPr>
        <p:spPr>
          <a:xfrm>
            <a:off x="6145409" y="3613298"/>
            <a:ext cx="413385" cy="238125"/>
          </a:xfrm>
          <a:prstGeom prst="rect">
            <a:avLst/>
          </a:prstGeom>
          <a:solidFill>
            <a:sysClr val="window" lastClr="FFFFFF"/>
          </a:solidFill>
          <a:ln w="6350">
            <a:solidFill>
              <a:sysClr val="window" lastClr="FFFFFF"/>
            </a:solid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US" sz="1200" b="1" dirty="0" smtClean="0">
                <a:effectLst/>
                <a:latin typeface="Times New Roman" panose="02020603050405020304" pitchFamily="18" charset="0"/>
                <a:ea typeface="Times New Roman" panose="02020603050405020304" pitchFamily="18" charset="0"/>
                <a:cs typeface="Mangal" panose="02040503050203030202" pitchFamily="18" charset="0"/>
              </a:rPr>
              <a:t>NO</a:t>
            </a:r>
            <a:endParaRPr lang="en-IN" sz="1200" b="1" dirty="0">
              <a:effectLst/>
              <a:latin typeface="Times New Roman" panose="02020603050405020304" pitchFamily="18" charset="0"/>
              <a:ea typeface="Times New Roman" panose="02020603050405020304" pitchFamily="18" charset="0"/>
              <a:cs typeface="Mangal" panose="02040503050203030202" pitchFamily="18" charset="0"/>
            </a:endParaRPr>
          </a:p>
        </p:txBody>
      </p:sp>
      <p:sp>
        <p:nvSpPr>
          <p:cNvPr id="4" name="TextBox 3"/>
          <p:cNvSpPr txBox="1"/>
          <p:nvPr/>
        </p:nvSpPr>
        <p:spPr>
          <a:xfrm>
            <a:off x="695458" y="1339403"/>
            <a:ext cx="3282581" cy="452431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IN" sz="2400" dirty="0" smtClean="0">
                <a:solidFill>
                  <a:schemeClr val="accent1">
                    <a:lumMod val="75000"/>
                  </a:schemeClr>
                </a:solidFill>
              </a:rPr>
              <a:t>Reduce neural network complexity </a:t>
            </a:r>
          </a:p>
          <a:p>
            <a:pPr marL="285750" indent="-285750">
              <a:lnSpc>
                <a:spcPct val="150000"/>
              </a:lnSpc>
              <a:buFont typeface="Wingdings" panose="05000000000000000000" pitchFamily="2" charset="2"/>
              <a:buChar char="Ø"/>
            </a:pPr>
            <a:endParaRPr lang="en-IN" sz="2400" dirty="0" smtClean="0">
              <a:solidFill>
                <a:schemeClr val="accent1">
                  <a:lumMod val="75000"/>
                </a:schemeClr>
              </a:solidFill>
            </a:endParaRPr>
          </a:p>
          <a:p>
            <a:pPr marL="285750" indent="-285750">
              <a:lnSpc>
                <a:spcPct val="150000"/>
              </a:lnSpc>
              <a:buFont typeface="Wingdings" panose="05000000000000000000" pitchFamily="2" charset="2"/>
              <a:buChar char="Ø"/>
            </a:pPr>
            <a:r>
              <a:rPr lang="en-IN" sz="2400" dirty="0" smtClean="0">
                <a:solidFill>
                  <a:schemeClr val="accent1">
                    <a:lumMod val="75000"/>
                  </a:schemeClr>
                </a:solidFill>
              </a:rPr>
              <a:t>Reduce number of inter connection</a:t>
            </a:r>
          </a:p>
          <a:p>
            <a:pPr marL="285750" indent="-285750">
              <a:lnSpc>
                <a:spcPct val="150000"/>
              </a:lnSpc>
              <a:buFont typeface="Wingdings" panose="05000000000000000000" pitchFamily="2" charset="2"/>
              <a:buChar char="Ø"/>
            </a:pPr>
            <a:endParaRPr lang="en-IN" sz="2400" dirty="0" smtClean="0">
              <a:solidFill>
                <a:schemeClr val="accent1">
                  <a:lumMod val="75000"/>
                </a:schemeClr>
              </a:solidFill>
            </a:endParaRPr>
          </a:p>
          <a:p>
            <a:pPr marL="285750" indent="-285750">
              <a:lnSpc>
                <a:spcPct val="150000"/>
              </a:lnSpc>
              <a:buFont typeface="Wingdings" panose="05000000000000000000" pitchFamily="2" charset="2"/>
              <a:buChar char="Ø"/>
            </a:pPr>
            <a:r>
              <a:rPr lang="en-IN" sz="2400" dirty="0" smtClean="0">
                <a:solidFill>
                  <a:schemeClr val="accent1">
                    <a:lumMod val="75000"/>
                  </a:schemeClr>
                </a:solidFill>
              </a:rPr>
              <a:t>Reduce number of calculation</a:t>
            </a:r>
            <a:endParaRPr lang="en-IN" sz="2400" dirty="0">
              <a:solidFill>
                <a:schemeClr val="accent1">
                  <a:lumMod val="75000"/>
                </a:schemeClr>
              </a:solidFill>
            </a:endParaRPr>
          </a:p>
        </p:txBody>
      </p:sp>
    </p:spTree>
    <p:extLst>
      <p:ext uri="{BB962C8B-B14F-4D97-AF65-F5344CB8AC3E}">
        <p14:creationId xmlns:p14="http://schemas.microsoft.com/office/powerpoint/2010/main" val="5474753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PARETO VOTING</a:t>
            </a:r>
            <a:endParaRPr lang="en-IN" dirty="0"/>
          </a:p>
        </p:txBody>
      </p:sp>
      <p:graphicFrame>
        <p:nvGraphicFramePr>
          <p:cNvPr id="8" name="Table 7"/>
          <p:cNvGraphicFramePr>
            <a:graphicFrameLocks noGrp="1"/>
          </p:cNvGraphicFramePr>
          <p:nvPr>
            <p:extLst>
              <p:ext uri="{D42A27DB-BD31-4B8C-83A1-F6EECF244321}">
                <p14:modId xmlns:p14="http://schemas.microsoft.com/office/powerpoint/2010/main" val="2734010323"/>
              </p:ext>
            </p:extLst>
          </p:nvPr>
        </p:nvGraphicFramePr>
        <p:xfrm>
          <a:off x="5904440" y="977043"/>
          <a:ext cx="1848642" cy="5261976"/>
        </p:xfrm>
        <a:graphic>
          <a:graphicData uri="http://schemas.openxmlformats.org/drawingml/2006/table">
            <a:tbl>
              <a:tblPr firstRow="1" bandRow="1">
                <a:tableStyleId>{5C22544A-7EE6-4342-B048-85BDC9FD1C3A}</a:tableStyleId>
              </a:tblPr>
              <a:tblGrid>
                <a:gridCol w="924321"/>
                <a:gridCol w="924321"/>
              </a:tblGrid>
              <a:tr h="441254">
                <a:tc>
                  <a:txBody>
                    <a:bodyPr/>
                    <a:lstStyle/>
                    <a:p>
                      <a:pPr algn="ctr"/>
                      <a:r>
                        <a:rPr lang="en-IN" dirty="0" smtClean="0"/>
                        <a:t>Class label</a:t>
                      </a:r>
                      <a:r>
                        <a:rPr lang="en-IN" baseline="0" dirty="0" smtClean="0"/>
                        <a:t> </a:t>
                      </a:r>
                      <a:endParaRPr lang="en-IN"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dirty="0" smtClean="0"/>
                        <a:t>Votes </a:t>
                      </a:r>
                    </a:p>
                    <a:p>
                      <a:pPr algn="ctr"/>
                      <a:endParaRPr lang="en-IN" dirty="0"/>
                    </a:p>
                  </a:txBody>
                  <a:tcPr/>
                </a:tc>
              </a:tr>
              <a:tr h="1155474">
                <a:tc>
                  <a:txBody>
                    <a:bodyPr/>
                    <a:lstStyle/>
                    <a:p>
                      <a:pPr algn="ctr"/>
                      <a:r>
                        <a:rPr lang="en-IN" dirty="0" smtClean="0"/>
                        <a:t>1</a:t>
                      </a:r>
                      <a:endParaRPr lang="en-IN" dirty="0"/>
                    </a:p>
                  </a:txBody>
                  <a:tcPr/>
                </a:tc>
                <a:tc>
                  <a:txBody>
                    <a:bodyPr/>
                    <a:lstStyle/>
                    <a:p>
                      <a:pPr algn="ctr"/>
                      <a:r>
                        <a:rPr lang="en-IN" dirty="0" smtClean="0"/>
                        <a:t>3</a:t>
                      </a:r>
                      <a:endParaRPr lang="en-IN" dirty="0"/>
                    </a:p>
                  </a:txBody>
                  <a:tcPr/>
                </a:tc>
              </a:tr>
              <a:tr h="1155474">
                <a:tc>
                  <a:txBody>
                    <a:bodyPr/>
                    <a:lstStyle/>
                    <a:p>
                      <a:pPr algn="ctr"/>
                      <a:r>
                        <a:rPr lang="en-IN" dirty="0" smtClean="0"/>
                        <a:t>2</a:t>
                      </a:r>
                      <a:endParaRPr lang="en-IN" dirty="0"/>
                    </a:p>
                  </a:txBody>
                  <a:tcPr/>
                </a:tc>
                <a:tc>
                  <a:txBody>
                    <a:bodyPr/>
                    <a:lstStyle/>
                    <a:p>
                      <a:pPr algn="ctr"/>
                      <a:r>
                        <a:rPr lang="en-IN" dirty="0" smtClean="0"/>
                        <a:t>1</a:t>
                      </a:r>
                      <a:endParaRPr lang="en-IN" dirty="0"/>
                    </a:p>
                  </a:txBody>
                  <a:tcPr/>
                </a:tc>
              </a:tr>
              <a:tr h="1155474">
                <a:tc>
                  <a:txBody>
                    <a:bodyPr/>
                    <a:lstStyle/>
                    <a:p>
                      <a:pPr algn="ctr"/>
                      <a:r>
                        <a:rPr lang="en-IN" dirty="0" smtClean="0"/>
                        <a:t>3</a:t>
                      </a:r>
                      <a:endParaRPr lang="en-IN" dirty="0"/>
                    </a:p>
                  </a:txBody>
                  <a:tcPr/>
                </a:tc>
                <a:tc>
                  <a:txBody>
                    <a:bodyPr/>
                    <a:lstStyle/>
                    <a:p>
                      <a:pPr algn="ctr"/>
                      <a:r>
                        <a:rPr lang="en-IN" dirty="0" smtClean="0"/>
                        <a:t>0</a:t>
                      </a:r>
                      <a:endParaRPr lang="en-IN" dirty="0"/>
                    </a:p>
                  </a:txBody>
                  <a:tcPr/>
                </a:tc>
              </a:tr>
              <a:tr h="1155474">
                <a:tc>
                  <a:txBody>
                    <a:bodyPr/>
                    <a:lstStyle/>
                    <a:p>
                      <a:pPr algn="ctr"/>
                      <a:r>
                        <a:rPr lang="en-IN" dirty="0" smtClean="0"/>
                        <a:t>4</a:t>
                      </a:r>
                      <a:endParaRPr lang="en-IN" dirty="0"/>
                    </a:p>
                  </a:txBody>
                  <a:tcPr/>
                </a:tc>
                <a:tc>
                  <a:txBody>
                    <a:bodyPr/>
                    <a:lstStyle/>
                    <a:p>
                      <a:pPr algn="ctr"/>
                      <a:r>
                        <a:rPr lang="en-IN" dirty="0" smtClean="0"/>
                        <a:t>0</a:t>
                      </a:r>
                      <a:endParaRPr lang="en-IN" dirty="0"/>
                    </a:p>
                  </a:txBody>
                  <a:tcPr/>
                </a:tc>
              </a:tr>
            </a:tbl>
          </a:graphicData>
        </a:graphic>
      </p:graphicFrame>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270000"/>
            <a:ext cx="2539220" cy="1485530"/>
          </a:xfrm>
          <a:prstGeom prst="rect">
            <a:avLst/>
          </a:prstGeom>
        </p:spPr>
      </p:pic>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2537416"/>
            <a:ext cx="2539220" cy="1485530"/>
          </a:xfrm>
          <a:prstGeom prst="rect">
            <a:avLst/>
          </a:prstGeom>
        </p:spPr>
      </p:pic>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3804832"/>
            <a:ext cx="2539220" cy="1485530"/>
          </a:xfrm>
          <a:prstGeom prst="rect">
            <a:avLst/>
          </a:prstGeom>
        </p:spPr>
      </p:pic>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5178739"/>
            <a:ext cx="2539220" cy="1485530"/>
          </a:xfrm>
          <a:prstGeom prst="rect">
            <a:avLst/>
          </a:prstGeom>
        </p:spPr>
      </p:pic>
      <p:cxnSp>
        <p:nvCxnSpPr>
          <p:cNvPr id="15" name="Straight Arrow Connector 14"/>
          <p:cNvCxnSpPr/>
          <p:nvPr/>
        </p:nvCxnSpPr>
        <p:spPr>
          <a:xfrm>
            <a:off x="2949262" y="1930400"/>
            <a:ext cx="283335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flipV="1">
            <a:off x="2949262" y="2012765"/>
            <a:ext cx="2833352" cy="11683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flipV="1">
            <a:off x="2949262" y="3108587"/>
            <a:ext cx="2866416" cy="13346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flipV="1">
            <a:off x="2949262" y="2129400"/>
            <a:ext cx="2849884" cy="37847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23" name="Table 22"/>
          <p:cNvGraphicFramePr>
            <a:graphicFrameLocks noGrp="1"/>
          </p:cNvGraphicFramePr>
          <p:nvPr>
            <p:extLst>
              <p:ext uri="{D42A27DB-BD31-4B8C-83A1-F6EECF244321}">
                <p14:modId xmlns:p14="http://schemas.microsoft.com/office/powerpoint/2010/main" val="3415365851"/>
              </p:ext>
            </p:extLst>
          </p:nvPr>
        </p:nvGraphicFramePr>
        <p:xfrm>
          <a:off x="8664619" y="2737747"/>
          <a:ext cx="1857419" cy="741680"/>
        </p:xfrm>
        <a:graphic>
          <a:graphicData uri="http://schemas.openxmlformats.org/drawingml/2006/table">
            <a:tbl>
              <a:tblPr firstRow="1" bandRow="1">
                <a:tableStyleId>{5C22544A-7EE6-4342-B048-85BDC9FD1C3A}</a:tableStyleId>
              </a:tblPr>
              <a:tblGrid>
                <a:gridCol w="1857419"/>
              </a:tblGrid>
              <a:tr h="370840">
                <a:tc>
                  <a:txBody>
                    <a:bodyPr/>
                    <a:lstStyle/>
                    <a:p>
                      <a:pPr algn="ctr"/>
                      <a:r>
                        <a:rPr lang="en-IN" dirty="0" smtClean="0"/>
                        <a:t>OUTPUT</a:t>
                      </a:r>
                      <a:endParaRPr lang="en-IN" dirty="0"/>
                    </a:p>
                  </a:txBody>
                  <a:tcPr/>
                </a:tc>
              </a:tr>
              <a:tr h="370840">
                <a:tc>
                  <a:txBody>
                    <a:bodyPr/>
                    <a:lstStyle/>
                    <a:p>
                      <a:pPr algn="ctr"/>
                      <a:r>
                        <a:rPr lang="en-IN" dirty="0" smtClean="0"/>
                        <a:t>CLASS LABEL 1</a:t>
                      </a:r>
                      <a:endParaRPr lang="en-IN" dirty="0"/>
                    </a:p>
                  </a:txBody>
                  <a:tcPr/>
                </a:tc>
              </a:tr>
            </a:tbl>
          </a:graphicData>
        </a:graphic>
      </p:graphicFrame>
      <p:cxnSp>
        <p:nvCxnSpPr>
          <p:cNvPr id="25" name="Straight Arrow Connector 24"/>
          <p:cNvCxnSpPr/>
          <p:nvPr/>
        </p:nvCxnSpPr>
        <p:spPr>
          <a:xfrm>
            <a:off x="7753082" y="2129400"/>
            <a:ext cx="811369" cy="10516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67023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95384691"/>
              </p:ext>
            </p:extLst>
          </p:nvPr>
        </p:nvGraphicFramePr>
        <p:xfrm>
          <a:off x="677332" y="1634381"/>
          <a:ext cx="10012131" cy="3010110"/>
        </p:xfrm>
        <a:graphic>
          <a:graphicData uri="http://schemas.openxmlformats.org/drawingml/2006/table">
            <a:tbl>
              <a:tblPr firstRow="1" firstCol="1" bandRow="1">
                <a:tableStyleId>{5C22544A-7EE6-4342-B048-85BDC9FD1C3A}</a:tableStyleId>
              </a:tblPr>
              <a:tblGrid>
                <a:gridCol w="1462291"/>
                <a:gridCol w="1410868"/>
                <a:gridCol w="1519067"/>
                <a:gridCol w="1519067"/>
                <a:gridCol w="1366946"/>
                <a:gridCol w="1366946"/>
                <a:gridCol w="1366946"/>
              </a:tblGrid>
              <a:tr h="839371">
                <a:tc rowSpan="2">
                  <a:txBody>
                    <a:bodyPr/>
                    <a:lstStyle/>
                    <a:p>
                      <a:pPr>
                        <a:spcAft>
                          <a:spcPts val="0"/>
                        </a:spcAft>
                      </a:pPr>
                      <a:r>
                        <a:rPr lang="en-US" sz="1800" dirty="0">
                          <a:effectLst/>
                        </a:rPr>
                        <a:t> </a:t>
                      </a:r>
                      <a:endParaRPr lang="en-IN" sz="2000" dirty="0">
                        <a:effectLst/>
                      </a:endParaRPr>
                    </a:p>
                    <a:p>
                      <a:pPr algn="ctr">
                        <a:spcAft>
                          <a:spcPts val="0"/>
                        </a:spcAft>
                      </a:pPr>
                      <a:r>
                        <a:rPr lang="en-US" sz="1800" dirty="0">
                          <a:effectLst/>
                        </a:rPr>
                        <a:t> </a:t>
                      </a:r>
                      <a:endParaRPr lang="en-IN" sz="2000" dirty="0">
                        <a:effectLst/>
                      </a:endParaRPr>
                    </a:p>
                    <a:p>
                      <a:pPr algn="ctr">
                        <a:spcAft>
                          <a:spcPts val="0"/>
                        </a:spcAft>
                      </a:pPr>
                      <a:r>
                        <a:rPr lang="en-US" sz="1800" dirty="0">
                          <a:effectLst/>
                        </a:rPr>
                        <a:t> </a:t>
                      </a:r>
                      <a:endParaRPr lang="en-IN" sz="2000" dirty="0">
                        <a:effectLst/>
                      </a:endParaRPr>
                    </a:p>
                    <a:p>
                      <a:pPr algn="ctr">
                        <a:spcAft>
                          <a:spcPts val="0"/>
                        </a:spcAft>
                      </a:pPr>
                      <a:r>
                        <a:rPr lang="en-US" sz="1800" dirty="0">
                          <a:effectLst/>
                        </a:rPr>
                        <a:t> </a:t>
                      </a:r>
                      <a:endParaRPr lang="en-IN" sz="2000" dirty="0">
                        <a:effectLst/>
                      </a:endParaRPr>
                    </a:p>
                    <a:p>
                      <a:pPr algn="ctr">
                        <a:spcAft>
                          <a:spcPts val="0"/>
                        </a:spcAft>
                      </a:pPr>
                      <a:r>
                        <a:rPr lang="en-US" sz="1800" dirty="0" smtClean="0">
                          <a:effectLst/>
                        </a:rPr>
                        <a:t>DATASET</a:t>
                      </a:r>
                      <a:endParaRPr lang="en-IN" sz="20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gridSpan="2">
                  <a:txBody>
                    <a:bodyPr/>
                    <a:lstStyle/>
                    <a:p>
                      <a:pPr algn="ctr">
                        <a:spcAft>
                          <a:spcPts val="0"/>
                        </a:spcAft>
                      </a:pPr>
                      <a:r>
                        <a:rPr lang="en-US" sz="1800" dirty="0">
                          <a:effectLst/>
                        </a:rPr>
                        <a:t> </a:t>
                      </a:r>
                      <a:endParaRPr lang="en-IN" sz="2000" dirty="0">
                        <a:effectLst/>
                      </a:endParaRPr>
                    </a:p>
                    <a:p>
                      <a:pPr algn="ctr">
                        <a:spcAft>
                          <a:spcPts val="0"/>
                        </a:spcAft>
                      </a:pPr>
                      <a:r>
                        <a:rPr lang="en-US" sz="1800" dirty="0">
                          <a:effectLst/>
                        </a:rPr>
                        <a:t>MOGA-ANN</a:t>
                      </a:r>
                      <a:endParaRPr lang="en-IN" sz="2000" dirty="0">
                        <a:effectLst/>
                      </a:endParaRPr>
                    </a:p>
                    <a:p>
                      <a:pPr algn="ctr">
                        <a:spcAft>
                          <a:spcPts val="0"/>
                        </a:spcAft>
                      </a:pPr>
                      <a:r>
                        <a:rPr lang="en-US" sz="1800" dirty="0">
                          <a:effectLst/>
                        </a:rPr>
                        <a:t> </a:t>
                      </a:r>
                      <a:endParaRPr lang="en-IN" sz="20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hMerge="1">
                  <a:txBody>
                    <a:bodyPr/>
                    <a:lstStyle/>
                    <a:p>
                      <a:endParaRPr lang="en-IN"/>
                    </a:p>
                  </a:txBody>
                  <a:tcPr/>
                </a:tc>
                <a:tc gridSpan="2">
                  <a:txBody>
                    <a:bodyPr/>
                    <a:lstStyle/>
                    <a:p>
                      <a:pPr algn="ctr">
                        <a:spcAft>
                          <a:spcPts val="0"/>
                        </a:spcAft>
                      </a:pPr>
                      <a:r>
                        <a:rPr lang="en-US" sz="1800" dirty="0">
                          <a:effectLst/>
                        </a:rPr>
                        <a:t> </a:t>
                      </a:r>
                      <a:endParaRPr lang="en-IN" sz="2000" dirty="0">
                        <a:effectLst/>
                      </a:endParaRPr>
                    </a:p>
                    <a:p>
                      <a:pPr algn="ctr">
                        <a:spcAft>
                          <a:spcPts val="0"/>
                        </a:spcAft>
                      </a:pPr>
                      <a:r>
                        <a:rPr lang="en-US" sz="1800" dirty="0">
                          <a:effectLst/>
                        </a:rPr>
                        <a:t>EPUNN</a:t>
                      </a:r>
                      <a:endParaRPr lang="en-IN" sz="2000" dirty="0">
                        <a:effectLst/>
                      </a:endParaRPr>
                    </a:p>
                    <a:p>
                      <a:pPr algn="ctr">
                        <a:spcAft>
                          <a:spcPts val="0"/>
                        </a:spcAft>
                      </a:pPr>
                      <a:r>
                        <a:rPr lang="en-US" sz="1800" dirty="0">
                          <a:effectLst/>
                        </a:rPr>
                        <a:t> </a:t>
                      </a:r>
                      <a:endParaRPr lang="en-IN" sz="20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hMerge="1">
                  <a:txBody>
                    <a:bodyPr/>
                    <a:lstStyle/>
                    <a:p>
                      <a:endParaRPr lang="en-IN"/>
                    </a:p>
                  </a:txBody>
                  <a:tcPr/>
                </a:tc>
                <a:tc gridSpan="2">
                  <a:txBody>
                    <a:bodyPr/>
                    <a:lstStyle/>
                    <a:p>
                      <a:pPr algn="ctr">
                        <a:spcAft>
                          <a:spcPts val="0"/>
                        </a:spcAft>
                      </a:pPr>
                      <a:r>
                        <a:rPr lang="en-US" sz="1800">
                          <a:effectLst/>
                        </a:rPr>
                        <a:t> </a:t>
                      </a:r>
                      <a:endParaRPr lang="en-IN" sz="2000">
                        <a:effectLst/>
                      </a:endParaRPr>
                    </a:p>
                    <a:p>
                      <a:pPr algn="ctr">
                        <a:spcAft>
                          <a:spcPts val="0"/>
                        </a:spcAft>
                      </a:pPr>
                      <a:r>
                        <a:rPr lang="en-US" sz="1800">
                          <a:effectLst/>
                        </a:rPr>
                        <a:t>EANN</a:t>
                      </a:r>
                      <a:endParaRPr lang="en-IN" sz="2000">
                        <a:effectLst/>
                      </a:endParaRPr>
                    </a:p>
                    <a:p>
                      <a:pPr algn="ctr">
                        <a:spcAft>
                          <a:spcPts val="0"/>
                        </a:spcAft>
                      </a:pPr>
                      <a:r>
                        <a:rPr lang="en-US" sz="1800">
                          <a:effectLst/>
                        </a:rPr>
                        <a:t> </a:t>
                      </a:r>
                      <a:endParaRPr lang="en-IN" sz="20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hMerge="1">
                  <a:txBody>
                    <a:bodyPr/>
                    <a:lstStyle/>
                    <a:p>
                      <a:endParaRPr lang="en-IN"/>
                    </a:p>
                  </a:txBody>
                  <a:tcPr/>
                </a:tc>
              </a:tr>
              <a:tr h="693536">
                <a:tc vMerge="1">
                  <a:txBody>
                    <a:bodyPr/>
                    <a:lstStyle/>
                    <a:p>
                      <a:endParaRPr lang="en-IN"/>
                    </a:p>
                  </a:txBody>
                  <a:tcPr/>
                </a:tc>
                <a:tc>
                  <a:txBody>
                    <a:bodyPr/>
                    <a:lstStyle/>
                    <a:p>
                      <a:pPr algn="ctr">
                        <a:spcAft>
                          <a:spcPts val="0"/>
                        </a:spcAft>
                      </a:pPr>
                      <a:r>
                        <a:rPr lang="en-US" sz="1800" dirty="0">
                          <a:effectLst/>
                        </a:rPr>
                        <a:t>Training accuracy</a:t>
                      </a:r>
                      <a:endParaRPr lang="en-IN" sz="20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spcAft>
                          <a:spcPts val="0"/>
                        </a:spcAft>
                      </a:pPr>
                      <a:r>
                        <a:rPr lang="en-US" sz="1800" dirty="0">
                          <a:effectLst/>
                        </a:rPr>
                        <a:t>Pareto voting accuracy</a:t>
                      </a:r>
                      <a:endParaRPr lang="en-IN" sz="20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spcAft>
                          <a:spcPts val="0"/>
                        </a:spcAft>
                      </a:pPr>
                      <a:r>
                        <a:rPr lang="en-US" sz="1800">
                          <a:effectLst/>
                        </a:rPr>
                        <a:t>Training accuracy</a:t>
                      </a:r>
                      <a:endParaRPr lang="en-IN" sz="20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spcAft>
                          <a:spcPts val="0"/>
                        </a:spcAft>
                      </a:pPr>
                      <a:r>
                        <a:rPr lang="en-US" sz="1800" dirty="0">
                          <a:effectLst/>
                        </a:rPr>
                        <a:t>Testing accuracy</a:t>
                      </a:r>
                      <a:endParaRPr lang="en-IN" sz="20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spcAft>
                          <a:spcPts val="0"/>
                        </a:spcAft>
                      </a:pPr>
                      <a:r>
                        <a:rPr lang="en-US" sz="1800" dirty="0">
                          <a:effectLst/>
                        </a:rPr>
                        <a:t>Training accuracy</a:t>
                      </a:r>
                      <a:endParaRPr lang="en-IN" sz="20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spcAft>
                          <a:spcPts val="0"/>
                        </a:spcAft>
                      </a:pPr>
                      <a:r>
                        <a:rPr lang="en-US" sz="1800">
                          <a:effectLst/>
                        </a:rPr>
                        <a:t>Testing accuracy</a:t>
                      </a:r>
                      <a:endParaRPr lang="en-IN" sz="20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r>
              <a:tr h="279790">
                <a:tc>
                  <a:txBody>
                    <a:bodyPr/>
                    <a:lstStyle/>
                    <a:p>
                      <a:pPr algn="ctr">
                        <a:spcAft>
                          <a:spcPts val="0"/>
                        </a:spcAft>
                      </a:pPr>
                      <a:r>
                        <a:rPr lang="en-US" sz="1800" dirty="0">
                          <a:effectLst/>
                        </a:rPr>
                        <a:t>Iris </a:t>
                      </a:r>
                      <a:endParaRPr lang="en-IN" sz="20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spcAft>
                          <a:spcPts val="0"/>
                        </a:spcAft>
                      </a:pPr>
                      <a:r>
                        <a:rPr lang="en-US" sz="1800" dirty="0">
                          <a:effectLst/>
                        </a:rPr>
                        <a:t>99.3(±1.4)</a:t>
                      </a:r>
                      <a:endParaRPr lang="en-IN" sz="20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b"/>
                </a:tc>
                <a:tc>
                  <a:txBody>
                    <a:bodyPr/>
                    <a:lstStyle/>
                    <a:p>
                      <a:pPr algn="ctr">
                        <a:spcAft>
                          <a:spcPts val="0"/>
                        </a:spcAft>
                      </a:pPr>
                      <a:r>
                        <a:rPr lang="en-US" sz="1800" dirty="0">
                          <a:effectLst/>
                        </a:rPr>
                        <a:t>97.1(±0.7)</a:t>
                      </a:r>
                      <a:endParaRPr lang="en-IN" sz="20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b"/>
                </a:tc>
                <a:tc>
                  <a:txBody>
                    <a:bodyPr/>
                    <a:lstStyle/>
                    <a:p>
                      <a:pPr algn="ctr">
                        <a:spcAft>
                          <a:spcPts val="0"/>
                        </a:spcAft>
                      </a:pPr>
                      <a:r>
                        <a:rPr lang="en-US" sz="1800" dirty="0">
                          <a:effectLst/>
                        </a:rPr>
                        <a:t>98.7(±0.11)</a:t>
                      </a:r>
                      <a:endParaRPr lang="en-IN" sz="20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b"/>
                </a:tc>
                <a:tc>
                  <a:txBody>
                    <a:bodyPr/>
                    <a:lstStyle/>
                    <a:p>
                      <a:pPr algn="ctr">
                        <a:spcAft>
                          <a:spcPts val="0"/>
                        </a:spcAft>
                      </a:pPr>
                      <a:r>
                        <a:rPr lang="en-US" sz="1800">
                          <a:effectLst/>
                        </a:rPr>
                        <a:t>94.8(±0.8)</a:t>
                      </a:r>
                      <a:endParaRPr lang="en-IN" sz="20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b"/>
                </a:tc>
                <a:tc>
                  <a:txBody>
                    <a:bodyPr/>
                    <a:lstStyle/>
                    <a:p>
                      <a:pPr algn="ctr">
                        <a:spcAft>
                          <a:spcPts val="0"/>
                        </a:spcAft>
                      </a:pPr>
                      <a:r>
                        <a:rPr lang="en-US" sz="1800" dirty="0">
                          <a:effectLst/>
                        </a:rPr>
                        <a:t>96.2(±0.4)</a:t>
                      </a:r>
                      <a:endParaRPr lang="en-IN" sz="20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b"/>
                </a:tc>
                <a:tc>
                  <a:txBody>
                    <a:bodyPr/>
                    <a:lstStyle/>
                    <a:p>
                      <a:pPr algn="ctr">
                        <a:spcAft>
                          <a:spcPts val="0"/>
                        </a:spcAft>
                      </a:pPr>
                      <a:r>
                        <a:rPr lang="en-US" sz="1800">
                          <a:effectLst/>
                        </a:rPr>
                        <a:t>90.3(±2.1)</a:t>
                      </a:r>
                      <a:endParaRPr lang="en-IN" sz="20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b"/>
                </a:tc>
              </a:tr>
              <a:tr h="279790">
                <a:tc>
                  <a:txBody>
                    <a:bodyPr/>
                    <a:lstStyle/>
                    <a:p>
                      <a:pPr algn="ctr">
                        <a:spcAft>
                          <a:spcPts val="0"/>
                        </a:spcAft>
                      </a:pPr>
                      <a:r>
                        <a:rPr lang="en-US" sz="1800" dirty="0">
                          <a:effectLst/>
                        </a:rPr>
                        <a:t>Heart</a:t>
                      </a:r>
                      <a:endParaRPr lang="en-IN" sz="20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spcAft>
                          <a:spcPts val="0"/>
                        </a:spcAft>
                      </a:pPr>
                      <a:r>
                        <a:rPr lang="en-US" sz="1800" dirty="0">
                          <a:effectLst/>
                        </a:rPr>
                        <a:t>64.2(±0.1)</a:t>
                      </a:r>
                      <a:endParaRPr lang="en-IN" sz="20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b"/>
                </a:tc>
                <a:tc>
                  <a:txBody>
                    <a:bodyPr/>
                    <a:lstStyle/>
                    <a:p>
                      <a:pPr algn="ctr">
                        <a:spcAft>
                          <a:spcPts val="0"/>
                        </a:spcAft>
                      </a:pPr>
                      <a:r>
                        <a:rPr lang="en-US" sz="1800" dirty="0">
                          <a:effectLst/>
                        </a:rPr>
                        <a:t>57.9(±1.35)</a:t>
                      </a:r>
                      <a:endParaRPr lang="en-IN" sz="20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b"/>
                </a:tc>
                <a:tc>
                  <a:txBody>
                    <a:bodyPr/>
                    <a:lstStyle/>
                    <a:p>
                      <a:pPr algn="ctr">
                        <a:spcAft>
                          <a:spcPts val="0"/>
                        </a:spcAft>
                      </a:pPr>
                      <a:r>
                        <a:rPr lang="en-US" sz="1800" dirty="0">
                          <a:effectLst/>
                        </a:rPr>
                        <a:t>66.2(±0.3)</a:t>
                      </a:r>
                      <a:endParaRPr lang="en-IN" sz="20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b"/>
                </a:tc>
                <a:tc>
                  <a:txBody>
                    <a:bodyPr/>
                    <a:lstStyle/>
                    <a:p>
                      <a:pPr algn="ctr">
                        <a:spcAft>
                          <a:spcPts val="0"/>
                        </a:spcAft>
                      </a:pPr>
                      <a:r>
                        <a:rPr lang="en-US" sz="1800" dirty="0">
                          <a:effectLst/>
                        </a:rPr>
                        <a:t>59.5(±1.3)</a:t>
                      </a:r>
                      <a:endParaRPr lang="en-IN" sz="20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b"/>
                </a:tc>
                <a:tc>
                  <a:txBody>
                    <a:bodyPr/>
                    <a:lstStyle/>
                    <a:p>
                      <a:pPr algn="ctr">
                        <a:spcAft>
                          <a:spcPts val="0"/>
                        </a:spcAft>
                      </a:pPr>
                      <a:r>
                        <a:rPr lang="en-US" sz="1800" dirty="0">
                          <a:effectLst/>
                        </a:rPr>
                        <a:t>68.1(±0.7)</a:t>
                      </a:r>
                      <a:endParaRPr lang="en-IN" sz="20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b"/>
                </a:tc>
                <a:tc>
                  <a:txBody>
                    <a:bodyPr/>
                    <a:lstStyle/>
                    <a:p>
                      <a:pPr algn="ctr">
                        <a:spcAft>
                          <a:spcPts val="0"/>
                        </a:spcAft>
                      </a:pPr>
                      <a:r>
                        <a:rPr lang="en-US" sz="1800" dirty="0">
                          <a:effectLst/>
                        </a:rPr>
                        <a:t>53.5(±1.8)</a:t>
                      </a:r>
                      <a:endParaRPr lang="en-IN" sz="20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b"/>
                </a:tc>
              </a:tr>
              <a:tr h="315861">
                <a:tc>
                  <a:txBody>
                    <a:bodyPr/>
                    <a:lstStyle/>
                    <a:p>
                      <a:pPr algn="ctr">
                        <a:spcAft>
                          <a:spcPts val="0"/>
                        </a:spcAft>
                      </a:pPr>
                      <a:r>
                        <a:rPr lang="en-US" sz="1800" dirty="0">
                          <a:effectLst/>
                        </a:rPr>
                        <a:t>Wine</a:t>
                      </a:r>
                      <a:endParaRPr lang="en-IN" sz="20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spcAft>
                          <a:spcPts val="0"/>
                        </a:spcAft>
                      </a:pPr>
                      <a:r>
                        <a:rPr lang="en-US" sz="1800">
                          <a:effectLst/>
                        </a:rPr>
                        <a:t>99.9(±0.1)</a:t>
                      </a:r>
                      <a:endParaRPr lang="en-IN" sz="20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b"/>
                </a:tc>
                <a:tc>
                  <a:txBody>
                    <a:bodyPr/>
                    <a:lstStyle/>
                    <a:p>
                      <a:pPr algn="ctr">
                        <a:spcAft>
                          <a:spcPts val="0"/>
                        </a:spcAft>
                      </a:pPr>
                      <a:r>
                        <a:rPr lang="en-US" sz="1800" dirty="0">
                          <a:effectLst/>
                        </a:rPr>
                        <a:t>92.8(±1.9)</a:t>
                      </a:r>
                      <a:endParaRPr lang="en-IN" sz="20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b"/>
                </a:tc>
                <a:tc>
                  <a:txBody>
                    <a:bodyPr/>
                    <a:lstStyle/>
                    <a:p>
                      <a:pPr algn="ctr">
                        <a:spcAft>
                          <a:spcPts val="0"/>
                        </a:spcAft>
                      </a:pPr>
                      <a:r>
                        <a:rPr lang="en-US" sz="1800" dirty="0">
                          <a:effectLst/>
                        </a:rPr>
                        <a:t>100(±0)</a:t>
                      </a:r>
                      <a:endParaRPr lang="en-IN" sz="20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b"/>
                </a:tc>
                <a:tc>
                  <a:txBody>
                    <a:bodyPr/>
                    <a:lstStyle/>
                    <a:p>
                      <a:pPr algn="ctr">
                        <a:spcAft>
                          <a:spcPts val="0"/>
                        </a:spcAft>
                      </a:pPr>
                      <a:r>
                        <a:rPr lang="en-US" sz="1800" dirty="0">
                          <a:effectLst/>
                        </a:rPr>
                        <a:t>97.5(±1.1)</a:t>
                      </a:r>
                      <a:endParaRPr lang="en-IN" sz="20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b"/>
                </a:tc>
                <a:tc>
                  <a:txBody>
                    <a:bodyPr/>
                    <a:lstStyle/>
                    <a:p>
                      <a:pPr algn="ctr">
                        <a:spcAft>
                          <a:spcPts val="0"/>
                        </a:spcAft>
                      </a:pPr>
                      <a:r>
                        <a:rPr lang="en-US" sz="1800" dirty="0">
                          <a:effectLst/>
                        </a:rPr>
                        <a:t>99.9(±0.06)</a:t>
                      </a:r>
                      <a:endParaRPr lang="en-IN" sz="20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b"/>
                </a:tc>
                <a:tc>
                  <a:txBody>
                    <a:bodyPr/>
                    <a:lstStyle/>
                    <a:p>
                      <a:pPr algn="ctr">
                        <a:spcAft>
                          <a:spcPts val="0"/>
                        </a:spcAft>
                      </a:pPr>
                      <a:r>
                        <a:rPr lang="en-US" sz="1800" dirty="0">
                          <a:effectLst/>
                        </a:rPr>
                        <a:t>94.4(±2.0)</a:t>
                      </a:r>
                      <a:endParaRPr lang="en-IN" sz="20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b"/>
                </a:tc>
              </a:tr>
              <a:tr h="321972">
                <a:tc>
                  <a:txBody>
                    <a:bodyPr/>
                    <a:lstStyle/>
                    <a:p>
                      <a:pPr algn="ctr">
                        <a:spcAft>
                          <a:spcPts val="0"/>
                        </a:spcAft>
                      </a:pPr>
                      <a:r>
                        <a:rPr lang="en-US" sz="1800" dirty="0">
                          <a:effectLst/>
                        </a:rPr>
                        <a:t>Breast</a:t>
                      </a:r>
                      <a:endParaRPr lang="en-IN" sz="20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spcAft>
                          <a:spcPts val="0"/>
                        </a:spcAft>
                      </a:pPr>
                      <a:r>
                        <a:rPr lang="en-US" sz="1800">
                          <a:effectLst/>
                        </a:rPr>
                        <a:t>98.1(±0.04)</a:t>
                      </a:r>
                      <a:endParaRPr lang="en-IN" sz="20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b"/>
                </a:tc>
                <a:tc>
                  <a:txBody>
                    <a:bodyPr/>
                    <a:lstStyle/>
                    <a:p>
                      <a:pPr algn="ctr">
                        <a:spcAft>
                          <a:spcPts val="0"/>
                        </a:spcAft>
                      </a:pPr>
                      <a:r>
                        <a:rPr lang="en-US" sz="1800">
                          <a:effectLst/>
                        </a:rPr>
                        <a:t>96.8(±0.3)</a:t>
                      </a:r>
                      <a:endParaRPr lang="en-IN" sz="20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b"/>
                </a:tc>
                <a:tc>
                  <a:txBody>
                    <a:bodyPr/>
                    <a:lstStyle/>
                    <a:p>
                      <a:pPr algn="ctr">
                        <a:spcAft>
                          <a:spcPts val="0"/>
                        </a:spcAft>
                      </a:pPr>
                      <a:r>
                        <a:rPr lang="en-US" sz="1800" dirty="0">
                          <a:effectLst/>
                        </a:rPr>
                        <a:t>98.4(±0.06)</a:t>
                      </a:r>
                      <a:endParaRPr lang="en-IN" sz="20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b"/>
                </a:tc>
                <a:tc>
                  <a:txBody>
                    <a:bodyPr/>
                    <a:lstStyle/>
                    <a:p>
                      <a:pPr algn="ctr">
                        <a:spcAft>
                          <a:spcPts val="0"/>
                        </a:spcAft>
                      </a:pPr>
                      <a:r>
                        <a:rPr lang="en-US" sz="1800" dirty="0">
                          <a:effectLst/>
                        </a:rPr>
                        <a:t>96.6(±0.4)</a:t>
                      </a:r>
                      <a:endParaRPr lang="en-IN" sz="20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b"/>
                </a:tc>
                <a:tc>
                  <a:txBody>
                    <a:bodyPr/>
                    <a:lstStyle/>
                    <a:p>
                      <a:pPr algn="ctr">
                        <a:spcAft>
                          <a:spcPts val="0"/>
                        </a:spcAft>
                      </a:pPr>
                      <a:r>
                        <a:rPr lang="en-US" sz="1800" dirty="0">
                          <a:effectLst/>
                        </a:rPr>
                        <a:t>98.2(±0.06)</a:t>
                      </a:r>
                      <a:endParaRPr lang="en-IN" sz="20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b"/>
                </a:tc>
                <a:tc>
                  <a:txBody>
                    <a:bodyPr/>
                    <a:lstStyle/>
                    <a:p>
                      <a:pPr algn="ctr">
                        <a:spcAft>
                          <a:spcPts val="0"/>
                        </a:spcAft>
                      </a:pPr>
                      <a:r>
                        <a:rPr lang="en-US" sz="1800" dirty="0">
                          <a:effectLst/>
                        </a:rPr>
                        <a:t>95.7(±0.4)</a:t>
                      </a:r>
                      <a:endParaRPr lang="en-IN" sz="20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b"/>
                </a:tc>
              </a:tr>
              <a:tr h="279790">
                <a:tc>
                  <a:txBody>
                    <a:bodyPr/>
                    <a:lstStyle/>
                    <a:p>
                      <a:pPr algn="ctr">
                        <a:spcAft>
                          <a:spcPts val="0"/>
                        </a:spcAft>
                      </a:pPr>
                      <a:r>
                        <a:rPr lang="en-US" sz="1800" dirty="0">
                          <a:effectLst/>
                        </a:rPr>
                        <a:t>Diabetes</a:t>
                      </a:r>
                      <a:endParaRPr lang="en-IN" sz="20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spcAft>
                          <a:spcPts val="0"/>
                        </a:spcAft>
                      </a:pPr>
                      <a:r>
                        <a:rPr lang="en-US" sz="1800" dirty="0">
                          <a:effectLst/>
                        </a:rPr>
                        <a:t>78.9(±0.4)</a:t>
                      </a:r>
                      <a:endParaRPr lang="en-IN" sz="20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b"/>
                </a:tc>
                <a:tc>
                  <a:txBody>
                    <a:bodyPr/>
                    <a:lstStyle/>
                    <a:p>
                      <a:pPr algn="ctr">
                        <a:spcAft>
                          <a:spcPts val="0"/>
                        </a:spcAft>
                      </a:pPr>
                      <a:r>
                        <a:rPr lang="en-US" sz="1800">
                          <a:effectLst/>
                        </a:rPr>
                        <a:t>74.7(±1.1)</a:t>
                      </a:r>
                      <a:endParaRPr lang="en-IN" sz="20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b"/>
                </a:tc>
                <a:tc>
                  <a:txBody>
                    <a:bodyPr/>
                    <a:lstStyle/>
                    <a:p>
                      <a:pPr algn="ctr">
                        <a:spcAft>
                          <a:spcPts val="0"/>
                        </a:spcAft>
                      </a:pPr>
                      <a:r>
                        <a:rPr lang="en-US" sz="1800">
                          <a:effectLst/>
                        </a:rPr>
                        <a:t>79.3(±0.1)</a:t>
                      </a:r>
                      <a:endParaRPr lang="en-IN" sz="20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b"/>
                </a:tc>
                <a:tc>
                  <a:txBody>
                    <a:bodyPr/>
                    <a:lstStyle/>
                    <a:p>
                      <a:pPr algn="ctr">
                        <a:spcAft>
                          <a:spcPts val="0"/>
                        </a:spcAft>
                      </a:pPr>
                      <a:r>
                        <a:rPr lang="en-US" sz="1800" dirty="0">
                          <a:effectLst/>
                        </a:rPr>
                        <a:t>76.3(±0.6)</a:t>
                      </a:r>
                      <a:endParaRPr lang="en-IN" sz="20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b"/>
                </a:tc>
                <a:tc>
                  <a:txBody>
                    <a:bodyPr/>
                    <a:lstStyle/>
                    <a:p>
                      <a:pPr algn="ctr">
                        <a:spcAft>
                          <a:spcPts val="0"/>
                        </a:spcAft>
                      </a:pPr>
                      <a:r>
                        <a:rPr lang="en-US" sz="1800" dirty="0">
                          <a:effectLst/>
                        </a:rPr>
                        <a:t>80.0(±0.3)</a:t>
                      </a:r>
                      <a:endParaRPr lang="en-IN" sz="20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b"/>
                </a:tc>
                <a:tc>
                  <a:txBody>
                    <a:bodyPr/>
                    <a:lstStyle/>
                    <a:p>
                      <a:pPr algn="ctr">
                        <a:spcAft>
                          <a:spcPts val="0"/>
                        </a:spcAft>
                      </a:pPr>
                      <a:r>
                        <a:rPr lang="en-US" sz="1800" dirty="0">
                          <a:effectLst/>
                        </a:rPr>
                        <a:t>73.5(±1.7)</a:t>
                      </a:r>
                      <a:endParaRPr lang="en-IN" sz="20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b"/>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293931850"/>
              </p:ext>
            </p:extLst>
          </p:nvPr>
        </p:nvGraphicFramePr>
        <p:xfrm>
          <a:off x="677333" y="5620230"/>
          <a:ext cx="10012130" cy="695069"/>
        </p:xfrm>
        <a:graphic>
          <a:graphicData uri="http://schemas.openxmlformats.org/drawingml/2006/table">
            <a:tbl>
              <a:tblPr firstRow="1" firstCol="1" bandRow="1">
                <a:tableStyleId>{5C22544A-7EE6-4342-B048-85BDC9FD1C3A}</a:tableStyleId>
              </a:tblPr>
              <a:tblGrid>
                <a:gridCol w="2217372"/>
                <a:gridCol w="1593231"/>
                <a:gridCol w="1462797"/>
                <a:gridCol w="1593231"/>
                <a:gridCol w="1462797"/>
                <a:gridCol w="1682702"/>
              </a:tblGrid>
              <a:tr h="343047">
                <a:tc>
                  <a:txBody>
                    <a:bodyPr/>
                    <a:lstStyle/>
                    <a:p>
                      <a:pPr algn="ctr">
                        <a:spcAft>
                          <a:spcPts val="0"/>
                        </a:spcAft>
                      </a:pPr>
                      <a:r>
                        <a:rPr lang="en-US" sz="1800" dirty="0">
                          <a:effectLst/>
                        </a:rPr>
                        <a:t>DATASET</a:t>
                      </a:r>
                      <a:endParaRPr lang="en-IN" sz="18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spcAft>
                          <a:spcPts val="0"/>
                        </a:spcAft>
                      </a:pPr>
                      <a:r>
                        <a:rPr lang="en-US" sz="1800" dirty="0">
                          <a:effectLst/>
                        </a:rPr>
                        <a:t>IRIS</a:t>
                      </a:r>
                      <a:endParaRPr lang="en-IN" sz="18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spcAft>
                          <a:spcPts val="0"/>
                        </a:spcAft>
                      </a:pPr>
                      <a:r>
                        <a:rPr lang="en-US" sz="1800" dirty="0">
                          <a:effectLst/>
                        </a:rPr>
                        <a:t>HEART</a:t>
                      </a:r>
                      <a:endParaRPr lang="en-IN" sz="18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spcAft>
                          <a:spcPts val="0"/>
                        </a:spcAft>
                      </a:pPr>
                      <a:r>
                        <a:rPr lang="en-US" sz="1800" dirty="0">
                          <a:effectLst/>
                        </a:rPr>
                        <a:t>WINE</a:t>
                      </a:r>
                      <a:endParaRPr lang="en-IN" sz="18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spcAft>
                          <a:spcPts val="0"/>
                        </a:spcAft>
                      </a:pPr>
                      <a:r>
                        <a:rPr lang="en-US" sz="1800">
                          <a:effectLst/>
                        </a:rPr>
                        <a:t>BREAST</a:t>
                      </a:r>
                      <a:endParaRPr lang="en-IN" sz="18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spcAft>
                          <a:spcPts val="0"/>
                        </a:spcAft>
                      </a:pPr>
                      <a:r>
                        <a:rPr lang="en-US" sz="1800">
                          <a:effectLst/>
                        </a:rPr>
                        <a:t>DIABETES</a:t>
                      </a:r>
                      <a:endParaRPr lang="en-IN" sz="18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r>
              <a:tr h="352022">
                <a:tc>
                  <a:txBody>
                    <a:bodyPr/>
                    <a:lstStyle/>
                    <a:p>
                      <a:pPr algn="ctr">
                        <a:spcAft>
                          <a:spcPts val="0"/>
                        </a:spcAft>
                      </a:pPr>
                      <a:r>
                        <a:rPr lang="en-US" sz="1800">
                          <a:effectLst/>
                        </a:rPr>
                        <a:t>Number of zeros</a:t>
                      </a:r>
                      <a:endParaRPr lang="en-IN" sz="18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spcAft>
                          <a:spcPts val="0"/>
                        </a:spcAft>
                      </a:pPr>
                      <a:r>
                        <a:rPr lang="en-US" sz="1800" dirty="0">
                          <a:effectLst/>
                        </a:rPr>
                        <a:t>15.7(±1.76)</a:t>
                      </a:r>
                      <a:endParaRPr lang="en-IN" sz="18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spcAft>
                          <a:spcPts val="0"/>
                        </a:spcAft>
                      </a:pPr>
                      <a:r>
                        <a:rPr lang="en-US" sz="1800" dirty="0">
                          <a:effectLst/>
                        </a:rPr>
                        <a:t>12.1(±1.2)</a:t>
                      </a:r>
                      <a:endParaRPr lang="en-IN" sz="18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spcAft>
                          <a:spcPts val="0"/>
                        </a:spcAft>
                      </a:pPr>
                      <a:r>
                        <a:rPr lang="en-US" sz="1800" dirty="0">
                          <a:effectLst/>
                        </a:rPr>
                        <a:t>19.2(±1.47)</a:t>
                      </a:r>
                      <a:endParaRPr lang="en-IN" sz="18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spcAft>
                          <a:spcPts val="0"/>
                        </a:spcAft>
                      </a:pPr>
                      <a:r>
                        <a:rPr lang="en-US" sz="1800" dirty="0">
                          <a:effectLst/>
                        </a:rPr>
                        <a:t>7.6(±1.17)</a:t>
                      </a:r>
                      <a:endParaRPr lang="en-IN" sz="18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spcAft>
                          <a:spcPts val="0"/>
                        </a:spcAft>
                      </a:pPr>
                      <a:r>
                        <a:rPr lang="en-US" sz="1800" dirty="0">
                          <a:effectLst/>
                        </a:rPr>
                        <a:t>15.4(±6.6)</a:t>
                      </a:r>
                      <a:endParaRPr lang="en-IN" sz="18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r>
            </a:tbl>
          </a:graphicData>
        </a:graphic>
      </p:graphicFrame>
      <p:sp>
        <p:nvSpPr>
          <p:cNvPr id="6" name="Text Box 36874"/>
          <p:cNvSpPr txBox="1"/>
          <p:nvPr/>
        </p:nvSpPr>
        <p:spPr>
          <a:xfrm>
            <a:off x="677332" y="1140534"/>
            <a:ext cx="8904550" cy="493847"/>
          </a:xfrm>
          <a:prstGeom prst="rect">
            <a:avLst/>
          </a:prstGeom>
          <a:solidFill>
            <a:sysClr val="window" lastClr="FFFFFF"/>
          </a:solidFill>
          <a:ln w="6350">
            <a:solidFill>
              <a:sysClr val="window" lastClr="FFFFFF"/>
            </a:solid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Testing Result EPUNN,EANN (KEEL OUTPUT) Compared with MOGA-ANN</a:t>
            </a:r>
            <a:endParaRPr lang="en-IN" dirty="0">
              <a:effectLst/>
              <a:latin typeface="Times New Roman" panose="02020603050405020304" pitchFamily="18" charset="0"/>
              <a:ea typeface="Times New Roman" panose="02020603050405020304" pitchFamily="18" charset="0"/>
              <a:cs typeface="Mangal" panose="02040503050203030202" pitchFamily="18" charset="0"/>
            </a:endParaRPr>
          </a:p>
        </p:txBody>
      </p:sp>
      <p:sp>
        <p:nvSpPr>
          <p:cNvPr id="7" name="Text Box 36884"/>
          <p:cNvSpPr txBox="1"/>
          <p:nvPr/>
        </p:nvSpPr>
        <p:spPr>
          <a:xfrm>
            <a:off x="677332" y="5146702"/>
            <a:ext cx="6612110" cy="473528"/>
          </a:xfrm>
          <a:prstGeom prst="rect">
            <a:avLst/>
          </a:prstGeom>
          <a:solidFill>
            <a:schemeClr val="lt1"/>
          </a:solidFill>
          <a:ln w="6350">
            <a:solidFill>
              <a:schemeClr val="bg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Number of zeros in MOGA-ANN</a:t>
            </a:r>
            <a:endParaRPr lang="en-IN" sz="1200" dirty="0">
              <a:effectLst/>
              <a:latin typeface="Times New Roman" panose="02020603050405020304" pitchFamily="18"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3313292877"/>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757</TotalTime>
  <Words>742</Words>
  <Application>Microsoft Office PowerPoint</Application>
  <PresentationFormat>Widescreen</PresentationFormat>
  <Paragraphs>164</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Mangal</vt:lpstr>
      <vt:lpstr>Times New Roman</vt:lpstr>
      <vt:lpstr>Trebuchet MS</vt:lpstr>
      <vt:lpstr>Wingdings</vt:lpstr>
      <vt:lpstr>Wingdings 3</vt:lpstr>
      <vt:lpstr>Facet</vt:lpstr>
      <vt:lpstr>CLASSIFICATION USING COMBINATION OF BACK-PROPAGATION NEURAL NETWORK AND MULTI-OBJECTIVE GENETIC ALGORITHM</vt:lpstr>
      <vt:lpstr>CLASSIFICATION</vt:lpstr>
      <vt:lpstr>HOW TO CLASSIFY ?</vt:lpstr>
      <vt:lpstr>HYBRID APPROACH </vt:lpstr>
      <vt:lpstr>WHY ARTIFICIAL NEURAL NETWORK?</vt:lpstr>
      <vt:lpstr>PROPOSED APPROACH </vt:lpstr>
      <vt:lpstr>REMOVING UNNECESSARY WEIGHTS  </vt:lpstr>
      <vt:lpstr>PARETO VOTING</vt:lpstr>
      <vt:lpstr>RESULTS</vt:lpstr>
      <vt:lpstr>TESTING RESULT</vt:lpstr>
      <vt:lpstr>Conclusion</vt:lpstr>
      <vt:lpstr>References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USING NEURO AND GENETIC ALGORITHM</dc:title>
  <dc:creator>wasim reza ali</dc:creator>
  <cp:lastModifiedBy>wasim reza ali</cp:lastModifiedBy>
  <cp:revision>40</cp:revision>
  <dcterms:created xsi:type="dcterms:W3CDTF">2015-02-15T19:26:49Z</dcterms:created>
  <dcterms:modified xsi:type="dcterms:W3CDTF">2015-10-01T05:38:24Z</dcterms:modified>
</cp:coreProperties>
</file>