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2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0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0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2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710D-4D19-445C-B45A-6C584FE8F545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75EE-A9E0-4F41-9BA3-EECBA3C32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1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gaom.com/2013/09/19/facebooks-data-centers-are-pioneering-open-source-hardwa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Supervised Classifiers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632" y="1628801"/>
            <a:ext cx="65630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Support vector </a:t>
            </a:r>
            <a:r>
              <a:rPr lang="en-US" dirty="0"/>
              <a:t>machine </a:t>
            </a:r>
            <a:r>
              <a:rPr lang="en-US" dirty="0" smtClean="0"/>
              <a:t>[Cortes‎1995]</a:t>
            </a:r>
          </a:p>
          <a:p>
            <a:pPr lvl="1"/>
            <a:r>
              <a:rPr lang="en-US" dirty="0" smtClean="0"/>
              <a:t>Linear (too simple)</a:t>
            </a:r>
          </a:p>
          <a:p>
            <a:pPr lvl="1"/>
            <a:r>
              <a:rPr lang="en-US" dirty="0" smtClean="0"/>
              <a:t>Non-linear (over fitting)</a:t>
            </a:r>
          </a:p>
          <a:p>
            <a:pPr lvl="1"/>
            <a:r>
              <a:rPr lang="en-US" dirty="0" smtClean="0"/>
              <a:t>Require a parametric discrimination function</a:t>
            </a:r>
          </a:p>
          <a:p>
            <a:r>
              <a:rPr lang="en-US" dirty="0" smtClean="0"/>
              <a:t>Regression (sparseness)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Neural network</a:t>
            </a:r>
          </a:p>
          <a:p>
            <a:r>
              <a:rPr lang="en-US" dirty="0" smtClean="0"/>
              <a:t>Nearest neighbor (large memory required)</a:t>
            </a:r>
          </a:p>
          <a:p>
            <a:pPr lvl="1"/>
            <a:r>
              <a:rPr lang="en-US" dirty="0" smtClean="0"/>
              <a:t>KD-trees</a:t>
            </a:r>
          </a:p>
          <a:p>
            <a:r>
              <a:rPr lang="en-US" dirty="0" smtClean="0"/>
              <a:t>Bayesian network (probabilistic modeling)</a:t>
            </a:r>
          </a:p>
          <a:p>
            <a:r>
              <a:rPr lang="en-US" dirty="0" smtClean="0"/>
              <a:t>Ensemble classifiers (long training time) </a:t>
            </a:r>
          </a:p>
          <a:p>
            <a:pPr lvl="1"/>
            <a:r>
              <a:rPr lang="en-US" dirty="0" smtClean="0"/>
              <a:t>Random Forest [Breiman2001]</a:t>
            </a:r>
          </a:p>
        </p:txBody>
      </p:sp>
    </p:spTree>
    <p:extLst>
      <p:ext uri="{BB962C8B-B14F-4D97-AF65-F5344CB8AC3E}">
        <p14:creationId xmlns:p14="http://schemas.microsoft.com/office/powerpoint/2010/main" val="39069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th-TH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3712" y="1916832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3712" y="558924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824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Multiply 10"/>
          <p:cNvSpPr/>
          <p:nvPr/>
        </p:nvSpPr>
        <p:spPr>
          <a:xfrm>
            <a:off x="5807968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Multiply 11"/>
          <p:cNvSpPr/>
          <p:nvPr/>
        </p:nvSpPr>
        <p:spPr>
          <a:xfrm>
            <a:off x="6600056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Multiply 12"/>
          <p:cNvSpPr/>
          <p:nvPr/>
        </p:nvSpPr>
        <p:spPr>
          <a:xfrm>
            <a:off x="6168008" y="3429000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Multiply 13"/>
          <p:cNvSpPr/>
          <p:nvPr/>
        </p:nvSpPr>
        <p:spPr>
          <a:xfrm>
            <a:off x="6168008" y="393305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Multiply 14"/>
          <p:cNvSpPr/>
          <p:nvPr/>
        </p:nvSpPr>
        <p:spPr>
          <a:xfrm>
            <a:off x="681608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36232" y="34373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5102290" y="387545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085522" y="278092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237922" y="315537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966386" y="299695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6256784" y="25732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6622842" y="30113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5735960" y="24352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6758474" y="229127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Multiply 24"/>
          <p:cNvSpPr/>
          <p:nvPr/>
        </p:nvSpPr>
        <p:spPr>
          <a:xfrm>
            <a:off x="573596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Multiply 25"/>
          <p:cNvSpPr/>
          <p:nvPr/>
        </p:nvSpPr>
        <p:spPr>
          <a:xfrm>
            <a:off x="5303912" y="436510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Multiply 26"/>
          <p:cNvSpPr/>
          <p:nvPr/>
        </p:nvSpPr>
        <p:spPr>
          <a:xfrm>
            <a:off x="6312024" y="4437112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7118514" y="32849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7464152" y="286132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/>
          <p:cNvSpPr/>
          <p:nvPr/>
        </p:nvSpPr>
        <p:spPr>
          <a:xfrm>
            <a:off x="7774970" y="32993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7262530" y="38034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7910602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7264896" y="48115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/>
          <p:cNvSpPr/>
          <p:nvPr/>
        </p:nvSpPr>
        <p:spPr>
          <a:xfrm>
            <a:off x="7766586" y="452954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359696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th-TH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9336360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endParaRPr lang="th-TH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87688" y="3429000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829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88294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60302" y="2132856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/>
          <p:cNvSpPr txBox="1"/>
          <p:nvPr/>
        </p:nvSpPr>
        <p:spPr>
          <a:xfrm>
            <a:off x="8112224" y="1321604"/>
            <a:ext cx="15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Histogram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C00000"/>
                </a:solidFill>
              </a:rPr>
              <a:t>broken-down</a:t>
            </a:r>
            <a:endParaRPr lang="th-TH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44272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544272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16280" y="4149080"/>
            <a:ext cx="1440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8768680" y="4077072"/>
            <a:ext cx="13563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06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th-TH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3712" y="1916832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3712" y="558924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824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Multiply 10"/>
          <p:cNvSpPr/>
          <p:nvPr/>
        </p:nvSpPr>
        <p:spPr>
          <a:xfrm>
            <a:off x="5807968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Multiply 11"/>
          <p:cNvSpPr/>
          <p:nvPr/>
        </p:nvSpPr>
        <p:spPr>
          <a:xfrm>
            <a:off x="6600056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Multiply 12"/>
          <p:cNvSpPr/>
          <p:nvPr/>
        </p:nvSpPr>
        <p:spPr>
          <a:xfrm>
            <a:off x="6168008" y="3429000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Multiply 13"/>
          <p:cNvSpPr/>
          <p:nvPr/>
        </p:nvSpPr>
        <p:spPr>
          <a:xfrm>
            <a:off x="6168008" y="393305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Multiply 14"/>
          <p:cNvSpPr/>
          <p:nvPr/>
        </p:nvSpPr>
        <p:spPr>
          <a:xfrm>
            <a:off x="681608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36232" y="34373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5102290" y="387545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085522" y="278092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237922" y="315537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966386" y="299695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6256784" y="25732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6622842" y="30113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5735960" y="24352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6758474" y="229127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Multiply 24"/>
          <p:cNvSpPr/>
          <p:nvPr/>
        </p:nvSpPr>
        <p:spPr>
          <a:xfrm>
            <a:off x="573596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Multiply 25"/>
          <p:cNvSpPr/>
          <p:nvPr/>
        </p:nvSpPr>
        <p:spPr>
          <a:xfrm>
            <a:off x="5303912" y="436510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Multiply 26"/>
          <p:cNvSpPr/>
          <p:nvPr/>
        </p:nvSpPr>
        <p:spPr>
          <a:xfrm>
            <a:off x="6312024" y="4437112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7118514" y="32849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7464152" y="286132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/>
          <p:cNvSpPr/>
          <p:nvPr/>
        </p:nvSpPr>
        <p:spPr>
          <a:xfrm>
            <a:off x="7774970" y="32993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7262530" y="38034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7910602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7264896" y="48115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/>
          <p:cNvSpPr/>
          <p:nvPr/>
        </p:nvSpPr>
        <p:spPr>
          <a:xfrm>
            <a:off x="7766586" y="452954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359696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th-TH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9336360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endParaRPr lang="th-TH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87688" y="3429000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829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88294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60302" y="2132856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/>
          <p:cNvSpPr txBox="1"/>
          <p:nvPr/>
        </p:nvSpPr>
        <p:spPr>
          <a:xfrm>
            <a:off x="8112224" y="1321604"/>
            <a:ext cx="15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Histogram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C00000"/>
                </a:solidFill>
              </a:rPr>
              <a:t>broken-down</a:t>
            </a:r>
            <a:endParaRPr lang="th-TH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44272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544272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16280" y="3789040"/>
            <a:ext cx="14401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248128" y="3448164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19736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719736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791744" y="4293096"/>
            <a:ext cx="14401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3944144" y="3789040"/>
            <a:ext cx="13563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544272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544272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616280" y="3789040"/>
            <a:ext cx="14401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2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th-TH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3712" y="1916832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3712" y="558924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824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Multiply 10"/>
          <p:cNvSpPr/>
          <p:nvPr/>
        </p:nvSpPr>
        <p:spPr>
          <a:xfrm>
            <a:off x="5807968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Multiply 11"/>
          <p:cNvSpPr/>
          <p:nvPr/>
        </p:nvSpPr>
        <p:spPr>
          <a:xfrm>
            <a:off x="6600056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Multiply 12"/>
          <p:cNvSpPr/>
          <p:nvPr/>
        </p:nvSpPr>
        <p:spPr>
          <a:xfrm>
            <a:off x="6168008" y="3429000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Multiply 13"/>
          <p:cNvSpPr/>
          <p:nvPr/>
        </p:nvSpPr>
        <p:spPr>
          <a:xfrm>
            <a:off x="6168008" y="393305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Multiply 14"/>
          <p:cNvSpPr/>
          <p:nvPr/>
        </p:nvSpPr>
        <p:spPr>
          <a:xfrm>
            <a:off x="681608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36232" y="34373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5102290" y="387545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085522" y="278092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237922" y="315537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966386" y="299695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6256784" y="25732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6622842" y="30113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5735960" y="24352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6758474" y="229127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Multiply 24"/>
          <p:cNvSpPr/>
          <p:nvPr/>
        </p:nvSpPr>
        <p:spPr>
          <a:xfrm>
            <a:off x="573596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Multiply 25"/>
          <p:cNvSpPr/>
          <p:nvPr/>
        </p:nvSpPr>
        <p:spPr>
          <a:xfrm>
            <a:off x="5303912" y="436510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Multiply 26"/>
          <p:cNvSpPr/>
          <p:nvPr/>
        </p:nvSpPr>
        <p:spPr>
          <a:xfrm>
            <a:off x="6312024" y="4437112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7118514" y="32849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7464152" y="286132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/>
          <p:cNvSpPr/>
          <p:nvPr/>
        </p:nvSpPr>
        <p:spPr>
          <a:xfrm>
            <a:off x="7774970" y="32993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7262530" y="38034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7910602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7264896" y="48115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/>
          <p:cNvSpPr/>
          <p:nvPr/>
        </p:nvSpPr>
        <p:spPr>
          <a:xfrm>
            <a:off x="7766586" y="452954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359696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th-TH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9336360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endParaRPr lang="th-TH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87688" y="3429000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8294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88294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560302" y="2132856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/>
          <p:cNvSpPr txBox="1"/>
          <p:nvPr/>
        </p:nvSpPr>
        <p:spPr>
          <a:xfrm>
            <a:off x="8112224" y="1321604"/>
            <a:ext cx="15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Histogram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C00000"/>
                </a:solidFill>
              </a:rPr>
              <a:t>broken-down</a:t>
            </a:r>
            <a:endParaRPr lang="th-TH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44272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544272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616280" y="3789040"/>
            <a:ext cx="14401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104112" y="3429000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63752" y="55172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863752" y="45811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35760" y="4797152"/>
            <a:ext cx="14401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544272" y="45091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544272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616280" y="3789040"/>
            <a:ext cx="14401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03912" y="3429000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35960" y="54452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35960" y="45091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60368" y="4725144"/>
            <a:ext cx="13563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62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1544" y="1412776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bag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 collections of samples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proposal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propose splitting parameters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find the threshold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τ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ϕ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split the bag into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i="1" baseline="-250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information gain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𝐻𝐿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𝐻𝑅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the splitting recursively until reaching the maximum depth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1544" y="1412776"/>
                <a:ext cx="8229600" cy="4925144"/>
              </a:xfrm>
              <a:blipFill rotWithShape="0">
                <a:blip r:embed="rId2"/>
                <a:stretch>
                  <a:fillRect l="-1333" t="-2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3476" b="43700"/>
          <a:stretch/>
        </p:blipFill>
        <p:spPr>
          <a:xfrm>
            <a:off x="5519936" y="1268760"/>
            <a:ext cx="4968552" cy="4645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" t="61597" r="4219" b="1097"/>
          <a:stretch/>
        </p:blipFill>
        <p:spPr>
          <a:xfrm>
            <a:off x="1847528" y="1930921"/>
            <a:ext cx="5617221" cy="293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SVM vs </a:t>
            </a:r>
            <a:r>
              <a:rPr lang="en-GB" dirty="0" err="1" smtClean="0"/>
              <a:t>RandomForest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4" t="58859" r="38378" b="26376"/>
          <a:stretch/>
        </p:blipFill>
        <p:spPr>
          <a:xfrm>
            <a:off x="4655840" y="1755058"/>
            <a:ext cx="5400600" cy="10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115" t="50000" r="35611" b="35235"/>
          <a:stretch/>
        </p:blipFill>
        <p:spPr>
          <a:xfrm>
            <a:off x="3888901" y="3483452"/>
            <a:ext cx="5760641" cy="1080120"/>
          </a:xfrm>
          <a:prstGeom prst="rect">
            <a:avLst/>
          </a:prstGeom>
        </p:spPr>
      </p:pic>
      <p:pic>
        <p:nvPicPr>
          <p:cNvPr id="1030" name="Picture 6" descr="http://upload.wikimedia.org/wikipedia/en/4/4d/Leo_Brei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8" y="3344292"/>
            <a:ext cx="1017557" cy="13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ngineering.columbia.edu/files/engineering/vapnik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10292"/>
          <a:stretch/>
        </p:blipFill>
        <p:spPr bwMode="auto">
          <a:xfrm>
            <a:off x="3658829" y="1755059"/>
            <a:ext cx="931396" cy="10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ra-w.org/Portals/0/DLS/DLS.2010-2011.UIUC_Photo_Cort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2" y="1755099"/>
            <a:ext cx="813533" cy="108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Jamie Shott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2" y="4962644"/>
            <a:ext cx="1025261" cy="13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20115" t="43109" r="37271" b="41141"/>
          <a:stretch/>
        </p:blipFill>
        <p:spPr>
          <a:xfrm>
            <a:off x="3923056" y="5068773"/>
            <a:ext cx="5544616" cy="115212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55840" y="2508674"/>
            <a:ext cx="1152128" cy="342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890251" y="4293096"/>
            <a:ext cx="1152128" cy="342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890251" y="5878619"/>
            <a:ext cx="1152128" cy="342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4016"/>
            <a:ext cx="8229600" cy="476672"/>
          </a:xfrm>
        </p:spPr>
        <p:txBody>
          <a:bodyPr>
            <a:normAutofit/>
          </a:bodyPr>
          <a:lstStyle/>
          <a:p>
            <a:r>
              <a:rPr lang="en-GB" sz="2400" dirty="0"/>
              <a:t>Some Statistic of statistical classifiers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08" t="36798" r="19561" b="24917"/>
          <a:stretch/>
        </p:blipFill>
        <p:spPr>
          <a:xfrm>
            <a:off x="2191420" y="620688"/>
            <a:ext cx="7809160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767" t="29329" r="19561" b="24407"/>
          <a:stretch/>
        </p:blipFill>
        <p:spPr>
          <a:xfrm>
            <a:off x="1703513" y="3573016"/>
            <a:ext cx="2870973" cy="2698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2214" t="29329" r="19008" b="24407"/>
          <a:stretch/>
        </p:blipFill>
        <p:spPr>
          <a:xfrm>
            <a:off x="4661449" y="3573017"/>
            <a:ext cx="2985811" cy="2698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2767" t="29329" r="19008" b="24407"/>
          <a:stretch/>
        </p:blipFill>
        <p:spPr>
          <a:xfrm>
            <a:off x="7632104" y="3600184"/>
            <a:ext cx="2928393" cy="26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example on MATLAB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859" t="15327" r="4770" b="3432"/>
          <a:stretch>
            <a:fillRect/>
          </a:stretch>
        </p:blipFill>
        <p:spPr bwMode="auto">
          <a:xfrm>
            <a:off x="2567608" y="1417638"/>
            <a:ext cx="28083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8859" t="17789" r="4770" b="3432"/>
          <a:stretch>
            <a:fillRect/>
          </a:stretch>
        </p:blipFill>
        <p:spPr bwMode="auto">
          <a:xfrm>
            <a:off x="2567608" y="3766247"/>
            <a:ext cx="280831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8938" t="17949" r="6148" b="2564"/>
          <a:stretch>
            <a:fillRect/>
          </a:stretch>
        </p:blipFill>
        <p:spPr bwMode="auto">
          <a:xfrm>
            <a:off x="5375920" y="3793379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68008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943872" y="2029490"/>
            <a:ext cx="1224136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1"/>
          </p:cNvCxnSpPr>
          <p:nvPr/>
        </p:nvCxnSpPr>
        <p:spPr>
          <a:xfrm flipH="1">
            <a:off x="5267908" y="2749570"/>
            <a:ext cx="684076" cy="1106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52" idx="0"/>
          </p:cNvCxnSpPr>
          <p:nvPr/>
        </p:nvCxnSpPr>
        <p:spPr>
          <a:xfrm flipH="1">
            <a:off x="6744072" y="3546595"/>
            <a:ext cx="144016" cy="2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51984" y="2564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tree classifier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2024" y="31409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44465" t="31297" r="28417" b="59132"/>
          <a:stretch/>
        </p:blipFill>
        <p:spPr>
          <a:xfrm>
            <a:off x="6636060" y="6023371"/>
            <a:ext cx="3528392" cy="7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386930"/>
          <a:ext cx="8229600" cy="493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Previous challenges</a:t>
                      </a:r>
                      <a:endParaRPr lang="en-GB" sz="36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effectLst/>
                        </a:rPr>
                        <a:t>New challenges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aseline="0" dirty="0" smtClean="0"/>
                        <a:t>Accuracy</a:t>
                      </a:r>
                    </a:p>
                    <a:p>
                      <a:r>
                        <a:rPr lang="en-GB" sz="1800" baseline="0" dirty="0" smtClean="0"/>
                        <a:t>Studying on some small dataset and adjusting parameters to get best result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Big</a:t>
                      </a:r>
                      <a:r>
                        <a:rPr lang="en-GB" sz="2400" baseline="0" dirty="0" smtClean="0"/>
                        <a:t> data</a:t>
                      </a:r>
                    </a:p>
                    <a:p>
                      <a:r>
                        <a:rPr lang="en-GB" sz="1800" baseline="0" dirty="0" smtClean="0"/>
                        <a:t>Huge amount of data generated.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Small number of samples</a:t>
                      </a:r>
                    </a:p>
                    <a:p>
                      <a:r>
                        <a:rPr lang="en-GB" sz="1800" dirty="0" smtClean="0"/>
                        <a:t>Collecting data was so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Tasks</a:t>
                      </a:r>
                      <a:r>
                        <a:rPr lang="en-GB" sz="2400" baseline="0" dirty="0" smtClean="0"/>
                        <a:t> distribution</a:t>
                      </a:r>
                      <a:endParaRPr lang="en-GB" sz="2400" dirty="0" smtClean="0"/>
                    </a:p>
                    <a:p>
                      <a:r>
                        <a:rPr lang="en-GB" sz="1800" dirty="0" smtClean="0"/>
                        <a:t>Incoming</a:t>
                      </a:r>
                      <a:r>
                        <a:rPr lang="en-GB" sz="1800" baseline="0" dirty="0" smtClean="0"/>
                        <a:t> data larger than computation capacity of single machine to process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Over fitting problem</a:t>
                      </a:r>
                    </a:p>
                    <a:p>
                      <a:r>
                        <a:rPr lang="en-GB" sz="1800" dirty="0" smtClean="0"/>
                        <a:t>because of </a:t>
                      </a:r>
                      <a:r>
                        <a:rPr lang="en-GB" sz="1800" baseline="0" dirty="0" smtClean="0"/>
                        <a:t>spending to much time on adjusting parameters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Scalability</a:t>
                      </a:r>
                    </a:p>
                    <a:p>
                      <a:r>
                        <a:rPr lang="en-GB" sz="1800" dirty="0" smtClean="0"/>
                        <a:t>Able to expand computational</a:t>
                      </a:r>
                      <a:r>
                        <a:rPr lang="en-GB" sz="1800" baseline="0" dirty="0" smtClean="0"/>
                        <a:t> power</a:t>
                      </a:r>
                      <a:r>
                        <a:rPr lang="en-GB" sz="1800" dirty="0" smtClean="0"/>
                        <a:t> from</a:t>
                      </a:r>
                      <a:r>
                        <a:rPr lang="en-GB" sz="1800" baseline="0" dirty="0" smtClean="0"/>
                        <a:t> 10 to 10,000 machines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aseline="0" dirty="0" smtClean="0"/>
                        <a:t>Limited computational power</a:t>
                      </a:r>
                    </a:p>
                    <a:p>
                      <a:r>
                        <a:rPr lang="en-GB" sz="1800" baseline="0" dirty="0" smtClean="0"/>
                        <a:t>Computational power was limited. A small number of samples could be processed in a limited time.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Failure is normal</a:t>
                      </a:r>
                    </a:p>
                    <a:p>
                      <a:r>
                        <a:rPr lang="en-GB" sz="1800" dirty="0" smtClean="0"/>
                        <a:t>Standard</a:t>
                      </a:r>
                      <a:r>
                        <a:rPr lang="en-GB" sz="1800" baseline="0" dirty="0" smtClean="0"/>
                        <a:t> datacentre has </a:t>
                      </a:r>
                      <a:r>
                        <a:rPr lang="en-GB" sz="1800" dirty="0" smtClean="0"/>
                        <a:t>1% of AFR.</a:t>
                      </a:r>
                      <a:r>
                        <a:rPr lang="en-GB" sz="1800" baseline="0" dirty="0" smtClean="0"/>
                        <a:t> 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79480" y="639633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hlinkClick r:id="rId2"/>
              </a:rPr>
              <a:t>[1] https</a:t>
            </a:r>
            <a:r>
              <a:rPr lang="en-GB" sz="800" dirty="0">
                <a:hlinkClick r:id="rId2"/>
              </a:rPr>
              <a:t>://blog.codecentric.de/en/2013/11/hardware-will-fail-just-way-expect/</a:t>
            </a:r>
          </a:p>
          <a:p>
            <a:r>
              <a:rPr lang="en-GB" sz="800" dirty="0">
                <a:hlinkClick r:id="rId2"/>
              </a:rPr>
              <a:t>[2]https</a:t>
            </a:r>
            <a:r>
              <a:rPr lang="en-GB" sz="800" dirty="0">
                <a:hlinkClick r:id="rId2"/>
              </a:rPr>
              <a:t>://gigaom.com/2013/09/19/facebooks-data-centers-are-pioneering-open-source-hardware</a:t>
            </a:r>
            <a:r>
              <a:rPr lang="en-GB" sz="800" dirty="0">
                <a:hlinkClick r:id="rId2"/>
              </a:rPr>
              <a:t>/</a:t>
            </a:r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5556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9" y="211413"/>
            <a:ext cx="7571183" cy="1143000"/>
          </a:xfrm>
        </p:spPr>
        <p:txBody>
          <a:bodyPr>
            <a:normAutofit/>
          </a:bodyPr>
          <a:lstStyle/>
          <a:p>
            <a:r>
              <a:rPr lang="en-US" sz="2800" dirty="0"/>
              <a:t>[Shotton2011] </a:t>
            </a:r>
            <a:r>
              <a:rPr lang="en-US" sz="2800" dirty="0"/>
              <a:t>Real-Time </a:t>
            </a:r>
            <a:r>
              <a:rPr lang="en-US" sz="2800" dirty="0"/>
              <a:t>Human Pose Recognition in Parts from Single Depth </a:t>
            </a:r>
            <a:r>
              <a:rPr lang="en-US" sz="2800" dirty="0"/>
              <a:t>Images</a:t>
            </a:r>
            <a:endParaRPr lang="th-T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628801"/>
            <a:ext cx="3826768" cy="23270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pair consists of </a:t>
            </a:r>
          </a:p>
          <a:p>
            <a:pPr lvl="1"/>
            <a:r>
              <a:rPr lang="en-US" dirty="0" smtClean="0"/>
              <a:t>a depth image and </a:t>
            </a:r>
          </a:p>
          <a:p>
            <a:pPr lvl="1"/>
            <a:r>
              <a:rPr lang="en-US" dirty="0" smtClean="0"/>
              <a:t>a ground-truth (label) image</a:t>
            </a:r>
          </a:p>
          <a:p>
            <a:r>
              <a:rPr lang="en-US" dirty="0" smtClean="0"/>
              <a:t> took 24 hr for training with 1,000 cores system</a:t>
            </a:r>
          </a:p>
          <a:p>
            <a:r>
              <a:rPr lang="en-US" dirty="0" smtClean="0"/>
              <a:t>Classifying at 200fps on Xbox</a:t>
            </a:r>
          </a:p>
          <a:p>
            <a:endParaRPr lang="th-T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0994" t="24497" r="12214" b="34137"/>
          <a:stretch>
            <a:fillRect/>
          </a:stretch>
        </p:blipFill>
        <p:spPr bwMode="auto">
          <a:xfrm>
            <a:off x="6774030" y="1412776"/>
            <a:ext cx="389397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0631" t="47249" r="59413" b="26788"/>
          <a:stretch>
            <a:fillRect/>
          </a:stretch>
        </p:blipFill>
        <p:spPr bwMode="auto">
          <a:xfrm>
            <a:off x="6888088" y="4221088"/>
            <a:ext cx="345638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2694" t="57285" r="53379" b="21925"/>
          <a:stretch>
            <a:fillRect/>
          </a:stretch>
        </p:blipFill>
        <p:spPr bwMode="auto">
          <a:xfrm>
            <a:off x="2423592" y="4016450"/>
            <a:ext cx="33843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 l="49903" t="57285" r="12298" b="21925"/>
          <a:stretch>
            <a:fillRect/>
          </a:stretch>
        </p:blipFill>
        <p:spPr bwMode="auto">
          <a:xfrm>
            <a:off x="2423593" y="5373216"/>
            <a:ext cx="398007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5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864" y="116632"/>
            <a:ext cx="8229600" cy="1143000"/>
          </a:xfrm>
        </p:spPr>
        <p:txBody>
          <a:bodyPr/>
          <a:lstStyle/>
          <a:p>
            <a:r>
              <a:rPr lang="en-US" dirty="0" smtClean="0"/>
              <a:t>Splitting</a:t>
            </a:r>
            <a:r>
              <a:rPr lang="en-GB" dirty="0" smtClean="0"/>
              <a:t> Decision tree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23992" y="1628800"/>
          <a:ext cx="4248472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720080"/>
                <a:gridCol w="792088"/>
                <a:gridCol w="864096"/>
                <a:gridCol w="864096"/>
                <a:gridCol w="36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Mileage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age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province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th-T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15000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40000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th-T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3215681" y="1916832"/>
            <a:ext cx="1082127" cy="1166176"/>
          </a:xfrm>
          <a:custGeom>
            <a:avLst/>
            <a:gdLst>
              <a:gd name="connsiteX0" fmla="*/ 618186 w 1326524"/>
              <a:gd name="connsiteY0" fmla="*/ 0 h 1429555"/>
              <a:gd name="connsiteX1" fmla="*/ 953037 w 1326524"/>
              <a:gd name="connsiteY1" fmla="*/ 25757 h 1429555"/>
              <a:gd name="connsiteX2" fmla="*/ 811369 w 1326524"/>
              <a:gd name="connsiteY2" fmla="*/ 270456 h 1429555"/>
              <a:gd name="connsiteX3" fmla="*/ 1326524 w 1326524"/>
              <a:gd name="connsiteY3" fmla="*/ 656822 h 1429555"/>
              <a:gd name="connsiteX4" fmla="*/ 1146220 w 1326524"/>
              <a:gd name="connsiteY4" fmla="*/ 1287887 h 1429555"/>
              <a:gd name="connsiteX5" fmla="*/ 540913 w 1326524"/>
              <a:gd name="connsiteY5" fmla="*/ 1429555 h 1429555"/>
              <a:gd name="connsiteX6" fmla="*/ 90152 w 1326524"/>
              <a:gd name="connsiteY6" fmla="*/ 1146219 h 1429555"/>
              <a:gd name="connsiteX7" fmla="*/ 0 w 1326524"/>
              <a:gd name="connsiteY7" fmla="*/ 528033 h 1429555"/>
              <a:gd name="connsiteX8" fmla="*/ 515155 w 1326524"/>
              <a:gd name="connsiteY8" fmla="*/ 270456 h 1429555"/>
              <a:gd name="connsiteX9" fmla="*/ 347730 w 1326524"/>
              <a:gd name="connsiteY9" fmla="*/ 25757 h 1429555"/>
              <a:gd name="connsiteX10" fmla="*/ 618186 w 1326524"/>
              <a:gd name="connsiteY10" fmla="*/ 0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6524" h="1429555">
                <a:moveTo>
                  <a:pt x="618186" y="0"/>
                </a:moveTo>
                <a:lnTo>
                  <a:pt x="953037" y="25757"/>
                </a:lnTo>
                <a:lnTo>
                  <a:pt x="811369" y="270456"/>
                </a:lnTo>
                <a:lnTo>
                  <a:pt x="1326524" y="656822"/>
                </a:lnTo>
                <a:lnTo>
                  <a:pt x="1146220" y="1287887"/>
                </a:lnTo>
                <a:lnTo>
                  <a:pt x="540913" y="1429555"/>
                </a:lnTo>
                <a:lnTo>
                  <a:pt x="90152" y="1146219"/>
                </a:lnTo>
                <a:lnTo>
                  <a:pt x="0" y="528033"/>
                </a:lnTo>
                <a:lnTo>
                  <a:pt x="515155" y="270456"/>
                </a:lnTo>
                <a:lnTo>
                  <a:pt x="347730" y="25757"/>
                </a:lnTo>
                <a:lnTo>
                  <a:pt x="6181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{1,3,4,7,…}</a:t>
            </a:r>
            <a:endParaRPr lang="th-TH" sz="1600" dirty="0"/>
          </a:p>
        </p:txBody>
      </p:sp>
      <p:sp>
        <p:nvSpPr>
          <p:cNvPr id="8" name="Freeform 7"/>
          <p:cNvSpPr/>
          <p:nvPr/>
        </p:nvSpPr>
        <p:spPr>
          <a:xfrm>
            <a:off x="1949917" y="3717032"/>
            <a:ext cx="864096" cy="931210"/>
          </a:xfrm>
          <a:custGeom>
            <a:avLst/>
            <a:gdLst>
              <a:gd name="connsiteX0" fmla="*/ 618186 w 1326524"/>
              <a:gd name="connsiteY0" fmla="*/ 0 h 1429555"/>
              <a:gd name="connsiteX1" fmla="*/ 953037 w 1326524"/>
              <a:gd name="connsiteY1" fmla="*/ 25757 h 1429555"/>
              <a:gd name="connsiteX2" fmla="*/ 811369 w 1326524"/>
              <a:gd name="connsiteY2" fmla="*/ 270456 h 1429555"/>
              <a:gd name="connsiteX3" fmla="*/ 1326524 w 1326524"/>
              <a:gd name="connsiteY3" fmla="*/ 656822 h 1429555"/>
              <a:gd name="connsiteX4" fmla="*/ 1146220 w 1326524"/>
              <a:gd name="connsiteY4" fmla="*/ 1287887 h 1429555"/>
              <a:gd name="connsiteX5" fmla="*/ 540913 w 1326524"/>
              <a:gd name="connsiteY5" fmla="*/ 1429555 h 1429555"/>
              <a:gd name="connsiteX6" fmla="*/ 90152 w 1326524"/>
              <a:gd name="connsiteY6" fmla="*/ 1146219 h 1429555"/>
              <a:gd name="connsiteX7" fmla="*/ 0 w 1326524"/>
              <a:gd name="connsiteY7" fmla="*/ 528033 h 1429555"/>
              <a:gd name="connsiteX8" fmla="*/ 515155 w 1326524"/>
              <a:gd name="connsiteY8" fmla="*/ 270456 h 1429555"/>
              <a:gd name="connsiteX9" fmla="*/ 347730 w 1326524"/>
              <a:gd name="connsiteY9" fmla="*/ 25757 h 1429555"/>
              <a:gd name="connsiteX10" fmla="*/ 618186 w 1326524"/>
              <a:gd name="connsiteY10" fmla="*/ 0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6524" h="1429555">
                <a:moveTo>
                  <a:pt x="618186" y="0"/>
                </a:moveTo>
                <a:lnTo>
                  <a:pt x="953037" y="25757"/>
                </a:lnTo>
                <a:lnTo>
                  <a:pt x="811369" y="270456"/>
                </a:lnTo>
                <a:lnTo>
                  <a:pt x="1326524" y="656822"/>
                </a:lnTo>
                <a:lnTo>
                  <a:pt x="1146220" y="1287887"/>
                </a:lnTo>
                <a:lnTo>
                  <a:pt x="540913" y="1429555"/>
                </a:lnTo>
                <a:lnTo>
                  <a:pt x="90152" y="1146219"/>
                </a:lnTo>
                <a:lnTo>
                  <a:pt x="0" y="528033"/>
                </a:lnTo>
                <a:lnTo>
                  <a:pt x="515155" y="270456"/>
                </a:lnTo>
                <a:lnTo>
                  <a:pt x="347730" y="25757"/>
                </a:lnTo>
                <a:lnTo>
                  <a:pt x="6181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{1,4,…}</a:t>
            </a:r>
            <a:endParaRPr lang="th-TH" sz="1600" dirty="0"/>
          </a:p>
        </p:txBody>
      </p:sp>
      <p:sp>
        <p:nvSpPr>
          <p:cNvPr id="9" name="Freeform 8"/>
          <p:cNvSpPr/>
          <p:nvPr/>
        </p:nvSpPr>
        <p:spPr>
          <a:xfrm>
            <a:off x="4398189" y="3717032"/>
            <a:ext cx="864096" cy="931210"/>
          </a:xfrm>
          <a:custGeom>
            <a:avLst/>
            <a:gdLst>
              <a:gd name="connsiteX0" fmla="*/ 618186 w 1326524"/>
              <a:gd name="connsiteY0" fmla="*/ 0 h 1429555"/>
              <a:gd name="connsiteX1" fmla="*/ 953037 w 1326524"/>
              <a:gd name="connsiteY1" fmla="*/ 25757 h 1429555"/>
              <a:gd name="connsiteX2" fmla="*/ 811369 w 1326524"/>
              <a:gd name="connsiteY2" fmla="*/ 270456 h 1429555"/>
              <a:gd name="connsiteX3" fmla="*/ 1326524 w 1326524"/>
              <a:gd name="connsiteY3" fmla="*/ 656822 h 1429555"/>
              <a:gd name="connsiteX4" fmla="*/ 1146220 w 1326524"/>
              <a:gd name="connsiteY4" fmla="*/ 1287887 h 1429555"/>
              <a:gd name="connsiteX5" fmla="*/ 540913 w 1326524"/>
              <a:gd name="connsiteY5" fmla="*/ 1429555 h 1429555"/>
              <a:gd name="connsiteX6" fmla="*/ 90152 w 1326524"/>
              <a:gd name="connsiteY6" fmla="*/ 1146219 h 1429555"/>
              <a:gd name="connsiteX7" fmla="*/ 0 w 1326524"/>
              <a:gd name="connsiteY7" fmla="*/ 528033 h 1429555"/>
              <a:gd name="connsiteX8" fmla="*/ 515155 w 1326524"/>
              <a:gd name="connsiteY8" fmla="*/ 270456 h 1429555"/>
              <a:gd name="connsiteX9" fmla="*/ 347730 w 1326524"/>
              <a:gd name="connsiteY9" fmla="*/ 25757 h 1429555"/>
              <a:gd name="connsiteX10" fmla="*/ 618186 w 1326524"/>
              <a:gd name="connsiteY10" fmla="*/ 0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6524" h="1429555">
                <a:moveTo>
                  <a:pt x="618186" y="0"/>
                </a:moveTo>
                <a:lnTo>
                  <a:pt x="953037" y="25757"/>
                </a:lnTo>
                <a:lnTo>
                  <a:pt x="811369" y="270456"/>
                </a:lnTo>
                <a:lnTo>
                  <a:pt x="1326524" y="656822"/>
                </a:lnTo>
                <a:lnTo>
                  <a:pt x="1146220" y="1287887"/>
                </a:lnTo>
                <a:lnTo>
                  <a:pt x="540913" y="1429555"/>
                </a:lnTo>
                <a:lnTo>
                  <a:pt x="90152" y="1146219"/>
                </a:lnTo>
                <a:lnTo>
                  <a:pt x="0" y="528033"/>
                </a:lnTo>
                <a:lnTo>
                  <a:pt x="515155" y="270456"/>
                </a:lnTo>
                <a:lnTo>
                  <a:pt x="347730" y="25757"/>
                </a:lnTo>
                <a:lnTo>
                  <a:pt x="6181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{3,7,…}</a:t>
            </a:r>
            <a:endParaRPr lang="th-TH" sz="1600" dirty="0"/>
          </a:p>
        </p:txBody>
      </p:sp>
      <p:cxnSp>
        <p:nvCxnSpPr>
          <p:cNvPr id="14" name="Straight Arrow Connector 13"/>
          <p:cNvCxnSpPr>
            <a:stCxn id="7" idx="5"/>
            <a:endCxn id="8" idx="1"/>
          </p:cNvCxnSpPr>
          <p:nvPr/>
        </p:nvCxnSpPr>
        <p:spPr>
          <a:xfrm flipH="1">
            <a:off x="2570724" y="3083008"/>
            <a:ext cx="1086212" cy="650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9" idx="9"/>
          </p:cNvCxnSpPr>
          <p:nvPr/>
        </p:nvCxnSpPr>
        <p:spPr>
          <a:xfrm>
            <a:off x="3656936" y="3083008"/>
            <a:ext cx="967764" cy="650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071664" y="5301209"/>
            <a:ext cx="720080" cy="776008"/>
          </a:xfrm>
          <a:custGeom>
            <a:avLst/>
            <a:gdLst>
              <a:gd name="connsiteX0" fmla="*/ 618186 w 1326524"/>
              <a:gd name="connsiteY0" fmla="*/ 0 h 1429555"/>
              <a:gd name="connsiteX1" fmla="*/ 953037 w 1326524"/>
              <a:gd name="connsiteY1" fmla="*/ 25757 h 1429555"/>
              <a:gd name="connsiteX2" fmla="*/ 811369 w 1326524"/>
              <a:gd name="connsiteY2" fmla="*/ 270456 h 1429555"/>
              <a:gd name="connsiteX3" fmla="*/ 1326524 w 1326524"/>
              <a:gd name="connsiteY3" fmla="*/ 656822 h 1429555"/>
              <a:gd name="connsiteX4" fmla="*/ 1146220 w 1326524"/>
              <a:gd name="connsiteY4" fmla="*/ 1287887 h 1429555"/>
              <a:gd name="connsiteX5" fmla="*/ 540913 w 1326524"/>
              <a:gd name="connsiteY5" fmla="*/ 1429555 h 1429555"/>
              <a:gd name="connsiteX6" fmla="*/ 90152 w 1326524"/>
              <a:gd name="connsiteY6" fmla="*/ 1146219 h 1429555"/>
              <a:gd name="connsiteX7" fmla="*/ 0 w 1326524"/>
              <a:gd name="connsiteY7" fmla="*/ 528033 h 1429555"/>
              <a:gd name="connsiteX8" fmla="*/ 515155 w 1326524"/>
              <a:gd name="connsiteY8" fmla="*/ 270456 h 1429555"/>
              <a:gd name="connsiteX9" fmla="*/ 347730 w 1326524"/>
              <a:gd name="connsiteY9" fmla="*/ 25757 h 1429555"/>
              <a:gd name="connsiteX10" fmla="*/ 618186 w 1326524"/>
              <a:gd name="connsiteY10" fmla="*/ 0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6524" h="1429555">
                <a:moveTo>
                  <a:pt x="618186" y="0"/>
                </a:moveTo>
                <a:lnTo>
                  <a:pt x="953037" y="25757"/>
                </a:lnTo>
                <a:lnTo>
                  <a:pt x="811369" y="270456"/>
                </a:lnTo>
                <a:lnTo>
                  <a:pt x="1326524" y="656822"/>
                </a:lnTo>
                <a:lnTo>
                  <a:pt x="1146220" y="1287887"/>
                </a:lnTo>
                <a:lnTo>
                  <a:pt x="540913" y="1429555"/>
                </a:lnTo>
                <a:lnTo>
                  <a:pt x="90152" y="1146219"/>
                </a:lnTo>
                <a:lnTo>
                  <a:pt x="0" y="528033"/>
                </a:lnTo>
                <a:lnTo>
                  <a:pt x="515155" y="270456"/>
                </a:lnTo>
                <a:lnTo>
                  <a:pt x="347730" y="25757"/>
                </a:lnTo>
                <a:lnTo>
                  <a:pt x="6181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{1,…}</a:t>
            </a:r>
            <a:endParaRPr lang="th-TH" sz="1600" dirty="0"/>
          </a:p>
        </p:txBody>
      </p:sp>
      <p:sp>
        <p:nvSpPr>
          <p:cNvPr id="22" name="Freeform 21"/>
          <p:cNvSpPr/>
          <p:nvPr/>
        </p:nvSpPr>
        <p:spPr>
          <a:xfrm>
            <a:off x="5519936" y="5301209"/>
            <a:ext cx="720080" cy="776008"/>
          </a:xfrm>
          <a:custGeom>
            <a:avLst/>
            <a:gdLst>
              <a:gd name="connsiteX0" fmla="*/ 618186 w 1326524"/>
              <a:gd name="connsiteY0" fmla="*/ 0 h 1429555"/>
              <a:gd name="connsiteX1" fmla="*/ 953037 w 1326524"/>
              <a:gd name="connsiteY1" fmla="*/ 25757 h 1429555"/>
              <a:gd name="connsiteX2" fmla="*/ 811369 w 1326524"/>
              <a:gd name="connsiteY2" fmla="*/ 270456 h 1429555"/>
              <a:gd name="connsiteX3" fmla="*/ 1326524 w 1326524"/>
              <a:gd name="connsiteY3" fmla="*/ 656822 h 1429555"/>
              <a:gd name="connsiteX4" fmla="*/ 1146220 w 1326524"/>
              <a:gd name="connsiteY4" fmla="*/ 1287887 h 1429555"/>
              <a:gd name="connsiteX5" fmla="*/ 540913 w 1326524"/>
              <a:gd name="connsiteY5" fmla="*/ 1429555 h 1429555"/>
              <a:gd name="connsiteX6" fmla="*/ 90152 w 1326524"/>
              <a:gd name="connsiteY6" fmla="*/ 1146219 h 1429555"/>
              <a:gd name="connsiteX7" fmla="*/ 0 w 1326524"/>
              <a:gd name="connsiteY7" fmla="*/ 528033 h 1429555"/>
              <a:gd name="connsiteX8" fmla="*/ 515155 w 1326524"/>
              <a:gd name="connsiteY8" fmla="*/ 270456 h 1429555"/>
              <a:gd name="connsiteX9" fmla="*/ 347730 w 1326524"/>
              <a:gd name="connsiteY9" fmla="*/ 25757 h 1429555"/>
              <a:gd name="connsiteX10" fmla="*/ 618186 w 1326524"/>
              <a:gd name="connsiteY10" fmla="*/ 0 h 14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6524" h="1429555">
                <a:moveTo>
                  <a:pt x="618186" y="0"/>
                </a:moveTo>
                <a:lnTo>
                  <a:pt x="953037" y="25757"/>
                </a:lnTo>
                <a:lnTo>
                  <a:pt x="811369" y="270456"/>
                </a:lnTo>
                <a:lnTo>
                  <a:pt x="1326524" y="656822"/>
                </a:lnTo>
                <a:lnTo>
                  <a:pt x="1146220" y="1287887"/>
                </a:lnTo>
                <a:lnTo>
                  <a:pt x="540913" y="1429555"/>
                </a:lnTo>
                <a:lnTo>
                  <a:pt x="90152" y="1146219"/>
                </a:lnTo>
                <a:lnTo>
                  <a:pt x="0" y="528033"/>
                </a:lnTo>
                <a:lnTo>
                  <a:pt x="515155" y="270456"/>
                </a:lnTo>
                <a:lnTo>
                  <a:pt x="347730" y="25757"/>
                </a:lnTo>
                <a:lnTo>
                  <a:pt x="618186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{4,…}</a:t>
            </a:r>
            <a:endParaRPr lang="th-TH" sz="1600" dirty="0"/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H="1">
            <a:off x="3589003" y="4648243"/>
            <a:ext cx="1161536" cy="6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9"/>
          </p:cNvCxnSpPr>
          <p:nvPr/>
        </p:nvCxnSpPr>
        <p:spPr>
          <a:xfrm>
            <a:off x="4750539" y="4648243"/>
            <a:ext cx="958156" cy="66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5601" y="3140968"/>
            <a:ext cx="263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Divided by mileage at 30,000</a:t>
            </a:r>
            <a:endParaRPr lang="th-TH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9696" y="4797152"/>
            <a:ext cx="227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Divided by user age at 30</a:t>
            </a:r>
            <a:endParaRPr lang="th-TH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99862" y="28529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599862" y="191683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71870" y="2204864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4824270" y="2204864"/>
            <a:ext cx="13563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/>
          <p:cNvSpPr txBox="1"/>
          <p:nvPr/>
        </p:nvSpPr>
        <p:spPr>
          <a:xfrm>
            <a:off x="4223792" y="1393612"/>
            <a:ext cx="15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Histogram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C00000"/>
                </a:solidFill>
              </a:rPr>
              <a:t>broken-down</a:t>
            </a:r>
            <a:endParaRPr lang="th-TH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47928" y="46531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47928" y="371703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19936" y="4365104"/>
            <a:ext cx="14401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5672336" y="4005064"/>
            <a:ext cx="13563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999656" y="46531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999656" y="371703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71664" y="4005064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3224064" y="4293096"/>
            <a:ext cx="13563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456040" y="609329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456040" y="515719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28048" y="5445224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 55"/>
          <p:cNvSpPr/>
          <p:nvPr/>
        </p:nvSpPr>
        <p:spPr>
          <a:xfrm>
            <a:off x="6680448" y="5517232"/>
            <a:ext cx="13563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079776" y="616530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079776" y="522920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51784" y="6093296"/>
            <a:ext cx="144016" cy="72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/>
          <p:cNvSpPr/>
          <p:nvPr/>
        </p:nvSpPr>
        <p:spPr>
          <a:xfrm>
            <a:off x="4304184" y="5517232"/>
            <a:ext cx="13563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72531" y="3304421"/>
                <a:ext cx="3685808" cy="318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 splitting needs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field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threshold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GB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Stop when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Information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gain &lt; 0</a:t>
                </a:r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Reaching max depth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reaching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minimum bag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  </a:t>
                </a:r>
              </a:p>
              <a:p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Entropy (H)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𝐻</m:t>
                      </m:r>
                      <m:r>
                        <a:rPr lang="en-GB" sz="16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𝑃</m:t>
                          </m:r>
                          <m:r>
                            <a:rPr lang="en-GB" sz="1600" i="1" baseline="-25000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𝑙𝑜𝑔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𝑃𝑖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31" y="3304421"/>
                <a:ext cx="3685808" cy="3182794"/>
              </a:xfrm>
              <a:prstGeom prst="rect">
                <a:avLst/>
              </a:prstGeom>
              <a:blipFill rotWithShape="0">
                <a:blip r:embed="rId2"/>
                <a:stretch>
                  <a:fillRect l="-826" t="-575" r="-3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79576" y="1700809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    Construct Q={x}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    Random splitting parameter (theta and tau)_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    calculate G(</a:t>
            </a:r>
            <a:r>
              <a:rPr lang="en-GB" dirty="0" err="1"/>
              <a:t>theta,tau</a:t>
            </a:r>
            <a:r>
              <a:rPr lang="en-GB" dirty="0"/>
              <a:t>)_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Find </a:t>
            </a:r>
            <a:r>
              <a:rPr lang="en-GB" dirty="0" err="1"/>
              <a:t>G_max</a:t>
            </a:r>
            <a:endParaRPr lang="en-GB" dirty="0"/>
          </a:p>
          <a:p>
            <a:r>
              <a:rPr lang="en-GB" dirty="0"/>
              <a:t>Use (</a:t>
            </a:r>
            <a:r>
              <a:rPr lang="en-GB" dirty="0" err="1"/>
              <a:t>theta,tau</a:t>
            </a:r>
            <a:r>
              <a:rPr lang="en-GB" dirty="0"/>
              <a:t>)_max to split Q </a:t>
            </a:r>
            <a:r>
              <a:rPr lang="en-GB" dirty="0" err="1"/>
              <a:t>int</a:t>
            </a:r>
            <a:r>
              <a:rPr lang="en-GB" dirty="0"/>
              <a:t> QL and QR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50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th-TH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3712" y="1916832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03712" y="558924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824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Multiply 10"/>
          <p:cNvSpPr/>
          <p:nvPr/>
        </p:nvSpPr>
        <p:spPr>
          <a:xfrm>
            <a:off x="5807968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Multiply 11"/>
          <p:cNvSpPr/>
          <p:nvPr/>
        </p:nvSpPr>
        <p:spPr>
          <a:xfrm>
            <a:off x="6600056" y="357301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Multiply 12"/>
          <p:cNvSpPr/>
          <p:nvPr/>
        </p:nvSpPr>
        <p:spPr>
          <a:xfrm>
            <a:off x="6168008" y="3429000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Multiply 13"/>
          <p:cNvSpPr/>
          <p:nvPr/>
        </p:nvSpPr>
        <p:spPr>
          <a:xfrm>
            <a:off x="6168008" y="3933056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Multiply 14"/>
          <p:cNvSpPr/>
          <p:nvPr/>
        </p:nvSpPr>
        <p:spPr>
          <a:xfrm>
            <a:off x="681608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4736232" y="34373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5102290" y="387545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085522" y="278092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237922" y="315537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966386" y="299695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6256784" y="2573288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6622842" y="30113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5735960" y="243529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6758474" y="229127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Multiply 24"/>
          <p:cNvSpPr/>
          <p:nvPr/>
        </p:nvSpPr>
        <p:spPr>
          <a:xfrm>
            <a:off x="5735960" y="400506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Multiply 25"/>
          <p:cNvSpPr/>
          <p:nvPr/>
        </p:nvSpPr>
        <p:spPr>
          <a:xfrm>
            <a:off x="5303912" y="4365104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Multiply 26"/>
          <p:cNvSpPr/>
          <p:nvPr/>
        </p:nvSpPr>
        <p:spPr>
          <a:xfrm>
            <a:off x="6312024" y="4437112"/>
            <a:ext cx="216024" cy="21602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7118514" y="328498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/>
          <p:cNvSpPr/>
          <p:nvPr/>
        </p:nvSpPr>
        <p:spPr>
          <a:xfrm>
            <a:off x="7478554" y="286132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/>
          <p:cNvSpPr/>
          <p:nvPr/>
        </p:nvSpPr>
        <p:spPr>
          <a:xfrm>
            <a:off x="7774970" y="329938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/>
          <p:cNvSpPr/>
          <p:nvPr/>
        </p:nvSpPr>
        <p:spPr>
          <a:xfrm>
            <a:off x="7262530" y="3803442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7910602" y="4019466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7264896" y="4811554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/>
          <p:cNvSpPr/>
          <p:nvPr/>
        </p:nvSpPr>
        <p:spPr>
          <a:xfrm>
            <a:off x="7766586" y="4529540"/>
            <a:ext cx="129614" cy="1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/>
          <p:cNvSpPr txBox="1"/>
          <p:nvPr/>
        </p:nvSpPr>
        <p:spPr>
          <a:xfrm>
            <a:off x="3359696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th-TH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9336360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/>
                <a:cs typeface="Times New Roman"/>
              </a:rPr>
              <a:t>θ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endParaRPr lang="th-TH" baseline="-25000" dirty="0"/>
          </a:p>
        </p:txBody>
      </p:sp>
      <p:sp>
        <p:nvSpPr>
          <p:cNvPr id="41" name="Freeform 40"/>
          <p:cNvSpPr/>
          <p:nvPr/>
        </p:nvSpPr>
        <p:spPr>
          <a:xfrm>
            <a:off x="3863752" y="3302736"/>
            <a:ext cx="5057922" cy="1861692"/>
          </a:xfrm>
          <a:custGeom>
            <a:avLst/>
            <a:gdLst>
              <a:gd name="connsiteX0" fmla="*/ 35162 w 5057922"/>
              <a:gd name="connsiteY0" fmla="*/ 1539720 h 1861692"/>
              <a:gd name="connsiteX1" fmla="*/ 241224 w 5057922"/>
              <a:gd name="connsiteY1" fmla="*/ 1501084 h 1861692"/>
              <a:gd name="connsiteX2" fmla="*/ 344255 w 5057922"/>
              <a:gd name="connsiteY2" fmla="*/ 1462447 h 1861692"/>
              <a:gd name="connsiteX3" fmla="*/ 537438 w 5057922"/>
              <a:gd name="connsiteY3" fmla="*/ 1423810 h 1861692"/>
              <a:gd name="connsiteX4" fmla="*/ 691984 w 5057922"/>
              <a:gd name="connsiteY4" fmla="*/ 1385174 h 1861692"/>
              <a:gd name="connsiteX5" fmla="*/ 807894 w 5057922"/>
              <a:gd name="connsiteY5" fmla="*/ 1320779 h 1861692"/>
              <a:gd name="connsiteX6" fmla="*/ 885167 w 5057922"/>
              <a:gd name="connsiteY6" fmla="*/ 1307901 h 1861692"/>
              <a:gd name="connsiteX7" fmla="*/ 1129866 w 5057922"/>
              <a:gd name="connsiteY7" fmla="*/ 1204870 h 1861692"/>
              <a:gd name="connsiteX8" fmla="*/ 1207139 w 5057922"/>
              <a:gd name="connsiteY8" fmla="*/ 1153354 h 1861692"/>
              <a:gd name="connsiteX9" fmla="*/ 1284412 w 5057922"/>
              <a:gd name="connsiteY9" fmla="*/ 1114718 h 1861692"/>
              <a:gd name="connsiteX10" fmla="*/ 1387443 w 5057922"/>
              <a:gd name="connsiteY10" fmla="*/ 1050323 h 1861692"/>
              <a:gd name="connsiteX11" fmla="*/ 1464717 w 5057922"/>
              <a:gd name="connsiteY11" fmla="*/ 973050 h 1861692"/>
              <a:gd name="connsiteX12" fmla="*/ 1541990 w 5057922"/>
              <a:gd name="connsiteY12" fmla="*/ 882898 h 1861692"/>
              <a:gd name="connsiteX13" fmla="*/ 1554869 w 5057922"/>
              <a:gd name="connsiteY13" fmla="*/ 844261 h 1861692"/>
              <a:gd name="connsiteX14" fmla="*/ 1580627 w 5057922"/>
              <a:gd name="connsiteY14" fmla="*/ 779867 h 1861692"/>
              <a:gd name="connsiteX15" fmla="*/ 1619263 w 5057922"/>
              <a:gd name="connsiteY15" fmla="*/ 663957 h 1861692"/>
              <a:gd name="connsiteX16" fmla="*/ 1632142 w 5057922"/>
              <a:gd name="connsiteY16" fmla="*/ 380622 h 1861692"/>
              <a:gd name="connsiteX17" fmla="*/ 1709415 w 5057922"/>
              <a:gd name="connsiteY17" fmla="*/ 316227 h 1861692"/>
              <a:gd name="connsiteX18" fmla="*/ 1748052 w 5057922"/>
              <a:gd name="connsiteY18" fmla="*/ 277591 h 1861692"/>
              <a:gd name="connsiteX19" fmla="*/ 1786689 w 5057922"/>
              <a:gd name="connsiteY19" fmla="*/ 264712 h 1861692"/>
              <a:gd name="connsiteX20" fmla="*/ 1902598 w 5057922"/>
              <a:gd name="connsiteY20" fmla="*/ 200318 h 1861692"/>
              <a:gd name="connsiteX21" fmla="*/ 1966993 w 5057922"/>
              <a:gd name="connsiteY21" fmla="*/ 187439 h 1861692"/>
              <a:gd name="connsiteX22" fmla="*/ 2018508 w 5057922"/>
              <a:gd name="connsiteY22" fmla="*/ 161681 h 1861692"/>
              <a:gd name="connsiteX23" fmla="*/ 2057145 w 5057922"/>
              <a:gd name="connsiteY23" fmla="*/ 148802 h 1861692"/>
              <a:gd name="connsiteX24" fmla="*/ 2095782 w 5057922"/>
              <a:gd name="connsiteY24" fmla="*/ 123044 h 1861692"/>
              <a:gd name="connsiteX25" fmla="*/ 2160176 w 5057922"/>
              <a:gd name="connsiteY25" fmla="*/ 110165 h 1861692"/>
              <a:gd name="connsiteX26" fmla="*/ 2791241 w 5057922"/>
              <a:gd name="connsiteY26" fmla="*/ 97287 h 1861692"/>
              <a:gd name="connsiteX27" fmla="*/ 2855635 w 5057922"/>
              <a:gd name="connsiteY27" fmla="*/ 123044 h 1861692"/>
              <a:gd name="connsiteX28" fmla="*/ 2932908 w 5057922"/>
              <a:gd name="connsiteY28" fmla="*/ 135923 h 1861692"/>
              <a:gd name="connsiteX29" fmla="*/ 2971545 w 5057922"/>
              <a:gd name="connsiteY29" fmla="*/ 161681 h 1861692"/>
              <a:gd name="connsiteX30" fmla="*/ 3010182 w 5057922"/>
              <a:gd name="connsiteY30" fmla="*/ 174560 h 1861692"/>
              <a:gd name="connsiteX31" fmla="*/ 3061697 w 5057922"/>
              <a:gd name="connsiteY31" fmla="*/ 213196 h 1861692"/>
              <a:gd name="connsiteX32" fmla="*/ 3100334 w 5057922"/>
              <a:gd name="connsiteY32" fmla="*/ 251833 h 1861692"/>
              <a:gd name="connsiteX33" fmla="*/ 3177607 w 5057922"/>
              <a:gd name="connsiteY33" fmla="*/ 277591 h 1861692"/>
              <a:gd name="connsiteX34" fmla="*/ 3242001 w 5057922"/>
              <a:gd name="connsiteY34" fmla="*/ 354864 h 1861692"/>
              <a:gd name="connsiteX35" fmla="*/ 3254880 w 5057922"/>
              <a:gd name="connsiteY35" fmla="*/ 393501 h 1861692"/>
              <a:gd name="connsiteX36" fmla="*/ 3242001 w 5057922"/>
              <a:gd name="connsiteY36" fmla="*/ 1166233 h 1861692"/>
              <a:gd name="connsiteX37" fmla="*/ 3229122 w 5057922"/>
              <a:gd name="connsiteY37" fmla="*/ 1204870 h 1861692"/>
              <a:gd name="connsiteX38" fmla="*/ 3190486 w 5057922"/>
              <a:gd name="connsiteY38" fmla="*/ 1243506 h 1861692"/>
              <a:gd name="connsiteX39" fmla="*/ 3126091 w 5057922"/>
              <a:gd name="connsiteY39" fmla="*/ 1320779 h 1861692"/>
              <a:gd name="connsiteX40" fmla="*/ 3113212 w 5057922"/>
              <a:gd name="connsiteY40" fmla="*/ 1359416 h 1861692"/>
              <a:gd name="connsiteX41" fmla="*/ 3074576 w 5057922"/>
              <a:gd name="connsiteY41" fmla="*/ 1436689 h 1861692"/>
              <a:gd name="connsiteX42" fmla="*/ 3087455 w 5057922"/>
              <a:gd name="connsiteY42" fmla="*/ 1642751 h 1861692"/>
              <a:gd name="connsiteX43" fmla="*/ 3138970 w 5057922"/>
              <a:gd name="connsiteY43" fmla="*/ 1681388 h 1861692"/>
              <a:gd name="connsiteX44" fmla="*/ 3216243 w 5057922"/>
              <a:gd name="connsiteY44" fmla="*/ 1720025 h 1861692"/>
              <a:gd name="connsiteX45" fmla="*/ 3293517 w 5057922"/>
              <a:gd name="connsiteY45" fmla="*/ 1758661 h 1861692"/>
              <a:gd name="connsiteX46" fmla="*/ 3396548 w 5057922"/>
              <a:gd name="connsiteY46" fmla="*/ 1797298 h 1861692"/>
              <a:gd name="connsiteX47" fmla="*/ 3525336 w 5057922"/>
              <a:gd name="connsiteY47" fmla="*/ 1861692 h 1861692"/>
              <a:gd name="connsiteX48" fmla="*/ 4838982 w 5057922"/>
              <a:gd name="connsiteY48" fmla="*/ 1848813 h 1861692"/>
              <a:gd name="connsiteX49" fmla="*/ 4916255 w 5057922"/>
              <a:gd name="connsiteY49" fmla="*/ 1810177 h 1861692"/>
              <a:gd name="connsiteX50" fmla="*/ 5057922 w 5057922"/>
              <a:gd name="connsiteY50" fmla="*/ 1810177 h 18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057922" h="1861692">
                <a:moveTo>
                  <a:pt x="35162" y="1539720"/>
                </a:moveTo>
                <a:cubicBezTo>
                  <a:pt x="157999" y="1478303"/>
                  <a:pt x="0" y="1549329"/>
                  <a:pt x="241224" y="1501084"/>
                </a:cubicBezTo>
                <a:cubicBezTo>
                  <a:pt x="277191" y="1493891"/>
                  <a:pt x="309066" y="1472797"/>
                  <a:pt x="344255" y="1462447"/>
                </a:cubicBezTo>
                <a:cubicBezTo>
                  <a:pt x="480473" y="1422382"/>
                  <a:pt x="424544" y="1448897"/>
                  <a:pt x="537438" y="1423810"/>
                </a:cubicBezTo>
                <a:cubicBezTo>
                  <a:pt x="589274" y="1412291"/>
                  <a:pt x="640469" y="1398053"/>
                  <a:pt x="691984" y="1385174"/>
                </a:cubicBezTo>
                <a:cubicBezTo>
                  <a:pt x="730094" y="1359767"/>
                  <a:pt x="762337" y="1335964"/>
                  <a:pt x="807894" y="1320779"/>
                </a:cubicBezTo>
                <a:cubicBezTo>
                  <a:pt x="832667" y="1312521"/>
                  <a:pt x="859409" y="1312194"/>
                  <a:pt x="885167" y="1307901"/>
                </a:cubicBezTo>
                <a:cubicBezTo>
                  <a:pt x="1010995" y="1213530"/>
                  <a:pt x="853044" y="1323508"/>
                  <a:pt x="1129866" y="1204870"/>
                </a:cubicBezTo>
                <a:cubicBezTo>
                  <a:pt x="1158320" y="1192675"/>
                  <a:pt x="1180399" y="1168952"/>
                  <a:pt x="1207139" y="1153354"/>
                </a:cubicBezTo>
                <a:cubicBezTo>
                  <a:pt x="1232014" y="1138844"/>
                  <a:pt x="1258654" y="1127597"/>
                  <a:pt x="1284412" y="1114718"/>
                </a:cubicBezTo>
                <a:cubicBezTo>
                  <a:pt x="1416261" y="982869"/>
                  <a:pt x="1208575" y="1180408"/>
                  <a:pt x="1387443" y="1050323"/>
                </a:cubicBezTo>
                <a:cubicBezTo>
                  <a:pt x="1416903" y="1028898"/>
                  <a:pt x="1438959" y="998808"/>
                  <a:pt x="1464717" y="973050"/>
                </a:cubicBezTo>
                <a:cubicBezTo>
                  <a:pt x="1527174" y="910593"/>
                  <a:pt x="1502763" y="941738"/>
                  <a:pt x="1541990" y="882898"/>
                </a:cubicBezTo>
                <a:cubicBezTo>
                  <a:pt x="1546283" y="870019"/>
                  <a:pt x="1550102" y="856972"/>
                  <a:pt x="1554869" y="844261"/>
                </a:cubicBezTo>
                <a:cubicBezTo>
                  <a:pt x="1562986" y="822615"/>
                  <a:pt x="1572852" y="801638"/>
                  <a:pt x="1580627" y="779867"/>
                </a:cubicBezTo>
                <a:cubicBezTo>
                  <a:pt x="1594325" y="741513"/>
                  <a:pt x="1619263" y="663957"/>
                  <a:pt x="1619263" y="663957"/>
                </a:cubicBezTo>
                <a:cubicBezTo>
                  <a:pt x="1623556" y="569512"/>
                  <a:pt x="1617205" y="473977"/>
                  <a:pt x="1632142" y="380622"/>
                </a:cubicBezTo>
                <a:cubicBezTo>
                  <a:pt x="1635615" y="358916"/>
                  <a:pt x="1694809" y="328399"/>
                  <a:pt x="1709415" y="316227"/>
                </a:cubicBezTo>
                <a:cubicBezTo>
                  <a:pt x="1723407" y="304567"/>
                  <a:pt x="1732897" y="287694"/>
                  <a:pt x="1748052" y="277591"/>
                </a:cubicBezTo>
                <a:cubicBezTo>
                  <a:pt x="1759348" y="270061"/>
                  <a:pt x="1774547" y="270783"/>
                  <a:pt x="1786689" y="264712"/>
                </a:cubicBezTo>
                <a:cubicBezTo>
                  <a:pt x="1819706" y="248203"/>
                  <a:pt x="1865384" y="212722"/>
                  <a:pt x="1902598" y="200318"/>
                </a:cubicBezTo>
                <a:cubicBezTo>
                  <a:pt x="1923365" y="193396"/>
                  <a:pt x="1945528" y="191732"/>
                  <a:pt x="1966993" y="187439"/>
                </a:cubicBezTo>
                <a:cubicBezTo>
                  <a:pt x="1984165" y="178853"/>
                  <a:pt x="2000862" y="169244"/>
                  <a:pt x="2018508" y="161681"/>
                </a:cubicBezTo>
                <a:cubicBezTo>
                  <a:pt x="2030986" y="156333"/>
                  <a:pt x="2045003" y="154873"/>
                  <a:pt x="2057145" y="148802"/>
                </a:cubicBezTo>
                <a:cubicBezTo>
                  <a:pt x="2070990" y="141880"/>
                  <a:pt x="2081289" y="128479"/>
                  <a:pt x="2095782" y="123044"/>
                </a:cubicBezTo>
                <a:cubicBezTo>
                  <a:pt x="2116278" y="115358"/>
                  <a:pt x="2138711" y="114458"/>
                  <a:pt x="2160176" y="110165"/>
                </a:cubicBezTo>
                <a:cubicBezTo>
                  <a:pt x="2380510" y="0"/>
                  <a:pt x="2232888" y="63786"/>
                  <a:pt x="2791241" y="97287"/>
                </a:cubicBezTo>
                <a:cubicBezTo>
                  <a:pt x="2814318" y="98672"/>
                  <a:pt x="2833331" y="116961"/>
                  <a:pt x="2855635" y="123044"/>
                </a:cubicBezTo>
                <a:cubicBezTo>
                  <a:pt x="2880828" y="129915"/>
                  <a:pt x="2907150" y="131630"/>
                  <a:pt x="2932908" y="135923"/>
                </a:cubicBezTo>
                <a:cubicBezTo>
                  <a:pt x="2945787" y="144509"/>
                  <a:pt x="2957700" y="154759"/>
                  <a:pt x="2971545" y="161681"/>
                </a:cubicBezTo>
                <a:cubicBezTo>
                  <a:pt x="2983687" y="167752"/>
                  <a:pt x="2998395" y="167825"/>
                  <a:pt x="3010182" y="174560"/>
                </a:cubicBezTo>
                <a:cubicBezTo>
                  <a:pt x="3028818" y="185209"/>
                  <a:pt x="3045400" y="199227"/>
                  <a:pt x="3061697" y="213196"/>
                </a:cubicBezTo>
                <a:cubicBezTo>
                  <a:pt x="3075526" y="225049"/>
                  <a:pt x="3084412" y="242988"/>
                  <a:pt x="3100334" y="251833"/>
                </a:cubicBezTo>
                <a:cubicBezTo>
                  <a:pt x="3124068" y="265019"/>
                  <a:pt x="3151849" y="269005"/>
                  <a:pt x="3177607" y="277591"/>
                </a:cubicBezTo>
                <a:cubicBezTo>
                  <a:pt x="3206090" y="306074"/>
                  <a:pt x="3224071" y="319003"/>
                  <a:pt x="3242001" y="354864"/>
                </a:cubicBezTo>
                <a:cubicBezTo>
                  <a:pt x="3248072" y="367006"/>
                  <a:pt x="3250587" y="380622"/>
                  <a:pt x="3254880" y="393501"/>
                </a:cubicBezTo>
                <a:cubicBezTo>
                  <a:pt x="3250587" y="651078"/>
                  <a:pt x="3250175" y="908750"/>
                  <a:pt x="3242001" y="1166233"/>
                </a:cubicBezTo>
                <a:cubicBezTo>
                  <a:pt x="3241570" y="1179802"/>
                  <a:pt x="3236652" y="1193574"/>
                  <a:pt x="3229122" y="1204870"/>
                </a:cubicBezTo>
                <a:cubicBezTo>
                  <a:pt x="3219019" y="1220024"/>
                  <a:pt x="3202146" y="1229514"/>
                  <a:pt x="3190486" y="1243506"/>
                </a:cubicBezTo>
                <a:cubicBezTo>
                  <a:pt x="3100842" y="1351079"/>
                  <a:pt x="3238959" y="1207914"/>
                  <a:pt x="3126091" y="1320779"/>
                </a:cubicBezTo>
                <a:cubicBezTo>
                  <a:pt x="3121798" y="1333658"/>
                  <a:pt x="3119283" y="1347273"/>
                  <a:pt x="3113212" y="1359416"/>
                </a:cubicBezTo>
                <a:cubicBezTo>
                  <a:pt x="3063279" y="1459284"/>
                  <a:pt x="3106949" y="1339573"/>
                  <a:pt x="3074576" y="1436689"/>
                </a:cubicBezTo>
                <a:cubicBezTo>
                  <a:pt x="3078869" y="1505376"/>
                  <a:pt x="3069941" y="1576196"/>
                  <a:pt x="3087455" y="1642751"/>
                </a:cubicBezTo>
                <a:cubicBezTo>
                  <a:pt x="3092918" y="1663509"/>
                  <a:pt x="3121503" y="1668912"/>
                  <a:pt x="3138970" y="1681388"/>
                </a:cubicBezTo>
                <a:cubicBezTo>
                  <a:pt x="3225083" y="1742898"/>
                  <a:pt x="3131191" y="1677499"/>
                  <a:pt x="3216243" y="1720025"/>
                </a:cubicBezTo>
                <a:cubicBezTo>
                  <a:pt x="3316105" y="1769955"/>
                  <a:pt x="3196405" y="1726290"/>
                  <a:pt x="3293517" y="1758661"/>
                </a:cubicBezTo>
                <a:cubicBezTo>
                  <a:pt x="3392562" y="1824693"/>
                  <a:pt x="3257300" y="1741599"/>
                  <a:pt x="3396548" y="1797298"/>
                </a:cubicBezTo>
                <a:cubicBezTo>
                  <a:pt x="3441112" y="1815123"/>
                  <a:pt x="3525336" y="1861692"/>
                  <a:pt x="3525336" y="1861692"/>
                </a:cubicBezTo>
                <a:lnTo>
                  <a:pt x="4838982" y="1848813"/>
                </a:lnTo>
                <a:cubicBezTo>
                  <a:pt x="4867760" y="1847747"/>
                  <a:pt x="4887895" y="1815182"/>
                  <a:pt x="4916255" y="1810177"/>
                </a:cubicBezTo>
                <a:cubicBezTo>
                  <a:pt x="4962759" y="1801971"/>
                  <a:pt x="5010700" y="1810177"/>
                  <a:pt x="5057922" y="1810177"/>
                </a:cubicBez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6280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16280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8288" y="2132856"/>
            <a:ext cx="1440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8840688" y="2420888"/>
            <a:ext cx="13563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TextBox 45"/>
          <p:cNvSpPr txBox="1"/>
          <p:nvPr/>
        </p:nvSpPr>
        <p:spPr>
          <a:xfrm>
            <a:off x="8240210" y="1321604"/>
            <a:ext cx="15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Histogram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C00000"/>
                </a:solidFill>
              </a:rPr>
              <a:t>broken-down</a:t>
            </a:r>
            <a:endParaRPr lang="th-TH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Cambria Math</vt:lpstr>
      <vt:lpstr>Cordia New</vt:lpstr>
      <vt:lpstr>Courier New</vt:lpstr>
      <vt:lpstr>Times New Roman</vt:lpstr>
      <vt:lpstr>Office Theme</vt:lpstr>
      <vt:lpstr> Supervised Classifiers</vt:lpstr>
      <vt:lpstr>SVM vs RandomForest</vt:lpstr>
      <vt:lpstr>Some Statistic of statistical classifiers</vt:lpstr>
      <vt:lpstr>Randomforest example on MATLAB</vt:lpstr>
      <vt:lpstr>Challenges</vt:lpstr>
      <vt:lpstr>[Shotton2011] Real-Time Human Pose Recognition in Parts from Single Depth Images</vt:lpstr>
      <vt:lpstr>Splitting Decision tree</vt:lpstr>
      <vt:lpstr>PowerPoint Presentation</vt:lpstr>
      <vt:lpstr>Feature Space</vt:lpstr>
      <vt:lpstr>Feature Space</vt:lpstr>
      <vt:lpstr>Feature Space</vt:lpstr>
      <vt:lpstr>Feature Space</vt:lpstr>
      <vt:lpstr>Algorithm</vt:lpstr>
      <vt:lpstr>Output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Supervised Classifiers</dc:title>
  <dc:creator>Wasit Limprasert</dc:creator>
  <cp:lastModifiedBy>Wasit Limprasert</cp:lastModifiedBy>
  <cp:revision>1</cp:revision>
  <dcterms:created xsi:type="dcterms:W3CDTF">2015-04-01T04:01:20Z</dcterms:created>
  <dcterms:modified xsi:type="dcterms:W3CDTF">2015-04-01T04:02:03Z</dcterms:modified>
</cp:coreProperties>
</file>