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itshafi/JMI-MCA/tree/master/II-sem/S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version_control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Free_and_open-source_softwa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FE01-B5A7-475E-AE1C-8A6FE1E5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04" y="1693633"/>
            <a:ext cx="8995721" cy="867542"/>
          </a:xfrm>
        </p:spPr>
        <p:txBody>
          <a:bodyPr/>
          <a:lstStyle/>
          <a:p>
            <a:pPr algn="l"/>
            <a:r>
              <a:rPr lang="en-IN" dirty="0"/>
              <a:t>Introduction to Git &amp; 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A5A9-20EE-4777-9A5E-2942A8F9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992" y="3618064"/>
            <a:ext cx="4399975" cy="18930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Name       : Wasit Shafi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Roll no     : 18MCA054 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Course     : MCA II Sem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University : Jamia Millia Islamia</a:t>
            </a:r>
          </a:p>
          <a:p>
            <a:endParaRPr lang="en-IN" dirty="0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5264DA04-0016-4CAF-8C91-ACDD04E0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44" y="337613"/>
            <a:ext cx="1212312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hub">
            <a:extLst>
              <a:ext uri="{FF2B5EF4-FFF2-40B4-BE49-F238E27FC236}">
                <a16:creationId xmlns:a16="http://schemas.microsoft.com/office/drawing/2014/main" id="{620DF2BE-EAD9-4426-B4E1-AF86005A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09" y="337613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6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9F0-8DD6-49C8-92BF-3142BDBF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88" y="226540"/>
            <a:ext cx="4512504" cy="749643"/>
          </a:xfrm>
        </p:spPr>
        <p:txBody>
          <a:bodyPr>
            <a:normAutofit/>
          </a:bodyPr>
          <a:lstStyle/>
          <a:p>
            <a:r>
              <a:rPr lang="en-IN" dirty="0"/>
              <a:t>Benefits of using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C09F-E6AE-4260-9B70-8F87F7FA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8" y="1132702"/>
            <a:ext cx="9446955" cy="5498758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altLang="en-US" sz="2800" dirty="0"/>
              <a:t>More efficient, better workflow, etc.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/>
              <a:t>Easy to distribute work </a:t>
            </a:r>
            <a:r>
              <a:rPr lang="en-US" sz="2200" dirty="0"/>
              <a:t>ex</a:t>
            </a:r>
            <a:r>
              <a:rPr lang="en-US" sz="2800" dirty="0"/>
              <a:t>: </a:t>
            </a:r>
            <a:r>
              <a:rPr lang="en-US" sz="2400" dirty="0"/>
              <a:t>clone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modify work of others </a:t>
            </a:r>
            <a:r>
              <a:rPr lang="en-US" sz="2400" dirty="0"/>
              <a:t>ex: fork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take help from others </a:t>
            </a:r>
            <a:r>
              <a:rPr lang="en-US" sz="2200" dirty="0"/>
              <a:t>ex: pull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Rollback a mistake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reset</a:t>
            </a:r>
          </a:p>
          <a:p>
            <a:pPr lvl="1">
              <a:spcAft>
                <a:spcPts val="1200"/>
              </a:spcAft>
            </a:pPr>
            <a:r>
              <a:rPr lang="en-IN" sz="2800" dirty="0"/>
              <a:t>Easy to create different version of project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tags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45" y="350843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5313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ea typeface="ＭＳ Ｐゴシック" charset="-128"/>
              </a:rPr>
              <a:t>These will be set globally for all Git projects you work with.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Installing Git</a:t>
            </a: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Create your identity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IN" sz="3000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heck your Git Settings</a:t>
            </a: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35062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B381596-4462-4F7F-A20D-89B3E1F7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383129"/>
            <a:ext cx="3581294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apt-get install git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05F4E9-556B-4C9B-9499-FB9A4EAA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3526079"/>
            <a:ext cx="6015576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“USERNAME"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0FD8D3-63E8-4FD5-A17E-42DB96B5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4302830"/>
            <a:ext cx="6457672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“USER E-MAIL”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82BB1D0-2FAF-43D0-AD61-7A270004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5774740"/>
            <a:ext cx="261551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--list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770" y="464309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Colorization</a:t>
            </a:r>
            <a:r>
              <a:rPr lang="en-US" dirty="0"/>
              <a:t> 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Cloning a Git repository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46430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4B47BBB-3889-4C91-B69E-3D43AB67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6" y="3657331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https://github.com/username/repo.git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8947AF-AE85-4401-B765-E052BCA0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124750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–-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gloabal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0938B-F280-4F9C-ACF3-9F48798F4DD3}"/>
              </a:ext>
            </a:extLst>
          </p:cNvPr>
          <p:cNvSpPr txBox="1"/>
          <p:nvPr/>
        </p:nvSpPr>
        <p:spPr>
          <a:xfrm>
            <a:off x="802731" y="4612222"/>
            <a:ext cx="76899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Github URL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/>
              <a:t>://github.com/username/reponame</a:t>
            </a:r>
          </a:p>
          <a:p>
            <a:r>
              <a:rPr lang="en-IN" sz="2400" dirty="0">
                <a:hlinkClick r:id="" action="ppaction://noaction"/>
              </a:rPr>
              <a:t> </a:t>
            </a:r>
            <a:endParaRPr lang="en-US" sz="2400" dirty="0">
              <a:hlinkClick r:id="" action="ppaction://noaction"/>
            </a:endParaRP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8568D-9C6B-40A0-897C-EB52C8657458}"/>
              </a:ext>
            </a:extLst>
          </p:cNvPr>
          <p:cNvGrpSpPr/>
          <p:nvPr/>
        </p:nvGrpSpPr>
        <p:grpSpPr>
          <a:xfrm>
            <a:off x="1623524" y="5749520"/>
            <a:ext cx="4718081" cy="458102"/>
            <a:chOff x="1580826" y="5758735"/>
            <a:chExt cx="3330200" cy="322177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A6AEAA7F-2380-4775-8631-7EC6A62FA49A}"/>
                </a:ext>
              </a:extLst>
            </p:cNvPr>
            <p:cNvSpPr/>
            <p:nvPr/>
          </p:nvSpPr>
          <p:spPr>
            <a:xfrm rot="16200000">
              <a:off x="3514920" y="5393852"/>
              <a:ext cx="322175" cy="105194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3B21CC2-B5F0-42FA-8B35-2897BE58A2F4}"/>
                </a:ext>
              </a:extLst>
            </p:cNvPr>
            <p:cNvSpPr/>
            <p:nvPr/>
          </p:nvSpPr>
          <p:spPr>
            <a:xfrm rot="16200000">
              <a:off x="4459346" y="5629231"/>
              <a:ext cx="322176" cy="58118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F6D1F2A-C56E-432C-A1EC-E53234A40E36}"/>
                </a:ext>
              </a:extLst>
            </p:cNvPr>
            <p:cNvSpPr/>
            <p:nvPr/>
          </p:nvSpPr>
          <p:spPr>
            <a:xfrm rot="16200000">
              <a:off x="2140410" y="5199152"/>
              <a:ext cx="322176" cy="1441343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89A86-79D1-41B7-B174-0CE43CBCB65F}"/>
              </a:ext>
            </a:extLst>
          </p:cNvPr>
          <p:cNvSpPr/>
          <p:nvPr/>
        </p:nvSpPr>
        <p:spPr>
          <a:xfrm>
            <a:off x="1948880" y="6356137"/>
            <a:ext cx="529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Hosting site                 Author          Repository</a:t>
            </a:r>
          </a:p>
        </p:txBody>
      </p:sp>
    </p:spTree>
    <p:extLst>
      <p:ext uri="{BB962C8B-B14F-4D97-AF65-F5344CB8AC3E}">
        <p14:creationId xmlns:p14="http://schemas.microsoft.com/office/powerpoint/2010/main" val="385214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27" y="153224"/>
            <a:ext cx="6784316" cy="820579"/>
          </a:xfrm>
        </p:spPr>
        <p:txBody>
          <a:bodyPr/>
          <a:lstStyle/>
          <a:p>
            <a:pPr algn="l"/>
            <a:r>
              <a:rPr lang="en-IN" dirty="0"/>
              <a:t>Basic Git commands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8" y="64928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C21696E-46E0-4707-8888-136491D41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632638"/>
              </p:ext>
            </p:extLst>
          </p:nvPr>
        </p:nvGraphicFramePr>
        <p:xfrm>
          <a:off x="802732" y="973803"/>
          <a:ext cx="9008534" cy="56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35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4400959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21224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Command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</a:t>
                      </a:r>
                      <a:r>
                        <a:rPr lang="en-I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Initialize a new Git repository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status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status of repo.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55466"/>
                  </a:ext>
                </a:extLst>
              </a:tr>
              <a:tr h="48723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 filename.txt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file contents to the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-m 'commit message'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a snapshot of the staging area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 remote add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remotename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 a new remote.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push &lt;remote&gt; &lt;branch&gt;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all changes to remote repo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log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all logs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help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[command]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help info about a particular command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3021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 diff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diff of what is staged and what is modified but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unstaged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7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13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D57-6F0E-4B7E-BC63-570605EC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04731" cy="774357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outcomes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6F9D-3042-4BE6-A783-62369DEA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en-US" dirty="0">
                <a:latin typeface="Diavlo Book" panose="02000000000000000000" pitchFamily="50" charset="0"/>
              </a:rPr>
              <a:t>Got a more Understanding of VCS and GIT.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How to make a ppt.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Learnt some new git commands.</a:t>
            </a:r>
          </a:p>
          <a:p>
            <a:endParaRPr lang="en-US" altLang="en-US" dirty="0">
              <a:latin typeface="Diavlo Book" panose="020000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252-9F4E-4CB3-BFDF-3751B51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772" y="3093308"/>
            <a:ext cx="4932634" cy="132080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9A16-BE8A-41F3-99CE-4FAC317C2D12}"/>
              </a:ext>
            </a:extLst>
          </p:cNvPr>
          <p:cNvSpPr txBox="1"/>
          <p:nvPr/>
        </p:nvSpPr>
        <p:spPr>
          <a:xfrm>
            <a:off x="1412040" y="6488668"/>
            <a:ext cx="744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Source :  </a:t>
            </a:r>
            <a:r>
              <a:rPr lang="en-IN" dirty="0">
                <a:latin typeface="Adobe Hebrew" panose="02040503050201020203" pitchFamily="18" charset="-79"/>
                <a:cs typeface="Adobe Hebrew" panose="02040503050201020203" pitchFamily="18" charset="-79"/>
                <a:hlinkClick r:id="rId2" tooltip="github.com/wasitshafi"/>
              </a:rPr>
              <a:t>https://github.com/wasitshafi/JMI-MCA/tree/master/II-sem/SAD</a:t>
            </a:r>
            <a:endParaRPr lang="en-IN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61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7BA-9958-4C33-AF79-03D5F9E3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285" y="34044"/>
            <a:ext cx="2337715" cy="799070"/>
          </a:xfrm>
        </p:spPr>
        <p:txBody>
          <a:bodyPr>
            <a:noAutofit/>
          </a:bodyPr>
          <a:lstStyle/>
          <a:p>
            <a:pPr algn="ctr"/>
            <a:r>
              <a:rPr lang="en-IN" sz="5000" dirty="0"/>
              <a:t>Outline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0F8-0708-41FD-99BD-50E2D0B8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08" y="887251"/>
            <a:ext cx="8596668" cy="5698900"/>
          </a:xfrm>
        </p:spPr>
        <p:txBody>
          <a:bodyPr>
            <a:noAutofit/>
          </a:bodyPr>
          <a:lstStyle/>
          <a:p>
            <a:r>
              <a:rPr lang="en-IN" sz="2500" dirty="0"/>
              <a:t>Introduction to VCS</a:t>
            </a:r>
          </a:p>
          <a:p>
            <a:r>
              <a:rPr lang="en-IN" sz="2500" dirty="0"/>
              <a:t>Introduction to Git</a:t>
            </a:r>
          </a:p>
          <a:p>
            <a:r>
              <a:rPr lang="en-IN" sz="2500" dirty="0"/>
              <a:t>Introduction to GitHub</a:t>
            </a:r>
          </a:p>
          <a:p>
            <a:r>
              <a:rPr lang="en-IN" sz="2500" dirty="0"/>
              <a:t>Git v\s GitHub</a:t>
            </a:r>
          </a:p>
          <a:p>
            <a:r>
              <a:rPr lang="en-IN" sz="2500" dirty="0"/>
              <a:t>Centralized v\s Distributed Model</a:t>
            </a:r>
          </a:p>
          <a:p>
            <a:r>
              <a:rPr lang="en-IN" sz="2500" dirty="0"/>
              <a:t>Local 3 areas</a:t>
            </a:r>
          </a:p>
          <a:p>
            <a:r>
              <a:rPr lang="en-IN" sz="2500" dirty="0"/>
              <a:t>Git Architecture</a:t>
            </a:r>
          </a:p>
          <a:p>
            <a:r>
              <a:rPr lang="en-IN" sz="2500" dirty="0"/>
              <a:t>Benefits of GIT</a:t>
            </a:r>
          </a:p>
          <a:p>
            <a:r>
              <a:rPr lang="en-IN" sz="2500" dirty="0"/>
              <a:t>Getting started</a:t>
            </a:r>
          </a:p>
          <a:p>
            <a:r>
              <a:rPr lang="en-IN" sz="2500" dirty="0"/>
              <a:t>Basics commands</a:t>
            </a:r>
          </a:p>
          <a:p>
            <a:r>
              <a:rPr lang="en-IN" sz="2500" dirty="0"/>
              <a:t>Learning outcomes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185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97" y="598316"/>
            <a:ext cx="6650223" cy="774357"/>
          </a:xfrm>
        </p:spPr>
        <p:txBody>
          <a:bodyPr>
            <a:normAutofit/>
          </a:bodyPr>
          <a:lstStyle/>
          <a:p>
            <a:r>
              <a:rPr lang="en-IN" sz="4000" dirty="0"/>
              <a:t>VCS(Version Control System)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569" y="1876254"/>
            <a:ext cx="9735761" cy="4568532"/>
          </a:xfrm>
        </p:spPr>
        <p:txBody>
          <a:bodyPr>
            <a:normAutofit/>
          </a:bodyPr>
          <a:lstStyle/>
          <a:p>
            <a:r>
              <a:rPr lang="en-US" sz="2500" dirty="0"/>
              <a:t>Version control system keeps track of every modification to the code in a special kind of database &amp; help a software team manage changes to source code over time.</a:t>
            </a:r>
            <a:endParaRPr lang="en-IN" sz="2500" dirty="0"/>
          </a:p>
          <a:p>
            <a:r>
              <a:rPr lang="en-US" altLang="en-US" sz="2500" dirty="0"/>
              <a:t>Version control is all about managing multiple versions of documents, programs, web sites, etc.</a:t>
            </a:r>
            <a:r>
              <a:rPr lang="en-US" sz="2500" dirty="0"/>
              <a:t> </a:t>
            </a:r>
          </a:p>
          <a:p>
            <a:r>
              <a:rPr lang="en-US" sz="2500" dirty="0"/>
              <a:t>Allows us to track changes in a project.</a:t>
            </a:r>
          </a:p>
          <a:p>
            <a:r>
              <a:rPr lang="en-US" sz="2500" dirty="0"/>
              <a:t>Some version control systems are-  GIT, CVS(</a:t>
            </a:r>
            <a:r>
              <a:rPr lang="en-US" sz="2500" b="1" dirty="0"/>
              <a:t>centralized</a:t>
            </a:r>
            <a:r>
              <a:rPr lang="en-US" sz="2500" dirty="0"/>
              <a:t> </a:t>
            </a:r>
            <a:r>
              <a:rPr lang="en-US" sz="2500" b="1" dirty="0"/>
              <a:t>version control)</a:t>
            </a:r>
            <a:r>
              <a:rPr lang="en-US" sz="2500" dirty="0"/>
              <a:t> Mercurial, Subversion(SVN)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91A49-B983-453E-8BF9-9EB6E390A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07" b="16823"/>
          <a:stretch/>
        </p:blipFill>
        <p:spPr>
          <a:xfrm>
            <a:off x="0" y="370072"/>
            <a:ext cx="2982097" cy="12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78" y="222422"/>
            <a:ext cx="3633007" cy="860854"/>
          </a:xfrm>
        </p:spPr>
        <p:txBody>
          <a:bodyPr/>
          <a:lstStyle/>
          <a:p>
            <a:r>
              <a:rPr lang="en-IN" dirty="0"/>
              <a:t>What is Git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770" y="655746"/>
            <a:ext cx="9244787" cy="5979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Git was created by </a:t>
            </a:r>
            <a:r>
              <a:rPr lang="en-US" sz="2300" dirty="0">
                <a:hlinkClick r:id="rId2" tooltip="Linus Torvalds"/>
              </a:rPr>
              <a:t>Linus Torvalds</a:t>
            </a:r>
            <a:r>
              <a:rPr lang="en-US" sz="2300" dirty="0"/>
              <a:t> in 2005.</a:t>
            </a:r>
          </a:p>
          <a:p>
            <a:r>
              <a:rPr lang="en-US" sz="2300" b="1" dirty="0"/>
              <a:t>Git</a:t>
            </a:r>
            <a:r>
              <a:rPr lang="en-US" sz="2300" dirty="0"/>
              <a:t> is a </a:t>
            </a:r>
            <a:r>
              <a:rPr lang="en-US" sz="2300" dirty="0">
                <a:hlinkClick r:id="rId3" tooltip="Distributed version control"/>
              </a:rPr>
              <a:t>distributed version-control</a:t>
            </a:r>
            <a:r>
              <a:rPr lang="en-US" sz="2300" dirty="0"/>
              <a:t>  system.</a:t>
            </a:r>
          </a:p>
          <a:p>
            <a:r>
              <a:rPr lang="en-US" sz="2300" dirty="0"/>
              <a:t>Git is </a:t>
            </a:r>
            <a:r>
              <a:rPr lang="en-US" sz="2300" dirty="0">
                <a:hlinkClick r:id="rId4" tooltip="Free and open-source software"/>
              </a:rPr>
              <a:t>free and open-source software</a:t>
            </a:r>
            <a:r>
              <a:rPr lang="en-US" sz="2300" dirty="0"/>
              <a:t>.</a:t>
            </a:r>
          </a:p>
          <a:p>
            <a:r>
              <a:rPr lang="en-US" sz="2300" dirty="0"/>
              <a:t>It is primary designed for coordinating work among programmers.</a:t>
            </a:r>
          </a:p>
          <a:p>
            <a:r>
              <a:rPr lang="en-US" sz="2300" dirty="0"/>
              <a:t>Git and Github both are different! </a:t>
            </a:r>
          </a:p>
          <a:p>
            <a:r>
              <a:rPr lang="en-US" sz="2300" dirty="0"/>
              <a:t>It is not same as cloud storage like google drive, one drive etc. </a:t>
            </a:r>
          </a:p>
          <a:p>
            <a:r>
              <a:rPr lang="en-IN" sz="2300" dirty="0"/>
              <a:t>Git is installed locally on pc.</a:t>
            </a:r>
            <a:endParaRPr lang="en-US" sz="2300" dirty="0"/>
          </a:p>
          <a:p>
            <a:pPr marL="0" indent="0">
              <a:buNone/>
            </a:pPr>
            <a:endParaRPr lang="en-IN" sz="2300" dirty="0"/>
          </a:p>
          <a:p>
            <a:endParaRPr lang="en-US" sz="2300" dirty="0"/>
          </a:p>
        </p:txBody>
      </p:sp>
      <p:pic>
        <p:nvPicPr>
          <p:cNvPr id="2050" name="Picture 2" descr="Image result for git">
            <a:extLst>
              <a:ext uri="{FF2B5EF4-FFF2-40B4-BE49-F238E27FC236}">
                <a16:creationId xmlns:a16="http://schemas.microsoft.com/office/drawing/2014/main" id="{135B9A44-8861-4223-84C8-8F894609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62" y="222422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270499"/>
            <a:ext cx="3746385" cy="668615"/>
          </a:xfrm>
        </p:spPr>
        <p:txBody>
          <a:bodyPr/>
          <a:lstStyle/>
          <a:p>
            <a:r>
              <a:rPr lang="en-IN" dirty="0"/>
              <a:t>What is GitHub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A61-2FF8-4519-8ADC-F0E1D9F0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27" y="836639"/>
            <a:ext cx="8596668" cy="57508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is a hosting service for </a:t>
            </a:r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repositories 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it makes them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accessible via the World Wide Web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300" dirty="0"/>
              <a:t>GitHub is a </a:t>
            </a:r>
            <a:r>
              <a:rPr lang="en-US" sz="2300" b="1" dirty="0"/>
              <a:t>web-based</a:t>
            </a:r>
            <a:r>
              <a:rPr lang="en-US" sz="2300" dirty="0"/>
              <a:t> Git repository </a:t>
            </a:r>
            <a:r>
              <a:rPr lang="en-US" sz="2300" b="1" dirty="0"/>
              <a:t>hosting service.</a:t>
            </a:r>
            <a:endParaRPr lang="en-US" sz="2300" dirty="0"/>
          </a:p>
          <a:p>
            <a:r>
              <a:rPr lang="en-US" sz="2300" dirty="0"/>
              <a:t>Github provides a web-based graphical interface.</a:t>
            </a:r>
          </a:p>
          <a:p>
            <a:r>
              <a:rPr lang="en-US" sz="2300" dirty="0"/>
              <a:t>It provides as way to Share your repositories with others.</a:t>
            </a:r>
          </a:p>
          <a:p>
            <a:r>
              <a:rPr lang="en-US" sz="2300" dirty="0"/>
              <a:t>Users have  Access to all public repositories.</a:t>
            </a:r>
            <a:endParaRPr lang="en-IN" sz="2300" dirty="0"/>
          </a:p>
          <a:p>
            <a:r>
              <a:rPr lang="en-IN" sz="2300" dirty="0"/>
              <a:t>W</a:t>
            </a:r>
            <a:r>
              <a:rPr lang="en-US" sz="2300" dirty="0"/>
              <a:t>e can use GIT without Github.</a:t>
            </a:r>
          </a:p>
          <a:p>
            <a:r>
              <a:rPr lang="en-IN" sz="2300" dirty="0"/>
              <a:t>G</a:t>
            </a:r>
            <a:r>
              <a:rPr lang="en-US" sz="2300" dirty="0" err="1"/>
              <a:t>ithub</a:t>
            </a:r>
            <a:r>
              <a:rPr lang="en-US" sz="2300" dirty="0"/>
              <a:t> is both free and also a paid version.</a:t>
            </a:r>
            <a:endParaRPr lang="en-IN" sz="2300" dirty="0"/>
          </a:p>
          <a:p>
            <a:endParaRPr lang="en-US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Image result for github">
            <a:extLst>
              <a:ext uri="{FF2B5EF4-FFF2-40B4-BE49-F238E27FC236}">
                <a16:creationId xmlns:a16="http://schemas.microsoft.com/office/drawing/2014/main" id="{CE8A2149-E873-44E6-BEE1-CDE95A83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36" y="0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679" y="839787"/>
            <a:ext cx="3548677" cy="1320800"/>
          </a:xfrm>
        </p:spPr>
        <p:txBody>
          <a:bodyPr/>
          <a:lstStyle/>
          <a:p>
            <a:r>
              <a:rPr lang="en-IN" dirty="0"/>
              <a:t>Git V/S GitHub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A61D82-995C-4748-837F-7B66A80CF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66919"/>
              </p:ext>
            </p:extLst>
          </p:nvPr>
        </p:nvGraphicFramePr>
        <p:xfrm>
          <a:off x="677863" y="2160587"/>
          <a:ext cx="8596311" cy="395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29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3422822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67746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                     Git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installed locally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Hosted in the cloud service.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the Linux Foundation.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Microsoft.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 line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 based through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named Git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 GitHub Desktop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</a:t>
                      </a:r>
                      <a:r>
                        <a:rPr lang="en-US" dirty="0"/>
                        <a:t>CVS Mercurial, SVN, ClearCase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Bitbucket, Gitlab 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Include free as well as paid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2" descr="Image result for git">
            <a:extLst>
              <a:ext uri="{FF2B5EF4-FFF2-40B4-BE49-F238E27FC236}">
                <a16:creationId xmlns:a16="http://schemas.microsoft.com/office/drawing/2014/main" id="{A504731D-9C00-48BD-B87F-57B793D3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02" y="233631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14387629-ED69-412B-9BA8-948B4EE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48" y="233631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83FAC-22DF-46DA-BFF4-E0B8339CFB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863" y="140044"/>
            <a:ext cx="8596312" cy="6384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Centralized vs Distributed</a:t>
            </a:r>
          </a:p>
        </p:txBody>
      </p:sp>
      <p:pic>
        <p:nvPicPr>
          <p:cNvPr id="8194" name="Picture 2" descr="https://qpho.fs.quoracdn.net/main-qimg-8ced2d0b6db13f0c552820297c7bb577">
            <a:extLst>
              <a:ext uri="{FF2B5EF4-FFF2-40B4-BE49-F238E27FC236}">
                <a16:creationId xmlns:a16="http://schemas.microsoft.com/office/drawing/2014/main" id="{2E632377-891D-464D-BD31-4E9C962E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8103"/>
            <a:ext cx="5281540" cy="2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qpho.fs.quoracdn.net/main-qimg-80f0658e8fee461f8806d1d8da807b8a">
            <a:extLst>
              <a:ext uri="{FF2B5EF4-FFF2-40B4-BE49-F238E27FC236}">
                <a16:creationId xmlns:a16="http://schemas.microsoft.com/office/drawing/2014/main" id="{51519C2D-6B25-458F-8EBC-14A21AA9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40" y="1198103"/>
            <a:ext cx="4903294" cy="32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D3748F-A215-4952-A51D-A9D4A3DF7AED}"/>
              </a:ext>
            </a:extLst>
          </p:cNvPr>
          <p:cNvSpPr/>
          <p:nvPr/>
        </p:nvSpPr>
        <p:spPr>
          <a:xfrm>
            <a:off x="251619" y="4589224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Centralized version control system (CVCS) uses a central server to store all files and enables team collaboration. It works on a single repository to which users can directly access a central server.</a:t>
            </a:r>
          </a:p>
          <a:p>
            <a:r>
              <a:rPr lang="en-IN" b="1" dirty="0">
                <a:solidFill>
                  <a:srgbClr val="333333"/>
                </a:solidFill>
                <a:latin typeface="q_serif"/>
              </a:rPr>
              <a:t>ex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: CVS, Subversion, Perforce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6C6C5-F900-407E-A1D2-7E6D9E689D67}"/>
              </a:ext>
            </a:extLst>
          </p:cNvPr>
          <p:cNvSpPr/>
          <p:nvPr/>
        </p:nvSpPr>
        <p:spPr>
          <a:xfrm>
            <a:off x="5152767" y="4589224"/>
            <a:ext cx="4903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In Distributed VCS, every contributor has a local copy or “clone” of the main repository i.e. everyone maintains a local repository of their own which contains all the files and metadata present in the main repository. 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ex : Git, Mercurial, Bitbucket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88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A71E-6A9C-44D4-B13D-8EFD8F8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983"/>
            <a:ext cx="7130125" cy="854687"/>
          </a:xfrm>
        </p:spPr>
        <p:txBody>
          <a:bodyPr/>
          <a:lstStyle/>
          <a:p>
            <a:r>
              <a:rPr lang="en-US" altLang="en-US" dirty="0"/>
              <a:t>Local Git project has three areas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906B-D033-4D43-839E-9EB00931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Picture 2" descr="Image result for areas in git">
            <a:extLst>
              <a:ext uri="{FF2B5EF4-FFF2-40B4-BE49-F238E27FC236}">
                <a16:creationId xmlns:a16="http://schemas.microsoft.com/office/drawing/2014/main" id="{DE5F9DA1-91D9-455A-BF89-0BB72B9B4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3" t="2936" r="1255" b="57834"/>
          <a:stretch/>
        </p:blipFill>
        <p:spPr bwMode="auto">
          <a:xfrm>
            <a:off x="7873904" y="1099919"/>
            <a:ext cx="110579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52F9A-70F9-40C5-9FC3-B68701F44EAE}"/>
              </a:ext>
            </a:extLst>
          </p:cNvPr>
          <p:cNvCxnSpPr>
            <a:cxnSpLocks/>
          </p:cNvCxnSpPr>
          <p:nvPr/>
        </p:nvCxnSpPr>
        <p:spPr>
          <a:xfrm>
            <a:off x="902042" y="2470801"/>
            <a:ext cx="424615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270362AB-746D-4249-AF2F-6B5700A6713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0910" y="1410405"/>
            <a:ext cx="1252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sz="3200" dirty="0"/>
              <a:t>L</a:t>
            </a:r>
            <a:r>
              <a:rPr lang="en-US" altLang="en-US" sz="3200" dirty="0" err="1"/>
              <a:t>ocal</a:t>
            </a:r>
            <a:endParaRPr lang="en-US" alt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74DB19-7741-4D96-8943-EB96F33EF8AE}"/>
              </a:ext>
            </a:extLst>
          </p:cNvPr>
          <p:cNvCxnSpPr>
            <a:cxnSpLocks/>
          </p:cNvCxnSpPr>
          <p:nvPr/>
        </p:nvCxnSpPr>
        <p:spPr>
          <a:xfrm>
            <a:off x="6277479" y="2470801"/>
            <a:ext cx="248195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79F5DE79-0E2D-4F9E-9E6C-16D06CF31F3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71949" y="1460639"/>
            <a:ext cx="1619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sz="3200" dirty="0"/>
              <a:t>Remote</a:t>
            </a:r>
            <a:endParaRPr lang="en-US" altLang="en-US" sz="3200" dirty="0"/>
          </a:p>
        </p:txBody>
      </p:sp>
      <p:pic>
        <p:nvPicPr>
          <p:cNvPr id="9" name="Picture 2" descr="Image result for git">
            <a:extLst>
              <a:ext uri="{FF2B5EF4-FFF2-40B4-BE49-F238E27FC236}">
                <a16:creationId xmlns:a16="http://schemas.microsoft.com/office/drawing/2014/main" id="{4777B9A2-F347-4536-B52D-CA3AF6C1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5" y="1376491"/>
            <a:ext cx="789530" cy="7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FB747-0FC3-4301-8979-AA110D250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14" y="2635435"/>
            <a:ext cx="8027057" cy="379403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B5BBA45-CAA7-45B1-A4FC-71B5E006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666" y="5745665"/>
            <a:ext cx="1039584" cy="550980"/>
          </a:xfrm>
          <a:prstGeom prst="rect">
            <a:avLst/>
          </a:prstGeom>
        </p:spPr>
      </p:pic>
      <p:pic>
        <p:nvPicPr>
          <p:cNvPr id="14" name="Picture 13" descr="A picture containing bottle&#10;&#10;Description automatically generated">
            <a:extLst>
              <a:ext uri="{FF2B5EF4-FFF2-40B4-BE49-F238E27FC236}">
                <a16:creationId xmlns:a16="http://schemas.microsoft.com/office/drawing/2014/main" id="{776BFF03-95AF-4FE6-963A-B3E923FA1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910" y="2831650"/>
            <a:ext cx="345223" cy="410536"/>
          </a:xfrm>
          <a:prstGeom prst="rect">
            <a:avLst/>
          </a:prstGeom>
        </p:spPr>
      </p:pic>
      <p:pic>
        <p:nvPicPr>
          <p:cNvPr id="19" name="Picture 18" descr="A picture containing green&#10;&#10;Description automatically generated">
            <a:extLst>
              <a:ext uri="{FF2B5EF4-FFF2-40B4-BE49-F238E27FC236}">
                <a16:creationId xmlns:a16="http://schemas.microsoft.com/office/drawing/2014/main" id="{D5FD03A0-CBE4-49CD-BCD4-8C26C15CA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7313" y="2768480"/>
            <a:ext cx="365731" cy="4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4EE-05AA-408D-84AB-BE89A409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776" y="0"/>
            <a:ext cx="4438363" cy="663146"/>
          </a:xfrm>
        </p:spPr>
        <p:txBody>
          <a:bodyPr/>
          <a:lstStyle/>
          <a:p>
            <a:r>
              <a:rPr lang="en-US" dirty="0"/>
              <a:t> Architecture of Git</a:t>
            </a:r>
          </a:p>
        </p:txBody>
      </p:sp>
      <p:pic>
        <p:nvPicPr>
          <p:cNvPr id="4" name="Picture 2" descr="https://qpho.fs.quoracdn.net/main-qimg-abc66334a6d43a41b14e2e38898c4e8b">
            <a:extLst>
              <a:ext uri="{FF2B5EF4-FFF2-40B4-BE49-F238E27FC236}">
                <a16:creationId xmlns:a16="http://schemas.microsoft.com/office/drawing/2014/main" id="{29C6ADE7-EF02-415E-B67B-772B831FA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714632"/>
            <a:ext cx="8800298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3F3D3-4505-476F-B90B-F62B6DE2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4" y="4114799"/>
            <a:ext cx="7869545" cy="24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1284</TotalTime>
  <Words>795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Hebrew</vt:lpstr>
      <vt:lpstr>Arial</vt:lpstr>
      <vt:lpstr>Arial</vt:lpstr>
      <vt:lpstr>Consolas</vt:lpstr>
      <vt:lpstr>Courier New</vt:lpstr>
      <vt:lpstr>Diavlo Book</vt:lpstr>
      <vt:lpstr>q_serif</vt:lpstr>
      <vt:lpstr>Trebuchet MS</vt:lpstr>
      <vt:lpstr>Wingdings 3</vt:lpstr>
      <vt:lpstr>Facet</vt:lpstr>
      <vt:lpstr>Introduction to Git &amp; GitHub</vt:lpstr>
      <vt:lpstr>Outline</vt:lpstr>
      <vt:lpstr>VCS(Version Control System)</vt:lpstr>
      <vt:lpstr>What is Git ?</vt:lpstr>
      <vt:lpstr>What is GitHub ?</vt:lpstr>
      <vt:lpstr>Git V/S GitHub</vt:lpstr>
      <vt:lpstr>Centralized vs Distributed</vt:lpstr>
      <vt:lpstr>Local Git project has three areas</vt:lpstr>
      <vt:lpstr> Architecture of Git</vt:lpstr>
      <vt:lpstr>Benefits of using git</vt:lpstr>
      <vt:lpstr>Getting Started</vt:lpstr>
      <vt:lpstr>Getting Started</vt:lpstr>
      <vt:lpstr>Basic Git commands</vt:lpstr>
      <vt:lpstr>Learning outcomes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jhon s</dc:creator>
  <cp:lastModifiedBy>Wasit Shafi</cp:lastModifiedBy>
  <cp:revision>87</cp:revision>
  <dcterms:created xsi:type="dcterms:W3CDTF">2019-03-17T03:39:37Z</dcterms:created>
  <dcterms:modified xsi:type="dcterms:W3CDTF">2022-09-18T15:20:48Z</dcterms:modified>
</cp:coreProperties>
</file>