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4"/>
  </p:notesMasterIdLst>
  <p:sldIdLst>
    <p:sldId id="256" r:id="rId2"/>
    <p:sldId id="262" r:id="rId3"/>
    <p:sldId id="260" r:id="rId4"/>
    <p:sldId id="422" r:id="rId5"/>
    <p:sldId id="423" r:id="rId6"/>
    <p:sldId id="426" r:id="rId7"/>
    <p:sldId id="427" r:id="rId8"/>
    <p:sldId id="1048" r:id="rId9"/>
    <p:sldId id="1044" r:id="rId10"/>
    <p:sldId id="1047" r:id="rId11"/>
    <p:sldId id="1114" r:id="rId12"/>
    <p:sldId id="1115" r:id="rId13"/>
    <p:sldId id="1116" r:id="rId14"/>
    <p:sldId id="1009" r:id="rId15"/>
    <p:sldId id="1011" r:id="rId16"/>
    <p:sldId id="1012" r:id="rId17"/>
    <p:sldId id="1013" r:id="rId18"/>
    <p:sldId id="1015" r:id="rId19"/>
    <p:sldId id="1016" r:id="rId20"/>
    <p:sldId id="1019" r:id="rId21"/>
    <p:sldId id="259" r:id="rId22"/>
    <p:sldId id="257" r:id="rId23"/>
    <p:sldId id="445" r:id="rId24"/>
    <p:sldId id="389" r:id="rId25"/>
    <p:sldId id="390" r:id="rId26"/>
    <p:sldId id="258" r:id="rId27"/>
    <p:sldId id="261" r:id="rId28"/>
    <p:sldId id="278" r:id="rId29"/>
    <p:sldId id="279" r:id="rId30"/>
    <p:sldId id="267" r:id="rId31"/>
    <p:sldId id="280" r:id="rId32"/>
    <p:sldId id="268" r:id="rId33"/>
    <p:sldId id="263" r:id="rId34"/>
    <p:sldId id="270" r:id="rId35"/>
    <p:sldId id="271" r:id="rId36"/>
    <p:sldId id="272" r:id="rId37"/>
    <p:sldId id="273" r:id="rId38"/>
    <p:sldId id="275" r:id="rId39"/>
    <p:sldId id="276" r:id="rId40"/>
    <p:sldId id="274" r:id="rId41"/>
    <p:sldId id="277" r:id="rId42"/>
    <p:sldId id="281" r:id="rId43"/>
    <p:sldId id="282" r:id="rId44"/>
    <p:sldId id="283" r:id="rId45"/>
    <p:sldId id="284" r:id="rId46"/>
    <p:sldId id="285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294" r:id="rId55"/>
    <p:sldId id="329" r:id="rId56"/>
    <p:sldId id="332" r:id="rId57"/>
    <p:sldId id="330" r:id="rId58"/>
    <p:sldId id="333" r:id="rId59"/>
    <p:sldId id="334" r:id="rId60"/>
    <p:sldId id="335" r:id="rId61"/>
    <p:sldId id="331" r:id="rId62"/>
    <p:sldId id="336" r:id="rId63"/>
    <p:sldId id="1075" r:id="rId64"/>
    <p:sldId id="1076" r:id="rId65"/>
    <p:sldId id="286" r:id="rId66"/>
    <p:sldId id="287" r:id="rId67"/>
    <p:sldId id="295" r:id="rId68"/>
    <p:sldId id="337" r:id="rId69"/>
    <p:sldId id="296" r:id="rId70"/>
    <p:sldId id="338" r:id="rId71"/>
    <p:sldId id="340" r:id="rId72"/>
    <p:sldId id="339" r:id="rId73"/>
    <p:sldId id="341" r:id="rId74"/>
    <p:sldId id="343" r:id="rId75"/>
    <p:sldId id="342" r:id="rId76"/>
    <p:sldId id="344" r:id="rId77"/>
    <p:sldId id="399" r:id="rId78"/>
    <p:sldId id="400" r:id="rId79"/>
    <p:sldId id="401" r:id="rId80"/>
    <p:sldId id="402" r:id="rId81"/>
    <p:sldId id="403" r:id="rId82"/>
    <p:sldId id="408" r:id="rId83"/>
    <p:sldId id="404" r:id="rId84"/>
    <p:sldId id="411" r:id="rId85"/>
    <p:sldId id="356" r:id="rId86"/>
    <p:sldId id="369" r:id="rId87"/>
    <p:sldId id="370" r:id="rId88"/>
    <p:sldId id="371" r:id="rId89"/>
    <p:sldId id="421" r:id="rId90"/>
    <p:sldId id="1027" r:id="rId91"/>
    <p:sldId id="1036" r:id="rId92"/>
    <p:sldId id="1037" r:id="rId93"/>
    <p:sldId id="1030" r:id="rId94"/>
    <p:sldId id="373" r:id="rId95"/>
    <p:sldId id="377" r:id="rId96"/>
    <p:sldId id="412" r:id="rId97"/>
    <p:sldId id="413" r:id="rId98"/>
    <p:sldId id="414" r:id="rId99"/>
    <p:sldId id="345" r:id="rId100"/>
    <p:sldId id="346" r:id="rId101"/>
    <p:sldId id="347" r:id="rId102"/>
    <p:sldId id="348" r:id="rId103"/>
    <p:sldId id="382" r:id="rId104"/>
    <p:sldId id="1083" r:id="rId105"/>
    <p:sldId id="1084" r:id="rId106"/>
    <p:sldId id="1085" r:id="rId107"/>
    <p:sldId id="1087" r:id="rId108"/>
    <p:sldId id="1088" r:id="rId109"/>
    <p:sldId id="383" r:id="rId110"/>
    <p:sldId id="415" r:id="rId111"/>
    <p:sldId id="416" r:id="rId112"/>
    <p:sldId id="417" r:id="rId113"/>
    <p:sldId id="361" r:id="rId114"/>
    <p:sldId id="364" r:id="rId115"/>
    <p:sldId id="365" r:id="rId116"/>
    <p:sldId id="384" r:id="rId117"/>
    <p:sldId id="418" r:id="rId118"/>
    <p:sldId id="419" r:id="rId119"/>
    <p:sldId id="420" r:id="rId120"/>
    <p:sldId id="367" r:id="rId121"/>
    <p:sldId id="385" r:id="rId122"/>
    <p:sldId id="386" r:id="rId123"/>
    <p:sldId id="387" r:id="rId124"/>
    <p:sldId id="1105" r:id="rId125"/>
    <p:sldId id="388" r:id="rId126"/>
    <p:sldId id="391" r:id="rId127"/>
    <p:sldId id="393" r:id="rId128"/>
    <p:sldId id="394" r:id="rId129"/>
    <p:sldId id="395" r:id="rId130"/>
    <p:sldId id="396" r:id="rId131"/>
    <p:sldId id="397" r:id="rId132"/>
    <p:sldId id="398" r:id="rId133"/>
    <p:sldId id="406" r:id="rId134"/>
    <p:sldId id="468" r:id="rId135"/>
    <p:sldId id="407" r:id="rId136"/>
    <p:sldId id="432" r:id="rId137"/>
    <p:sldId id="433" r:id="rId138"/>
    <p:sldId id="434" r:id="rId139"/>
    <p:sldId id="435" r:id="rId140"/>
    <p:sldId id="436" r:id="rId141"/>
    <p:sldId id="437" r:id="rId142"/>
    <p:sldId id="439" r:id="rId143"/>
    <p:sldId id="1079" r:id="rId144"/>
    <p:sldId id="1080" r:id="rId145"/>
    <p:sldId id="1081" r:id="rId146"/>
    <p:sldId id="1082" r:id="rId147"/>
    <p:sldId id="440" r:id="rId148"/>
    <p:sldId id="441" r:id="rId149"/>
    <p:sldId id="442" r:id="rId150"/>
    <p:sldId id="443" r:id="rId151"/>
    <p:sldId id="444" r:id="rId152"/>
    <p:sldId id="446" r:id="rId153"/>
    <p:sldId id="447" r:id="rId154"/>
    <p:sldId id="448" r:id="rId155"/>
    <p:sldId id="469" r:id="rId156"/>
    <p:sldId id="449" r:id="rId157"/>
    <p:sldId id="450" r:id="rId158"/>
    <p:sldId id="453" r:id="rId159"/>
    <p:sldId id="451" r:id="rId160"/>
    <p:sldId id="459" r:id="rId161"/>
    <p:sldId id="452" r:id="rId162"/>
    <p:sldId id="454" r:id="rId163"/>
    <p:sldId id="455" r:id="rId164"/>
    <p:sldId id="470" r:id="rId165"/>
    <p:sldId id="456" r:id="rId166"/>
    <p:sldId id="457" r:id="rId167"/>
    <p:sldId id="458" r:id="rId168"/>
    <p:sldId id="460" r:id="rId169"/>
    <p:sldId id="1111" r:id="rId170"/>
    <p:sldId id="461" r:id="rId171"/>
    <p:sldId id="462" r:id="rId172"/>
    <p:sldId id="464" r:id="rId173"/>
    <p:sldId id="467" r:id="rId174"/>
    <p:sldId id="465" r:id="rId175"/>
    <p:sldId id="466" r:id="rId176"/>
    <p:sldId id="471" r:id="rId177"/>
    <p:sldId id="472" r:id="rId178"/>
    <p:sldId id="1112" r:id="rId179"/>
    <p:sldId id="473" r:id="rId180"/>
    <p:sldId id="474" r:id="rId181"/>
    <p:sldId id="479" r:id="rId182"/>
    <p:sldId id="475" r:id="rId183"/>
    <p:sldId id="480" r:id="rId184"/>
    <p:sldId id="476" r:id="rId185"/>
    <p:sldId id="478" r:id="rId186"/>
    <p:sldId id="481" r:id="rId187"/>
    <p:sldId id="482" r:id="rId188"/>
    <p:sldId id="488" r:id="rId189"/>
    <p:sldId id="483" r:id="rId190"/>
    <p:sldId id="485" r:id="rId191"/>
    <p:sldId id="486" r:id="rId192"/>
    <p:sldId id="487" r:id="rId193"/>
    <p:sldId id="477" r:id="rId194"/>
    <p:sldId id="484" r:id="rId195"/>
    <p:sldId id="489" r:id="rId196"/>
    <p:sldId id="490" r:id="rId197"/>
    <p:sldId id="491" r:id="rId198"/>
    <p:sldId id="1113" r:id="rId199"/>
    <p:sldId id="492" r:id="rId200"/>
    <p:sldId id="493" r:id="rId201"/>
    <p:sldId id="494" r:id="rId202"/>
    <p:sldId id="495" r:id="rId203"/>
    <p:sldId id="496" r:id="rId204"/>
    <p:sldId id="505" r:id="rId205"/>
    <p:sldId id="508" r:id="rId206"/>
    <p:sldId id="509" r:id="rId207"/>
    <p:sldId id="510" r:id="rId208"/>
    <p:sldId id="511" r:id="rId209"/>
    <p:sldId id="512" r:id="rId210"/>
    <p:sldId id="513" r:id="rId211"/>
    <p:sldId id="545" r:id="rId212"/>
    <p:sldId id="517" r:id="rId213"/>
    <p:sldId id="518" r:id="rId214"/>
    <p:sldId id="519" r:id="rId215"/>
    <p:sldId id="520" r:id="rId216"/>
    <p:sldId id="521" r:id="rId217"/>
    <p:sldId id="522" r:id="rId218"/>
    <p:sldId id="524" r:id="rId219"/>
    <p:sldId id="543" r:id="rId220"/>
    <p:sldId id="542" r:id="rId221"/>
    <p:sldId id="544" r:id="rId222"/>
    <p:sldId id="546" r:id="rId223"/>
    <p:sldId id="547" r:id="rId224"/>
    <p:sldId id="548" r:id="rId225"/>
    <p:sldId id="549" r:id="rId226"/>
    <p:sldId id="550" r:id="rId227"/>
    <p:sldId id="1096" r:id="rId228"/>
    <p:sldId id="555" r:id="rId229"/>
    <p:sldId id="551" r:id="rId230"/>
    <p:sldId id="552" r:id="rId231"/>
    <p:sldId id="553" r:id="rId232"/>
    <p:sldId id="554" r:id="rId233"/>
    <p:sldId id="582" r:id="rId234"/>
    <p:sldId id="583" r:id="rId235"/>
    <p:sldId id="593" r:id="rId236"/>
    <p:sldId id="585" r:id="rId237"/>
    <p:sldId id="586" r:id="rId238"/>
    <p:sldId id="596" r:id="rId239"/>
    <p:sldId id="597" r:id="rId240"/>
    <p:sldId id="598" r:id="rId241"/>
    <p:sldId id="587" r:id="rId242"/>
    <p:sldId id="590" r:id="rId243"/>
    <p:sldId id="588" r:id="rId244"/>
    <p:sldId id="603" r:id="rId245"/>
    <p:sldId id="589" r:id="rId246"/>
    <p:sldId id="591" r:id="rId247"/>
    <p:sldId id="592" r:id="rId248"/>
    <p:sldId id="607" r:id="rId249"/>
    <p:sldId id="610" r:id="rId250"/>
    <p:sldId id="623" r:id="rId251"/>
    <p:sldId id="611" r:id="rId252"/>
    <p:sldId id="608" r:id="rId253"/>
    <p:sldId id="594" r:id="rId254"/>
    <p:sldId id="595" r:id="rId255"/>
    <p:sldId id="599" r:id="rId256"/>
    <p:sldId id="600" r:id="rId257"/>
    <p:sldId id="601" r:id="rId258"/>
    <p:sldId id="602" r:id="rId259"/>
    <p:sldId id="604" r:id="rId260"/>
    <p:sldId id="625" r:id="rId261"/>
    <p:sldId id="605" r:id="rId262"/>
    <p:sldId id="606" r:id="rId263"/>
    <p:sldId id="612" r:id="rId264"/>
    <p:sldId id="613" r:id="rId265"/>
    <p:sldId id="615" r:id="rId266"/>
    <p:sldId id="616" r:id="rId267"/>
    <p:sldId id="614" r:id="rId268"/>
    <p:sldId id="617" r:id="rId269"/>
    <p:sldId id="620" r:id="rId270"/>
    <p:sldId id="619" r:id="rId271"/>
    <p:sldId id="621" r:id="rId272"/>
    <p:sldId id="624" r:id="rId273"/>
    <p:sldId id="622" r:id="rId274"/>
    <p:sldId id="626" r:id="rId275"/>
    <p:sldId id="627" r:id="rId276"/>
    <p:sldId id="628" r:id="rId277"/>
    <p:sldId id="629" r:id="rId278"/>
    <p:sldId id="630" r:id="rId279"/>
    <p:sldId id="631" r:id="rId280"/>
    <p:sldId id="632" r:id="rId281"/>
    <p:sldId id="633" r:id="rId282"/>
    <p:sldId id="634" r:id="rId283"/>
    <p:sldId id="635" r:id="rId284"/>
    <p:sldId id="636" r:id="rId285"/>
    <p:sldId id="637" r:id="rId286"/>
    <p:sldId id="639" r:id="rId287"/>
    <p:sldId id="640" r:id="rId288"/>
    <p:sldId id="641" r:id="rId289"/>
    <p:sldId id="642" r:id="rId290"/>
    <p:sldId id="643" r:id="rId291"/>
    <p:sldId id="644" r:id="rId292"/>
    <p:sldId id="646" r:id="rId293"/>
    <p:sldId id="647" r:id="rId294"/>
    <p:sldId id="648" r:id="rId295"/>
    <p:sldId id="649" r:id="rId296"/>
    <p:sldId id="650" r:id="rId297"/>
    <p:sldId id="651" r:id="rId298"/>
    <p:sldId id="652" r:id="rId299"/>
    <p:sldId id="653" r:id="rId300"/>
    <p:sldId id="655" r:id="rId301"/>
    <p:sldId id="656" r:id="rId302"/>
    <p:sldId id="659" r:id="rId303"/>
    <p:sldId id="658" r:id="rId304"/>
    <p:sldId id="660" r:id="rId305"/>
    <p:sldId id="661" r:id="rId306"/>
    <p:sldId id="662" r:id="rId307"/>
    <p:sldId id="1065" r:id="rId308"/>
    <p:sldId id="1066" r:id="rId309"/>
    <p:sldId id="1067" r:id="rId310"/>
    <p:sldId id="1068" r:id="rId311"/>
    <p:sldId id="1069" r:id="rId312"/>
    <p:sldId id="1070" r:id="rId313"/>
    <p:sldId id="1072" r:id="rId314"/>
    <p:sldId id="1073" r:id="rId315"/>
    <p:sldId id="1074" r:id="rId316"/>
    <p:sldId id="663" r:id="rId317"/>
    <p:sldId id="664" r:id="rId318"/>
    <p:sldId id="665" r:id="rId319"/>
    <p:sldId id="666" r:id="rId320"/>
    <p:sldId id="668" r:id="rId321"/>
    <p:sldId id="667" r:id="rId322"/>
    <p:sldId id="669" r:id="rId323"/>
    <p:sldId id="670" r:id="rId324"/>
    <p:sldId id="671" r:id="rId325"/>
    <p:sldId id="674" r:id="rId326"/>
    <p:sldId id="672" r:id="rId327"/>
    <p:sldId id="673" r:id="rId328"/>
    <p:sldId id="680" r:id="rId329"/>
    <p:sldId id="675" r:id="rId330"/>
    <p:sldId id="676" r:id="rId331"/>
    <p:sldId id="677" r:id="rId332"/>
    <p:sldId id="679" r:id="rId333"/>
    <p:sldId id="681" r:id="rId334"/>
    <p:sldId id="682" r:id="rId335"/>
    <p:sldId id="683" r:id="rId336"/>
    <p:sldId id="684" r:id="rId337"/>
    <p:sldId id="685" r:id="rId338"/>
    <p:sldId id="686" r:id="rId339"/>
    <p:sldId id="687" r:id="rId340"/>
    <p:sldId id="689" r:id="rId341"/>
    <p:sldId id="688" r:id="rId342"/>
    <p:sldId id="690" r:id="rId343"/>
    <p:sldId id="691" r:id="rId344"/>
    <p:sldId id="692" r:id="rId345"/>
    <p:sldId id="693" r:id="rId346"/>
    <p:sldId id="694" r:id="rId347"/>
    <p:sldId id="695" r:id="rId348"/>
    <p:sldId id="696" r:id="rId349"/>
    <p:sldId id="697" r:id="rId350"/>
    <p:sldId id="699" r:id="rId351"/>
    <p:sldId id="698" r:id="rId352"/>
    <p:sldId id="700" r:id="rId353"/>
    <p:sldId id="701" r:id="rId354"/>
    <p:sldId id="702" r:id="rId355"/>
    <p:sldId id="703" r:id="rId356"/>
    <p:sldId id="704" r:id="rId357"/>
    <p:sldId id="705" r:id="rId358"/>
    <p:sldId id="706" r:id="rId359"/>
    <p:sldId id="707" r:id="rId360"/>
    <p:sldId id="708" r:id="rId361"/>
    <p:sldId id="709" r:id="rId362"/>
    <p:sldId id="710" r:id="rId363"/>
    <p:sldId id="711" r:id="rId364"/>
    <p:sldId id="712" r:id="rId365"/>
    <p:sldId id="714" r:id="rId366"/>
    <p:sldId id="715" r:id="rId367"/>
    <p:sldId id="716" r:id="rId368"/>
    <p:sldId id="717" r:id="rId369"/>
    <p:sldId id="1077" r:id="rId370"/>
    <p:sldId id="1078" r:id="rId371"/>
    <p:sldId id="718" r:id="rId372"/>
    <p:sldId id="1117" r:id="rId373"/>
  </p:sldIdLst>
  <p:sldSz cx="9144000" cy="6858000" type="screen4x3"/>
  <p:notesSz cx="6807200" cy="99393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433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tableStyles" Target="tableStyle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r">
              <a:defRPr sz="1300"/>
            </a:lvl1pPr>
          </a:lstStyle>
          <a:p>
            <a:fld id="{A5293842-5831-4051-9556-537DB23CEA8D}" type="datetimeFigureOut">
              <a:rPr lang="pt-BR" smtClean="0"/>
              <a:pPr/>
              <a:t>11/07/2014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0" tIns="47845" rIns="95690" bIns="47845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5690" tIns="47845" rIns="95690" bIns="47845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r">
              <a:defRPr sz="1300"/>
            </a:lvl1pPr>
          </a:lstStyle>
          <a:p>
            <a:fld id="{F67F7BFF-F9BE-4935-BA5F-B8139C9688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59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F7BFF-F9BE-4935-BA5F-B8139C96888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F7BFF-F9BE-4935-BA5F-B8139C96888D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F7BFF-F9BE-4935-BA5F-B8139C96888D}" type="slidenum">
              <a:rPr lang="pt-BR" smtClean="0"/>
              <a:pPr/>
              <a:t>262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05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294605-CA5F-4509-873E-C169736FD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rvopa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gif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rardocumentos.com.br/?pg=gerador-senha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Gestão Financeira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pPr algn="r"/>
            <a:r>
              <a:rPr lang="pt-BR" dirty="0" smtClean="0"/>
              <a:t>Versão 1.0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Tecnologia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site então abrirá a tela principal do sistema.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830532"/>
            <a:ext cx="8136904" cy="204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grid de registros é igual aos demais já demonstrado anteriormente na Unidade Operacional e programas.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100</a:t>
            </a:fld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56992"/>
            <a:ext cx="6405433" cy="242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cadastro de projetos possuem diversas abas, onde cada uma possui uma especificação.</a:t>
            </a:r>
          </a:p>
          <a:p>
            <a:endParaRPr lang="pt-BR" dirty="0" smtClean="0"/>
          </a:p>
          <a:p>
            <a:r>
              <a:rPr lang="pt-BR" dirty="0" smtClean="0"/>
              <a:t>Para criar um novo projeto clique sobre o ícone  (incluir) e aguarde enquanto o sistema abre a tela para digitação dos dados. 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101</a:t>
            </a:fld>
            <a:endParaRPr lang="pt-BR"/>
          </a:p>
        </p:txBody>
      </p:sp>
      <p:pic>
        <p:nvPicPr>
          <p:cNvPr id="5" name="Imagem 4" descr="C:\Users\WasleySantos\AppData\Local\Microsoft\Windows\Temporary Internet Files\Content.Word\Cópia (5) de Cópia (2) de Nova Imagem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69160"/>
            <a:ext cx="414655" cy="4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Essa é a primeira aba do sistema.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102</a:t>
            </a:fld>
            <a:endParaRPr lang="pt-B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7416824" cy="326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1143000"/>
          </a:xfrm>
        </p:spPr>
        <p:txBody>
          <a:bodyPr/>
          <a:lstStyle/>
          <a:p>
            <a:r>
              <a:rPr lang="pt-BR" dirty="0" smtClean="0"/>
              <a:t>Incluindo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Preencha cada campo solicitado evitando deixar campos em branco.</a:t>
            </a:r>
          </a:p>
          <a:p>
            <a:endParaRPr lang="pt-BR" dirty="0" smtClean="0"/>
          </a:p>
          <a:p>
            <a:r>
              <a:rPr lang="pt-BR" dirty="0" smtClean="0"/>
              <a:t>Será explicado somente os dados da aba de identificação pois essas informações servirão para utilização do sistema.</a:t>
            </a:r>
          </a:p>
          <a:p>
            <a:endParaRPr lang="pt-BR" dirty="0" smtClean="0"/>
          </a:p>
          <a:p>
            <a:r>
              <a:rPr lang="pt-BR" dirty="0" smtClean="0"/>
              <a:t>Para preencher as informações das demais abas, clique sobre o nome de cada aba e consulte o formulário de cadastro de projeto.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76294605-CA5F-4509-873E-C169736FD81F}" type="slidenum">
              <a:rPr lang="pt-BR" smtClean="0"/>
              <a:pPr/>
              <a:t>103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27388333"/>
              </p:ext>
            </p:extLst>
          </p:nvPr>
        </p:nvGraphicFramePr>
        <p:xfrm>
          <a:off x="457200" y="1600200"/>
          <a:ext cx="7467600" cy="348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Código de identificação do projeto. Atualmente usado como sequencial numérico.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Descrição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</a:t>
                      </a:r>
                      <a:r>
                        <a:rPr lang="pt-BR" sz="1600" baseline="0" dirty="0" smtClean="0"/>
                        <a:t> do projeto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 Fantasia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 popular do projeto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Programa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Selecione</a:t>
                      </a:r>
                      <a:r>
                        <a:rPr lang="pt-BR" sz="1600" baseline="0" dirty="0" smtClean="0"/>
                        <a:t> o programa do projeto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PDA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Selecione a</a:t>
                      </a:r>
                      <a:r>
                        <a:rPr lang="pt-BR" sz="1600" baseline="0" dirty="0" smtClean="0"/>
                        <a:t> gestora que irá executar o projeto. Importante: Depois de iniciado a parte financeira do projeto, o mesmo não pode ser alterado devido as informações contábeis já registradas.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104</a:t>
            </a:fld>
            <a:endParaRPr lang="pt-BR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9077837"/>
              </p:ext>
            </p:extLst>
          </p:nvPr>
        </p:nvGraphicFramePr>
        <p:xfrm>
          <a:off x="457200" y="1600200"/>
          <a:ext cx="7467600" cy="2473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Tipo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Selecione o tipo de projeto</a:t>
                      </a:r>
                      <a:r>
                        <a:rPr lang="pt-BR" sz="1400" baseline="0" dirty="0" smtClean="0"/>
                        <a:t> entre OPAN ou conveniado. O conveniado é sempre quando o projeto é executado por empresas terceiras.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Conta Projeto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Seleciona</a:t>
                      </a:r>
                      <a:r>
                        <a:rPr lang="pt-BR" sz="1400" baseline="0" dirty="0" smtClean="0"/>
                        <a:t> a conta contábil do projeto. Atenção: Essa conta deve conter o código do projeto. Caso não encontre a conta do projeto, verifique o cadastro de conta contábil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Agência Conveniada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aseline="0" dirty="0" smtClean="0"/>
                        <a:t>Não se aplica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105</a:t>
            </a:fld>
            <a:endParaRPr lang="pt-BR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77074170"/>
              </p:ext>
            </p:extLst>
          </p:nvPr>
        </p:nvGraphicFramePr>
        <p:xfrm>
          <a:off x="457200" y="1600200"/>
          <a:ext cx="7467600" cy="3261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Consultor financeiro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 do assistente financeiro responsável pelo projeto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E-Mail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E-Mail principal do projeto</a:t>
                      </a:r>
                      <a:r>
                        <a:rPr lang="pt-BR" sz="1400" baseline="0" dirty="0" smtClean="0"/>
                        <a:t>.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CNPJ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Informe</a:t>
                      </a:r>
                      <a:r>
                        <a:rPr lang="pt-BR" sz="1400" baseline="0" dirty="0" smtClean="0"/>
                        <a:t> o CNPJ usando apenas números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Inscrição</a:t>
                      </a:r>
                      <a:r>
                        <a:rPr lang="pt-BR" sz="1400" baseline="0" dirty="0" smtClean="0"/>
                        <a:t> CNAS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Informar</a:t>
                      </a:r>
                      <a:r>
                        <a:rPr lang="pt-BR" sz="1400" baseline="0" dirty="0" smtClean="0"/>
                        <a:t> caso possua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Registro cartório de pessoas jurídicas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Informar caso possua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Entidade(s) parceira(s)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Informar caso possua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Entidade(s) aprovadora(s) ou apoiadora(s)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Informar caso possua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Objetivo de desenvolvimento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Informe o objetivo de desenvolvimento</a:t>
                      </a:r>
                      <a:r>
                        <a:rPr lang="pt-BR" sz="1400" baseline="0" dirty="0" smtClean="0"/>
                        <a:t> do projeto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106</a:t>
            </a:fld>
            <a:endParaRPr lang="pt-BR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dos campos para serem preenchidos e selecionados, existem também campos para serem marcados.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Projeto Ativo: Para identificar o projeto no sistema como ativo marque essa opção, caso não deseje desmarque.</a:t>
            </a:r>
          </a:p>
          <a:p>
            <a:endParaRPr lang="pt-BR" dirty="0" smtClean="0"/>
          </a:p>
          <a:p>
            <a:r>
              <a:rPr lang="pt-BR" dirty="0" smtClean="0"/>
              <a:t>Projeto STS: Marca essa opção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107</a:t>
            </a:fld>
            <a:endParaRPr lang="pt-BR"/>
          </a:p>
        </p:txBody>
      </p:sp>
      <p:pic>
        <p:nvPicPr>
          <p:cNvPr id="588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000372"/>
            <a:ext cx="5762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Especial: Toda projeto que não seja de recursos específicos do instituição.</a:t>
            </a:r>
          </a:p>
          <a:p>
            <a:endParaRPr lang="pt-BR" dirty="0" smtClean="0"/>
          </a:p>
          <a:p>
            <a:r>
              <a:rPr lang="pt-BR" dirty="0" smtClean="0"/>
              <a:t>Projeto Caixa Central: Não se aplica (deixar desmarcado)</a:t>
            </a:r>
          </a:p>
          <a:p>
            <a:endParaRPr lang="pt-BR" dirty="0" smtClean="0"/>
          </a:p>
          <a:p>
            <a:r>
              <a:rPr lang="pt-BR" dirty="0" smtClean="0"/>
              <a:t>Projeto On-Line: Marcar essa opção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108</a:t>
            </a:fld>
            <a:endParaRPr lang="pt-BR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29130"/>
          </a:xfrm>
        </p:spPr>
        <p:txBody>
          <a:bodyPr>
            <a:normAutofit/>
          </a:bodyPr>
          <a:lstStyle/>
          <a:p>
            <a:r>
              <a:rPr lang="pt-BR" dirty="0" smtClean="0"/>
              <a:t>Após preencher todos os dados solicitados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o cadastro a qualquer momento, clique sobre o ícone 	        (cancelar).</a:t>
            </a:r>
          </a:p>
          <a:p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109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07167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71475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Liberando o acesso ao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Acesse o menu Gerenciar usuários </a:t>
            </a:r>
            <a:r>
              <a:rPr lang="pt-BR" dirty="0" smtClean="0">
                <a:sym typeface="Wingdings" pitchFamily="2" charset="2"/>
              </a:rPr>
              <a:t> Consultar Usuário</a:t>
            </a:r>
          </a:p>
          <a:p>
            <a:endParaRPr lang="pt-BR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612919" cy="12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3644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2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Para alterar um projeto o procedimento é o mesmo já demonstrado no cadastro de uma Unidade Operacional. </a:t>
            </a:r>
          </a:p>
          <a:p>
            <a:r>
              <a:rPr lang="pt-BR" dirty="0" smtClean="0"/>
              <a:t>Atenção quando as informações que não devem ser alteradas.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110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71472" y="2857496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pt-BR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Visualizando um</a:t>
            </a:r>
            <a:r>
              <a:rPr kumimoji="0" lang="pt-BR" sz="3000" b="0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projeto</a:t>
            </a:r>
            <a:endParaRPr kumimoji="0" lang="pt-B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28596" y="4572008"/>
            <a:ext cx="7467600" cy="11858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alterar um projeto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procedimento é o mesmo já demonstrado</a:t>
            </a:r>
            <a:r>
              <a:rPr lang="pt-BR" sz="2400" dirty="0" smtClean="0"/>
              <a:t> no cadastro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uma Unidade Operacional.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Não é possível excluir um projeto.</a:t>
            </a:r>
          </a:p>
          <a:p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180728"/>
          </a:xfrm>
        </p:spPr>
        <p:txBody>
          <a:bodyPr/>
          <a:lstStyle/>
          <a:p>
            <a:r>
              <a:rPr lang="pt-BR" dirty="0" smtClean="0"/>
              <a:t>O procedimento é o mesmo já demonstrando no cadastro de Unidade Operacional.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112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2996952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Sair</a:t>
            </a:r>
            <a:endParaRPr kumimoji="0" lang="pt-B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552" y="4581128"/>
            <a:ext cx="7467600" cy="1180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procedimento é o mesmo já demonstrando no cadastro de Unidade Operacional.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x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cadastro de projeto x localização consiste no relacionamento entre projeto e localização.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113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861048"/>
            <a:ext cx="7092280" cy="258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 x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relacionamento entre um projeto e uma localização clique sobre o ícone  (incluir) e aguarde enquanto o sistema abre a tela para digitação dos dados. </a:t>
            </a:r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114</a:t>
            </a:fld>
            <a:endParaRPr lang="pt-BR"/>
          </a:p>
        </p:txBody>
      </p:sp>
      <p:pic>
        <p:nvPicPr>
          <p:cNvPr id="5" name="Imagem 4" descr="C:\Users\WasleySantos\AppData\Local\Microsoft\Windows\Temporary Internet Files\Content.Word\Cópia (5) de Cópia (2) de Nova Imagem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556792"/>
            <a:ext cx="414655" cy="4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17032"/>
            <a:ext cx="57340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 x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Acompanhe a tabela a seguir com as explicações sobre cada campo: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Importante: </a:t>
            </a:r>
            <a:r>
              <a:rPr lang="pt-BR" dirty="0" smtClean="0"/>
              <a:t>Só pode existir uma localização por projeto.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115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571472" y="3286124"/>
          <a:ext cx="74676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gestora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localização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 x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t-BR" dirty="0" smtClean="0"/>
              <a:t>Após preencher todos os dados solicitados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o cadastro a qualquer momento, clique sobre o ícone 	        (cancelar).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116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07167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71475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projeto x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238"/>
          </a:xfrm>
        </p:spPr>
        <p:txBody>
          <a:bodyPr>
            <a:normAutofit/>
          </a:bodyPr>
          <a:lstStyle/>
          <a:p>
            <a:r>
              <a:rPr lang="pt-BR" dirty="0" smtClean="0"/>
              <a:t>O relacionamento entre um projeto e localização não pode ser alterado. Se ele tiver sido incluído errado, deve ser excluído e incluído novamente.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117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71472" y="2857496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pt-BR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Visualizando um projeto x localização</a:t>
            </a:r>
            <a:endParaRPr kumimoji="0" lang="pt-B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28596" y="4572008"/>
            <a:ext cx="7467600" cy="11858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alterar </a:t>
            </a:r>
            <a:r>
              <a:rPr lang="pt-BR" sz="2400" dirty="0" smtClean="0"/>
              <a:t>um registro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procedimento é o mesmo já demonstrado</a:t>
            </a:r>
            <a:r>
              <a:rPr lang="pt-BR" sz="2400" dirty="0" smtClean="0"/>
              <a:t> no cadastro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uma Unidade Operacional.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projeto x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 relacionamento entre projeto  e localização o procedimento é o mesmo já demonstrado no cadastro de uma Unidade Operacional.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180728"/>
          </a:xfrm>
        </p:spPr>
        <p:txBody>
          <a:bodyPr/>
          <a:lstStyle/>
          <a:p>
            <a:r>
              <a:rPr lang="pt-BR" dirty="0" smtClean="0"/>
              <a:t>O procedimento é o mesmo já demonstrando no cadastro de Unidade Operacional.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119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2996952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Sair</a:t>
            </a:r>
            <a:endParaRPr kumimoji="0" lang="pt-B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552" y="4581128"/>
            <a:ext cx="7467600" cy="1180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procedimento é o mesmo já demonstrando no cadastro de Unidade Operacional.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o acesso ao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Identifique o usuário a ser aprovado pela coluna Aprovado. Caso esteja apresentando Não significa que este usuário ainda não está liberado.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1" y="3573016"/>
            <a:ext cx="7920880" cy="220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8314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cadastro de projeto x fundo é um relacionamento entre o projeto e os possíveis fundos que ele pode ou já usou.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120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071810"/>
            <a:ext cx="7500990" cy="273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relacionamento entre um projeto e um fundo clique sobre o ícone  (incluir) e aguarde enquanto o sistema abre a tela para digitação dos dados. </a:t>
            </a:r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121</a:t>
            </a:fld>
            <a:endParaRPr lang="pt-BR"/>
          </a:p>
        </p:txBody>
      </p:sp>
      <p:pic>
        <p:nvPicPr>
          <p:cNvPr id="5" name="Imagem 4" descr="C:\Users\WasleySantos\AppData\Local\Microsoft\Windows\Temporary Internet Files\Content.Word\Cópia (5) de Cópia (2) de Nova Imagem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556792"/>
            <a:ext cx="414655" cy="4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643314"/>
            <a:ext cx="5753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Acompanhe a tabela a seguir com as explicações sobre cada campo: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571472" y="2714620"/>
          <a:ext cx="746760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gestora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projeto a ser executado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Fundo para o qual o projeto deseja inserir um orçamento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Projeto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t-BR" dirty="0" smtClean="0"/>
              <a:t>Após preencher todos os dados solicitados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o cadastro a qualquer momento, clique sobre o ícone 	        (cancelar).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123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07167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71475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de financiamento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Não se aplica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124</a:t>
            </a:fld>
            <a:endParaRPr lang="pt-BR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calendário contábil é a entidade responsável por controlar a digitação de planejamento, orçamento e prestação de contas dos projetos. Atualmente o calendário contábil possui duas funções:</a:t>
            </a:r>
          </a:p>
          <a:p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o ano fiscal para inserção do planejamento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os meses para execução da prestação de contas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acessar o calendário contábil posicione o mouse sobre o menu Cadastros </a:t>
            </a:r>
            <a:r>
              <a:rPr lang="pt-BR" dirty="0" smtClean="0">
                <a:sym typeface="Wingdings" pitchFamily="2" charset="2"/>
              </a:rPr>
              <a:t> Planejamento e Orçamento  Calendário Contábil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126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3300804"/>
            <a:ext cx="7572428" cy="278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criar um calendário contábil clique sobre o ícone  (incluir) e aguarde enquanto o sistema abre a tela para digitação dos dados. </a:t>
            </a:r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127</a:t>
            </a:fld>
            <a:endParaRPr lang="pt-BR"/>
          </a:p>
        </p:txBody>
      </p:sp>
      <p:pic>
        <p:nvPicPr>
          <p:cNvPr id="5" name="Imagem 4" descr="C:\Users\WasleySantos\AppData\Local\Microsoft\Windows\Temporary Internet Files\Content.Word\Cópia (5) de Cópia (2) de Nova Imagem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556792"/>
            <a:ext cx="414655" cy="4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357562"/>
            <a:ext cx="57912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cada campo solicitado evitando deixar campos em branco.</a:t>
            </a:r>
          </a:p>
          <a:p>
            <a:endParaRPr lang="pt-BR" dirty="0" smtClean="0"/>
          </a:p>
          <a:p>
            <a:r>
              <a:rPr lang="pt-BR" dirty="0" smtClean="0"/>
              <a:t>Os campos em destaque são aqueles obrigatórios para o sistema e que devem ser preenchidos .</a:t>
            </a:r>
          </a:p>
          <a:p>
            <a:endParaRPr lang="pt-BR" dirty="0" smtClean="0"/>
          </a:p>
          <a:p>
            <a:r>
              <a:rPr lang="pt-BR" dirty="0" smtClean="0"/>
              <a:t>Acompanhe a tabela a seguir com as explicações sobre os campos de cada aba: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aba Calendário Contábil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129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071678"/>
            <a:ext cx="57912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500034" y="4286256"/>
          <a:ext cx="7429552" cy="2392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gestora do planejamento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projeto que irá ser executado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Automático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Automático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Ano Fiscal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Automático</a:t>
                      </a:r>
                      <a:r>
                        <a:rPr lang="pt-BR" baseline="0" dirty="0" smtClean="0"/>
                        <a:t> 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o acesso ao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identificar o usuário não aprovado, clique sobre ele e em seguida clique sobre o ícone        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Pronto, o usuário já está liberado para acessar. Agora iremos liberar o projeto que ele irá acessar.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0848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1" y="2780928"/>
            <a:ext cx="7920880" cy="220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4127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Criando um calendário contábil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aba Período (está aba só pode ser alterada depois de criado os períodos).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Este procedimento será demonstrado na alteração de um calendário contábil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130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071810"/>
            <a:ext cx="48577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aba Períodos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131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85992"/>
            <a:ext cx="7743849" cy="24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aba de períodos a funcionalidade é bem simples. Clique sobre a varinha mágica</a:t>
            </a:r>
          </a:p>
          <a:p>
            <a:pPr>
              <a:buNone/>
            </a:pPr>
            <a:r>
              <a:rPr lang="pt-BR" dirty="0" smtClean="0"/>
              <a:t>(gerar períodos) para criar todos os meses do ano fiscal.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132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071678"/>
            <a:ext cx="419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7" y="3587766"/>
            <a:ext cx="7643866" cy="292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t-BR" dirty="0" smtClean="0"/>
              <a:t>Após preencher todos os dados solicitados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o cadastro a qualquer momento, clique sobre o ícone 	        (cancelar).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133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07167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71475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visualizar um calendário contábil o procedimento é o mesmo já demonstrado nas visualizações de cadastros anteriores.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134</a:t>
            </a:fld>
            <a:endParaRPr lang="pt-BR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61461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função de alterar um calendário contábil tem como rotina abrir, fechar e bloquear os meses para execução da prestação de contas financeira.</a:t>
            </a:r>
          </a:p>
          <a:p>
            <a:r>
              <a:rPr lang="pt-BR" dirty="0" smtClean="0"/>
              <a:t>Para alterar um calendário contábil selecione o calendário contábil referente ao projeto desejado e clique em alterar e aguarde o sistema abrir o cadastro.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135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286256"/>
            <a:ext cx="5715040" cy="242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Clique sobre a aba períodos: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136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143116"/>
            <a:ext cx="5715040" cy="242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eta para a esquerda 6"/>
          <p:cNvSpPr/>
          <p:nvPr/>
        </p:nvSpPr>
        <p:spPr>
          <a:xfrm>
            <a:off x="2143108" y="3857628"/>
            <a:ext cx="642942" cy="28575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sistema esconderá as demais abas e mostrará a aba com os meses do ano fiscal.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137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571744"/>
            <a:ext cx="7405709" cy="397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Escolha o mês desejado para alterar clicando sobre ele e em seguida no ícone do lápis	. 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138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571744"/>
            <a:ext cx="7405709" cy="397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1928802"/>
            <a:ext cx="4286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sistema abrirá a aba período demonstrando a data início e fim do mês.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Altere o status para o desejado clicando sobre a seta para escolher.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139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500306"/>
            <a:ext cx="48863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5143512"/>
            <a:ext cx="47815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eta para a esquerda 7"/>
          <p:cNvSpPr/>
          <p:nvPr/>
        </p:nvSpPr>
        <p:spPr>
          <a:xfrm>
            <a:off x="6500826" y="5857892"/>
            <a:ext cx="714380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Liberando acesso aos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vez aprovado o acesso do usuário o administrar deverá acessar o menu de Cadastros </a:t>
            </a:r>
            <a:r>
              <a:rPr lang="pt-BR" dirty="0" smtClean="0">
                <a:sym typeface="Wingdings" pitchFamily="2" charset="2"/>
              </a:rPr>
              <a:t> Configuração do Usuários </a:t>
            </a:r>
            <a:r>
              <a:rPr lang="pt-BR" dirty="0" smtClean="0"/>
              <a:t>para informar a qual projeto o usuário estará atrelado.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Texto Explicativo 2 6"/>
          <p:cNvSpPr/>
          <p:nvPr/>
        </p:nvSpPr>
        <p:spPr>
          <a:xfrm>
            <a:off x="642910" y="4286256"/>
            <a:ext cx="3929090" cy="1285884"/>
          </a:xfrm>
          <a:prstGeom prst="borderCallout2">
            <a:avLst>
              <a:gd name="adj1" fmla="val 97689"/>
              <a:gd name="adj2" fmla="val 49723"/>
              <a:gd name="adj3" fmla="val 159977"/>
              <a:gd name="adj4" fmla="val 49165"/>
              <a:gd name="adj5" fmla="val 159473"/>
              <a:gd name="adj6" fmla="val 10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Os colaboradores com </a:t>
            </a:r>
          </a:p>
          <a:p>
            <a:pPr>
              <a:buNone/>
            </a:pPr>
            <a:r>
              <a:rPr lang="pt-BR" dirty="0" smtClean="0"/>
              <a:t>perfil de usuários não possuem </a:t>
            </a:r>
          </a:p>
          <a:p>
            <a:pPr>
              <a:buNone/>
            </a:pPr>
            <a:r>
              <a:rPr lang="pt-BR" dirty="0" smtClean="0"/>
              <a:t>acesso a esse menu.</a:t>
            </a:r>
          </a:p>
          <a:p>
            <a:pPr algn="ctr"/>
            <a:endParaRPr lang="pt-B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06267"/>
            <a:ext cx="3132886" cy="304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Existem 3 tipos de status: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Depois de fechado o mês não poderá mais ser aberto. Somente o administrador do sistema poderá realizar essa alteração.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140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85786" y="2214554"/>
          <a:ext cx="6096000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Bloqueado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Impede  parcialmente que seja</a:t>
                      </a:r>
                      <a:r>
                        <a:rPr lang="pt-BR" baseline="0" dirty="0" smtClean="0"/>
                        <a:t> digitado qualquer informação antes que o mês anterior seja fechado.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Aberto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Possibilita a digitação de informações financeiras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Fechado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Impede definitivamente que seja digitado qualquer</a:t>
                      </a:r>
                      <a:r>
                        <a:rPr lang="pt-BR" baseline="0" dirty="0" smtClean="0"/>
                        <a:t> informação no mês.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Depois de escolhido o status do mês clique em confirmar item para confirmar sua escolha.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sistema retornará para a aba de períodos demonstrando que a informação escolhida. 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141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571744"/>
            <a:ext cx="4781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643042" y="3571876"/>
            <a:ext cx="1143008" cy="357190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alteração do calendário contábil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a alteração a qualquer momento, clique sobre o ícone 	        (cancelar).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142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07167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371475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o status do calendário de todos os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ícone de alterar o status de todos os calendários contábeis tem como função agilizar o fechamento de período depois de ocorre o prazo máximo de se finalizar a prestação de contas. Para se alterar o status de todos os calendários contábeis utilize o ícone       .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143</a:t>
            </a:fld>
            <a:endParaRPr lang="pt-BR"/>
          </a:p>
        </p:txBody>
      </p:sp>
      <p:pic>
        <p:nvPicPr>
          <p:cNvPr id="2293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429000"/>
            <a:ext cx="4095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o status do calendário de todos os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clicar o ícone de cadeado o sistema demonstrar essa tela: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Neste tela preencha os parâmetros conforme tabela a seguir: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144</a:t>
            </a:fld>
            <a:endParaRPr lang="pt-BR"/>
          </a:p>
        </p:txBody>
      </p:sp>
      <p:pic>
        <p:nvPicPr>
          <p:cNvPr id="585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500306"/>
            <a:ext cx="48196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o status do calendário de todos os projetos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quarter" idx="1"/>
          </p:nvPr>
        </p:nvGraphicFramePr>
        <p:xfrm>
          <a:off x="500034" y="1785926"/>
          <a:ext cx="7467600" cy="1285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Período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Selecione o mês</a:t>
                      </a:r>
                      <a:r>
                        <a:rPr lang="pt-BR" baseline="0" dirty="0" smtClean="0"/>
                        <a:t> desejado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status</a:t>
                      </a:r>
                      <a:r>
                        <a:rPr lang="pt-BR" baseline="0" dirty="0" smtClean="0"/>
                        <a:t> que deseja transformar  o mês do calendário contábil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145</a:t>
            </a:fld>
            <a:endParaRPr 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200" y="3857628"/>
            <a:ext cx="7467600" cy="26163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Desmarque a opção apenas Caix</a:t>
            </a:r>
            <a:r>
              <a:rPr lang="pt-BR" sz="2400" noProof="0" dirty="0" smtClean="0"/>
              <a:t>a Central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195" y="4939570"/>
            <a:ext cx="2895610" cy="45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o status do calendário de todos os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Caso não seja marcado, o sistema modificará o status de todos os projetos. </a:t>
            </a:r>
          </a:p>
          <a:p>
            <a:r>
              <a:rPr lang="pt-BR" dirty="0" smtClean="0"/>
              <a:t>Em seguida clique sobre o ícone de confirmar item para alterar o status. O sistema demonstrará uma mensagem de confirmação: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sair da tela clique sobre finalizar.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146</a:t>
            </a:fld>
            <a:endParaRPr lang="pt-BR"/>
          </a:p>
        </p:txBody>
      </p:sp>
      <p:pic>
        <p:nvPicPr>
          <p:cNvPr id="587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857628"/>
            <a:ext cx="3429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contábil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informação de calendário contábil x fundo servirá para o sistema filtrar os fundos que o projeto poderá trabalhar naquele ano fiscal. Para acessar posicione o mouse sobre Cadastros </a:t>
            </a:r>
            <a:r>
              <a:rPr lang="pt-BR" dirty="0" smtClean="0">
                <a:sym typeface="Wingdings" pitchFamily="2" charset="2"/>
              </a:rPr>
              <a:t> Planejamento e Orçamento  Calendário Contábil x Fundo.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147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214818"/>
            <a:ext cx="43148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4714876" y="5214950"/>
            <a:ext cx="1785950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contábil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tela de calendário contábil x fundo mostrar todos os fundos destinados a uso para aquele ano fiscal.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148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786058"/>
            <a:ext cx="7715272" cy="285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calendário contábil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fundo para aquele ano fiscal clique sobre o ícone de incluir	    e aguarde o sistema abrir a próxima dela a seguir: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Preencha os campos de acordo com a tabela a seguir: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149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6813" y="2164528"/>
            <a:ext cx="317275" cy="23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5743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Dentro do grid de configurações do usuário, o usuário </a:t>
            </a:r>
            <a:r>
              <a:rPr lang="pt-BR" dirty="0" err="1" smtClean="0"/>
              <a:t>logado</a:t>
            </a:r>
            <a:r>
              <a:rPr lang="pt-BR" dirty="0" smtClean="0"/>
              <a:t> poderá observar todos os usuários que estão cadastrados.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535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429000"/>
            <a:ext cx="7143800" cy="272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calendário contábil x fundo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9791364"/>
              </p:ext>
            </p:extLst>
          </p:nvPr>
        </p:nvGraphicFramePr>
        <p:xfrm>
          <a:off x="457200" y="1600200"/>
          <a:ext cx="7467600" cy="4312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Gestora que</a:t>
                      </a:r>
                      <a:r>
                        <a:rPr lang="pt-BR" baseline="0" dirty="0" smtClean="0"/>
                        <a:t> executará 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r>
                        <a:rPr lang="pt-BR" baseline="0" dirty="0" smtClean="0"/>
                        <a:t> que será inserido o planejamento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Calendário</a:t>
                      </a:r>
                      <a:r>
                        <a:rPr lang="pt-BR" baseline="0" dirty="0" smtClean="0"/>
                        <a:t> Contábil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fiscal do planejamento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Fundo</a:t>
                      </a:r>
                      <a:r>
                        <a:rPr lang="pt-BR" baseline="0" dirty="0" smtClean="0"/>
                        <a:t> para qual desejará que o orçamento seja inserido.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total daquele fundo (incluindo todas as alocações)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Câmbio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Taxa cambial</a:t>
                      </a:r>
                      <a:r>
                        <a:rPr lang="pt-BR" baseline="0" dirty="0" smtClean="0"/>
                        <a:t> do orçamento.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Status</a:t>
                      </a:r>
                      <a:r>
                        <a:rPr lang="pt-BR" baseline="0" dirty="0" smtClean="0"/>
                        <a:t> Planejamento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Neste</a:t>
                      </a:r>
                      <a:r>
                        <a:rPr lang="pt-BR" baseline="0" dirty="0" smtClean="0"/>
                        <a:t> momento sempre será planejamento pendente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Status Financeiro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Neste momento sempre será em planejamento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calendário contábil x 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Os status de planejamento e status financeiro tem grande importância pois são um bloqueio que impedem a alteração de informações no orçamento.</a:t>
            </a:r>
          </a:p>
          <a:p>
            <a:r>
              <a:rPr lang="pt-BR" dirty="0" smtClean="0"/>
              <a:t>Veja a tabela a seguir com a ação de cada status</a:t>
            </a:r>
            <a:r>
              <a:rPr lang="pt-BR" dirty="0"/>
              <a:t> </a:t>
            </a:r>
            <a:r>
              <a:rPr lang="pt-BR" dirty="0" smtClean="0"/>
              <a:t>e saiba em qual e quando deve ser usados.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calendário contábil x  fundo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88980938"/>
              </p:ext>
            </p:extLst>
          </p:nvPr>
        </p:nvGraphicFramePr>
        <p:xfrm>
          <a:off x="457200" y="1600200"/>
          <a:ext cx="7829576" cy="40008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28916"/>
                <a:gridCol w="5000660"/>
              </a:tblGrid>
              <a:tr h="541141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Status</a:t>
                      </a:r>
                      <a:r>
                        <a:rPr lang="pt-BR" baseline="0" dirty="0" smtClean="0"/>
                        <a:t> Planejamento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41141">
                <a:tc>
                  <a:txBody>
                    <a:bodyPr/>
                    <a:lstStyle/>
                    <a:p>
                      <a:r>
                        <a:rPr lang="pt-BR" dirty="0" smtClean="0"/>
                        <a:t>Planejamento Pendente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Usado</a:t>
                      </a:r>
                      <a:r>
                        <a:rPr lang="pt-BR" baseline="0" dirty="0" smtClean="0"/>
                        <a:t> enquanto o orçamento está sendo digitado. Esse status permite a digitação e correção do orçamento do fundo relacionado.</a:t>
                      </a:r>
                      <a:endParaRPr lang="pt-BR" dirty="0"/>
                    </a:p>
                  </a:txBody>
                  <a:tcPr/>
                </a:tc>
              </a:tr>
              <a:tr h="541141">
                <a:tc>
                  <a:txBody>
                    <a:bodyPr/>
                    <a:lstStyle/>
                    <a:p>
                      <a:r>
                        <a:rPr lang="pt-BR" dirty="0" smtClean="0"/>
                        <a:t>Planejamento Aprovado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Usada para bloquear a alteração do</a:t>
                      </a:r>
                      <a:r>
                        <a:rPr lang="pt-BR" baseline="0" dirty="0" smtClean="0"/>
                        <a:t> orçamento referente aquele fundo. </a:t>
                      </a:r>
                      <a:r>
                        <a:rPr lang="pt-BR" baseline="0" dirty="0" smtClean="0">
                          <a:solidFill>
                            <a:srgbClr val="FF0000"/>
                          </a:solidFill>
                        </a:rPr>
                        <a:t>Importante</a:t>
                      </a:r>
                      <a:r>
                        <a:rPr lang="pt-BR" baseline="0" dirty="0" smtClean="0"/>
                        <a:t>: Uma vez aprovado o planejamento somente o Administrador do sistema poderá alterar.</a:t>
                      </a:r>
                      <a:endParaRPr lang="pt-BR" dirty="0"/>
                    </a:p>
                  </a:txBody>
                  <a:tcPr/>
                </a:tc>
              </a:tr>
              <a:tr h="541141">
                <a:tc>
                  <a:txBody>
                    <a:bodyPr/>
                    <a:lstStyle/>
                    <a:p>
                      <a:r>
                        <a:rPr lang="pt-BR" dirty="0" smtClean="0"/>
                        <a:t>Compromisso Pendente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usado</a:t>
                      </a:r>
                      <a:endParaRPr lang="pt-BR" dirty="0"/>
                    </a:p>
                  </a:txBody>
                  <a:tcPr/>
                </a:tc>
              </a:tr>
              <a:tr h="541141">
                <a:tc>
                  <a:txBody>
                    <a:bodyPr/>
                    <a:lstStyle/>
                    <a:p>
                      <a:r>
                        <a:rPr lang="pt-BR" dirty="0" smtClean="0"/>
                        <a:t>Compromisso</a:t>
                      </a:r>
                      <a:r>
                        <a:rPr lang="pt-BR" baseline="0" dirty="0" smtClean="0"/>
                        <a:t> Aprovado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usado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calendário contábil x  fundo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833593"/>
              </p:ext>
            </p:extLst>
          </p:nvPr>
        </p:nvGraphicFramePr>
        <p:xfrm>
          <a:off x="457200" y="2000240"/>
          <a:ext cx="7829576" cy="38254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28916"/>
                <a:gridCol w="5000660"/>
              </a:tblGrid>
              <a:tr h="141101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Status</a:t>
                      </a:r>
                      <a:r>
                        <a:rPr lang="pt-BR" baseline="0" dirty="0" smtClean="0"/>
                        <a:t> Financeiro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41141">
                <a:tc>
                  <a:txBody>
                    <a:bodyPr/>
                    <a:lstStyle/>
                    <a:p>
                      <a:r>
                        <a:rPr lang="pt-BR" dirty="0" smtClean="0"/>
                        <a:t>Em Planejamento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Sem quando</a:t>
                      </a:r>
                      <a:r>
                        <a:rPr lang="pt-BR" baseline="0" dirty="0" smtClean="0"/>
                        <a:t> um planejamento estiver sendo inserido este campo deverá permanecer com esse status</a:t>
                      </a:r>
                      <a:endParaRPr lang="pt-BR" dirty="0"/>
                    </a:p>
                  </a:txBody>
                  <a:tcPr/>
                </a:tc>
              </a:tr>
              <a:tr h="541141">
                <a:tc>
                  <a:txBody>
                    <a:bodyPr/>
                    <a:lstStyle/>
                    <a:p>
                      <a:r>
                        <a:rPr lang="pt-BR" dirty="0" smtClean="0"/>
                        <a:t>Em Execução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Quando finalizado e aprovado o status</a:t>
                      </a:r>
                      <a:r>
                        <a:rPr lang="pt-BR" baseline="0" dirty="0" smtClean="0"/>
                        <a:t> do planejamento, o administrador deve modificar o registro para este status para bloquear a alteração de orçamento sem o seu conhecimento.</a:t>
                      </a:r>
                      <a:endParaRPr lang="pt-BR" dirty="0"/>
                    </a:p>
                  </a:txBody>
                  <a:tcPr/>
                </a:tc>
              </a:tr>
              <a:tr h="541141">
                <a:tc>
                  <a:txBody>
                    <a:bodyPr/>
                    <a:lstStyle/>
                    <a:p>
                      <a:r>
                        <a:rPr lang="pt-BR" dirty="0" smtClean="0"/>
                        <a:t>Em 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usado</a:t>
                      </a:r>
                      <a:endParaRPr lang="pt-BR" dirty="0"/>
                    </a:p>
                  </a:txBody>
                  <a:tcPr/>
                </a:tc>
              </a:tr>
              <a:tr h="541141">
                <a:tc>
                  <a:txBody>
                    <a:bodyPr/>
                    <a:lstStyle/>
                    <a:p>
                      <a:r>
                        <a:rPr lang="pt-BR" dirty="0" smtClean="0"/>
                        <a:t>Finalizado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usado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calendário contábil x 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a inclusão a qualquer momento, clique sobre o ícone 	        (cancelar).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154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143116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347298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 calendário contábil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visualizar um calendário x fundo o procedimento é o mesmo já demonstrado nas visualizações de registros anteriores.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155</a:t>
            </a:fld>
            <a:endParaRPr lang="pt-BR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alteração de um calendário contábil x fundo as únicas informações que podem ser alteradas são o status do planejamento e o status financeiro.</a:t>
            </a:r>
          </a:p>
          <a:p>
            <a:r>
              <a:rPr lang="pt-BR" dirty="0" smtClean="0"/>
              <a:t>Para alterar o status, escolha o fundo desejado e clique sobre o ícone de alterar 	     e escolha o status desejado conforme já mencionado na tabela anterior.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156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479" y="3566914"/>
            <a:ext cx="4286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confirmar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a qualquer momento, clique sobre o ícone 	        (cancelar).</a:t>
            </a:r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157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35756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calendário contábil x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 calendário contábil x fundo o procedimento é o mesmo já mencionado na exclusão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Se existir algum orçamento para aquele fundo essa informação não poderá ser excluída até que o orçamento seja apagado das atividades. Caso já exista algum lançamento de despesa o mesmo também não poderá mais ser excluído.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contábil x Área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0034" y="1643050"/>
            <a:ext cx="7467600" cy="4873752"/>
          </a:xfrm>
        </p:spPr>
        <p:txBody>
          <a:bodyPr/>
          <a:lstStyle/>
          <a:p>
            <a:r>
              <a:rPr lang="pt-BR" dirty="0" smtClean="0"/>
              <a:t>O cadastro de calendário contábil x área estratégica serve para mostrar quais as áreas de atuação aquele projeto executará para aquele ano fiscal. Para acessar este menu posicione o mouse sobre Cadastros </a:t>
            </a:r>
            <a:r>
              <a:rPr lang="pt-BR" dirty="0" smtClean="0">
                <a:sym typeface="Wingdings" pitchFamily="2" charset="2"/>
              </a:rPr>
              <a:t> Planejamento e Orçamento  Calendário Contábil x Área Estratégica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159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572008"/>
            <a:ext cx="4943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Após acessado o menu selecione o usuário desejado clicando sobre ele e clique em seguida sobre o ícone de alterar       .</a:t>
            </a:r>
          </a:p>
          <a:p>
            <a:endParaRPr lang="pt-BR" dirty="0" smtClean="0"/>
          </a:p>
          <a:p>
            <a:r>
              <a:rPr lang="pt-BR" dirty="0" smtClean="0"/>
              <a:t>O sistema abrirá a tela a seguir: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36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6309" y="2420887"/>
            <a:ext cx="4000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contábil x Área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Nesta tela o usuário </a:t>
            </a:r>
            <a:r>
              <a:rPr lang="pt-BR" dirty="0" err="1" smtClean="0"/>
              <a:t>logado</a:t>
            </a:r>
            <a:r>
              <a:rPr lang="pt-BR" dirty="0" smtClean="0"/>
              <a:t> poderá ter acesso a todos os relacionamentos entre ano fiscal e área estratégica já criadas para aquele projeto.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160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571876"/>
            <a:ext cx="7429520" cy="272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calendário contábil x área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calendário contábil clique sobre o ícone de incluir	    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Preencha os campos de acordo com a tabela a seguir: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161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857496"/>
            <a:ext cx="57626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00024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calendário contábil x área estratégica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571472" y="1857364"/>
          <a:ext cx="7467600" cy="2291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r>
                        <a:rPr lang="pt-BR" baseline="0" dirty="0" smtClean="0"/>
                        <a:t> que está executando 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Projeto ao qual deseja incluir a área estratégica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Calendário</a:t>
                      </a:r>
                      <a:r>
                        <a:rPr lang="pt-BR" baseline="0" dirty="0" smtClean="0"/>
                        <a:t> Contábil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Fiscal do planejamento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Área</a:t>
                      </a:r>
                      <a:r>
                        <a:rPr lang="pt-BR" baseline="0" dirty="0" smtClean="0"/>
                        <a:t> Estratégica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Área estratégica</a:t>
                      </a:r>
                      <a:r>
                        <a:rPr lang="pt-BR" baseline="0" dirty="0" smtClean="0"/>
                        <a:t> de execução do projeto.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162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4429132"/>
            <a:ext cx="7467600" cy="20448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calendário contábil x área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Além dos campos para serem escolhidos existe o campo ‘Aparece no Realizado STS. 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Este campo deve estar marcado sempre que aquela área estratégica precise aparecer na prestação de contas e no caixa central para os usuários.</a:t>
            </a:r>
          </a:p>
          <a:p>
            <a:endParaRPr lang="pt-BR" dirty="0" smtClean="0"/>
          </a:p>
          <a:p>
            <a:r>
              <a:rPr lang="pt-BR" dirty="0" smtClean="0"/>
              <a:t>A aba monitoramento não será relatada neste manual devido a revisão da parte de monitoramento qualitativo.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163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714620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eta para a direita 5"/>
          <p:cNvSpPr/>
          <p:nvPr/>
        </p:nvSpPr>
        <p:spPr>
          <a:xfrm>
            <a:off x="2214546" y="2643182"/>
            <a:ext cx="857256" cy="4286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de calendário contábil x área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visualizar um calendário contábil x área estratégica o procedimento é o mesmo já demonstrado em outras visualizações.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calendário contábil x área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 relacionamento entre calendário contábil e área estratégica não pode ser alterado. Por este motivo o mesmo só pode ser excluído.</a:t>
            </a:r>
          </a:p>
          <a:p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calendário contábil x área estratégica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excluir um calendário contábil x área estratégica o procedimento é o mesmo já demonstrado na exclusão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Se existir algum orçamento ou alguma atividade vinculada aquela área estratégica ela só poderá ser excluída até que todo orçamento seja apagado e o cadastro de atividades seja alterado para outra área estratégica principal. Caso alguma despesa já tenha sido lançada para aquela área, a mesma não poderá mais ser excluída.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Meios de 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Os meios de verificação são cadastrados por projeto e em uma tela separada. Para acessar a tela posicione o mouse sobre Cadastros </a:t>
            </a:r>
            <a:r>
              <a:rPr lang="pt-BR" dirty="0" smtClean="0">
                <a:sym typeface="Wingdings" pitchFamily="2" charset="2"/>
              </a:rPr>
              <a:t> Planejamento e Orçamento  Meios de Verificação.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167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4000504"/>
            <a:ext cx="50006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Meios de 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Nesta tela poderá ser observado todos os meios de verificação cadastrados para os projetos que o usuário </a:t>
            </a:r>
            <a:r>
              <a:rPr lang="pt-BR" dirty="0" err="1" smtClean="0"/>
              <a:t>logado</a:t>
            </a:r>
            <a:r>
              <a:rPr lang="pt-BR" dirty="0" smtClean="0"/>
              <a:t> possui acesso.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168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928934"/>
            <a:ext cx="7878464" cy="29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Meios de 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Observação muito importante: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Você só deve criar novos meios de verificação se seu projeto tiver novas informações caso contrário não é necessário executar o procedimento de criação de meios de verificação.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169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usuário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536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3143248"/>
            <a:ext cx="4000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6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71612"/>
            <a:ext cx="76104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meio de 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meio de verificação clique sobre o ícone       e aguarde enquanto o sistema abre a tela de inclusão.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Preencha os dados de conforme tabela a seguir: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170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357562"/>
            <a:ext cx="5715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00024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meio de verificação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291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r>
                        <a:rPr lang="pt-BR" baseline="0" dirty="0" smtClean="0"/>
                        <a:t> que está executando 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Projeto para qual deseja</a:t>
                      </a:r>
                      <a:r>
                        <a:rPr lang="pt-BR" baseline="0" dirty="0" smtClean="0"/>
                        <a:t> incluir o meio de verificação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r>
                        <a:rPr lang="pt-BR" baseline="0" dirty="0" smtClean="0"/>
                        <a:t> seqüencial do meio de verificação gerado pelo sistema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r>
                        <a:rPr lang="pt-BR" baseline="0" dirty="0" smtClean="0"/>
                        <a:t> do meio de verificação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171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4071942"/>
            <a:ext cx="7467600" cy="24020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pt-BR" sz="2400" dirty="0" smtClean="0">
                <a:solidFill>
                  <a:srgbClr val="FF0000"/>
                </a:solidFill>
              </a:rPr>
              <a:t>Importante</a:t>
            </a:r>
            <a:r>
              <a:rPr lang="pt-BR" sz="2400" dirty="0" smtClean="0"/>
              <a:t>: Os meios de verificação devem ser incluídos por projeto mesmo que sejam a mesma descrição.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meio de 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a inclusão a qualquer momento, clique sobre o ícone 	        (cancelar).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172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143116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286124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 meio de 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visualizar um meio de verificação o processo é o mesmo já demonstrado na visualização de uma Unidade Operacional.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meio de 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 meio de verificação o procedimento é o mesmo já demonstrado na alteração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Só se deve alterar o meio de verificação se for encontrado erro de ortografia.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meio de 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 meio de verificação o procedimento é o mesmo já demonstrado na alteração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Um meio de verificação só pode ser excluído se não existir vinculo com nenhum indicador, caso contrario o sistema não permitirá a exclusão.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cadastro de resultado contem todos os resultados já cadastrados na vida do projeto desde a existência. Para acessar posicione o mouse sobre o menu Cadastros </a:t>
            </a:r>
            <a:r>
              <a:rPr lang="pt-BR" dirty="0" smtClean="0">
                <a:sym typeface="Wingdings" pitchFamily="2" charset="2"/>
              </a:rPr>
              <a:t> Planejamento e Orçamento  Resultado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seguida o sistema abrirá a tela com todos os resultados da existência do projeto.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177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643182"/>
            <a:ext cx="8001024" cy="292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Observação muito importante: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Você só deve criar novos resultados se seu projeto tiver novas informações caso contrário não é necessário executar o procedimento de criação de resultado.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178</a:t>
            </a:fld>
            <a:endParaRPr lang="pt-BR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novo resultado clique sobre o ícone </a:t>
            </a:r>
          </a:p>
          <a:p>
            <a:pPr>
              <a:buNone/>
            </a:pPr>
            <a:r>
              <a:rPr lang="pt-BR" dirty="0" smtClean="0"/>
              <a:t>   (incluir) e aguarde enquanto o sistema abre a tela para inclusão.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179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534018"/>
            <a:ext cx="4884939" cy="310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060848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Selecione o projeto desejado e clique sobre o ícone 	para transferi-lo para o quadro de projetos acessados. Você poderá selecionar mais de um projeto ao mesmo tempo, para isso use a tecla     </a:t>
            </a:r>
            <a:r>
              <a:rPr lang="pt-BR" dirty="0" smtClean="0">
                <a:solidFill>
                  <a:srgbClr val="FF0000"/>
                </a:solidFill>
              </a:rPr>
              <a:t>do teclado + Botão direito do mouse</a:t>
            </a:r>
            <a:r>
              <a:rPr lang="pt-BR" dirty="0" smtClean="0"/>
              <a:t> para escolher o outro projeto e em seguida clique sobre o ícone de      .</a:t>
            </a:r>
          </a:p>
          <a:p>
            <a:r>
              <a:rPr lang="pt-BR" dirty="0" smtClean="0"/>
              <a:t>Os projetos serão transferidos para o quadro ao lado.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537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00240"/>
            <a:ext cx="419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857628"/>
            <a:ext cx="419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Imagem 8" descr="ctrl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5206" y="2786058"/>
            <a:ext cx="352425" cy="23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importante observar que existem 3 abas:</a:t>
            </a:r>
          </a:p>
          <a:p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Resultado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Indicador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Indicadores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180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214554"/>
            <a:ext cx="517009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2714612" y="2143116"/>
            <a:ext cx="5500726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643174" y="5286388"/>
            <a:ext cx="5500726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643174" y="4929198"/>
            <a:ext cx="5500726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Resultado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Preencha a aba de acordo com a tabela a seguir:</a:t>
            </a:r>
          </a:p>
          <a:p>
            <a:pPr>
              <a:buFont typeface="Courier New" pitchFamily="49" charset="0"/>
              <a:buChar char="o"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181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357430"/>
            <a:ext cx="58102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resultado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182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1472" y="2285992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58" y="1571612"/>
          <a:ext cx="7715304" cy="47863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37747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Gestora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Gestora</a:t>
                      </a:r>
                      <a:r>
                        <a:rPr lang="pt-BR" sz="1600" baseline="0" dirty="0" smtClean="0"/>
                        <a:t> que executará o projeto</a:t>
                      </a:r>
                      <a:endParaRPr lang="pt-BR" sz="1600" dirty="0"/>
                    </a:p>
                  </a:txBody>
                  <a:tcPr/>
                </a:tc>
              </a:tr>
              <a:tr h="65200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Projeto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Projeto para qual deseja incluir o resultado</a:t>
                      </a:r>
                      <a:endParaRPr lang="pt-BR" sz="1600" dirty="0"/>
                    </a:p>
                  </a:txBody>
                  <a:tcPr/>
                </a:tc>
              </a:tr>
              <a:tr h="92653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Código fornecido pelo sistema automaticamente (este código tratasse do código de marco lógico)</a:t>
                      </a:r>
                      <a:endParaRPr lang="pt-BR" sz="1600" i="0" dirty="0"/>
                    </a:p>
                  </a:txBody>
                  <a:tcPr/>
                </a:tc>
              </a:tr>
              <a:tr h="5490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Descrição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pt-BR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Descrição informada no marco lógico do projeto</a:t>
                      </a:r>
                    </a:p>
                  </a:txBody>
                  <a:tcPr marL="68580" marR="68580" marT="0" marB="0"/>
                </a:tc>
              </a:tr>
              <a:tr h="37747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Data Inicio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pt-BR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inicial do resultado</a:t>
                      </a:r>
                    </a:p>
                  </a:txBody>
                  <a:tcPr marL="68580" marR="68580" marT="0" marB="0"/>
                </a:tc>
              </a:tr>
              <a:tr h="80566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Data Fim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pt-BR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final do resultado, não podendo ser menor que a data inicial do resultado.</a:t>
                      </a:r>
                    </a:p>
                  </a:txBody>
                  <a:tcPr marL="68580" marR="68580" marT="0" marB="0"/>
                </a:tc>
              </a:tr>
              <a:tr h="109811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Pressuposto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pt-BR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Informar o pressuposto (O Fator de risco. O que pode acontecer externamente e pode atrapalhar a realização do resultado).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indicador de um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0034" y="1500174"/>
            <a:ext cx="7467600" cy="4873752"/>
          </a:xfrm>
        </p:spPr>
        <p:txBody>
          <a:bodyPr/>
          <a:lstStyle/>
          <a:p>
            <a:r>
              <a:rPr lang="pt-BR" dirty="0" smtClean="0"/>
              <a:t>Indicador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Preencha a aba de acordo com a tabela a seguir: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183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1472" y="2285992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357430"/>
            <a:ext cx="7467600" cy="291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indicador de um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0034" y="1500174"/>
            <a:ext cx="7467600" cy="4873752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Ainda na mesma aba o sistema demonstrará os meios de verificação cadastrados para o projeto escolhido. 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184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1472" y="2285992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75371"/>
              </p:ext>
            </p:extLst>
          </p:nvPr>
        </p:nvGraphicFramePr>
        <p:xfrm>
          <a:off x="785786" y="1928802"/>
          <a:ext cx="6096000" cy="101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Código fornecido pelo sistema automaticamente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r>
                        <a:rPr lang="pt-BR" baseline="0" dirty="0" smtClean="0"/>
                        <a:t> do indicador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meio de verificação a um indicador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185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71247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7"/>
          <p:cNvSpPr/>
          <p:nvPr/>
        </p:nvSpPr>
        <p:spPr>
          <a:xfrm>
            <a:off x="1285852" y="2786058"/>
            <a:ext cx="5072098" cy="214314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meio de verificação a um indicador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adicionar um meio de verificação escolha o mesmo clicando sobre ele e clique sobre adicionar verificador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186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496"/>
            <a:ext cx="71247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eta para baixo 6"/>
          <p:cNvSpPr/>
          <p:nvPr/>
        </p:nvSpPr>
        <p:spPr>
          <a:xfrm>
            <a:off x="5643570" y="5429264"/>
            <a:ext cx="428628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72066" y="6215082"/>
            <a:ext cx="1285884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meio de verificação a um indicador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sistema irá transferir o meio de verificação para o quadro branco a direita.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remover o meio de verificação escolha o mesmo no quadro a direita e clique sobre remover verificador.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187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500306"/>
            <a:ext cx="65341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Removendo um meio de verificação de um indicador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remover o meio de verificação escolha o mesmo no quadro a direita e clique sobre remover verificador.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sistema irá retirar o meio de verificação do quadro a direita.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188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000372"/>
            <a:ext cx="7143770" cy="210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4929190" y="4714884"/>
            <a:ext cx="1071570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5286380" y="3857628"/>
            <a:ext cx="428628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meio de verificação a um indicador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adicionar todos os meios de verificação daquele indicador clique sobre o ícone confirmar item	     para abortar a qualquer momento clique em cancelar item                . Ao confirmar o item o sistema limpará a tela para digitação de um novo indicador.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189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2071678"/>
            <a:ext cx="11334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857496"/>
            <a:ext cx="1114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usuário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538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7358082" cy="423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4929190" y="3786190"/>
            <a:ext cx="3000396" cy="228601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6643702" y="2357430"/>
            <a:ext cx="642942" cy="12144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indicador para um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746760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Indicadores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A aba de indicadores é usada quando desejar alterar ou excluir algum indicador ou meio de verificação atrelado a um indicador.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190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1472" y="2285992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Após incluído todos os indicadores do resultado clique sobre o ícone de confirmar	    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Esse procedimento só pode ser realizado para novos resultados do projeto.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191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928934"/>
            <a:ext cx="8143900" cy="17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357158" y="4500570"/>
            <a:ext cx="571504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071678"/>
            <a:ext cx="771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 resultado escolha o mesmo clicando sobre ele e depois no ícone de alterar conforma já demonstrado na alteração de uma Unidade Operacional.</a:t>
            </a:r>
          </a:p>
          <a:p>
            <a:endParaRPr lang="pt-BR" dirty="0" smtClean="0"/>
          </a:p>
          <a:p>
            <a:r>
              <a:rPr lang="pt-BR" dirty="0" smtClean="0"/>
              <a:t>Ao abrir faça as alterações necessárias na aba de resultado.</a:t>
            </a:r>
          </a:p>
          <a:p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indicador de um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746760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Clique sobre a aba indicadores e escolha o indicador desejado clicando sobre ele. Clique novamente sobre o ícone de alterar         e aguarde enquanto o sistema retorna para aba de indicador.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193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1472" y="2285992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429000"/>
            <a:ext cx="8072462" cy="110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2285992"/>
            <a:ext cx="232524" cy="31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indicador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aba de indicadores faça as alterações necessárias e ao concluir clique novamente sobre o ícone de confirmar item.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 resultado o procedimento é o mesmo já demonstrado na exclusão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O sistema só permitirá excluir um resultado que não esteja atrelado a um produto.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7467600" cy="4873752"/>
          </a:xfrm>
        </p:spPr>
        <p:txBody>
          <a:bodyPr/>
          <a:lstStyle/>
          <a:p>
            <a:r>
              <a:rPr lang="pt-BR" dirty="0" smtClean="0"/>
              <a:t>O cadastro de produto contem todos os produtos já cadastrados na vida do projeto desde a existência. Para acessar posicione o mouse sobre o menu Cadastros </a:t>
            </a:r>
            <a:r>
              <a:rPr lang="pt-BR" dirty="0" smtClean="0">
                <a:sym typeface="Wingdings" pitchFamily="2" charset="2"/>
              </a:rPr>
              <a:t> Planejamento e Orçamento  Produto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196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643314"/>
            <a:ext cx="49434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seguida o sistema abrirá a tela com os todos os  produtos da existência do projeto.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197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714620"/>
            <a:ext cx="7072330" cy="271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Observação muito importante: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Você só deve criar novos produto se seu projeto tiver novas informações caso contrário não é necessário executar o procedimento de criação de produto.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198</a:t>
            </a:fld>
            <a:endParaRPr lang="pt-BR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novo produto clique sobre o ícone </a:t>
            </a:r>
          </a:p>
          <a:p>
            <a:pPr>
              <a:buNone/>
            </a:pPr>
            <a:r>
              <a:rPr lang="pt-BR" dirty="0" smtClean="0"/>
              <a:t>   (incluir) e aguarde enquanto o sistema abre a tela para inclusão.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199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164305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7" y="2975604"/>
            <a:ext cx="5214973" cy="348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acessar o sistema é necessário se cadastrar para ter acesso.</a:t>
            </a:r>
          </a:p>
          <a:p>
            <a:pPr marL="0" indent="0">
              <a:buNone/>
            </a:pPr>
            <a:r>
              <a:rPr lang="pt-BR" dirty="0" smtClean="0"/>
              <a:t> Para isso acesse o site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://srvopan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72386" cy="4543444"/>
          </a:xfrm>
        </p:spPr>
        <p:txBody>
          <a:bodyPr>
            <a:normAutofit/>
          </a:bodyPr>
          <a:lstStyle/>
          <a:p>
            <a:r>
              <a:rPr lang="pt-BR" dirty="0" smtClean="0"/>
              <a:t>Após escolher todos os projetos que o usuário poderá acessar para registrar lançamentos, clique sobre o ícone 	      (confirmar).</a:t>
            </a:r>
          </a:p>
          <a:p>
            <a:endParaRPr lang="pt-BR" dirty="0" smtClean="0"/>
          </a:p>
          <a:p>
            <a:r>
              <a:rPr lang="pt-BR" dirty="0" smtClean="0"/>
              <a:t>Para abortar a qualquer momento, clique sobre o ícone 	        (cancelar).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0926" y="242886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371475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143116"/>
            <a:ext cx="5500726" cy="367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importante observar que existem 3 abas:</a:t>
            </a:r>
          </a:p>
          <a:p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Produto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Indicador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Indicadores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200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71736" y="2071678"/>
            <a:ext cx="5643602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643174" y="5500702"/>
            <a:ext cx="5500726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643174" y="5214950"/>
            <a:ext cx="5500726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Produto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Preencha a aba de acordo com a tabela a seguir:</a:t>
            </a:r>
          </a:p>
          <a:p>
            <a:pPr>
              <a:buFont typeface="Courier New" pitchFamily="49" charset="0"/>
              <a:buChar char="o"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201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85992"/>
            <a:ext cx="58197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produto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202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1472" y="2285992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58" y="1571613"/>
          <a:ext cx="7715304" cy="48885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350288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Gestora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Gestora</a:t>
                      </a:r>
                      <a:r>
                        <a:rPr lang="pt-BR" sz="1400" baseline="0" dirty="0" smtClean="0"/>
                        <a:t> que executará o projeto</a:t>
                      </a:r>
                      <a:endParaRPr lang="pt-BR" sz="1400" dirty="0"/>
                    </a:p>
                  </a:txBody>
                  <a:tcPr/>
                </a:tc>
              </a:tr>
              <a:tr h="60504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Projeto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Projeto para qual deseja incluir o produto</a:t>
                      </a:r>
                      <a:endParaRPr lang="pt-BR" sz="1400" dirty="0"/>
                    </a:p>
                  </a:txBody>
                  <a:tcPr/>
                </a:tc>
              </a:tr>
              <a:tr h="37051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Resultado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i="0" dirty="0" smtClean="0"/>
                        <a:t>Resultado a qual o produto está ligado</a:t>
                      </a:r>
                      <a:endParaRPr lang="pt-BR" sz="1400" i="0" dirty="0"/>
                    </a:p>
                  </a:txBody>
                  <a:tcPr/>
                </a:tc>
              </a:tr>
              <a:tr h="859798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Código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Código fornecido pelo sistema automaticamente (este código tratasse do código de marco lógico)</a:t>
                      </a:r>
                      <a:endParaRPr lang="pt-BR" sz="1400" i="0" dirty="0"/>
                    </a:p>
                  </a:txBody>
                  <a:tcPr/>
                </a:tc>
              </a:tr>
              <a:tr h="50951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pt-BR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Descrição informada no marco lógico do projeto</a:t>
                      </a:r>
                    </a:p>
                  </a:txBody>
                  <a:tcPr marL="68580" marR="68580" marT="0" marB="0"/>
                </a:tc>
              </a:tr>
              <a:tr h="39598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Data Inicio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pt-BR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inicial do produto não podendo ser anterior a data inicial do resultado.</a:t>
                      </a:r>
                    </a:p>
                  </a:txBody>
                  <a:tcPr marL="68580" marR="68580" marT="0" marB="0"/>
                </a:tc>
              </a:tr>
              <a:tr h="7476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Data Fim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pt-BR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final do produto, não podendo ser menor que a data inicial do produto nem maior</a:t>
                      </a:r>
                      <a:r>
                        <a:rPr kumimoji="0" lang="pt-BR" sz="1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a data final do resultado</a:t>
                      </a:r>
                      <a:r>
                        <a:rPr kumimoji="0" lang="pt-BR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1019019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Pressuposto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pt-BR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Informar o pressuposto (O Fator de risco. O que pode acontecer externamente e pode atrapalhar a realização do produto).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indicador de um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0034" y="1500174"/>
            <a:ext cx="7467600" cy="4873752"/>
          </a:xfrm>
        </p:spPr>
        <p:txBody>
          <a:bodyPr/>
          <a:lstStyle/>
          <a:p>
            <a:r>
              <a:rPr lang="pt-BR" dirty="0" smtClean="0"/>
              <a:t>O procedimento para incluir um indicador a um produto é o mesmo já demonstrado no resultado.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Esse procedimento só pode ser realizado para novos produtos do projeto.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203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1472" y="2285992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 produto o procedimento é o mesmo já demonstrado na alteração de um resultado.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O sistema não permitirá alterar os campos de gestora, projeto e resultado.</a:t>
            </a:r>
          </a:p>
          <a:p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 produto o procedimento é o mesmo já demonstrado na exclusão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O sistema só permitirá excluir um produto que não tenha nenhum calendário contábil x produto criado e não esteja vinculado a nenhuma atividade.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Contábil x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Cadastro de calendário contábil x produto tem como função filtrar os produtos que estarão ativos para aquele ano fiscal de atuação. Para acessar posicione o mouse sobre Cadastros </a:t>
            </a:r>
            <a:r>
              <a:rPr lang="pt-BR" dirty="0" smtClean="0">
                <a:sym typeface="Wingdings" pitchFamily="2" charset="2"/>
              </a:rPr>
              <a:t> Planejamento e Orçamento  Calendário Contábil x Produto</a:t>
            </a: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206</a:t>
            </a:fld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071942"/>
            <a:ext cx="48006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Contábil x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seguida o sistema abrirá a tela com os produtos ativos do projeto para aquele ano fiscal.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207</a:t>
            </a:fld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786058"/>
            <a:ext cx="7358082" cy="2679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calendário contábil x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calendário contábil x produto o procedimento é o mesmo já demonstrado na inclusão de um calendário contábil x área estratégica. 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O usuário deverão incluir todos os produtos que serão executados naquele ano fiscal diferente da tela de produtos.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cadastro de atividade contém todas as atividades planejadas pelo projeto. Para acessar o menu de atividades acesse Cadastros </a:t>
            </a:r>
            <a:r>
              <a:rPr lang="pt-BR" dirty="0" smtClean="0">
                <a:sym typeface="Wingdings" pitchFamily="2" charset="2"/>
              </a:rPr>
              <a:t> Planejamento e Orçamento  Atividades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209</a:t>
            </a:fld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286124"/>
            <a:ext cx="4886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Desenvolvido para organizar e demonstrar tempo e custo de ações, produtos ou resultados de projetos independente de sua finalidade ou especificação. 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seguida o sistema abrirá a tela com os todos as atividades do projeto relacionadas aquele ano fiscal.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210</a:t>
            </a:fld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857496"/>
            <a:ext cx="7500990" cy="310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 cadastro de atividades existe um ícone a mais no qual usaremos para orçamento.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211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071810"/>
            <a:ext cx="3667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uma atividade dessa modalidade clique sobre o ícone de incluir     e aguarde abrir a tela a seguir.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212</a:t>
            </a:fld>
            <a:endParaRPr lang="pt-BR"/>
          </a:p>
        </p:txBody>
      </p:sp>
      <p:pic>
        <p:nvPicPr>
          <p:cNvPr id="3440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988840"/>
            <a:ext cx="288032" cy="35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0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492896"/>
            <a:ext cx="4666655" cy="410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Incluindo uma 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os dados conforma tabela a seguir: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213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00100" y="2285992"/>
          <a:ext cx="6096000" cy="417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5752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Gestora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</a:t>
                      </a:r>
                      <a:r>
                        <a:rPr lang="pt-BR" sz="1700" baseline="0" dirty="0" smtClean="0"/>
                        <a:t> a gestora que executará o projeto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Projeto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 o projeto a qual deseja incluir a atividade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Produto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 o produto</a:t>
                      </a:r>
                      <a:r>
                        <a:rPr lang="pt-BR" sz="1700" baseline="0" dirty="0" smtClean="0"/>
                        <a:t> ao qual essa atividade está ligada no marco lógico.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Área estratégica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 a área estratégica</a:t>
                      </a:r>
                      <a:r>
                        <a:rPr lang="pt-BR" sz="1700" baseline="0" dirty="0" smtClean="0"/>
                        <a:t> principal da atividade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Temática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Informação</a:t>
                      </a:r>
                      <a:r>
                        <a:rPr lang="pt-BR" sz="1700" baseline="0" dirty="0" smtClean="0"/>
                        <a:t> padrão do sistema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Código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Código</a:t>
                      </a:r>
                      <a:r>
                        <a:rPr lang="pt-BR" sz="1700" baseline="0" dirty="0" smtClean="0"/>
                        <a:t> seqüencial do sistema que seguirá a lógica da inclusão do marco lógico.</a:t>
                      </a:r>
                      <a:endParaRPr lang="pt-BR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Incluindo uma atividade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214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28662" y="2285992"/>
          <a:ext cx="6096000" cy="4282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23848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Descrição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Descrição</a:t>
                      </a:r>
                      <a:r>
                        <a:rPr lang="pt-BR" sz="1700" baseline="0" dirty="0" smtClean="0"/>
                        <a:t> da atividade conforma marco lógico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Pressuposto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Informar o pressuposto (O Fator de risco. O que pode acontecer externamente e pode atrapalhar a realização dessa</a:t>
                      </a:r>
                      <a:r>
                        <a:rPr kumimoji="0" lang="pt-BR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atividade</a:t>
                      </a:r>
                      <a:r>
                        <a:rPr kumimoji="0" lang="pt-BR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kumimoji="0" lang="pt-BR" sz="180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Observação</a:t>
                      </a:r>
                      <a:r>
                        <a:rPr kumimoji="0" lang="pt-BR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pt-BR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Essa informação não é obrigatória</a:t>
                      </a:r>
                      <a:endParaRPr kumimoji="0" lang="pt-BR" sz="18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Tipo de</a:t>
                      </a:r>
                      <a:r>
                        <a:rPr lang="pt-BR" sz="1700" baseline="0" dirty="0" smtClean="0"/>
                        <a:t> Atividade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Deverá ser escolhido o</a:t>
                      </a:r>
                      <a:r>
                        <a:rPr lang="pt-BR" sz="1700" baseline="0" dirty="0" smtClean="0"/>
                        <a:t> tipo de atividade conforme opções de escolha e necessidade</a:t>
                      </a:r>
                      <a:endParaRPr lang="pt-BR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Incluindo uma atividade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215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57224" y="2428868"/>
          <a:ext cx="6096000" cy="2956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Crianças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Número</a:t>
                      </a:r>
                      <a:r>
                        <a:rPr lang="pt-BR" sz="1700" baseline="0" dirty="0" smtClean="0"/>
                        <a:t> de crianças planejadas (meninos e meninas)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Adolescentes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Número de adolescentes</a:t>
                      </a:r>
                      <a:r>
                        <a:rPr lang="pt-BR" sz="1700" baseline="0" dirty="0" smtClean="0"/>
                        <a:t> planejados (meninos e meninas)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Mulheres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Número</a:t>
                      </a:r>
                      <a:r>
                        <a:rPr lang="pt-BR" sz="1700" baseline="0" dirty="0" smtClean="0"/>
                        <a:t> de mulheres planejadas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Homens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Número de homens planejados</a:t>
                      </a:r>
                      <a:endParaRPr lang="pt-BR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Incluindo uma 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seguida escolha os meses em que aquela atividade será executada. Para isso marque os campos dos meses clicando sobre cada quadrado branco.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marcar dos os meses clique sobre a seta verde     :</a:t>
            </a:r>
          </a:p>
          <a:p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216</a:t>
            </a:fld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286124"/>
            <a:ext cx="41052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5000636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5357826"/>
            <a:ext cx="41052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lipse 7"/>
          <p:cNvSpPr/>
          <p:nvPr/>
        </p:nvSpPr>
        <p:spPr>
          <a:xfrm>
            <a:off x="2714612" y="5500702"/>
            <a:ext cx="357190" cy="50006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Incluindo uma 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a inclusão a qualquer momento, clique sobre o ícone 	        (cancelar).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217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143116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284984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Alterado uma 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procedimento para alterar uma atividade é o mesmo já demonstrada na alteração de outros registros.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O sistema não permitirá alterar os campos gestora, projeto e produto.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uma 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visualizar uma atividade o procedimento é o mesmo já demonstrado na visualização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Todas as atividades criadas mesmo na aba de gerar atividades aparecerão na aba de atividades.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Data de Trabalho</a:t>
            </a:r>
          </a:p>
          <a:p>
            <a:r>
              <a:rPr lang="pt-BR" dirty="0" smtClean="0"/>
              <a:t>Unidade Operacional</a:t>
            </a:r>
          </a:p>
          <a:p>
            <a:r>
              <a:rPr lang="pt-BR" dirty="0" smtClean="0"/>
              <a:t>Programa</a:t>
            </a:r>
          </a:p>
          <a:p>
            <a:r>
              <a:rPr lang="pt-BR" dirty="0" smtClean="0"/>
              <a:t>Conta Contábil</a:t>
            </a:r>
          </a:p>
          <a:p>
            <a:r>
              <a:rPr lang="pt-BR" dirty="0" smtClean="0"/>
              <a:t>Projeto</a:t>
            </a:r>
          </a:p>
          <a:p>
            <a:r>
              <a:rPr lang="pt-BR" dirty="0" smtClean="0"/>
              <a:t>Localização</a:t>
            </a:r>
          </a:p>
          <a:p>
            <a:r>
              <a:rPr lang="pt-BR" dirty="0" smtClean="0"/>
              <a:t>Projeto x Localização</a:t>
            </a:r>
          </a:p>
          <a:p>
            <a:r>
              <a:rPr lang="pt-BR" dirty="0" smtClean="0"/>
              <a:t>Fundo</a:t>
            </a:r>
          </a:p>
          <a:p>
            <a:r>
              <a:rPr lang="pt-BR" dirty="0" smtClean="0"/>
              <a:t>Projeto x Fundo</a:t>
            </a:r>
          </a:p>
          <a:p>
            <a:r>
              <a:rPr lang="pt-BR" dirty="0" smtClean="0"/>
              <a:t>Calendário Contábil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uma 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excluir uma atividade o procedimento é o mesmo demonstrado na exclusão de uma Unidade Operacional.</a:t>
            </a:r>
          </a:p>
          <a:p>
            <a:r>
              <a:rPr lang="pt-BR" dirty="0" smtClean="0"/>
              <a:t>Selecione a atividade desejada e clique sobre o ícone de excluir.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Todo orçamento atrelado a atividade também será excluído. Outro ponto importante, é que se atividade já tiver sido relacionada nos lançamentos de despesas, a mesma nunca mais poderá ser excluída.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Não existe uma menu para incluir orçamento. O orçamento é incluído na tela de atividades.</a:t>
            </a:r>
          </a:p>
          <a:p>
            <a:endParaRPr lang="pt-BR" dirty="0" smtClean="0"/>
          </a:p>
          <a:p>
            <a:r>
              <a:rPr lang="pt-BR" dirty="0" smtClean="0"/>
              <a:t>Para abrir o orçamento escolha uma atividade e clique sobre a mesma utilizando o ícone        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221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3286124"/>
            <a:ext cx="495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222</a:t>
            </a:fld>
            <a:endParaRPr lang="pt-BR"/>
          </a:p>
        </p:txBody>
      </p:sp>
      <p:pic>
        <p:nvPicPr>
          <p:cNvPr id="3143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7675612" cy="425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orçamento preencha os parâmetros conforme tabela a seguir: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Observem a área estratégica, o planejamento e o tipo de fundo para não incluir orçamento errado.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223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357290" y="2928934"/>
          <a:ext cx="6096000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Área</a:t>
                      </a:r>
                      <a:r>
                        <a:rPr lang="pt-BR" baseline="0" dirty="0" smtClean="0"/>
                        <a:t> estratégica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Área estratégica que terá orçamento na atividade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Planejamento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Fundo para qual deseja colocar o orçamento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r>
                        <a:rPr lang="pt-BR" baseline="0" dirty="0" smtClean="0"/>
                        <a:t> de Fundo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Alocação</a:t>
                      </a:r>
                      <a:r>
                        <a:rPr lang="pt-BR" baseline="0" dirty="0" smtClean="0"/>
                        <a:t> do orçamento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Abaixo do planejamento o sistema apresentará o plano de contas sintético.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224</a:t>
            </a:fld>
            <a:endParaRPr lang="pt-BR"/>
          </a:p>
        </p:txBody>
      </p:sp>
      <p:pic>
        <p:nvPicPr>
          <p:cNvPr id="307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643182"/>
            <a:ext cx="3943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colocar valores nas contas de despesas escolha a conta clicando sobre a palavra EDITAR para habilitar o campo de valores nos meses.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O campo de valores obriga que seja digitado centavos, por isso, inclua os centavos mesmo que zero. Exemplo: R$ 10,00 deverá ser digitado 1000.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225</a:t>
            </a:fld>
            <a:endParaRPr lang="pt-BR"/>
          </a:p>
        </p:txBody>
      </p:sp>
      <p:pic>
        <p:nvPicPr>
          <p:cNvPr id="306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214686"/>
            <a:ext cx="5682634" cy="45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714480" y="3357562"/>
            <a:ext cx="785818" cy="214314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429256" y="3286124"/>
            <a:ext cx="1857388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terminar de incluir orçamento na linha da conta de despesa clique sobre a palavra OK.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cancelar a inclusão de orçamento na linha a qualquer momento clique sobre VOLTAR.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226</a:t>
            </a:fld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214686"/>
            <a:ext cx="5682634" cy="45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tângulo 10"/>
          <p:cNvSpPr/>
          <p:nvPr/>
        </p:nvSpPr>
        <p:spPr>
          <a:xfrm>
            <a:off x="2571736" y="3286124"/>
            <a:ext cx="428628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429256" y="3286124"/>
            <a:ext cx="1857388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5643578"/>
            <a:ext cx="5682634" cy="45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tângulo 13"/>
          <p:cNvSpPr/>
          <p:nvPr/>
        </p:nvSpPr>
        <p:spPr>
          <a:xfrm>
            <a:off x="2714612" y="5715016"/>
            <a:ext cx="857256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143504" y="5715016"/>
            <a:ext cx="1857388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(salvar) localizado no final da pagina para concluir o cadastro do orçamento.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227</a:t>
            </a:fld>
            <a:endParaRPr lang="pt-BR"/>
          </a:p>
        </p:txBody>
      </p:sp>
      <p:pic>
        <p:nvPicPr>
          <p:cNvPr id="303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643050"/>
            <a:ext cx="1050134" cy="33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incluir um orçamento em outra área estratégica modifique a mesma clicando sobre a seta conforme imagem a seguir: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incluir orçamento em outro fundo faça o mesmo procedimento no campo de Planejamento.</a:t>
            </a:r>
          </a:p>
          <a:p>
            <a:r>
              <a:rPr lang="pt-BR" dirty="0" smtClean="0"/>
              <a:t>O sistema limpará todos os campos para que seja incluído o novo orçamento para os novos parâmetros.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228</a:t>
            </a:fld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071810"/>
            <a:ext cx="5715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Quando finalizado todo o processo de inclusão clique sobre o ícone 	 	(confirmar e voltar) localizado no final da pagina para retornar ao cadastro de atividades.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abortar a inclusão ou fechar a tela de orçamento a qualquer, clique sobre o ícone 	         cancelar).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229</a:t>
            </a:fld>
            <a:endParaRPr lang="pt-B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509120"/>
            <a:ext cx="857256" cy="22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071678"/>
            <a:ext cx="12573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Calendário Contábil</a:t>
            </a:r>
          </a:p>
          <a:p>
            <a:r>
              <a:rPr lang="pt-BR" dirty="0" smtClean="0"/>
              <a:t>Calendário Contábil x Fundo</a:t>
            </a:r>
          </a:p>
          <a:p>
            <a:r>
              <a:rPr lang="pt-BR" dirty="0" smtClean="0"/>
              <a:t>Calendário Contábil x Área Estratégica</a:t>
            </a:r>
          </a:p>
          <a:p>
            <a:r>
              <a:rPr lang="pt-BR" dirty="0" smtClean="0"/>
              <a:t>Meios de Verificação</a:t>
            </a:r>
          </a:p>
          <a:p>
            <a:r>
              <a:rPr lang="pt-BR" dirty="0" smtClean="0"/>
              <a:t>Resultado</a:t>
            </a:r>
          </a:p>
          <a:p>
            <a:r>
              <a:rPr lang="pt-BR" dirty="0" smtClean="0"/>
              <a:t>Produto</a:t>
            </a:r>
          </a:p>
          <a:p>
            <a:r>
              <a:rPr lang="pt-BR" dirty="0" smtClean="0"/>
              <a:t>Calendário Contábil x Produto</a:t>
            </a:r>
          </a:p>
          <a:p>
            <a:r>
              <a:rPr lang="pt-BR" dirty="0" smtClean="0"/>
              <a:t>Atividade</a:t>
            </a:r>
          </a:p>
          <a:p>
            <a:r>
              <a:rPr lang="pt-BR" dirty="0" smtClean="0"/>
              <a:t>Orçamento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 orçamento o procedimento é o mesmo demonstrado na inclusão de um orçamento.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 orçamento o procedimento é o mesmo demonstrado na inclusão de um orçamento porém os campos de valores devem ser zerados e confirmados.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Dica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Para apagar o orçamento de um mês por completo, basta alterar o cadastro da atividade e desmarcar o mês desejado e confirmar. Assim o sistema apagará todo o orçamento daquele mês.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visualizar o orçamento de uma atividade basta clicar sobre o ícone relatório          . O sistema irá gerar um relatório em PDF para facilitar a conferencia do orçamento.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232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066" y="2071678"/>
            <a:ext cx="819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Desenvolvido para registrar os custos financeiros das ações realizadas de cada projeto afim de que todo processamento seja feito em um servidor web monitorado pela Unidade Operacional e pelo escritório sede ou até mesmo patrocinador.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 Calendário Contábil</a:t>
            </a:r>
          </a:p>
          <a:p>
            <a:r>
              <a:rPr lang="pt-BR" dirty="0" smtClean="0"/>
              <a:t>Lançamento de Despesa</a:t>
            </a:r>
          </a:p>
          <a:p>
            <a:r>
              <a:rPr lang="pt-BR" dirty="0" smtClean="0"/>
              <a:t>Movimentação Financeira</a:t>
            </a:r>
          </a:p>
          <a:p>
            <a:r>
              <a:rPr lang="pt-BR" dirty="0" smtClean="0"/>
              <a:t>Movimentação de Receita</a:t>
            </a:r>
          </a:p>
          <a:p>
            <a:r>
              <a:rPr lang="pt-BR" dirty="0" smtClean="0"/>
              <a:t>Movimentação de Devolução de Receita</a:t>
            </a:r>
          </a:p>
          <a:p>
            <a:r>
              <a:rPr lang="pt-BR" dirty="0" smtClean="0"/>
              <a:t>Adiantamento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Cadastro de Adiantamento</a:t>
            </a:r>
          </a:p>
          <a:p>
            <a:r>
              <a:rPr lang="pt-BR" dirty="0" smtClean="0"/>
              <a:t>Adiantamento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Prestação de Contas de Adiantamento</a:t>
            </a:r>
          </a:p>
          <a:p>
            <a:r>
              <a:rPr lang="pt-BR" dirty="0" smtClean="0"/>
              <a:t>Adiantamento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Devolução de Adiantamento</a:t>
            </a:r>
          </a:p>
          <a:p>
            <a:r>
              <a:rPr lang="pt-BR" dirty="0" smtClean="0"/>
              <a:t>Adiantamento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Reembolso de Adiantamento</a:t>
            </a:r>
          </a:p>
          <a:p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234</a:t>
            </a:fld>
            <a:endParaRPr lang="pt-BR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iniciar uma prestação de contas deve se certificar que o mês para o qual será prestado contas esteja aberto para digitação. O procedimento é o mesmo já demonstrado na alteração de um calendário contábil.</a:t>
            </a:r>
          </a:p>
          <a:p>
            <a:endParaRPr lang="pt-BR" dirty="0" smtClean="0"/>
          </a:p>
          <a:p>
            <a:r>
              <a:rPr lang="pt-BR" dirty="0" smtClean="0"/>
              <a:t>E ao finalizar a prestação de contas o status deve ser alterado para fechado.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235</a:t>
            </a:fld>
            <a:endParaRPr lang="pt-BR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 de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acessar a tela de movimentação de receita acesse o menu Lançamentos </a:t>
            </a:r>
            <a:r>
              <a:rPr lang="pt-BR" dirty="0" smtClean="0">
                <a:sym typeface="Wingdings" pitchFamily="2" charset="2"/>
              </a:rPr>
              <a:t> Movimentação de Receita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236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769610"/>
            <a:ext cx="3214710" cy="201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 de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entrar na tela de movimentação de receita o usuário poderá ver todas as receitas do projeto ao qual ele possui acesso e também fazer a inclusão de novas receitas.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237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00438"/>
            <a:ext cx="7715304" cy="290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os ícones de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 Prestação de Contas possui mais ícones na barra de ferramentas do que a de planejamento e alguns já conhecidos. Por isso vejamos os detalhes de cada um deles.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238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929066"/>
            <a:ext cx="6018166" cy="69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os ícones de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ícone      representa a inclusão de um registro com rateio;</a:t>
            </a:r>
          </a:p>
          <a:p>
            <a:r>
              <a:rPr lang="pt-BR" dirty="0" smtClean="0"/>
              <a:t>O ícone      representa visualizar (como já visto no cadastro de Unidade Operacional);</a:t>
            </a:r>
          </a:p>
          <a:p>
            <a:r>
              <a:rPr lang="pt-BR" dirty="0" smtClean="0"/>
              <a:t>O ícone        representa a função de incluir sem rateio (como já visto no cadastro de Unidade Operacional);</a:t>
            </a:r>
          </a:p>
          <a:p>
            <a:r>
              <a:rPr lang="pt-BR" dirty="0" smtClean="0"/>
              <a:t>O ícone       representa a função de alterar de registros (como já visto no cadastro de Unidade Operacional);</a:t>
            </a:r>
          </a:p>
          <a:p>
            <a:r>
              <a:rPr lang="pt-BR" dirty="0" smtClean="0"/>
              <a:t>O ícone      representa a função de excluir (como já visto no cadastro de Unidade Operacional);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239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71612"/>
            <a:ext cx="37614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5" y="2453636"/>
            <a:ext cx="357190" cy="36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3284984"/>
            <a:ext cx="42521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5" y="4429132"/>
            <a:ext cx="430586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2562" y="5664098"/>
            <a:ext cx="35719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primeiro ponto antes de iniciar qualquer atividade é verificar a data de trabalho.</a:t>
            </a:r>
          </a:p>
          <a:p>
            <a:endParaRPr lang="pt-BR" dirty="0" smtClean="0"/>
          </a:p>
          <a:p>
            <a:r>
              <a:rPr lang="pt-BR" dirty="0" smtClean="0"/>
              <a:t>O menu de data de trabalho possui duas funções: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Alterar o ano fiscal de trabalho (utilizado apenas para planejamento e orçamento)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Filtrar a quantidade de registros que aparecem no grid de todas as telas (onde um filtro de 3 meses é aplicado automaticamente filtrando os registros inseridos nos últimos 3 meses). 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os ícones de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ícone      representa a função de baixar um cheque;</a:t>
            </a:r>
          </a:p>
          <a:p>
            <a:r>
              <a:rPr lang="pt-BR" dirty="0" smtClean="0"/>
              <a:t>O ícone        representa a função de cancelar baixa de um cheque;</a:t>
            </a:r>
          </a:p>
          <a:p>
            <a:r>
              <a:rPr lang="pt-BR" dirty="0" smtClean="0"/>
              <a:t>O ícone       representa a função de estornar um registro;</a:t>
            </a:r>
          </a:p>
          <a:p>
            <a:r>
              <a:rPr lang="pt-BR" dirty="0" smtClean="0"/>
              <a:t>O ícone        representa a função de cancelar um estorno;</a:t>
            </a:r>
          </a:p>
          <a:p>
            <a:r>
              <a:rPr lang="pt-BR" dirty="0" smtClean="0"/>
              <a:t>O ícone      representa a função de atualizar as informações do </a:t>
            </a:r>
            <a:r>
              <a:rPr lang="pt-BR" dirty="0" err="1" smtClean="0"/>
              <a:t>grid</a:t>
            </a:r>
            <a:r>
              <a:rPr lang="pt-BR" dirty="0" smtClean="0"/>
              <a:t>;</a:t>
            </a:r>
          </a:p>
          <a:p>
            <a:r>
              <a:rPr lang="pt-BR" dirty="0" smtClean="0"/>
              <a:t>O ícone      representa a função de voltar para página principal.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240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643050"/>
            <a:ext cx="285752" cy="35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368641"/>
            <a:ext cx="428628" cy="40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3214686"/>
            <a:ext cx="428628" cy="46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071942"/>
            <a:ext cx="453389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858306"/>
            <a:ext cx="357190" cy="37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8794" y="5643578"/>
            <a:ext cx="428628" cy="40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incluir uma receita clique sobre o ícone de incluir       e aguarde a imagem abaixo aparecer: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Preencha os parâmetros conforme tabela a seguir: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241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00240"/>
            <a:ext cx="376238" cy="33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348880"/>
            <a:ext cx="68294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receita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0276111"/>
              </p:ext>
            </p:extLst>
          </p:nvPr>
        </p:nvGraphicFramePr>
        <p:xfrm>
          <a:off x="457200" y="1600200"/>
          <a:ext cx="7467600" cy="266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gestora que</a:t>
                      </a:r>
                      <a:r>
                        <a:rPr lang="pt-BR" baseline="0" dirty="0" smtClean="0"/>
                        <a:t> está executando 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projeto ao qual a receita pertence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</a:t>
                      </a:r>
                      <a:r>
                        <a:rPr lang="pt-BR" baseline="0" dirty="0" smtClean="0"/>
                        <a:t> o fundo da receita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Crédito</a:t>
                      </a:r>
                      <a:r>
                        <a:rPr lang="pt-BR" baseline="0" dirty="0" smtClean="0"/>
                        <a:t> Receita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conta</a:t>
                      </a:r>
                      <a:r>
                        <a:rPr lang="pt-BR" baseline="0" dirty="0" smtClean="0"/>
                        <a:t> crédito da receita.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que a receita</a:t>
                      </a:r>
                      <a:r>
                        <a:rPr lang="pt-BR" baseline="0" dirty="0" smtClean="0"/>
                        <a:t> foi depositada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242</a:t>
            </a:fld>
            <a:endParaRPr lang="pt-BR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receita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49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preencher</a:t>
                      </a:r>
                      <a:r>
                        <a:rPr lang="pt-BR" baseline="0" dirty="0" smtClean="0"/>
                        <a:t> pois o sistema informará automaticamente quando escolhido 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Banco/Caixa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Escolher a conta de banco que a receita foi depositada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 Crédito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r>
                        <a:rPr lang="pt-BR" baseline="0" dirty="0" smtClean="0"/>
                        <a:t> bloqueado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 Débito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Campo</a:t>
                      </a:r>
                      <a:r>
                        <a:rPr lang="pt-BR" baseline="0" dirty="0" smtClean="0"/>
                        <a:t> bloqueado 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Informar</a:t>
                      </a:r>
                      <a:r>
                        <a:rPr lang="pt-BR" baseline="0" dirty="0" smtClean="0"/>
                        <a:t> o valor da receita correspondente ao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Histórico da</a:t>
                      </a:r>
                      <a:r>
                        <a:rPr lang="pt-BR" baseline="0" dirty="0" smtClean="0"/>
                        <a:t> receita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</a:t>
                      </a:r>
                      <a:r>
                        <a:rPr lang="pt-BR" baseline="0" dirty="0" smtClean="0"/>
                        <a:t> achar necessário informar uma observação sobre a receita. </a:t>
                      </a:r>
                      <a:r>
                        <a:rPr lang="pt-BR" baseline="0" dirty="0" smtClean="0">
                          <a:solidFill>
                            <a:srgbClr val="FF0000"/>
                          </a:solidFill>
                        </a:rPr>
                        <a:t>Importante</a:t>
                      </a:r>
                      <a:r>
                        <a:rPr lang="pt-BR" baseline="0" dirty="0" smtClean="0"/>
                        <a:t>: Este campo não é um complemento do histórico.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243</a:t>
            </a:fld>
            <a:endParaRPr lang="pt-BR"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244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0350" y="1691537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3314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uma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visualizar uma receita o procedimento é o mesmo já demonstrado na visualização de uma Unidade Operacional.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245</a:t>
            </a:fld>
            <a:endParaRPr lang="pt-BR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uma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uma receita o procedimento é o mesmo já demonstrado na alteração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Somente o campo conta crédito Receita e o histórico poderão ser alterados. Se a receita tiver sido incluída errada a mesma deve ser excluída ou estornada.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246</a:t>
            </a:fld>
            <a:endParaRPr lang="pt-BR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uma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excluir uma receita o procedimento é o mesmo já demonstrado na exclusão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Se essa receita já tiver sido estornado o sistema não permitirá a exclusão da mesma ou caso o calendário contábil já esteja fechado a mesma também não poderá ser excluída.</a:t>
            </a:r>
          </a:p>
          <a:p>
            <a:pPr>
              <a:buNone/>
            </a:pP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247</a:t>
            </a:fld>
            <a:endParaRPr lang="pt-BR"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Estornando uma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estornar uma receita clique sobre o ícone de estorno       e em seguida informe a data de estorno.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248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786058"/>
            <a:ext cx="69246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eta para a direita 5"/>
          <p:cNvSpPr/>
          <p:nvPr/>
        </p:nvSpPr>
        <p:spPr>
          <a:xfrm>
            <a:off x="357158" y="3857628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3132" y="2031919"/>
            <a:ext cx="428628" cy="46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Estornando uma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ou fechar a tela a qualquer momento ou final da inclusão, clique sobre o ícone   	         (cancelar).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249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3748" y="3286124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a data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a data de trabalho clique sobre o menu Configurações</a:t>
            </a:r>
            <a:r>
              <a:rPr lang="pt-BR" dirty="0" smtClean="0">
                <a:sym typeface="Wingdings" pitchFamily="2" charset="2"/>
              </a:rPr>
              <a:t> Data de Trabalho</a:t>
            </a: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Realize a alteração da data de trabalho de acordo com o necessário. Lembrando que se a informação a trabalhar for planejamento e orçamento o ano fiscal deve ser alterado para o desejado e a data inicial de trabalho deverá estar contido no ano fiscal.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000372"/>
            <a:ext cx="31337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Estornando uma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confirmado o sistema retornará para tela principal de movimentação de receita. E poderá ser observado na coluna de Estorno que o mesmo passará para SIM e preencherá a coluna data do estorno com a data informada.</a:t>
            </a:r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250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714752"/>
            <a:ext cx="17430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786190"/>
            <a:ext cx="17621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Estornando uma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Todos os lançamentos não estornados terão sempre a coluna de estorno preenchida como NÃO.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Um estorno só pode ser realizado para aqueles lançamentos que estão com NÃO estornados.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251</a:t>
            </a:fld>
            <a:endParaRPr lang="pt-BR"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Cancelando um estorno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cancelar um estorno escolha o lançamento já estornado e clique sobre o ícone        . Quando o sistema concluir o estorno o mesmo alterará a coluna de estorno para NÃO.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Atenção</a:t>
            </a:r>
            <a:r>
              <a:rPr lang="pt-BR" dirty="0" smtClean="0"/>
              <a:t>: Um lançamento só pode ter o estorno cancelado se o mesmo tiver sido realizado. O sistema não informará nenhuma mensagem por isso atente-se para o coluna de estorno.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252</a:t>
            </a:fld>
            <a:endParaRPr lang="pt-B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9646" y="1928802"/>
            <a:ext cx="453389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 de devolução de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tela de movimentação de devolução de receita deve ser registrada a devolução que é feita ao escritório. Para acessar posicione o mouse sobre Lançamentos </a:t>
            </a:r>
            <a:r>
              <a:rPr lang="pt-BR" dirty="0" smtClean="0">
                <a:sym typeface="Wingdings" pitchFamily="2" charset="2"/>
              </a:rPr>
              <a:t> Movimentação de devolução de receita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253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4357694"/>
            <a:ext cx="3429024" cy="223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 de devolução de receita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Dentro da tela de movimentação de devolução de receita o usuário poderá ver todos os recursos que foram devolvidos 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254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643314"/>
            <a:ext cx="7215206" cy="272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/>
          <a:lstStyle/>
          <a:p>
            <a:r>
              <a:rPr lang="pt-BR" dirty="0" smtClean="0"/>
              <a:t>Para incluir uma movimentação de devolução de receita sem rateio clique sobre o ícone de incluir      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255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1984821"/>
            <a:ext cx="357190" cy="36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786058"/>
            <a:ext cx="69246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os campos conforme tabela a seguir: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256</a:t>
            </a:fld>
            <a:endParaRPr lang="pt-BR"/>
          </a:p>
        </p:txBody>
      </p:sp>
      <p:graphicFrame>
        <p:nvGraphicFramePr>
          <p:cNvPr id="6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115958"/>
              </p:ext>
            </p:extLst>
          </p:nvPr>
        </p:nvGraphicFramePr>
        <p:xfrm>
          <a:off x="357158" y="2357430"/>
          <a:ext cx="7467600" cy="2392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gestora que</a:t>
                      </a:r>
                      <a:r>
                        <a:rPr lang="pt-BR" baseline="0" dirty="0" smtClean="0"/>
                        <a:t> está executando 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projeto que</a:t>
                      </a:r>
                      <a:r>
                        <a:rPr lang="pt-BR" baseline="0" dirty="0" smtClean="0"/>
                        <a:t> devolverá o recurso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</a:t>
                      </a:r>
                      <a:r>
                        <a:rPr lang="pt-BR" baseline="0" dirty="0" smtClean="0"/>
                        <a:t> o fundo da receita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Débito</a:t>
                      </a:r>
                      <a:r>
                        <a:rPr lang="pt-BR" baseline="0" dirty="0" smtClean="0"/>
                        <a:t> Receita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conta</a:t>
                      </a:r>
                      <a:r>
                        <a:rPr lang="pt-BR" baseline="0" dirty="0" smtClean="0"/>
                        <a:t> débito da receita.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que o valor foi devolvido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sem rateio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257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500034" y="1928802"/>
          <a:ext cx="7467600" cy="439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Banco/Caixa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Escolher a conta de banco que está saindo o recurso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preencher</a:t>
                      </a:r>
                      <a:r>
                        <a:rPr lang="pt-BR" baseline="0" dirty="0" smtClean="0"/>
                        <a:t> pois o sistema informará automaticamente quando escolhido 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 Crédito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r>
                        <a:rPr lang="pt-BR" baseline="0" dirty="0" smtClean="0"/>
                        <a:t> bloqueado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 Débito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Campo</a:t>
                      </a:r>
                      <a:r>
                        <a:rPr lang="pt-BR" baseline="0" dirty="0" smtClean="0"/>
                        <a:t> bloqueado 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Informar</a:t>
                      </a:r>
                      <a:r>
                        <a:rPr lang="pt-BR" baseline="0" dirty="0" smtClean="0"/>
                        <a:t> o valor da devolução do recurso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Forma de Pagamento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Escolhe a forma de pagamento podendo</a:t>
                      </a:r>
                      <a:r>
                        <a:rPr lang="pt-BR" baseline="0" dirty="0" smtClean="0"/>
                        <a:t> ser ela: Outros, Cheque, dinheiro, debito automático, Boleto bancário e Ordem de pagamento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sem rateio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258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500034" y="1928802"/>
          <a:ext cx="7467600" cy="3296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Nº do Cheque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 a forma de pagamento for cheque esse campo irá aparecer</a:t>
                      </a:r>
                      <a:r>
                        <a:rPr lang="pt-BR" baseline="0" dirty="0" smtClean="0"/>
                        <a:t> para que seja informado o número caso não seja cheque o campo ficará oculto.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Histórico da</a:t>
                      </a:r>
                      <a:r>
                        <a:rPr lang="pt-BR" baseline="0" dirty="0" smtClean="0"/>
                        <a:t> devolução do recurso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</a:t>
                      </a:r>
                      <a:r>
                        <a:rPr lang="pt-BR" baseline="0" dirty="0" smtClean="0"/>
                        <a:t> achar necessário informar uma observação sobre a devolução. </a:t>
                      </a:r>
                      <a:r>
                        <a:rPr lang="pt-BR" baseline="0" dirty="0" smtClean="0">
                          <a:solidFill>
                            <a:srgbClr val="FF0000"/>
                          </a:solidFill>
                        </a:rPr>
                        <a:t>Importante</a:t>
                      </a:r>
                      <a:r>
                        <a:rPr lang="pt-BR" baseline="0" dirty="0" smtClean="0"/>
                        <a:t>: Este campo não é um complemento do histórico.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259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5710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653577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Unidade Operacional é a maior entidade de cadastro do sistema.</a:t>
            </a:r>
          </a:p>
          <a:p>
            <a:r>
              <a:rPr lang="pt-BR" dirty="0" smtClean="0"/>
              <a:t>No cadastro de Unidade Operacional também é possível criar escritórios.</a:t>
            </a:r>
          </a:p>
          <a:p>
            <a:r>
              <a:rPr lang="pt-BR" dirty="0" smtClean="0"/>
              <a:t>Para iniciar acesse o site e efetue </a:t>
            </a:r>
            <a:r>
              <a:rPr lang="pt-BR" dirty="0" err="1" smtClean="0"/>
              <a:t>login</a:t>
            </a:r>
            <a:r>
              <a:rPr lang="pt-BR" dirty="0" smtClean="0"/>
              <a:t>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uma movimentação de devolução de receita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uma movimentação de devolução de receita o procedimento é o mesmo já demonstrado na alteração de uma receita.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260</a:t>
            </a:fld>
            <a:endParaRPr lang="pt-BR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uma movimentação de devolução de receita clique sobre o ícone     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261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071810"/>
            <a:ext cx="5857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000240"/>
            <a:ext cx="285752" cy="32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Observem que existem 3 abas.</a:t>
            </a:r>
          </a:p>
          <a:p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Rateio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Movimentação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Lançamentos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262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428868"/>
            <a:ext cx="5857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3071802" y="2428868"/>
            <a:ext cx="5857916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71802" y="4000504"/>
            <a:ext cx="5857916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071802" y="4286256"/>
            <a:ext cx="5857916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cada aba conforme a seguir:</a:t>
            </a:r>
          </a:p>
          <a:p>
            <a:r>
              <a:rPr lang="pt-BR" dirty="0" smtClean="0"/>
              <a:t>Rateio (chamado de cabeçalho)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263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000100" y="2828559"/>
          <a:ext cx="6096000" cy="36067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9087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Código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Automático</a:t>
                      </a:r>
                      <a:r>
                        <a:rPr lang="pt-BR" sz="1500" baseline="0" dirty="0" smtClean="0"/>
                        <a:t> do sistema</a:t>
                      </a:r>
                      <a:endParaRPr lang="pt-BR" sz="1500" dirty="0"/>
                    </a:p>
                  </a:txBody>
                  <a:tcPr/>
                </a:tc>
              </a:tr>
              <a:tr h="498644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Finalidade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Descrição resumida</a:t>
                      </a:r>
                      <a:r>
                        <a:rPr lang="pt-BR" sz="1500" baseline="0" dirty="0" smtClean="0"/>
                        <a:t> do lançamento</a:t>
                      </a:r>
                      <a:endParaRPr lang="pt-BR" sz="1500" dirty="0"/>
                    </a:p>
                  </a:txBody>
                  <a:tcPr/>
                </a:tc>
              </a:tr>
              <a:tr h="29087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Data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Data do</a:t>
                      </a:r>
                      <a:r>
                        <a:rPr lang="pt-BR" sz="1500" baseline="0" dirty="0" smtClean="0"/>
                        <a:t> lançamento</a:t>
                      </a:r>
                      <a:endParaRPr lang="pt-BR" sz="1500" dirty="0"/>
                    </a:p>
                  </a:txBody>
                  <a:tcPr/>
                </a:tc>
              </a:tr>
              <a:tr h="29087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Nota Fiscal/Recibo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Número do documento fiscal</a:t>
                      </a:r>
                      <a:endParaRPr lang="pt-BR" sz="1500" dirty="0"/>
                    </a:p>
                  </a:txBody>
                  <a:tcPr/>
                </a:tc>
              </a:tr>
              <a:tr h="1537487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Forma</a:t>
                      </a:r>
                      <a:r>
                        <a:rPr lang="pt-BR" sz="1500" baseline="0" dirty="0" smtClean="0"/>
                        <a:t> de Pagamento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Escolha a forma de pagamento</a:t>
                      </a:r>
                      <a:r>
                        <a:rPr lang="pt-BR" sz="1500" baseline="0" dirty="0" smtClean="0"/>
                        <a:t>:</a:t>
                      </a:r>
                    </a:p>
                    <a:p>
                      <a:pPr>
                        <a:buFont typeface="Wingdings"/>
                        <a:buChar char="à"/>
                      </a:pPr>
                      <a:r>
                        <a:rPr lang="pt-BR" sz="1500" baseline="0" dirty="0" smtClean="0">
                          <a:sym typeface="Wingdings" pitchFamily="2" charset="2"/>
                        </a:rPr>
                        <a:t>Outros</a:t>
                      </a:r>
                    </a:p>
                    <a:p>
                      <a:pPr>
                        <a:buFont typeface="Wingdings"/>
                        <a:buChar char="à"/>
                      </a:pPr>
                      <a:r>
                        <a:rPr lang="pt-BR" sz="1500" baseline="0" dirty="0" smtClean="0">
                          <a:sym typeface="Wingdings" pitchFamily="2" charset="2"/>
                        </a:rPr>
                        <a:t>Cheque</a:t>
                      </a:r>
                    </a:p>
                    <a:p>
                      <a:pPr>
                        <a:buFont typeface="Wingdings"/>
                        <a:buChar char="à"/>
                      </a:pPr>
                      <a:r>
                        <a:rPr lang="pt-BR" sz="1500" baseline="0" dirty="0" smtClean="0">
                          <a:sym typeface="Wingdings" pitchFamily="2" charset="2"/>
                        </a:rPr>
                        <a:t>Dinheiro</a:t>
                      </a:r>
                    </a:p>
                    <a:p>
                      <a:pPr>
                        <a:buFont typeface="Wingdings"/>
                        <a:buChar char="à"/>
                      </a:pPr>
                      <a:r>
                        <a:rPr lang="pt-BR" sz="1500" baseline="0" dirty="0" smtClean="0">
                          <a:sym typeface="Wingdings" pitchFamily="2" charset="2"/>
                        </a:rPr>
                        <a:t>Débito Automático</a:t>
                      </a:r>
                    </a:p>
                    <a:p>
                      <a:pPr>
                        <a:buFont typeface="Wingdings"/>
                        <a:buChar char="à"/>
                      </a:pPr>
                      <a:r>
                        <a:rPr lang="pt-BR" sz="1500" baseline="0" dirty="0" smtClean="0">
                          <a:sym typeface="Wingdings" pitchFamily="2" charset="2"/>
                        </a:rPr>
                        <a:t>Boleto Bancário</a:t>
                      </a:r>
                    </a:p>
                    <a:p>
                      <a:pPr>
                        <a:buFont typeface="Wingdings"/>
                        <a:buChar char="à"/>
                      </a:pPr>
                      <a:r>
                        <a:rPr lang="pt-BR" sz="1500" baseline="0" dirty="0" smtClean="0">
                          <a:sym typeface="Wingdings" pitchFamily="2" charset="2"/>
                        </a:rPr>
                        <a:t>Ordem de Pagamento</a:t>
                      </a:r>
                    </a:p>
                  </a:txBody>
                  <a:tcPr/>
                </a:tc>
              </a:tr>
              <a:tr h="40632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Valor</a:t>
                      </a:r>
                      <a:r>
                        <a:rPr lang="pt-BR" sz="1500" baseline="0" dirty="0" smtClean="0"/>
                        <a:t> 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sz="1500" baseline="0" dirty="0" smtClean="0">
                          <a:sym typeface="Wingdings" pitchFamily="2" charset="2"/>
                        </a:rPr>
                        <a:t>Valor total do pagamento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Movimentação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264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8662" y="2285992"/>
          <a:ext cx="6096000" cy="4161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9087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Gestora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Escolha a gestora do projeto</a:t>
                      </a:r>
                      <a:endParaRPr lang="pt-BR" sz="1500" dirty="0"/>
                    </a:p>
                  </a:txBody>
                  <a:tcPr/>
                </a:tc>
              </a:tr>
              <a:tr h="498644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Projeto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Escolha o projeto que</a:t>
                      </a:r>
                      <a:r>
                        <a:rPr lang="pt-BR" sz="1500" baseline="0" dirty="0" smtClean="0"/>
                        <a:t> deseja incluir</a:t>
                      </a:r>
                      <a:endParaRPr lang="pt-BR" sz="1500" dirty="0"/>
                    </a:p>
                  </a:txBody>
                  <a:tcPr/>
                </a:tc>
              </a:tr>
              <a:tr h="29087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Fundo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Escolha o fundo do lançamento</a:t>
                      </a:r>
                      <a:endParaRPr lang="pt-BR" sz="1500" dirty="0"/>
                    </a:p>
                  </a:txBody>
                  <a:tcPr/>
                </a:tc>
              </a:tr>
              <a:tr h="29087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Conta débito de</a:t>
                      </a:r>
                      <a:r>
                        <a:rPr lang="pt-BR" sz="1500" baseline="0" dirty="0" smtClean="0"/>
                        <a:t> Receita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Escolha a conta débito de receita seguindo como padrão a</a:t>
                      </a:r>
                      <a:r>
                        <a:rPr lang="pt-BR" sz="1500" baseline="0" dirty="0" smtClean="0"/>
                        <a:t> mesma regra da conta crédito de receita.</a:t>
                      </a:r>
                      <a:endParaRPr lang="pt-BR" sz="1500" dirty="0"/>
                    </a:p>
                  </a:txBody>
                  <a:tcPr/>
                </a:tc>
              </a:tr>
              <a:tr h="605808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Conta Banco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baseline="0" dirty="0" smtClean="0">
                          <a:sym typeface="Wingdings" pitchFamily="2" charset="2"/>
                        </a:rPr>
                        <a:t>Escolha a conta de banco que está saindo o pagamento</a:t>
                      </a:r>
                    </a:p>
                  </a:txBody>
                  <a:tcPr/>
                </a:tc>
              </a:tr>
              <a:tr h="40632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Localização Crédito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sz="1500" baseline="0" dirty="0" smtClean="0">
                          <a:sym typeface="Wingdings" pitchFamily="2" charset="2"/>
                        </a:rPr>
                        <a:t>Informação do sistema </a:t>
                      </a:r>
                    </a:p>
                  </a:txBody>
                  <a:tcPr/>
                </a:tc>
              </a:tr>
              <a:tr h="40632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Localização Débito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sz="1500" baseline="0" dirty="0" smtClean="0">
                          <a:sym typeface="Wingdings" pitchFamily="2" charset="2"/>
                        </a:rPr>
                        <a:t>Informação do sistema</a:t>
                      </a:r>
                    </a:p>
                  </a:txBody>
                  <a:tcPr/>
                </a:tc>
              </a:tr>
              <a:tr h="40632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Valor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sz="1500" baseline="0" dirty="0" smtClean="0">
                          <a:sym typeface="Wingdings" pitchFamily="2" charset="2"/>
                        </a:rPr>
                        <a:t>Informe o valor do item do rateio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Movimentação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8662" y="2285992"/>
          <a:ext cx="6096000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9087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Histórico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Informe o histórico do item do</a:t>
                      </a:r>
                      <a:r>
                        <a:rPr lang="pt-BR" sz="1500" baseline="0" dirty="0" smtClean="0"/>
                        <a:t> lançamento</a:t>
                      </a:r>
                      <a:endParaRPr lang="pt-BR" sz="1500" dirty="0"/>
                    </a:p>
                  </a:txBody>
                  <a:tcPr/>
                </a:tc>
              </a:tr>
              <a:tr h="498644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Complemento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Informe</a:t>
                      </a:r>
                      <a:r>
                        <a:rPr lang="pt-BR" sz="1500" baseline="0" dirty="0" smtClean="0"/>
                        <a:t> se achar necessário um complemento para o item</a:t>
                      </a:r>
                      <a:endParaRPr lang="pt-BR" sz="1500" dirty="0"/>
                    </a:p>
                  </a:txBody>
                  <a:tcPr/>
                </a:tc>
              </a:tr>
              <a:tr h="29087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Motivo Cancelamento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Campo do sistema </a:t>
                      </a:r>
                      <a:endParaRPr lang="pt-BR" sz="1500" dirty="0"/>
                    </a:p>
                  </a:txBody>
                  <a:tcPr/>
                </a:tc>
              </a:tr>
              <a:tr h="29087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Aprovador/Reprovador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Campo do sistema</a:t>
                      </a:r>
                      <a:endParaRPr lang="pt-BR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do item clique sobre o ícone 	      (confirmar item)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	      (cancelar item).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266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143116"/>
            <a:ext cx="10763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714" y="4183558"/>
            <a:ext cx="10763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sistema irá limpar a tela para o lançamento de um novo item para que possa continuar a inclusão do rateio.</a:t>
            </a:r>
          </a:p>
          <a:p>
            <a:endParaRPr lang="pt-BR" dirty="0" smtClean="0"/>
          </a:p>
          <a:p>
            <a:r>
              <a:rPr lang="pt-BR" dirty="0" smtClean="0"/>
              <a:t>A aba de lançamentos irá armazenar todos os itens incluídos.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267</a:t>
            </a:fld>
            <a:endParaRPr lang="pt-BR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movimentação de devolução de receita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268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89040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uma movimentação de devolução de receita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uma movimentação de devolução de receita com rateio escolha o lançamento desejado e clique sobre o ícone de alterar.</a:t>
            </a:r>
          </a:p>
          <a:p>
            <a:endParaRPr lang="pt-BR" dirty="0" smtClean="0"/>
          </a:p>
          <a:p>
            <a:r>
              <a:rPr lang="pt-BR" dirty="0" smtClean="0"/>
              <a:t>Em seguida quando o sistema demonstrar o lançamento realizado escolha a aba lançamentos e selecione o item do rateio desejado clicando sobre ele e em seguida sobre o ícone de alterar.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Somente os campos de conta débito de receita e históricos poderão ser alterados.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269</a:t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o cadastro de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8734"/>
          </a:xfrm>
        </p:spPr>
        <p:txBody>
          <a:bodyPr/>
          <a:lstStyle/>
          <a:p>
            <a:r>
              <a:rPr lang="pt-BR" dirty="0" smtClean="0"/>
              <a:t>Para acessar o cadastro de Unidade Operacional, posicione o mouse sobre o menu cadastro e clique sobre cadastro de </a:t>
            </a:r>
            <a:r>
              <a:rPr lang="pt-BR" dirty="0" err="1" smtClean="0"/>
              <a:t>UOPEs</a:t>
            </a:r>
            <a:r>
              <a:rPr lang="pt-BR" dirty="0" smtClean="0"/>
              <a:t>.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071810"/>
            <a:ext cx="24193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tângulo 9"/>
          <p:cNvSpPr/>
          <p:nvPr/>
        </p:nvSpPr>
        <p:spPr>
          <a:xfrm>
            <a:off x="1428728" y="3000372"/>
            <a:ext cx="1071570" cy="357190"/>
          </a:xfrm>
          <a:prstGeom prst="rect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3000372"/>
            <a:ext cx="24288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5429256" y="3500438"/>
            <a:ext cx="2428892" cy="285752"/>
          </a:xfrm>
          <a:prstGeom prst="rect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Excluindo uma movimentação de devolução de receita com ou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excluir uma movimentação de devolução de receita com ou sem rateio o procedimento é o mesmo já demonstrado na exclusão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Se o lançamento for do tipo cheque e o mesmo já estiver compensado ele não poderá mais ser estornado.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Atenção</a:t>
            </a:r>
            <a:r>
              <a:rPr lang="pt-BR" dirty="0" smtClean="0"/>
              <a:t>: Ao usar o ícone de excluir da tela do </a:t>
            </a:r>
            <a:r>
              <a:rPr lang="pt-BR" dirty="0" err="1" smtClean="0"/>
              <a:t>grid</a:t>
            </a:r>
            <a:r>
              <a:rPr lang="pt-BR" dirty="0" smtClean="0"/>
              <a:t> se o lançamento for um rateio o sistema excluirá todos os itens do rateio. Para excluir um item apenas deve ser usar a rotina de alterar e depois o ícone de excluir que se encontra dentro da aba lançamentos.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Observação</a:t>
            </a:r>
            <a:r>
              <a:rPr lang="pt-BR" dirty="0" smtClean="0"/>
              <a:t>: Atenção quanto a mensagem de exclusão de lançamentos.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270</a:t>
            </a:fld>
            <a:endParaRPr lang="pt-BR"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Baixando um cheque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efetuar a compensação de um cheque escolha o lançamento desejado e clique sobre o ícone        e em seguida informe a data da baixa do cheque. A tela a ser exibida será a mesma tela do estorno.</a:t>
            </a:r>
          </a:p>
          <a:p>
            <a:r>
              <a:rPr lang="pt-BR" dirty="0" smtClean="0"/>
              <a:t>Atenção: A data de compensação deve ser a mesma data de compensação do cheque no banco.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Se o cheque já estiver estornado o mesmo não poderá ser compensado.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271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428868"/>
            <a:ext cx="28850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Baixando um cheque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confirmado a baixa do cheque o sistema preencherá a coluna compensado com SIM e a coluna data compensado será preenchida com a data informada na baixa do cheque.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272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571876"/>
            <a:ext cx="33242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Cancelando uma baixa de cheque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 por ventura o cheque tiver sido cancelado em uma data errada, o mesmo poderá ter a compensação cancelado. Para isso escolha o lançamento desejado e clique sobre o ícone     .</a:t>
            </a:r>
          </a:p>
          <a:p>
            <a:r>
              <a:rPr lang="pt-BR" dirty="0" smtClean="0"/>
              <a:t>O sistema não apresentará nenhuma tela mas o campo compensado voltará para NÃO e a data será retirada do campo</a:t>
            </a:r>
          </a:p>
          <a:p>
            <a:pPr>
              <a:buNone/>
            </a:pPr>
            <a:r>
              <a:rPr lang="pt-BR" dirty="0" smtClean="0"/>
              <a:t>Data Compensado.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273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4000504"/>
            <a:ext cx="33242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2714620"/>
            <a:ext cx="38662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Visando ter melhor eficácia nas datas de entrada e saída entre contas correntes ou caixas devido a datas de compensações diferentes da data de emissão dos cheques alteramos o modo de se incluir.</a:t>
            </a:r>
          </a:p>
          <a:p>
            <a:endParaRPr lang="pt-BR" dirty="0" smtClean="0"/>
          </a:p>
          <a:p>
            <a:r>
              <a:rPr lang="pt-BR" dirty="0" smtClean="0"/>
              <a:t>Na movimentação financeira devem ser registras a abertura, reposição, encerramento de fundo fixo,  transferências entre conta correntes e baixas de cheques de reembolso.</a:t>
            </a:r>
          </a:p>
          <a:p>
            <a:endParaRPr lang="pt-BR" dirty="0" smtClean="0"/>
          </a:p>
          <a:p>
            <a:r>
              <a:rPr lang="pt-BR" dirty="0" smtClean="0"/>
              <a:t>Agora o usuário incluirá dois lançamentos: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Uma movimentação de pagamento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Uma movimentação de recebimento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274</a:t>
            </a:fld>
            <a:endParaRPr lang="pt-BR"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acessar o menu de movimentação financeira posicione o mouse sobre o menu Lançamentos </a:t>
            </a:r>
            <a:r>
              <a:rPr lang="pt-BR" dirty="0" smtClean="0">
                <a:sym typeface="Wingdings" pitchFamily="2" charset="2"/>
              </a:rPr>
              <a:t> Movimentação Financeira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275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643314"/>
            <a:ext cx="3237910" cy="210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movimentação financeira a pagar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uma movimentação financeira primeira deve ser incluir a movimentação de pagamento. Para isso clique sobre o ícone        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276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357429"/>
            <a:ext cx="457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286124"/>
            <a:ext cx="59150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movimentação financeira a pagar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os campos de acordo com a tabela a seguir: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857224" y="2714620"/>
          <a:ext cx="6096000" cy="4089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Gestora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Escolha a gestora do</a:t>
                      </a:r>
                      <a:r>
                        <a:rPr lang="pt-BR" sz="1600" baseline="0" dirty="0" smtClean="0"/>
                        <a:t> projeto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Projeto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Escolha</a:t>
                      </a:r>
                      <a:r>
                        <a:rPr lang="pt-BR" sz="1600" baseline="0" dirty="0" smtClean="0"/>
                        <a:t> o projeto que está transferindo o recurso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Fundo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Escolha</a:t>
                      </a:r>
                      <a:r>
                        <a:rPr lang="pt-BR" sz="1600" baseline="0" dirty="0" smtClean="0"/>
                        <a:t> o fundo que irá transferir o recurso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Data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Informe a  data do</a:t>
                      </a:r>
                      <a:r>
                        <a:rPr lang="pt-BR" sz="1600" baseline="0" dirty="0" smtClean="0"/>
                        <a:t> cheque ou da transferência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De: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Informa a conta banco ou caixa de onde</a:t>
                      </a:r>
                      <a:r>
                        <a:rPr lang="pt-BR" sz="1600" baseline="0" dirty="0" smtClean="0"/>
                        <a:t> está saindo o recurso.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Localização</a:t>
                      </a:r>
                      <a:r>
                        <a:rPr lang="pt-BR" sz="1600" baseline="0" dirty="0" smtClean="0"/>
                        <a:t> Débito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Informado</a:t>
                      </a:r>
                      <a:r>
                        <a:rPr lang="pt-BR" sz="1600" baseline="0" dirty="0" smtClean="0"/>
                        <a:t> automaticamente pelo sistema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Localização</a:t>
                      </a:r>
                      <a:r>
                        <a:rPr lang="pt-BR" sz="1600" baseline="0" dirty="0" smtClean="0"/>
                        <a:t> Crédito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Informado</a:t>
                      </a:r>
                      <a:r>
                        <a:rPr lang="pt-BR" sz="1600" baseline="0" dirty="0" smtClean="0"/>
                        <a:t> automaticamente pelo sistema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movimentação financeira a pagar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os campos de acordo com a tabela a seguir: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278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85786" y="2643182"/>
          <a:ext cx="6096000" cy="393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Forma de Pagamento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forma de pagamento</a:t>
                      </a:r>
                      <a:r>
                        <a:rPr lang="pt-BR" baseline="0" dirty="0" smtClean="0"/>
                        <a:t> como já demonstrado em outros lançamentos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Nº do cheque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 a forma</a:t>
                      </a:r>
                      <a:r>
                        <a:rPr lang="pt-BR" baseline="0" dirty="0" smtClean="0"/>
                        <a:t> de pagamento for cheque o sistema habilitará o campo para informar o número do cheque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o histórico</a:t>
                      </a:r>
                      <a:r>
                        <a:rPr lang="pt-BR" baseline="0" dirty="0" smtClean="0"/>
                        <a:t> do lançamento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Alguma</a:t>
                      </a:r>
                      <a:r>
                        <a:rPr lang="pt-BR" baseline="0" dirty="0" smtClean="0"/>
                        <a:t> observação sobre o lançamento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movimentação financeira a pagar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279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684271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679335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grid</a:t>
            </a:r>
            <a:r>
              <a:rPr lang="pt-BR" dirty="0" smtClean="0"/>
              <a:t> de registros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grid</a:t>
            </a:r>
            <a:r>
              <a:rPr lang="pt-BR" dirty="0" smtClean="0"/>
              <a:t> de registros é a tela do sistema onde são observados os registros armazenados.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555067"/>
            <a:ext cx="8286808" cy="317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movimentação financeira a receber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Depois de incluído a movimentação financeira de pagamento poderá ser incluído a movimentação financeira de recebimento. Para isso clique sobre o ícone     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280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786" y="2786058"/>
            <a:ext cx="361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500438"/>
            <a:ext cx="7715304" cy="307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movimentação financeira a receber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os campos conforme tabela a seguir: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281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214414" y="2214554"/>
          <a:ext cx="6096000" cy="3754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Gestora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Escolha a gestora do</a:t>
                      </a:r>
                      <a:r>
                        <a:rPr lang="pt-BR" sz="1600" baseline="0" dirty="0" smtClean="0"/>
                        <a:t> projeto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Projeto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Escolha</a:t>
                      </a:r>
                      <a:r>
                        <a:rPr lang="pt-BR" sz="1600" baseline="0" dirty="0" smtClean="0"/>
                        <a:t> o projeto que transferiu o recurso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Fundo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Escolha</a:t>
                      </a:r>
                      <a:r>
                        <a:rPr lang="pt-BR" sz="1600" baseline="0" dirty="0" smtClean="0"/>
                        <a:t> o fundo que transferiu o recurso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Data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Informe a  data que o recurso entrou na conta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Para: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Informa a conta banco ou caixa que recebeu o recurso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Pagamento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Neste campo deve</a:t>
                      </a:r>
                      <a:r>
                        <a:rPr lang="pt-BR" sz="1600" baseline="0" dirty="0" smtClean="0"/>
                        <a:t> ser informado o ID do lançamento de movimentação financeira de pagamento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movimentação financeira a receber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282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857224" y="1857364"/>
          <a:ext cx="6096000" cy="280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Localização</a:t>
                      </a:r>
                      <a:r>
                        <a:rPr lang="pt-BR" sz="1700" baseline="0" dirty="0" smtClean="0"/>
                        <a:t> Débito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Informado</a:t>
                      </a:r>
                      <a:r>
                        <a:rPr lang="pt-BR" sz="1700" baseline="0" dirty="0" smtClean="0"/>
                        <a:t> automaticamente pelo sistema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Localização</a:t>
                      </a:r>
                      <a:r>
                        <a:rPr lang="pt-BR" sz="1700" baseline="0" dirty="0" smtClean="0"/>
                        <a:t> Crédito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/>
                        <a:t>Informado</a:t>
                      </a:r>
                      <a:r>
                        <a:rPr lang="pt-BR" sz="1700" baseline="0" dirty="0" smtClean="0"/>
                        <a:t> automaticamente pelo sistema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Forma de Pagamento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Informar sempre dinheiro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Histórico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Informe o histórico</a:t>
                      </a:r>
                      <a:r>
                        <a:rPr lang="pt-BR" sz="1700" baseline="0" dirty="0" smtClean="0"/>
                        <a:t> do lançamento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Complemento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Alguma</a:t>
                      </a:r>
                      <a:r>
                        <a:rPr lang="pt-BR" sz="1700" baseline="0" dirty="0" smtClean="0"/>
                        <a:t> observação sobre o lançamento</a:t>
                      </a:r>
                      <a:endParaRPr lang="pt-BR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movimentação financeira a receber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campo pagamento foi criado para possa ser amarrada toda transferência entre o pagamento e o recebimento.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Independente se o projeto for internacional e o mesmo repassar recurso para conta de um projeto brasileiro o recurso que irá cair na conta do projeto brasileiro continuará sendo internacional.</a:t>
            </a:r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Só pode existir um recebimento para cada pagamento.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283</a:t>
            </a:fld>
            <a:endParaRPr lang="pt-BR"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movimentação financeira a receber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284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206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05093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Estornando ou cancelando um estorno na movimentação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estornar ou cancelar um estorno de um lançamento o procedimento é o mesmo já demonstrado no estorno de uma receita.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285</a:t>
            </a:fld>
            <a:endParaRPr lang="pt-BR"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Baixando um cheque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compensar um cheque o procedimento é o mesmo já demonstrado na baixa de uma movimentação de devolução de receita.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Um lançamento de movimentação de recebimento não poderá ser baixado pois o mesmo é recebido em dinheiro. Somente o lançamento de movimentação de pagamento ou a baixa de um reembolso poderão ser baixado.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286</a:t>
            </a:fld>
            <a:endParaRPr lang="pt-BR"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Cancelando uma baixa de um cheque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cancelar uma baixa de cheque o procedimento é o mesmo demonstrado no cancelamento de baixa de uma movimentação de devolução de receita.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287</a:t>
            </a:fld>
            <a:endParaRPr lang="pt-BR"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uma movimentação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uma movimentação financeira o procedimento é o mesmo já demonstrada em outras alterações.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Um lançamento que tenha sido gerado pela baixa de um reembolso não poderá ser alterado pois o mesmo não foi gerado por este menu.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288</a:t>
            </a:fld>
            <a:endParaRPr lang="pt-BR"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uma movimentação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uma movimentação financeira o procedimento é o mesmo já demonstrada na exclusão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Um lançamento que tenha sido gerado pela baixa de um reembolso não poderá ser excluído pois o mesmo não foi gerado por este menu.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Observação</a:t>
            </a:r>
            <a:r>
              <a:rPr lang="pt-BR" dirty="0" smtClean="0"/>
              <a:t>: Atenção quanto a mensagem de exclusão de lançamentos.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289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grid</a:t>
            </a:r>
            <a:r>
              <a:rPr lang="pt-BR" dirty="0" smtClean="0"/>
              <a:t> de registros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tela do </a:t>
            </a:r>
            <a:r>
              <a:rPr lang="pt-BR" dirty="0" err="1" smtClean="0"/>
              <a:t>grid</a:t>
            </a:r>
            <a:r>
              <a:rPr lang="pt-BR" dirty="0" smtClean="0"/>
              <a:t> de registros é possível acionar as funções disponíveis para cada modulo e tela. Além disso é possível realizar filtros para que possa ajudar na pesquisa e analises onde agrupamentos de informações também são possíveis de se realizar.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cadastro de adiantamento demonstrará todos os adiantamentos registrados para colaboradores dos projetos.</a:t>
            </a:r>
          </a:p>
          <a:p>
            <a:r>
              <a:rPr lang="pt-BR" dirty="0" smtClean="0"/>
              <a:t>Para se receber um adiantamento no sistema é necessário que o colaborador seja cadastrado como usuário no sistema conforme já demonstrado anteriormente e solicitado ao setor de tecnologia da informação que sejam criadas contas de adiantamentos para o mesmo.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O fato do colaborador ser um usuário não significa que o mesmo precise acessar o sistema.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290</a:t>
            </a:fld>
            <a:endParaRPr lang="pt-BR"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Cadastrando um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cadastrar um adiantamento acesso o menu Lançamentos </a:t>
            </a:r>
            <a:r>
              <a:rPr lang="pt-BR" dirty="0" smtClean="0">
                <a:sym typeface="Wingdings" pitchFamily="2" charset="2"/>
              </a:rPr>
              <a:t> Adiantamento  Cadastro de Adiantamento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291</a:t>
            </a:fld>
            <a:endParaRPr lang="pt-B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14752"/>
            <a:ext cx="2819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143512"/>
            <a:ext cx="23622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adiantamento clique sobre o ícone de incluir e preencha os dados conforma tabela a seguir: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292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42976" y="3071810"/>
          <a:ext cx="6096000" cy="3479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</a:t>
                      </a:r>
                      <a:r>
                        <a:rPr lang="pt-BR" baseline="0" dirty="0" smtClean="0"/>
                        <a:t> a gestora do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o projeto que está cedendo</a:t>
                      </a:r>
                      <a:r>
                        <a:rPr lang="pt-BR" baseline="0" dirty="0" smtClean="0"/>
                        <a:t> o adiantamento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fundo</a:t>
                      </a:r>
                      <a:r>
                        <a:rPr lang="pt-BR" baseline="0" dirty="0" smtClean="0"/>
                        <a:t> de onde está saindo o recurso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a data do cheque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de</a:t>
                      </a:r>
                      <a:r>
                        <a:rPr lang="pt-BR" baseline="0" dirty="0" smtClean="0"/>
                        <a:t> Adiantamento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</a:t>
                      </a:r>
                      <a:r>
                        <a:rPr lang="pt-BR" baseline="0" dirty="0" smtClean="0"/>
                        <a:t> a conta de adiantamento. Ver logo a seguir como escolher a conta.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adiantamento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513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Entidade Financeira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 o banco</a:t>
                      </a:r>
                      <a:r>
                        <a:rPr lang="pt-BR" sz="1700" baseline="0" dirty="0" smtClean="0"/>
                        <a:t> que está pagando o adiantamento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Localização Débito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Informado automaticamente</a:t>
                      </a:r>
                      <a:r>
                        <a:rPr lang="pt-BR" sz="1700" baseline="0" dirty="0" smtClean="0"/>
                        <a:t> pelo sistema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Localização Crédito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Informado automaticamente</a:t>
                      </a:r>
                      <a:r>
                        <a:rPr lang="pt-BR" sz="1700" baseline="0" dirty="0" smtClean="0"/>
                        <a:t> pelo sistema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Valor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Informe o valor total do adiantamento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Forma</a:t>
                      </a:r>
                      <a:r>
                        <a:rPr lang="pt-BR" sz="1700" baseline="0" dirty="0" smtClean="0"/>
                        <a:t> de pagamento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 a forma de pagamento do adiantamento.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Nº do Cheque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Se a forma de</a:t>
                      </a:r>
                      <a:r>
                        <a:rPr lang="pt-BR" sz="1700" baseline="0" dirty="0" smtClean="0"/>
                        <a:t> pagamento for cheque o sistema habilitará o campo.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Histórico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Informe o histórico do adiantamento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Complemento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Informe uma observação</a:t>
                      </a:r>
                      <a:r>
                        <a:rPr lang="pt-BR" sz="1700" baseline="0" dirty="0" smtClean="0"/>
                        <a:t> sobre o adiantamento.</a:t>
                      </a:r>
                      <a:endParaRPr lang="pt-BR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293</a:t>
            </a:fld>
            <a:endParaRPr lang="pt-BR"/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Pesquisando uma conta de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pesquisar uma conta de adiantamento, digite uma informação para pesquisa no campo conforme demonstrado na imagem a seguir: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Em seguida clique sobre a lupa     e aguarde, o sistema demonstrará no campo anterior o resultado encontrado.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294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286124"/>
            <a:ext cx="85629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6572264" y="3214686"/>
            <a:ext cx="2214578" cy="428628"/>
          </a:xfrm>
          <a:prstGeom prst="rect">
            <a:avLst/>
          </a:prstGeom>
          <a:solidFill>
            <a:schemeClr val="accent1">
              <a:alpha val="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5715016"/>
            <a:ext cx="61531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Pesquisando uma conta de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realizado a pesquisa certifique-se da conta a ser escolhida e apresentada pelo sistema pois o parâmetro informado para pesquisa poderá apresentar mais de um resultado. Para isso clique sobre a seta do campo Conta de Adiantamento e escolha a conta de adiantamento correta.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295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714884"/>
            <a:ext cx="5981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296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335756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Baixando um cheque de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baixar um adiantamento que tenha sido pago como cheque o procedimento é o mesmo já demonstrado na baixa de uma movimentação de devolução de receita.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297</a:t>
            </a:fld>
            <a:endParaRPr lang="pt-BR"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Cancelando uma baixa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cancelar a baixa de um adiantamento pago como cheque o procedimento é o mesmo já demonstrado no cancelamento de um cheque em movimentação de devolução de receita.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298</a:t>
            </a:fld>
            <a:endParaRPr lang="pt-BR"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Estornando ou cancelando um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estornar ou cancelar o estorno de um adiantamento o procedimento é o mesmo já demonstrado no estorno de uma devolução de movimentação de receita.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299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o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6876256" cy="356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as ferramentas do cadastro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686188"/>
          </a:xfrm>
        </p:spPr>
        <p:txBody>
          <a:bodyPr>
            <a:normAutofit/>
          </a:bodyPr>
          <a:lstStyle/>
          <a:p>
            <a:r>
              <a:rPr lang="pt-BR" dirty="0" smtClean="0"/>
              <a:t>As figuras ou ícones possuem a mesma função em todas as telas do sistema independente do modulo acessado.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</a:t>
            </a:r>
          </a:p>
          <a:p>
            <a:pPr>
              <a:buNone/>
            </a:pPr>
            <a:r>
              <a:rPr lang="pt-BR" dirty="0" smtClean="0"/>
              <a:t>A figura	tem a função de incluir alguma coisa em todos os cadastros que contenha a mesma.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6" name="Imagem 5" descr="C:\Users\WasleySantos\AppData\Local\Microsoft\Windows\Temporary Internet Files\Content.Word\Cópia (5) de Cópia (2) de Nova Imagem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643314"/>
            <a:ext cx="414655" cy="4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 adiantamento o procedimento é o mesmo já demonstrado na alteração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Somente o histórico poderá ser alterado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300</a:t>
            </a:fld>
            <a:endParaRPr lang="pt-BR"/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 adiantamento o procedimento é o mesmo já demonstrado na exclusão de uma Unidade Operacional.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Se existir alguma prestação de contas já vinculado ao adiantamento o mesmo não poderá ser excluído até que a prestação de contas seja excluída primeiramente.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Observação</a:t>
            </a:r>
            <a:r>
              <a:rPr lang="pt-BR" dirty="0" smtClean="0"/>
              <a:t>: Atenção quanto a mensagem de exclusão de lançamentos.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301</a:t>
            </a:fld>
            <a:endParaRPr lang="pt-BR"/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de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adiantamento para o mesmo projeto só pode ser liberado depois que o anterior tenha sido prestado contas por completo.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302</a:t>
            </a:fld>
            <a:endParaRPr lang="pt-BR"/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prestar contas de um adiantamento acesso o menu Lançamentos </a:t>
            </a:r>
            <a:r>
              <a:rPr lang="pt-BR" dirty="0" smtClean="0">
                <a:sym typeface="Wingdings" pitchFamily="2" charset="2"/>
              </a:rPr>
              <a:t> Adiantamento  Prestação de Contas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303</a:t>
            </a:fld>
            <a:endParaRPr lang="pt-B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928934"/>
            <a:ext cx="4495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prestar contas existem duas opções: Com rateio e Sem rateio</a:t>
            </a:r>
          </a:p>
          <a:p>
            <a:endParaRPr lang="pt-BR" dirty="0" smtClean="0"/>
          </a:p>
          <a:p>
            <a:r>
              <a:rPr lang="pt-BR" dirty="0" smtClean="0"/>
              <a:t>O rateio deve ser usado sempre que uma prestação de contas tiver mais de uma entidade contábil: Atividade, conta de despesa, área estratégica.</a:t>
            </a:r>
          </a:p>
          <a:p>
            <a:r>
              <a:rPr lang="pt-BR" dirty="0" smtClean="0"/>
              <a:t>Já o sem rateio deve ser usado sempre que todas as entidades contábeis anterior seja a mesma para todas as notas e recibos.</a:t>
            </a:r>
          </a:p>
          <a:p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304</a:t>
            </a:fld>
            <a:endParaRPr lang="pt-BR"/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uma prestação de contas sem rateio utilize o ícone de incluir.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305</a:t>
            </a:fld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643182"/>
            <a:ext cx="7300934" cy="320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os campos conforme tabela e demonstrações a seguir: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306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857224" y="2500306"/>
          <a:ext cx="6096000" cy="3845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Gestora do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Projeto para</a:t>
                      </a:r>
                      <a:r>
                        <a:rPr lang="pt-BR" baseline="0" dirty="0" smtClean="0"/>
                        <a:t> qual a despesa deve ser alocada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Área</a:t>
                      </a:r>
                      <a:r>
                        <a:rPr lang="pt-BR" baseline="0" dirty="0" smtClean="0"/>
                        <a:t> Estratégica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Área estratégica</a:t>
                      </a:r>
                      <a:r>
                        <a:rPr lang="pt-BR" baseline="0" dirty="0" smtClean="0"/>
                        <a:t> da despesa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Selecione</a:t>
                      </a:r>
                      <a:r>
                        <a:rPr lang="pt-BR" baseline="0" dirty="0" smtClean="0"/>
                        <a:t> o fundo da despesa.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de Despesa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</a:t>
                      </a:r>
                      <a:r>
                        <a:rPr lang="pt-BR" baseline="0" dirty="0" smtClean="0"/>
                        <a:t> a conta de despesa (veja detalhes sobre o plano de contas)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da prestação de</a:t>
                      </a:r>
                      <a:r>
                        <a:rPr lang="pt-BR" baseline="0" dirty="0" smtClean="0"/>
                        <a:t> contas.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Plano de Contas é o principal instrumento de controle econômico-financeiro e patrimonial das empresas. Ele facilita o fornecimento de informações gerenciais; permite a uniformização das demonstrações contábeis; propicia informações para acompanhamento e análise do desempenho da empresa; além de comparativo entre sociedades congêneres.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307</a:t>
            </a:fld>
            <a:endParaRPr lang="pt-BR"/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acessar o cadastro de plano de contas, acesse o menu Cadastros </a:t>
            </a:r>
            <a:r>
              <a:rPr lang="pt-BR" dirty="0" smtClean="0">
                <a:sym typeface="Wingdings" pitchFamily="2" charset="2"/>
              </a:rPr>
              <a:t> Cadastro de Plano de Contas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308</a:t>
            </a:fld>
            <a:endParaRPr lang="pt-BR"/>
          </a:p>
        </p:txBody>
      </p:sp>
      <p:pic>
        <p:nvPicPr>
          <p:cNvPr id="571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780928"/>
            <a:ext cx="23812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Dentro do cadastro de plano de contas, o usuário terá contas analíticas e sintéticas podendo ser elas contas de receita e contas de despesas.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309</a:t>
            </a:fld>
            <a:endParaRPr lang="pt-BR"/>
          </a:p>
        </p:txBody>
      </p:sp>
      <p:pic>
        <p:nvPicPr>
          <p:cNvPr id="572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24944"/>
            <a:ext cx="7020272" cy="262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as ferramentas do cadastro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 figuras abaixo possuem a função de criar, alterar e excluir registros dentro </a:t>
            </a:r>
            <a:r>
              <a:rPr lang="pt-BR" dirty="0" err="1" smtClean="0"/>
              <a:t>grid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Já as figuras abaixo possuem a função de gerenciar os registros  dentro do </a:t>
            </a:r>
            <a:r>
              <a:rPr lang="pt-BR" dirty="0" err="1" smtClean="0"/>
              <a:t>grid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571744"/>
            <a:ext cx="4929222" cy="95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4857760"/>
            <a:ext cx="6591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5643578"/>
            <a:ext cx="6696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conta de despesa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uma nova conta, utilize o ícone de incluir.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Preencha os campos conforme a seguir: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310</a:t>
            </a:fld>
            <a:endParaRPr lang="pt-BR"/>
          </a:p>
        </p:txBody>
      </p:sp>
      <p:pic>
        <p:nvPicPr>
          <p:cNvPr id="573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64904"/>
            <a:ext cx="5715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conta de despesa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6404733"/>
              </p:ext>
            </p:extLst>
          </p:nvPr>
        </p:nvGraphicFramePr>
        <p:xfrm>
          <a:off x="457200" y="1600200"/>
          <a:ext cx="7467600" cy="3205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o código</a:t>
                      </a:r>
                      <a:r>
                        <a:rPr lang="pt-BR" baseline="0" dirty="0" smtClean="0"/>
                        <a:t> da despesa sem terminando com – (traço).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a descrição da conta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r>
                        <a:rPr lang="pt-BR" baseline="0" dirty="0" smtClean="0"/>
                        <a:t> em inglês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a descrição</a:t>
                      </a:r>
                      <a:r>
                        <a:rPr lang="pt-BR" baseline="0" dirty="0" smtClean="0"/>
                        <a:t> em inglês da conta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tipo de conta:</a:t>
                      </a:r>
                      <a:r>
                        <a:rPr lang="pt-BR" baseline="0" dirty="0" smtClean="0"/>
                        <a:t> Receita ou Despesa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sintética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Caso</a:t>
                      </a:r>
                      <a:r>
                        <a:rPr lang="pt-BR" baseline="0" dirty="0" smtClean="0"/>
                        <a:t> a conta a ser cadastrada seja analítica, selecione a conta sintética.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311</a:t>
            </a:fld>
            <a:endParaRPr lang="pt-BR"/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conta de despesa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Ainda na inclusão, informe se essa está bloqueada ou não. Para isso clique sobre o campo bloqueada para marcar ou desmarcar.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Se as contas sintéticas estiverem ativas para o planejamento elas devem estar desbloqueadas.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312</a:t>
            </a:fld>
            <a:endParaRPr lang="pt-BR"/>
          </a:p>
        </p:txBody>
      </p:sp>
      <p:pic>
        <p:nvPicPr>
          <p:cNvPr id="574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284984"/>
            <a:ext cx="2376264" cy="5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conta de despesa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313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89040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Bloqueando uma conta do plano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bloquear uma conta do plano de contas selecione a mesma e clique sobre o ícone de alterar.</a:t>
            </a:r>
          </a:p>
          <a:p>
            <a:endParaRPr lang="pt-BR" dirty="0" smtClean="0"/>
          </a:p>
          <a:p>
            <a:r>
              <a:rPr lang="pt-BR" dirty="0" smtClean="0"/>
              <a:t>Em seguida marque o campo bloqueada conforme imagem a seguir: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314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221088"/>
            <a:ext cx="2376264" cy="5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Bloqueando uma conta do plano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o bloqueio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alteração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315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335756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Escolhendo a entidade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escolher a entidade financeira o procedimento é o mesmo já demonstrado na escolha da conta de adiantamento.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316</a:t>
            </a:fld>
            <a:endParaRPr lang="pt-BR"/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Escolhendo o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Depois de pesquisa a conta de adiantamento o sistema listará todos os adiantamentos daquela conta de adiantamento para que possa ser escolhido a qual adiantamento a despesa ficará vinculada.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Depois de concluído poderá ser observado no extrato de conta da gestora ou do projeto que na conta de adiantamento todas as despesas apresentarão o número do cheque do adiantamento para facilitar a identificação.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317</a:t>
            </a:fld>
            <a:endParaRPr lang="pt-BR"/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sem rateio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29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do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 preenchido automaticamente</a:t>
                      </a:r>
                      <a:r>
                        <a:rPr lang="pt-BR" baseline="0" dirty="0" smtClean="0"/>
                        <a:t> pelo sistema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</a:t>
                      </a:r>
                      <a:r>
                        <a:rPr lang="pt-BR" baseline="0" dirty="0" smtClean="0"/>
                        <a:t> débito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Campo preenchido automaticamente</a:t>
                      </a:r>
                      <a:r>
                        <a:rPr lang="pt-BR" baseline="0" dirty="0" smtClean="0"/>
                        <a:t> pelo sistema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 crédito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Campo preenchido automaticamente</a:t>
                      </a:r>
                      <a:r>
                        <a:rPr lang="pt-BR" baseline="0" dirty="0" smtClean="0"/>
                        <a:t> pelo sistema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 débito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atividade a qual a despesa está ligada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o valor da despesa. Atenção: Não é necessário informar pontos e virgulas, basta acrescentar os centavos.</a:t>
                      </a:r>
                      <a:r>
                        <a:rPr lang="pt-BR" baseline="0" dirty="0" smtClean="0"/>
                        <a:t> Exemplo: R$100,00 escreva no sistema 10000.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318</a:t>
            </a:fld>
            <a:endParaRPr lang="pt-BR"/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sem rateio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Nota Fiscal/Recibo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o número</a:t>
                      </a:r>
                      <a:r>
                        <a:rPr lang="pt-BR" baseline="0" dirty="0" smtClean="0"/>
                        <a:t> do recibo ou do documento para identificação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o histórico</a:t>
                      </a:r>
                      <a:r>
                        <a:rPr lang="pt-BR" baseline="0" dirty="0" smtClean="0"/>
                        <a:t> da despesa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uma observação para despesa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319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as ferramentas do cadastro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729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Para identificar o que cada figura representa posicione o curso do mouse sobre a figura e observe que o sistema informará o nome da função: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9087" y="3071810"/>
            <a:ext cx="450317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de cantos arredondados 5"/>
          <p:cNvSpPr/>
          <p:nvPr/>
        </p:nvSpPr>
        <p:spPr>
          <a:xfrm>
            <a:off x="2928926" y="3071810"/>
            <a:ext cx="1143008" cy="35719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1979865">
            <a:off x="1424976" y="3259036"/>
            <a:ext cx="781360" cy="5377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42910" y="4714884"/>
            <a:ext cx="7467600" cy="12572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Cada figura terá sua função,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qual explicaremos cada uma delas.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320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335756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prestar contas de um adiantamento como rateio utilize o ícone de rateio.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321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357562"/>
            <a:ext cx="48863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Observem que assim como o rateio em movimentação de devolução de receita, o rateio da prestação de contas possui três abas: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>
                <a:sym typeface="Wingdings" pitchFamily="2" charset="2"/>
              </a:rPr>
              <a:t>Rateio (cabeçalho)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>
                <a:sym typeface="Wingdings" pitchFamily="2" charset="2"/>
              </a:rPr>
              <a:t>Movimentação (lançamento de itens)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>
                <a:sym typeface="Wingdings" pitchFamily="2" charset="2"/>
              </a:rPr>
              <a:t>Lançamentos (armazenamento dos itens)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322</a:t>
            </a:fld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643446"/>
            <a:ext cx="48863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uxograma: Processo 5"/>
          <p:cNvSpPr/>
          <p:nvPr/>
        </p:nvSpPr>
        <p:spPr>
          <a:xfrm>
            <a:off x="1857356" y="4572008"/>
            <a:ext cx="4929222" cy="357190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>
            <a:off x="1857356" y="5929330"/>
            <a:ext cx="4929222" cy="357190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>
            <a:off x="1857356" y="6286520"/>
            <a:ext cx="4929222" cy="357190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Rateio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 Preencha os campos conforme tabela a seguir:</a:t>
            </a: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323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214414" y="2786058"/>
          <a:ext cx="6096000" cy="375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Preenchido automaticamente pelo sistema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Finalidade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Preenchido automaticamente pelo sistema: Essa informação</a:t>
                      </a:r>
                      <a:r>
                        <a:rPr lang="pt-BR" baseline="0" dirty="0" smtClean="0"/>
                        <a:t> será o campo histórico do adiantamento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r>
                        <a:rPr lang="pt-BR" baseline="0" dirty="0" smtClean="0"/>
                        <a:t> da prestação de contas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Forma de pagamento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Informar sempre dinheiro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 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total das notas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Movimentação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 Os campos da movimentação são os mesmos da inclusão de uma prestação de contas sem rateio.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324</a:t>
            </a:fld>
            <a:endParaRPr lang="pt-BR"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do item clique sobre o ícone 	      (confirmar item)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	      (cancelar item).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325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143116"/>
            <a:ext cx="10763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714752"/>
            <a:ext cx="10763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Lançamentos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 A aba de lançamentos possui a mesma função da aba de lançamentos da movimentação de devolução de receita com rateio.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326</a:t>
            </a:fld>
            <a:endParaRPr lang="pt-BR"/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Prestação de contas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327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89040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Orientações para prestação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data da prestação de contas deve ser a data a qual a prestação de contas é apresentada ao setor responsável;</a:t>
            </a:r>
          </a:p>
          <a:p>
            <a:r>
              <a:rPr lang="pt-BR" dirty="0" smtClean="0"/>
              <a:t>Não recomendamos solicitar um adiantamento em um projeto e prestar contas em outro;</a:t>
            </a:r>
          </a:p>
          <a:p>
            <a:r>
              <a:rPr lang="pt-BR" dirty="0" smtClean="0"/>
              <a:t>Não recomendamos prestar contas em mais de um fundo, pois na solicitação o recurso sai apenas de um fundo.</a:t>
            </a:r>
          </a:p>
          <a:p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328</a:t>
            </a:fld>
            <a:endParaRPr lang="pt-BR"/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uma prestação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alteração de prestação de contas o procedimento é o mesmo já demonstrado em outras alterações.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Somente os campos área estratégica, conta de despesa, adiantamento, atividade, número da nota fiscal, histórico e complemento poderão ser alterados.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329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4298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Para criar uma Unidade Operacional basta clicar sobre o ícone</a:t>
            </a:r>
          </a:p>
          <a:p>
            <a:pPr>
              <a:buNone/>
            </a:pPr>
            <a:r>
              <a:rPr lang="pt-BR" dirty="0" smtClean="0"/>
              <a:t>(incluir) e aguarde que o sistema abra a tela a seguir:  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5" name="Imagem 4" descr="C:\Users\WasleySantos\AppData\Local\Microsoft\Windows\Temporary Internet Files\Content.Word\Cópia (5) de Cópia (2) de Nova Imagem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1571612"/>
            <a:ext cx="414655" cy="4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714620"/>
            <a:ext cx="78200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uma prestação de contas com ou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uma prestação de contas o procedimento é o mesmo já demonstrado anteriormente.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Atenção</a:t>
            </a:r>
            <a:r>
              <a:rPr lang="pt-BR" dirty="0" smtClean="0"/>
              <a:t>: Ao usar o ícone de excluir da tela do </a:t>
            </a:r>
            <a:r>
              <a:rPr lang="pt-BR" dirty="0" err="1" smtClean="0"/>
              <a:t>grid</a:t>
            </a:r>
            <a:r>
              <a:rPr lang="pt-BR" dirty="0" smtClean="0"/>
              <a:t> se a prestação de contas for um rateio o sistema excluirá toda a prestação de contas. Para excluir um item da prestação de contas deve ser usar a rotina de alterar e depois o ícone de excluir que se encontra dentro da aba lançamentos.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Observação</a:t>
            </a:r>
            <a:r>
              <a:rPr lang="pt-BR" dirty="0" smtClean="0"/>
              <a:t>: Atenção quanto a mensagem de exclusão de lançamentos.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330</a:t>
            </a:fld>
            <a:endParaRPr lang="pt-BR"/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Estornado ou cancelando um estorno de uma prestação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estornar ou cancelar um estorno de uma prestação de contas, o procedimento é o mesmo já demonstrado no estorno de uma receita.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331</a:t>
            </a:fld>
            <a:endParaRPr lang="pt-BR"/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Reembolso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Os reembolso gerados por uma prestação de contas maior que um adiantamento serão gerados automaticamente pelo sistema e se encontrarão já registrados neste menu. Para acessar posicione o mouse sobre Lançamentos </a:t>
            </a:r>
            <a:r>
              <a:rPr lang="pt-BR" dirty="0" smtClean="0">
                <a:sym typeface="Wingdings" pitchFamily="2" charset="2"/>
              </a:rPr>
              <a:t> Adiantamento  Reembolso de adiantamento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332</a:t>
            </a:fld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000504"/>
            <a:ext cx="4486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Reembolso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Este menu de reembolso é voltado apenas para os reembolso gerados por uma prestação de contas maior que o adiantamento. Para reembolso onde não tenha sido solicitado nenhum adiantamento o mesmo deve ser registrado como lançamento de despesa no menu Lançamentos </a:t>
            </a:r>
            <a:r>
              <a:rPr lang="pt-BR" dirty="0" smtClean="0">
                <a:sym typeface="Wingdings" pitchFamily="2" charset="2"/>
              </a:rPr>
              <a:t> Lançamento de Despesa.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333</a:t>
            </a:fld>
            <a:endParaRPr lang="pt-BR"/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Reembolso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reembolso é gerado pelo sistema automaticamente quando uma despesa é lançada conta a conta de adiantamento e ultrapassa o saldo disponível daquela conta para aquele projeto. 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Se for solicitado adiantamento em um projeto e prestado contas em outro, o sistema considerará todos os gastos lançados como reembolso e ainda exigirá que seja devolvido o saldo do adiantamento.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334</a:t>
            </a:fld>
            <a:endParaRPr lang="pt-BR"/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Reembolso aberto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Assim que o reembolso é gerado ele irá aparecer na tela de reembolso com a situação de aberto.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335</a:t>
            </a:fld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71744"/>
            <a:ext cx="7643834" cy="290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um reembolso aberto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Todos os reembolso não pagos ficarão como aberto na coluna de situação. Aqueles que já tiverem sido pagos estarão como baixado.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336</a:t>
            </a:fld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3286124"/>
            <a:ext cx="17430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Baixando um reembolso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baixar um reembolso escolhe o mesmo e clique sobre o ícone       e informe os dados a seguir: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Data 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Escolha o banco ou caixa que irá efetuar o pagamento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E escolha a forma de pagamento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Os demais campos não poderão ser alterados.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337</a:t>
            </a:fld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071678"/>
            <a:ext cx="371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Baixando um reembolso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Não se esqueça, caso a forma de pagamento tenha sido cheque, o sistema criará um lançamento na movimentação financeira para que seja dado baixa do cheque quando o mesmo for compensado.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338</a:t>
            </a:fld>
            <a:endParaRPr lang="pt-BR"/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Baixando um reembolso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339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89040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cada campo solicitado evitando deixar campos em branco.</a:t>
            </a:r>
          </a:p>
          <a:p>
            <a:endParaRPr lang="pt-BR" dirty="0" smtClean="0"/>
          </a:p>
          <a:p>
            <a:r>
              <a:rPr lang="pt-BR" dirty="0" smtClean="0"/>
              <a:t>Os campos em destaque são aqueles obrigatórios para o sistema e que devem ser preenchidos .</a:t>
            </a:r>
          </a:p>
          <a:p>
            <a:endParaRPr lang="pt-BR" dirty="0" smtClean="0"/>
          </a:p>
          <a:p>
            <a:r>
              <a:rPr lang="pt-BR" dirty="0" smtClean="0"/>
              <a:t>Acompanhe a tabela a seguir com as explicações sobre cada campo: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Baixando um reembolso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confirmado a coluna de situação passará apresentar o status de baixado.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340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143248"/>
            <a:ext cx="17430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Cancelando a baixa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cancelar a baixa do reembolso escolha o mesmo e clique sobre o ícone 	     . O sistema não apresentará nenhuma dela e nem mensagem confirmado a operação. Apenas excluirá o lançamento da movimentação financeira gerada pela baixa e modificará a situação para o status de aberto. 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Se o cheque já estiver sido compensado a baixa do reembolso não poderá ser cancelada até que o processo de compensação seja desfeito.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341</a:t>
            </a:fld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00024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 doação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baixa doação é realizada quando é gerado pequenos valores como centavos que não valerão apena serem pagos ou quando o colaborador não quiser receber o reembolso.</a:t>
            </a:r>
          </a:p>
          <a:p>
            <a:r>
              <a:rPr lang="pt-BR" dirty="0" smtClean="0"/>
              <a:t>Para isso clique sobre o ícone       para baixar o lançamento. Ao clicar sobre e a tela do registro for aberta deverá ser informado a data para baixa.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342</a:t>
            </a:fld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143248"/>
            <a:ext cx="381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 doação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um registrado é baixado como doação o sistema se comporta como se fosse um estorno. Assim ele estornará da despesa que o gerou o valor gerado como reembolso.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Exemplo</a:t>
            </a:r>
            <a:r>
              <a:rPr lang="pt-BR" dirty="0" smtClean="0"/>
              <a:t>: Uma despesa lançado de R$ 100,50 na conta 800-001 e na atividade 01.01.01 gerou um reembolso de R$ 0,50. O sistema estornará R$ 0,50 centavos assim quando for gerado um relatório de orçado x realizado ao invés de aparecer R$ 100,50 irá aparecer apenas R$ 100,00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343</a:t>
            </a:fld>
            <a:endParaRPr lang="pt-BR"/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Estorno ou cancelamento de estorno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estorno e o cancelamento de estorno possuem o mesmo procedimento demonstrado na movimentação de devolução de receita.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344</a:t>
            </a:fld>
            <a:endParaRPr lang="pt-BR"/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Devolução de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um adiantamento não for gasto por completo o usuário deverá registrar a devolução do saldo do adiantamento. Para isso acesse o menu Lançamentos </a:t>
            </a:r>
            <a:r>
              <a:rPr lang="pt-BR" dirty="0" smtClean="0">
                <a:sym typeface="Wingdings" pitchFamily="2" charset="2"/>
              </a:rPr>
              <a:t> Adiantamento  Devolução de Adiantamento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345</a:t>
            </a:fld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643314"/>
            <a:ext cx="4505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Devolução de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devolução de adiantamento só pode ser realizada quando o colaborador de fato efetuar a devolução do saldo para conta corrente do projeto. Então todos os registros que se encontraram no </a:t>
            </a:r>
            <a:r>
              <a:rPr lang="pt-BR" dirty="0" err="1" smtClean="0"/>
              <a:t>grid</a:t>
            </a:r>
            <a:r>
              <a:rPr lang="pt-BR" dirty="0" smtClean="0"/>
              <a:t> devem contas no extrato bancário do projeto.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346</a:t>
            </a:fld>
            <a:endParaRPr lang="pt-B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876"/>
            <a:ext cx="7879987" cy="311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devolução de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incluir uma devolução de adiantamento utilize o ícone de incluir.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Em seguida preencha os dados conforme tabela a seguir: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347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357430"/>
            <a:ext cx="74580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devolução de adiantamento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76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Gestora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gestora</a:t>
                      </a:r>
                      <a:r>
                        <a:rPr lang="pt-BR" baseline="0" dirty="0" smtClean="0"/>
                        <a:t>  do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projeto que liberou</a:t>
                      </a:r>
                      <a:r>
                        <a:rPr lang="pt-BR" baseline="0" dirty="0" smtClean="0"/>
                        <a:t> o adiantamento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fundo do</a:t>
                      </a:r>
                      <a:r>
                        <a:rPr lang="pt-BR" baseline="0" dirty="0" smtClean="0"/>
                        <a:t> qual o adiantamento foi retirado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</a:t>
                      </a:r>
                      <a:r>
                        <a:rPr lang="pt-BR" baseline="0" dirty="0" smtClean="0"/>
                        <a:t> a data de devolução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de Adiantamento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Pesquisa a conta de adiantamento como já demonstrado no</a:t>
                      </a:r>
                      <a:r>
                        <a:rPr lang="pt-BR" baseline="0" dirty="0" smtClean="0"/>
                        <a:t> cadastro de adiantamento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Adiantamento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o adiantamento que está</a:t>
                      </a:r>
                      <a:r>
                        <a:rPr lang="pt-BR" baseline="0" dirty="0" smtClean="0"/>
                        <a:t> sendo devolvido o saldo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Banco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conta</a:t>
                      </a:r>
                      <a:r>
                        <a:rPr lang="pt-BR" baseline="0" dirty="0" smtClean="0"/>
                        <a:t> banco em que o saldo de adiantamento foi devolvido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348</a:t>
            </a:fld>
            <a:endParaRPr lang="pt-BR"/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devolução de adiantamento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66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 Débito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Campo</a:t>
                      </a:r>
                      <a:r>
                        <a:rPr lang="pt-BR" baseline="0" dirty="0" smtClean="0"/>
                        <a:t> informado automaticamente pelo sistema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 Crédito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r>
                        <a:rPr lang="pt-BR" baseline="0" dirty="0" smtClean="0"/>
                        <a:t> informado automaticamente pelo sistema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o valor a ser devolvido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o histórico da devolução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uma</a:t>
                      </a:r>
                      <a:r>
                        <a:rPr lang="pt-BR" baseline="0" dirty="0" smtClean="0"/>
                        <a:t> observação para a devolução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349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Unidade Operacional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7021558"/>
              </p:ext>
            </p:extLst>
          </p:nvPr>
        </p:nvGraphicFramePr>
        <p:xfrm>
          <a:off x="285720" y="1463040"/>
          <a:ext cx="8143932" cy="534737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071966"/>
                <a:gridCol w="4071966"/>
              </a:tblGrid>
              <a:tr h="555326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Código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Código</a:t>
                      </a:r>
                      <a:r>
                        <a:rPr lang="pt-BR" sz="1600" b="0" baseline="0" dirty="0" smtClean="0"/>
                        <a:t> de até 7 dígitos para representar a Unidade Operacional</a:t>
                      </a:r>
                      <a:endParaRPr lang="pt-BR" sz="1600" b="0" dirty="0"/>
                    </a:p>
                  </a:txBody>
                  <a:tcPr/>
                </a:tc>
              </a:tr>
              <a:tr h="317329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Descrição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Nome da</a:t>
                      </a:r>
                      <a:r>
                        <a:rPr lang="pt-BR" sz="1600" b="0" baseline="0" dirty="0" smtClean="0"/>
                        <a:t> Unidade Operacional</a:t>
                      </a:r>
                      <a:endParaRPr lang="pt-BR" sz="1600" b="0" dirty="0"/>
                    </a:p>
                  </a:txBody>
                  <a:tcPr/>
                </a:tc>
              </a:tr>
              <a:tr h="317329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Região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Região</a:t>
                      </a:r>
                      <a:r>
                        <a:rPr lang="pt-BR" sz="1600" b="0" baseline="0" dirty="0" smtClean="0"/>
                        <a:t> de atuação da Unidade Operacional</a:t>
                      </a:r>
                      <a:endParaRPr lang="pt-BR" sz="1600" b="0" dirty="0"/>
                    </a:p>
                  </a:txBody>
                  <a:tcPr/>
                </a:tc>
              </a:tr>
              <a:tr h="317329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Endereço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Endereço do escritório da Unidade Operacional</a:t>
                      </a:r>
                      <a:endParaRPr lang="pt-BR" sz="1600" b="0" dirty="0"/>
                    </a:p>
                  </a:txBody>
                  <a:tcPr/>
                </a:tc>
              </a:tr>
              <a:tr h="317329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Telefone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Deixar em branco</a:t>
                      </a:r>
                      <a:endParaRPr lang="pt-BR" sz="1600" b="0" dirty="0"/>
                    </a:p>
                  </a:txBody>
                  <a:tcPr/>
                </a:tc>
              </a:tr>
              <a:tr h="317329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Coordenador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Inserir não se aplica</a:t>
                      </a:r>
                    </a:p>
                  </a:txBody>
                  <a:tcPr/>
                </a:tc>
              </a:tr>
              <a:tr h="555326">
                <a:tc>
                  <a:txBody>
                    <a:bodyPr/>
                    <a:lstStyle/>
                    <a:p>
                      <a:r>
                        <a:rPr lang="pt-BR" sz="1600" b="0" dirty="0" err="1" smtClean="0"/>
                        <a:t>E-Mail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E-Mails</a:t>
                      </a:r>
                      <a:r>
                        <a:rPr lang="pt-BR" sz="1600" b="0" baseline="0" dirty="0" smtClean="0"/>
                        <a:t> de todos os responsáveis ligados a Unidade Operacional</a:t>
                      </a:r>
                      <a:endParaRPr lang="pt-BR" sz="1600" b="0" dirty="0"/>
                    </a:p>
                  </a:txBody>
                  <a:tcPr/>
                </a:tc>
              </a:tr>
              <a:tr h="555326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Centro</a:t>
                      </a:r>
                      <a:r>
                        <a:rPr lang="pt-BR" sz="1600" b="0" baseline="0" dirty="0" smtClean="0"/>
                        <a:t> de Custo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Inserir</a:t>
                      </a:r>
                      <a:r>
                        <a:rPr lang="pt-BR" sz="1600" b="0" baseline="0" dirty="0" smtClean="0"/>
                        <a:t> não se aplica</a:t>
                      </a:r>
                      <a:endParaRPr lang="pt-BR" sz="1600" b="0" dirty="0"/>
                    </a:p>
                  </a:txBody>
                  <a:tcPr/>
                </a:tc>
              </a:tr>
              <a:tr h="317329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Gerente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Inserir não se aplica</a:t>
                      </a:r>
                    </a:p>
                  </a:txBody>
                  <a:tcPr/>
                </a:tc>
              </a:tr>
              <a:tr h="555326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Consultor financeiro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Inserir não se aplica</a:t>
                      </a:r>
                    </a:p>
                  </a:txBody>
                  <a:tcPr/>
                </a:tc>
              </a:tr>
              <a:tr h="555326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Consultor técnico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Inserir não se aplica</a:t>
                      </a:r>
                    </a:p>
                    <a:p>
                      <a:endParaRPr lang="pt-BR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devolução de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350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335756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uma devolução de adiantamento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valor a ser devolvido nunca poderá ser maior que o saldo a ser devolvido no sistema.</a:t>
            </a:r>
          </a:p>
          <a:p>
            <a:r>
              <a:rPr lang="pt-BR" dirty="0" smtClean="0"/>
              <a:t>Quando isso acontecer a diferença depositada pelo colaborador deverá ser registrada como doação avulsa na movimentação de receita.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351</a:t>
            </a:fld>
            <a:endParaRPr lang="pt-BR"/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Estorno ou cancelamento de estorno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estorno e o cancelamento de estorno possuem o mesmo procedimento demonstrado na movimentação de devolução de receita.</a:t>
            </a:r>
          </a:p>
          <a:p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352</a:t>
            </a:fld>
            <a:endParaRPr lang="pt-BR"/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Lançamento de despesa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Nesta tela encontra-se todos os lançamentos de despesas destinados a pagamentos do projeto.</a:t>
            </a:r>
            <a:r>
              <a:rPr lang="pt-BR" dirty="0"/>
              <a:t> </a:t>
            </a:r>
            <a:r>
              <a:rPr lang="pt-BR" dirty="0" smtClean="0"/>
              <a:t>Para acessar posicione o mouse sobre o menu Lançamentos </a:t>
            </a:r>
            <a:r>
              <a:rPr lang="pt-BR" dirty="0" smtClean="0">
                <a:sym typeface="Wingdings" pitchFamily="2" charset="2"/>
              </a:rPr>
              <a:t> Lançamento de Despesa</a:t>
            </a: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353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5" y="3643314"/>
            <a:ext cx="3324523" cy="205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Lançamento de despesa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tela de lançamento de despesa possui as mesmas ferramentas da tela de movimentação de devolução de receita.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354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199971"/>
            <a:ext cx="7786742" cy="30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lançamento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lançamento de despesa sem rateio clique sobre o ícone de incluir.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355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571744"/>
            <a:ext cx="62579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lançamento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os campos conforma tabela a seguir: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356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71538" y="2357430"/>
          <a:ext cx="6096000" cy="392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Gestora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 a gestora do projeto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Projeto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</a:t>
                      </a:r>
                      <a:r>
                        <a:rPr lang="pt-BR" sz="1700" baseline="0" dirty="0" smtClean="0"/>
                        <a:t> o projeto que pagará a despesa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Área Estratégica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 a</a:t>
                      </a:r>
                      <a:r>
                        <a:rPr lang="pt-BR" sz="1700" baseline="0" dirty="0" smtClean="0"/>
                        <a:t> área estratégica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Fundo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 o fundo da despesa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Conta de Despesa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Selecione a conta de despesa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Data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Informe a data de emissão do pagamento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Entidade</a:t>
                      </a:r>
                      <a:r>
                        <a:rPr lang="pt-BR" sz="1700" baseline="0" dirty="0" smtClean="0"/>
                        <a:t> financeira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Escolha entre</a:t>
                      </a:r>
                      <a:r>
                        <a:rPr lang="pt-BR" sz="1700" baseline="0" dirty="0" smtClean="0"/>
                        <a:t> banco ou caixa </a:t>
                      </a:r>
                      <a:endParaRPr lang="pt-BR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Conta do Projeto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Campo informado</a:t>
                      </a:r>
                      <a:r>
                        <a:rPr lang="pt-BR" sz="1700" baseline="0" dirty="0" smtClean="0"/>
                        <a:t> pelo  sistema</a:t>
                      </a:r>
                      <a:endParaRPr lang="pt-BR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lançamento sem rateio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357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28662" y="1714488"/>
          <a:ext cx="6096000" cy="5039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Localização</a:t>
                      </a:r>
                      <a:r>
                        <a:rPr lang="pt-BR" sz="1600" baseline="0" dirty="0" smtClean="0"/>
                        <a:t> Débito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Campo informado</a:t>
                      </a:r>
                      <a:r>
                        <a:rPr lang="pt-BR" sz="1600" baseline="0" dirty="0" smtClean="0"/>
                        <a:t> pelo sistema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Localização</a:t>
                      </a:r>
                      <a:r>
                        <a:rPr lang="pt-BR" sz="1600" baseline="0" dirty="0" smtClean="0"/>
                        <a:t> crédito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Campo informado</a:t>
                      </a:r>
                      <a:r>
                        <a:rPr lang="pt-BR" sz="1600" baseline="0" dirty="0" smtClean="0"/>
                        <a:t> pelo sistema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Atividade</a:t>
                      </a:r>
                      <a:r>
                        <a:rPr lang="pt-BR" sz="1600" baseline="0" dirty="0" smtClean="0"/>
                        <a:t> débito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Escolha a atividade da despesa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Informe o valor da despesa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Forma de Pagamento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Escolha</a:t>
                      </a:r>
                      <a:r>
                        <a:rPr lang="pt-BR" sz="1600" baseline="0" dirty="0" smtClean="0"/>
                        <a:t> a forma de pagamento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Nº do cheque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Caso a forma de pagamento seja cheque esse campo deverá ser informado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Notas Fiscal/Recibo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Informe o número do documento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Histórico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Informe o histórico da despesa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Complemento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Descrição</a:t>
                      </a:r>
                      <a:r>
                        <a:rPr lang="pt-BR" sz="1600" baseline="0" dirty="0" smtClean="0"/>
                        <a:t> uma observação sobre o pagamento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lançamento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358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71448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335756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lançamento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incluir um lançamento com rateio clique sobre o ícone de rateio.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359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071810"/>
            <a:ext cx="49149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t-BR" dirty="0" smtClean="0"/>
              <a:t>Após preencher todos os dados solicitados clique sobre o ícone 	      (confirmar) para concluir o cadastro da Unidade Operacional.</a:t>
            </a:r>
          </a:p>
          <a:p>
            <a:endParaRPr lang="pt-BR" dirty="0" smtClean="0"/>
          </a:p>
          <a:p>
            <a:r>
              <a:rPr lang="pt-BR" dirty="0" smtClean="0"/>
              <a:t>Para abortar o cadastro a qualquer momento, clique sobre o ícone 	        (cancelar).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07167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71475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lançamento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Observe que assim como os demais rateios já demonstrado esse rateio também possui 3 abas.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360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714620"/>
            <a:ext cx="49149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lançamento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cada aba conforme tabela a seguir: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Rateio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361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57224" y="2643182"/>
          <a:ext cx="6096000" cy="3845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r>
                        <a:rPr lang="pt-BR" baseline="0" dirty="0" smtClean="0"/>
                        <a:t> do sistema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Finalidade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r>
                        <a:rPr lang="pt-BR" baseline="0" dirty="0" smtClean="0"/>
                        <a:t> resumida sobre o pagamento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</a:t>
                      </a:r>
                      <a:r>
                        <a:rPr lang="pt-BR" baseline="0" dirty="0" smtClean="0"/>
                        <a:t> a data do pagamento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Forma de pagamento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a forma de pagamento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Nº do cheque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 a</a:t>
                      </a:r>
                      <a:r>
                        <a:rPr lang="pt-BR" baseline="0" dirty="0" smtClean="0"/>
                        <a:t> forma de pagamento for cheque este campo deverá ser informado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 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Informe o valor total do pagamento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lançamento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aba de movimentação possui os mesmos campos do lançamento sem rateio.</a:t>
            </a:r>
          </a:p>
          <a:p>
            <a:r>
              <a:rPr lang="pt-BR" dirty="0" smtClean="0"/>
              <a:t>Para confirmar a inclusão de um item o procedimento é o mesmo já demonstrado na inclusão de outros rateios.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362</a:t>
            </a:fld>
            <a:endParaRPr lang="pt-BR"/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um lançamento com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257692"/>
          </a:xfrm>
        </p:spPr>
        <p:txBody>
          <a:bodyPr>
            <a:normAutofit/>
          </a:bodyPr>
          <a:lstStyle/>
          <a:p>
            <a:r>
              <a:rPr lang="pt-BR" dirty="0" smtClean="0"/>
              <a:t>Para confirmar a inclusão clique sobre o ícone 	      (confirmar) localizado no final da página.</a:t>
            </a:r>
          </a:p>
          <a:p>
            <a:endParaRPr lang="pt-BR" dirty="0" smtClean="0"/>
          </a:p>
          <a:p>
            <a:r>
              <a:rPr lang="pt-BR" dirty="0" smtClean="0"/>
              <a:t>Para abortar a inclusão ou fechar a tela a qualquer momento ou final da inclusão, clique sobre o ícone 	         cancelar).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363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665779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89040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 e cancelamento de baixa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baixar ou para cancelar a baixa de um cheque o procedimento é o mesmo demonstrado em movimentação de devolução de receita.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364</a:t>
            </a:fld>
            <a:endParaRPr lang="pt-BR"/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Estorno ou cancelamento de estorno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estorno e o cancelamento de estorno possuem o mesmo procedimento demonstrado na movimentação de devolução de receita.</a:t>
            </a:r>
          </a:p>
          <a:p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365</a:t>
            </a:fld>
            <a:endParaRPr lang="pt-BR"/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de lançamento com e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 lançamento o procedimento é o mesmo já demonstrado em outras alterações.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Um lançamento da forma de cheque só poderá ser alterado se o mesmo não existe sido compensado ou estornado.</a:t>
            </a:r>
          </a:p>
          <a:p>
            <a:pPr>
              <a:buNone/>
            </a:pPr>
            <a:r>
              <a:rPr lang="pt-BR" dirty="0" smtClean="0"/>
              <a:t>Somente os campos de área estratégica, conta de despesa, atividade, histórico e complemento podem ser alterados.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366</a:t>
            </a:fld>
            <a:endParaRPr lang="pt-BR"/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lançamento com e sem rateio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 lançamento o procedimento é o mesmo já demonstrado em outras exclusões.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 Ao usar o ícone de excluir da tela do </a:t>
            </a:r>
            <a:r>
              <a:rPr lang="pt-BR" dirty="0" err="1" smtClean="0"/>
              <a:t>grid</a:t>
            </a:r>
            <a:r>
              <a:rPr lang="pt-BR" dirty="0" smtClean="0"/>
              <a:t> se o registro pertencer a um rateio o sistema excluirá todo o rateio. Para excluir um item do rateio deve ser usar a rotina de alterar e depois o ícone de excluir que se encontra dentro da aba lançamentos.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Observação</a:t>
            </a:r>
            <a:r>
              <a:rPr lang="pt-BR" dirty="0" smtClean="0"/>
              <a:t>: Atenção quanto a mensagem de exclusão de lançamentos.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367</a:t>
            </a:fld>
            <a:endParaRPr lang="pt-BR"/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todas as telas é possível acompanhar o saldo real a qualquer momento, para isso basta clicar sobre a calculadora localizada nos campos de entidade financeira, conta de adiantamento entre outros nomes.</a:t>
            </a:r>
          </a:p>
          <a:p>
            <a:pPr>
              <a:buNone/>
            </a:pPr>
            <a:r>
              <a:rPr lang="pt-BR" dirty="0" smtClean="0"/>
              <a:t>Imagem da calculadora ampliada: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368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4214818"/>
            <a:ext cx="1285884" cy="119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Auditória em lançamentos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Também é possível identificar os usuários que incluíram e aqueles que alteram informações em todo menu de lançamentos. Em todos os </a:t>
            </a:r>
            <a:r>
              <a:rPr lang="pt-BR" dirty="0" err="1" smtClean="0"/>
              <a:t>grids</a:t>
            </a:r>
            <a:r>
              <a:rPr lang="pt-BR" dirty="0" smtClean="0"/>
              <a:t> existem as colunas Criador e Mudanças onde poderá ser observado o email do usuário que incluiu a informação e também o email do último usuário que alterou aquela informação.</a:t>
            </a:r>
          </a:p>
          <a:p>
            <a:endParaRPr lang="pt-BR" dirty="0" smtClean="0"/>
          </a:p>
          <a:p>
            <a:r>
              <a:rPr lang="pt-BR" dirty="0" smtClean="0"/>
              <a:t>Esse campo será alimentado automaticamente pelo sistema, onde o usuário só poderá observar através do </a:t>
            </a:r>
            <a:r>
              <a:rPr lang="pt-BR" dirty="0" err="1" smtClean="0"/>
              <a:t>grid</a:t>
            </a:r>
            <a:r>
              <a:rPr lang="pt-BR" dirty="0" smtClean="0"/>
              <a:t> como visualização.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369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uma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visualizar o cadastro de uma Unidade Operacional, primeiramente é necessário selecionar um registro. Para isso clique com o curso do mouse sobre o registro desejado fazendo com que o mesmo fique selecionado.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</a:t>
            </a:r>
          </a:p>
          <a:p>
            <a:pPr>
              <a:buNone/>
            </a:pPr>
            <a:r>
              <a:rPr lang="pt-BR" dirty="0" smtClean="0"/>
              <a:t>Escolheremos a Unidade Operacional Fortaleza (cuja a linha do sistema está branca)</a:t>
            </a:r>
          </a:p>
          <a:p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Auditória em lançamentos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poder observar os usuários que realizaram inclusão e alteração nos lançamentos, basta deslocar a barra de rolagem do </a:t>
            </a:r>
            <a:r>
              <a:rPr lang="pt-BR" dirty="0" err="1" smtClean="0"/>
              <a:t>grid</a:t>
            </a:r>
            <a:r>
              <a:rPr lang="pt-BR" dirty="0" smtClean="0"/>
              <a:t> para esquerda como já demonstrado no detalhamento sobre o </a:t>
            </a:r>
            <a:r>
              <a:rPr lang="pt-BR" dirty="0" err="1" smtClean="0"/>
              <a:t>grid</a:t>
            </a:r>
            <a:r>
              <a:rPr lang="pt-BR" dirty="0" smtClean="0"/>
              <a:t> e observar os dados das colunas Criador e Mudanças.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370</a:t>
            </a:fld>
            <a:endParaRPr lang="pt-BR"/>
          </a:p>
        </p:txBody>
      </p:sp>
      <p:pic>
        <p:nvPicPr>
          <p:cNvPr id="582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862565"/>
            <a:ext cx="3099410" cy="279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clicar sobre a calculadora o sistema abrirá uma janela pop-up.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retornar a tela normal confirma a mensagem.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371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429000"/>
            <a:ext cx="2305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7467600" cy="1143000"/>
          </a:xfrm>
        </p:spPr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81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uma Unidade Operacional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38</a:t>
            </a:fld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571744"/>
            <a:ext cx="8501122" cy="26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214282" y="3147514"/>
            <a:ext cx="8501122" cy="214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uma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linha passará a ficar em destaque demonstrando que a informação foi selecionada.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571744"/>
            <a:ext cx="8572560" cy="268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142844" y="3169908"/>
            <a:ext cx="8572560" cy="214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criar um usuário clique sobre a opção de cadastro.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sistema irá abrir uma nova página para que seja feito o cadastro.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46448"/>
            <a:ext cx="5381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uma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Em seguida, clicar sobre o ícone       (visualizar) e aguarde que o sistema abra a tela a seguir: 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40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571612"/>
            <a:ext cx="409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500306"/>
            <a:ext cx="77533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uma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Importante: </a:t>
            </a:r>
            <a:r>
              <a:rPr lang="pt-BR" dirty="0" smtClean="0"/>
              <a:t>Na função de visualizar os campos são bloqueados impedindo a alteração de qualquer informação.</a:t>
            </a:r>
          </a:p>
          <a:p>
            <a:endParaRPr lang="pt-BR" dirty="0" smtClean="0"/>
          </a:p>
          <a:p>
            <a:r>
              <a:rPr lang="pt-BR" dirty="0" smtClean="0"/>
              <a:t>Para retornar ao </a:t>
            </a:r>
            <a:r>
              <a:rPr lang="pt-BR" dirty="0" err="1" smtClean="0"/>
              <a:t>grid</a:t>
            </a:r>
            <a:r>
              <a:rPr lang="pt-BR" dirty="0" smtClean="0"/>
              <a:t> de registros clique sobre o ícone	       (cancelar).</a:t>
            </a:r>
          </a:p>
          <a:p>
            <a:pPr lvl="1"/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41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1475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uma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as informações de uma Unidade Operacional deve ser selecionada a Unidade Operacional desejada conforme já demonstrando anteriormente na visualização e clicado sobre o ícone	  (alterar). 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42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2786058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01008"/>
            <a:ext cx="6428025" cy="24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uma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Atualize todos os dados necessários e clique sobre o ícone 	      (confirmar) para concluir a atualização da Unidade Operacional.</a:t>
            </a:r>
          </a:p>
          <a:p>
            <a:endParaRPr lang="pt-BR" dirty="0" smtClean="0"/>
          </a:p>
          <a:p>
            <a:r>
              <a:rPr lang="pt-BR" dirty="0" smtClean="0"/>
              <a:t>Para abortar o cadastro a qualquer momento, clique sobre o ícone 	        (cancelar).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43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0848"/>
            <a:ext cx="864096" cy="3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1703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uma Unidade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uma Unidade Operacional é necessário selecionar a Unidade Operacional desejada e clicar no ícone 	(excluir) e aguardar o cadastro ser excluído.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Importante: </a:t>
            </a:r>
            <a:r>
              <a:rPr lang="pt-BR" dirty="0" smtClean="0"/>
              <a:t>Para exclusão o sistema nunca abrir nenhuma tela solicitando a confirmação. Se por ventura existir algum programa ligado aquela Unidade Operacional, o sistema não permitirá realizar a exclusão até que o cadastro do programa seja alterado para outra Unidade Operacional.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44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36984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Como o sistema é web e poderá ser acessado por diversos usuários do mesmo projeto e Unidade Operacional ao mesmo tempo, os registros podem ser visualizados sem a necessidade de sair da tela e entrar novamente.</a:t>
            </a:r>
          </a:p>
          <a:p>
            <a:endParaRPr lang="pt-BR" dirty="0" smtClean="0"/>
          </a:p>
          <a:p>
            <a:r>
              <a:rPr lang="pt-BR" dirty="0" smtClean="0"/>
              <a:t>Para isso clique sobre o ícone	       e aguarde a atualização.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Observação: </a:t>
            </a:r>
            <a:r>
              <a:rPr lang="pt-BR" dirty="0" smtClean="0"/>
              <a:t>Essa atualização é simplesmente para que o usuário que está acessando o sistema possa ver se alguém já inseriu mais alguma informação enquanto ele estava na mesma tela sem realizar operações.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45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848100"/>
            <a:ext cx="4667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opção sair é destinada quando o usuário deseja retornar para tela principal do sistema. Para isso clique sobre o ícone 	e aguarde o sistema retornar para tela inicial.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46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348880"/>
            <a:ext cx="438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filtro do sistema tem a função de realizar pesquisas avançadas onde determinados argumentos podem ser usados para encontrar o resultado desejado em colunas do </a:t>
            </a:r>
            <a:r>
              <a:rPr lang="pt-BR" dirty="0" err="1" smtClean="0"/>
              <a:t>grid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opção de filtro está localizada na parte inferior do sistema ao lado seu direito.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47</a:t>
            </a:fld>
            <a:endParaRPr lang="pt-B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7704856" cy="241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eta para a direita 6"/>
          <p:cNvSpPr/>
          <p:nvPr/>
        </p:nvSpPr>
        <p:spPr>
          <a:xfrm>
            <a:off x="3995936" y="6309320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5292080" y="5229200"/>
            <a:ext cx="28803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um filtro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utilizar um filtro clique sobre Mostrar Filtro </a:t>
            </a:r>
          </a:p>
          <a:p>
            <a:pPr>
              <a:buNone/>
            </a:pPr>
            <a:r>
              <a:rPr lang="pt-BR" dirty="0" smtClean="0"/>
              <a:t>e aguarde enquanto o sistema lhe da as opções.</a:t>
            </a:r>
          </a:p>
          <a:p>
            <a:r>
              <a:rPr lang="pt-BR" dirty="0" smtClean="0"/>
              <a:t>Ao clicar sobre mostrar filtro o sistema abrirá em todas as colunas campos para que possam ser realizadas as pesquisas.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48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365104"/>
            <a:ext cx="7901161" cy="74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700808"/>
            <a:ext cx="866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um filtro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escolher a coluna na qual deseja pesquisar a informação, você deverá clicar sobre a palavra  ‘sem filtro’ 		  . O sistema abrirá uma caixa para que seja escolhido os argumentos para pesquisa.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49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933056"/>
            <a:ext cx="5392061" cy="190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399624"/>
            <a:ext cx="11144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843808" y="5373216"/>
            <a:ext cx="792088" cy="14401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6115050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um filtro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lista de argumentos ajudará na pesquisa desejada, lembrando que para cada escolha o sistema poderá retornar dados diferenciados.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50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284984"/>
            <a:ext cx="19526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um filtro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escolher o argumento desejado digito a informação que deseja procurar na coluna que está sendo pesquisada.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51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140968"/>
            <a:ext cx="16287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3779912" y="5949280"/>
            <a:ext cx="1512168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um filtro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Após digitado a informação para pesquisa clique sobre aplicar  filtro 	  e aguarde enquanto o sistema realiza a pesquisa e retorna os dados desejados.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filtro poderá ser aplicado em todas as colunas ao mesmo tempo se desejar.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52</a:t>
            </a:fld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8048" y="206084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861048"/>
            <a:ext cx="7632848" cy="130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Escondendo um filtro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Você também poderá esconder um filtro realizado, para isso clique sobre esconder filtro		, localizado conforme imagem a seguir: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53</a:t>
            </a:fld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206" y="2420888"/>
            <a:ext cx="9239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4005064"/>
            <a:ext cx="8135419" cy="138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baixo 7"/>
          <p:cNvSpPr/>
          <p:nvPr/>
        </p:nvSpPr>
        <p:spPr>
          <a:xfrm>
            <a:off x="5004048" y="4293096"/>
            <a:ext cx="288032" cy="7920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Removendo um filtro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remover um filtro aplicado clique sobre remover filtro  	    . O sistema retornar para os dados iniciais de acesso no </a:t>
            </a:r>
            <a:r>
              <a:rPr lang="pt-BR" dirty="0" err="1" smtClean="0"/>
              <a:t>grid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54</a:t>
            </a:fld>
            <a:endParaRPr lang="pt-BR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14" y="2132856"/>
            <a:ext cx="8572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4005064"/>
            <a:ext cx="8135419" cy="138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baixo 7"/>
          <p:cNvSpPr/>
          <p:nvPr/>
        </p:nvSpPr>
        <p:spPr>
          <a:xfrm>
            <a:off x="5508104" y="4365104"/>
            <a:ext cx="288032" cy="7920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 do </a:t>
            </a:r>
            <a:r>
              <a:rPr lang="pt-BR" dirty="0" err="1" smtClean="0"/>
              <a:t>grid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padrão o sistema demonstrará sempre 10 registros por página.</a:t>
            </a:r>
          </a:p>
          <a:p>
            <a:endParaRPr lang="pt-BR" dirty="0" smtClean="0"/>
          </a:p>
          <a:p>
            <a:r>
              <a:rPr lang="pt-BR" dirty="0" smtClean="0"/>
              <a:t>Essa quantidade pode ser alterada a qualquer momento pelo usuário.</a:t>
            </a:r>
          </a:p>
          <a:p>
            <a:endParaRPr lang="pt-BR" dirty="0" smtClean="0"/>
          </a:p>
          <a:p>
            <a:r>
              <a:rPr lang="pt-BR" dirty="0" smtClean="0"/>
              <a:t>A opção de quantidade de registros por página está localizada na parte inferior do sistema ao seu lado esquerdo.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55</a:t>
            </a:fld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5589240"/>
            <a:ext cx="22383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 do </a:t>
            </a:r>
            <a:r>
              <a:rPr lang="pt-BR" dirty="0" err="1" smtClean="0"/>
              <a:t>grid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aumentar a quantidade de registro clique sobre o número de registros atuais como imagem a seguir: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O sistema abrir uma caixa para que seja escolhida a quantidade desejada para visualização.</a:t>
            </a:r>
            <a:endParaRPr lang="pt-BR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56</a:t>
            </a:fld>
            <a:endParaRPr lang="pt-B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231378"/>
            <a:ext cx="720079" cy="236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564904"/>
            <a:ext cx="22383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4211960" y="2636912"/>
            <a:ext cx="792088" cy="288032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paginação tem como função trabalhar junto com a quantidade de registros assim diminuindo a quantidade de informações visíveis ao usuário. A paginação está localizada no quanto inferior ao seu lado direito.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57</a:t>
            </a:fld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789040"/>
            <a:ext cx="3000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transitar entre páginas utilize os ícones	</a:t>
            </a:r>
          </a:p>
          <a:p>
            <a:pPr>
              <a:buNone/>
            </a:pPr>
            <a:r>
              <a:rPr lang="pt-BR" dirty="0" smtClean="0"/>
              <a:t>para mover para frente ou para trás.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Enquanto transita para as páginas, o número da página é alterado demonstrando a qual dela está acessando no momento.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58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725144"/>
            <a:ext cx="5749771" cy="60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052" y="2119110"/>
            <a:ext cx="1104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padrão o sistema sempre ordena a informação do mais recente como o primeiro do </a:t>
            </a:r>
            <a:r>
              <a:rPr lang="pt-BR" dirty="0" err="1" smtClean="0"/>
              <a:t>grid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Para reverter essa ordem clique sobre as setinhas</a:t>
            </a:r>
          </a:p>
          <a:p>
            <a:pPr>
              <a:buNone/>
            </a:pPr>
            <a:r>
              <a:rPr lang="pt-BR" dirty="0" smtClean="0"/>
              <a:t>localizadas em cada coluna;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59</a:t>
            </a:fld>
            <a:endParaRPr lang="pt-B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661248"/>
            <a:ext cx="7487629" cy="4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17032"/>
            <a:ext cx="333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usuário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4826076"/>
              </p:ext>
            </p:extLst>
          </p:nvPr>
        </p:nvGraphicFramePr>
        <p:xfrm>
          <a:off x="457200" y="1600200"/>
          <a:ext cx="7467600" cy="4805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CPF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Informar um</a:t>
                      </a:r>
                      <a:r>
                        <a:rPr lang="pt-BR" sz="1200" baseline="0" dirty="0" smtClean="0"/>
                        <a:t> CPF valido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r>
                        <a:rPr lang="pt-BR" sz="1200" baseline="0" dirty="0" smtClean="0"/>
                        <a:t> Completo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 Completo</a:t>
                      </a:r>
                      <a:r>
                        <a:rPr lang="pt-BR" sz="1200" baseline="0" dirty="0" smtClean="0"/>
                        <a:t> do usuário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E-mail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Informar</a:t>
                      </a:r>
                      <a:r>
                        <a:rPr lang="pt-BR" sz="1200" baseline="0" dirty="0" smtClean="0"/>
                        <a:t> um </a:t>
                      </a:r>
                      <a:r>
                        <a:rPr lang="pt-BR" sz="1200" baseline="0" dirty="0" err="1" smtClean="0"/>
                        <a:t>email</a:t>
                      </a:r>
                      <a:r>
                        <a:rPr lang="pt-BR" sz="1200" baseline="0" dirty="0" smtClean="0"/>
                        <a:t> . Este email não poderá se repetir entre outros usuários e nem ser alterado.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Senha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Senha para acesso. Pode ser usado o site abaixo para gerar uma senha com níveis</a:t>
                      </a:r>
                      <a:r>
                        <a:rPr lang="pt-BR" sz="1200" baseline="0" dirty="0" smtClean="0"/>
                        <a:t> de segurança:</a:t>
                      </a:r>
                    </a:p>
                    <a:p>
                      <a:r>
                        <a:rPr lang="pt-BR" sz="1200" dirty="0" smtClean="0">
                          <a:hlinkClick r:id="rId2"/>
                        </a:rPr>
                        <a:t>www.gerardocumentos.com.br/?</a:t>
                      </a:r>
                      <a:r>
                        <a:rPr lang="pt-BR" sz="1200" dirty="0" err="1" smtClean="0">
                          <a:hlinkClick r:id="rId2"/>
                        </a:rPr>
                        <a:t>pg</a:t>
                      </a:r>
                      <a:r>
                        <a:rPr lang="pt-BR" sz="1200" dirty="0" smtClean="0">
                          <a:hlinkClick r:id="rId2"/>
                        </a:rPr>
                        <a:t>=</a:t>
                      </a:r>
                      <a:r>
                        <a:rPr lang="pt-BR" sz="1200" dirty="0" err="1" smtClean="0">
                          <a:hlinkClick r:id="rId2"/>
                        </a:rPr>
                        <a:t>gerador-senha</a:t>
                      </a:r>
                      <a:r>
                        <a:rPr lang="pt-BR" sz="1200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Telefone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Número</a:t>
                      </a:r>
                      <a:r>
                        <a:rPr lang="pt-BR" sz="1200" baseline="0" dirty="0" smtClean="0"/>
                        <a:t> de telefone para contato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Data de Nascimento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Data de nascimento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CEP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Informar o CEP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Endereço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Informar endereço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Complemento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Informa se</a:t>
                      </a:r>
                      <a:r>
                        <a:rPr lang="pt-BR" sz="1200" baseline="0" dirty="0" smtClean="0"/>
                        <a:t> é casa, apartamento, edifício, </a:t>
                      </a:r>
                      <a:r>
                        <a:rPr lang="pt-BR" sz="1200" baseline="0" dirty="0" err="1" smtClean="0"/>
                        <a:t>etc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Bairro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Bairro onde reside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Cidade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Cidade onde reside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Estado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Estado onde</a:t>
                      </a:r>
                      <a:r>
                        <a:rPr lang="pt-BR" sz="1200" baseline="0" dirty="0" smtClean="0"/>
                        <a:t> reside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Agrupamento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nova funcionalidade do STS é poder agrupar as informações relacionadas a colunas.</a:t>
            </a:r>
          </a:p>
          <a:p>
            <a:endParaRPr lang="pt-BR" dirty="0" smtClean="0"/>
          </a:p>
          <a:p>
            <a:r>
              <a:rPr lang="pt-BR" dirty="0" smtClean="0"/>
              <a:t>Para isso clique sobre o cabeçalho da coluna e arraste até a cabeçalho do </a:t>
            </a:r>
            <a:r>
              <a:rPr lang="pt-BR" dirty="0" err="1" smtClean="0"/>
              <a:t>grid</a:t>
            </a:r>
            <a:r>
              <a:rPr lang="pt-BR" dirty="0" smtClean="0"/>
              <a:t>, conforme orienta o sistema.</a:t>
            </a:r>
            <a:endParaRPr lang="pt-BR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60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7669312" cy="123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6084168" y="4941168"/>
            <a:ext cx="1152128" cy="216024"/>
          </a:xfrm>
          <a:prstGeom prst="rect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>
            <a:off x="2843808" y="4653136"/>
            <a:ext cx="3096344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67544" y="4581128"/>
            <a:ext cx="288032" cy="576064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Agrupamento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Depois de agrupado, o sistema demonstrará as informações que são de mesmo conteúdo separando por abas.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61</a:t>
            </a:fld>
            <a:endParaRPr lang="pt-BR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6336810" cy="296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Agrupamento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agrupar e </a:t>
            </a:r>
            <a:r>
              <a:rPr lang="pt-BR" dirty="0" err="1" smtClean="0"/>
              <a:t>desagrupar</a:t>
            </a:r>
            <a:r>
              <a:rPr lang="pt-BR" dirty="0" smtClean="0"/>
              <a:t> os registros você poderá clicar sobre os sinais de + e – localizado na primeira coluna do </a:t>
            </a:r>
            <a:r>
              <a:rPr lang="pt-BR" dirty="0" err="1" smtClean="0"/>
              <a:t>grid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62</a:t>
            </a:fld>
            <a:endParaRPr lang="pt-B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140968"/>
            <a:ext cx="16287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2771800" y="3789040"/>
            <a:ext cx="288032" cy="504056"/>
          </a:xfrm>
          <a:prstGeom prst="rect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 de rolagem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algumas telas, o </a:t>
            </a:r>
            <a:r>
              <a:rPr lang="pt-BR" dirty="0" err="1" smtClean="0"/>
              <a:t>grid</a:t>
            </a:r>
            <a:r>
              <a:rPr lang="pt-BR" dirty="0" smtClean="0"/>
              <a:t> poderá conter mais informações necessárias para rápida visualização e também para o filtro. Para isso será necessário rolar a barra de rolagem para direita ou esquerda para procurar a coluna desejada.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63</a:t>
            </a:fld>
            <a:endParaRPr lang="pt-BR"/>
          </a:p>
        </p:txBody>
      </p:sp>
      <p:pic>
        <p:nvPicPr>
          <p:cNvPr id="286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714752"/>
            <a:ext cx="7429552" cy="232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 de rolagem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grid</a:t>
            </a:r>
            <a:r>
              <a:rPr lang="pt-BR" dirty="0" smtClean="0"/>
              <a:t>, clique e segure  com o botão direito do mouse para arrastar a barra de rolagem para esquerda conforme imagem a seguir: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64</a:t>
            </a:fld>
            <a:endParaRPr lang="pt-BR"/>
          </a:p>
        </p:txBody>
      </p:sp>
      <p:pic>
        <p:nvPicPr>
          <p:cNvPr id="581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71810"/>
            <a:ext cx="8143900" cy="254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eta para a direita 6"/>
          <p:cNvSpPr/>
          <p:nvPr/>
        </p:nvSpPr>
        <p:spPr>
          <a:xfrm>
            <a:off x="1000100" y="5143512"/>
            <a:ext cx="5929354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7281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 cadastro de programa é a gestora do sistema. Ele estará sempre vinculado a uma Unidade Operacional ou escritório. Para acessar o cadastro de programa posicione o mouse sobre Cadastros e em seguida clique sobre Cadastro de Programas.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65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704424"/>
            <a:ext cx="2016224" cy="284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17032"/>
            <a:ext cx="2056658" cy="285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cadastro de programa terá todos os programas já registrados no sistema. Os programas são as gestoras dos projetos.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66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980" y="3573016"/>
            <a:ext cx="5995045" cy="214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criar um novo programa clique sobre o ícone  (incluir) e aguarde enquanto o sistema abre a tela para digitação dos dados.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67</a:t>
            </a:fld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7164288" cy="273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C:\Users\WasleySantos\AppData\Local\Microsoft\Windows\Temporary Internet Files\Content.Word\Cópia (5) de Cópia (2) de Nova Imagem.bmp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1556792"/>
            <a:ext cx="414655" cy="4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1143000"/>
          </a:xfrm>
        </p:spPr>
        <p:txBody>
          <a:bodyPr/>
          <a:lstStyle/>
          <a:p>
            <a:r>
              <a:rPr lang="pt-BR" dirty="0" smtClean="0"/>
              <a:t>Criando um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cada campo solicitado evitando deixar campos em branco.</a:t>
            </a:r>
          </a:p>
          <a:p>
            <a:endParaRPr lang="pt-BR" dirty="0" smtClean="0"/>
          </a:p>
          <a:p>
            <a:r>
              <a:rPr lang="pt-BR" dirty="0" smtClean="0"/>
              <a:t>Os campos em destaque são aqueles obrigatórios para o sistema e que devem ser preenchidos .</a:t>
            </a:r>
          </a:p>
          <a:p>
            <a:endParaRPr lang="pt-BR" dirty="0" smtClean="0"/>
          </a:p>
          <a:p>
            <a:r>
              <a:rPr lang="pt-BR" dirty="0" smtClean="0"/>
              <a:t>Acompanhe a tabela a seguir com as explicações sobre cada campo: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programa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1938447"/>
              </p:ext>
            </p:extLst>
          </p:nvPr>
        </p:nvGraphicFramePr>
        <p:xfrm>
          <a:off x="395536" y="1628800"/>
          <a:ext cx="7704856" cy="466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52428"/>
                <a:gridCol w="3852428"/>
              </a:tblGrid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para</a:t>
                      </a:r>
                      <a:r>
                        <a:rPr lang="pt-BR" baseline="0" dirty="0" smtClean="0"/>
                        <a:t> representar o programa</a:t>
                      </a:r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completo do Programa</a:t>
                      </a:r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Começo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 começo</a:t>
                      </a:r>
                      <a:r>
                        <a:rPr lang="pt-BR" baseline="0" dirty="0" smtClean="0"/>
                        <a:t> do Programa</a:t>
                      </a:r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Fim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Data de fim </a:t>
                      </a:r>
                      <a:r>
                        <a:rPr lang="pt-BR" baseline="0" dirty="0" smtClean="0"/>
                        <a:t>do Programa</a:t>
                      </a:r>
                      <a:endParaRPr lang="pt-BR" dirty="0" smtClean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Unidade Operacional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Deve ser selecionada a Unidade Operacional ou escritório responsável</a:t>
                      </a:r>
                      <a:r>
                        <a:rPr lang="pt-BR" baseline="0" dirty="0" smtClean="0"/>
                        <a:t> pelo programa</a:t>
                      </a:r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atual do orçamento do Programa</a:t>
                      </a:r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Deixar em branco</a:t>
                      </a:r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de um responsável</a:t>
                      </a:r>
                      <a:r>
                        <a:rPr lang="pt-BR" baseline="0" dirty="0" smtClean="0"/>
                        <a:t> para </a:t>
                      </a:r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r>
                        <a:rPr lang="pt-BR" baseline="0" dirty="0" smtClean="0"/>
                        <a:t> físico do programa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/>
          </a:bodyPr>
          <a:lstStyle/>
          <a:p>
            <a:r>
              <a:rPr lang="pt-BR" dirty="0" smtClean="0"/>
              <a:t>Ao terminar clique sobre Salvar. O usuário deverá aguardar que o administrador realizar a liberação do acesso.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/>
              <a:t>: A liberação de acesso do usuário faz com que o mesmo tenha acesso a tela do sistema, mas </a:t>
            </a:r>
            <a:r>
              <a:rPr lang="pt-BR" dirty="0" smtClean="0"/>
              <a:t>não de </a:t>
            </a:r>
            <a:r>
              <a:rPr lang="pt-BR" dirty="0"/>
              <a:t>usar o sistema. </a:t>
            </a:r>
            <a:r>
              <a:rPr lang="pt-BR" dirty="0" smtClean="0"/>
              <a:t>Pois o mesmo não terá acesso a nenhum projeto.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programa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3524173"/>
              </p:ext>
            </p:extLst>
          </p:nvPr>
        </p:nvGraphicFramePr>
        <p:xfrm>
          <a:off x="395536" y="1628800"/>
          <a:ext cx="7704856" cy="265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52428"/>
                <a:gridCol w="3852428"/>
              </a:tblGrid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 para contato.</a:t>
                      </a:r>
                      <a:r>
                        <a:rPr lang="pt-BR" baseline="0" dirty="0" smtClean="0"/>
                        <a:t> Por padrão existe uma mascara na digitação dos dados (xx) </a:t>
                      </a:r>
                      <a:r>
                        <a:rPr lang="pt-BR" baseline="0" dirty="0" err="1" smtClean="0"/>
                        <a:t>xxxx-xxxx</a:t>
                      </a:r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E-Mail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Informar</a:t>
                      </a:r>
                      <a:r>
                        <a:rPr lang="pt-BR" baseline="0" dirty="0" smtClean="0"/>
                        <a:t> email para contato</a:t>
                      </a:r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Latitude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Informar 0</a:t>
                      </a:r>
                      <a:r>
                        <a:rPr lang="pt-BR" baseline="0" dirty="0" smtClean="0"/>
                        <a:t> (zero)</a:t>
                      </a:r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Longitude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Informar 0</a:t>
                      </a:r>
                      <a:r>
                        <a:rPr lang="pt-BR" baseline="0" dirty="0" smtClean="0"/>
                        <a:t> (zero)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238527">
                <a:tc>
                  <a:txBody>
                    <a:bodyPr/>
                    <a:lstStyle/>
                    <a:p>
                      <a:r>
                        <a:rPr lang="pt-BR" dirty="0" smtClean="0"/>
                        <a:t>Objetivo</a:t>
                      </a:r>
                      <a:r>
                        <a:rPr lang="pt-BR" baseline="0" dirty="0" smtClean="0"/>
                        <a:t> de desenvolvimento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Informar não </a:t>
                      </a:r>
                      <a:r>
                        <a:rPr lang="pt-BR" smtClean="0"/>
                        <a:t>se aplica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programa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Além dos campos a serem informados para digitação e escolha, existem campos que devem ser marcados ou não.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campo agência executora diz respeito a se o programa é quem executará projetos ligados a ele. Marcando o campo, o sistema compreenderá que o programa é a executará, se o campo não for marcado ao cadastrar um projeto deverá ser indicado um outro programa que seja executor para gerenciá-lo.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71</a:t>
            </a:fld>
            <a:endParaRPr lang="pt-B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96952"/>
            <a:ext cx="2571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Para marcar um campo basta clicar com ou curso do mouse sobre a caixa em branco.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opção Tem base </a:t>
            </a:r>
            <a:r>
              <a:rPr lang="pt-BR" dirty="0" err="1" smtClean="0"/>
              <a:t>Off-line</a:t>
            </a:r>
            <a:r>
              <a:rPr lang="pt-BR" dirty="0" smtClean="0"/>
              <a:t> não está mais ativa. Pois não trabalhamos mais STS </a:t>
            </a:r>
            <a:r>
              <a:rPr lang="pt-BR" dirty="0" err="1" smtClean="0"/>
              <a:t>Off-line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Após preencher todos os dados solicitados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o cadastro a qualquer momento, clique sobre o ícone 	        (cancelar).</a:t>
            </a:r>
            <a:endParaRPr lang="pt-BR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72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4786322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5929330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852936"/>
            <a:ext cx="2571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eta para a direita 8"/>
          <p:cNvSpPr/>
          <p:nvPr/>
        </p:nvSpPr>
        <p:spPr>
          <a:xfrm rot="2021366">
            <a:off x="2397280" y="260246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 programa o procedimento é o mesmo já demonstrado na alteração de uma Unidade Operacional.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um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alterar um programa o procedimento é o mesmo já demonstrado na visualização de uma Unidade Operacional.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 programa o procedimento é o mesmo já demonstrado na exclusão de uma Unidade Operacional.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Importante: </a:t>
            </a:r>
            <a:r>
              <a:rPr lang="pt-BR" dirty="0" smtClean="0"/>
              <a:t>Se existir algum projeto vinculado a este programa o sistema não permitirá a exclusão do mesmo até que todos os projetos relacionados a ele tenham sido transferidos para outro programa.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180728"/>
          </a:xfrm>
        </p:spPr>
        <p:txBody>
          <a:bodyPr/>
          <a:lstStyle/>
          <a:p>
            <a:r>
              <a:rPr lang="pt-BR" dirty="0" smtClean="0"/>
              <a:t>O procedimento é o mesmo já demonstrando no cadastro de Unidade Operacional.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76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2996952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Sair</a:t>
            </a:r>
            <a:endParaRPr kumimoji="0" lang="pt-B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552" y="4581128"/>
            <a:ext cx="7467600" cy="1180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procedimento é o mesmo já demonstrando no cadastro de Unidade Operacional.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 localizações seguem um padrão inicial alfabético onde cada letra está ligada a zona/Unidade Operacional de atuação. Essa informação de localização é de responsabilidade do núcleo de projetos.</a:t>
            </a:r>
          </a:p>
          <a:p>
            <a:endParaRPr lang="pt-BR" dirty="0" smtClean="0"/>
          </a:p>
          <a:p>
            <a:r>
              <a:rPr lang="pt-BR" dirty="0" smtClean="0"/>
              <a:t>Para acessar o cadastro de </a:t>
            </a:r>
          </a:p>
          <a:p>
            <a:pPr>
              <a:buNone/>
            </a:pPr>
            <a:r>
              <a:rPr lang="pt-BR" dirty="0" smtClean="0"/>
              <a:t>    localização clique sobre o menu </a:t>
            </a:r>
          </a:p>
          <a:p>
            <a:pPr>
              <a:buNone/>
            </a:pPr>
            <a:r>
              <a:rPr lang="pt-BR" dirty="0" smtClean="0"/>
              <a:t> Cadastro –&gt; Cadastro de Localização</a:t>
            </a:r>
          </a:p>
          <a:p>
            <a:pPr>
              <a:buNone/>
            </a:pPr>
            <a:r>
              <a:rPr lang="pt-BR" dirty="0" smtClean="0"/>
              <a:t>conforme imagem ao lado.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77</a:t>
            </a:fld>
            <a:endParaRPr lang="pt-BR"/>
          </a:p>
        </p:txBody>
      </p:sp>
      <p:pic>
        <p:nvPicPr>
          <p:cNvPr id="7" name="Imagem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140968"/>
            <a:ext cx="24384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cadastro de localização terá todas as regiões de atuação dos projetos.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78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7461408" cy="265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criar uma localização clique sobre o ícone </a:t>
            </a:r>
          </a:p>
          <a:p>
            <a:pPr>
              <a:buNone/>
            </a:pPr>
            <a:r>
              <a:rPr lang="pt-BR" dirty="0" smtClean="0"/>
              <a:t>(incluir) e aguarde que o sistema abra a tela a seguir: 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79</a:t>
            </a:fld>
            <a:endParaRPr lang="pt-BR"/>
          </a:p>
        </p:txBody>
      </p:sp>
      <p:pic>
        <p:nvPicPr>
          <p:cNvPr id="5" name="Imagem 4" descr="C:\Users\WasleySantos\AppData\Local\Microsoft\Windows\Temporary Internet Files\Content.Word\Cópia (5) de Cópia (2) de Nova Imagem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988840"/>
            <a:ext cx="414655" cy="4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429000"/>
            <a:ext cx="5800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Liberação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liberação de acesso é feita em duas etapas: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Aprovação do usuário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Associação de usuários com projetos</a:t>
            </a:r>
          </a:p>
          <a:p>
            <a:pPr marL="457200" indent="-45720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cada campo solicitado evitando deixar campos em branco e com no máximo 3 dígitos.</a:t>
            </a:r>
          </a:p>
          <a:p>
            <a:endParaRPr lang="pt-BR" dirty="0" smtClean="0"/>
          </a:p>
          <a:p>
            <a:r>
              <a:rPr lang="pt-BR" dirty="0" smtClean="0"/>
              <a:t>Os campos em destaque são aqueles obrigatórios para o sistema e que devem ser preenchidos .</a:t>
            </a:r>
          </a:p>
          <a:p>
            <a:endParaRPr lang="pt-BR" dirty="0" smtClean="0"/>
          </a:p>
          <a:p>
            <a:r>
              <a:rPr lang="pt-BR" dirty="0" smtClean="0"/>
              <a:t>Acompanhe a tabela a seguir com as explicações sobre cada campo: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localização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65558725"/>
              </p:ext>
            </p:extLst>
          </p:nvPr>
        </p:nvGraphicFramePr>
        <p:xfrm>
          <a:off x="467544" y="1916832"/>
          <a:ext cx="7467600" cy="183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código é</a:t>
                      </a:r>
                      <a:r>
                        <a:rPr lang="pt-BR" baseline="0" dirty="0" smtClean="0"/>
                        <a:t> definido por uma letra alfabética mais uma sequencia </a:t>
                      </a:r>
                      <a:r>
                        <a:rPr lang="pt-BR" baseline="0" dirty="0" err="1" smtClean="0"/>
                        <a:t>númerica</a:t>
                      </a:r>
                      <a:r>
                        <a:rPr lang="pt-BR" baseline="0" dirty="0" smtClean="0"/>
                        <a:t> que segue um padrão onde cada letra inicial é registrada para uma Região.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r>
                        <a:rPr lang="pt-BR" baseline="0" dirty="0" smtClean="0"/>
                        <a:t> / Estado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81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00034" y="3786190"/>
            <a:ext cx="7467600" cy="288032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Além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destes campos, existe a opção de Proibir Publicação: Essa proibição é relacionada a questão de código analítico ou sintético.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pt-BR" sz="24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pt-BR" sz="2400" baseline="0" dirty="0" smtClean="0"/>
              <a:t>Para marcar este campo clique com</a:t>
            </a:r>
            <a:r>
              <a:rPr lang="pt-BR" sz="2400" dirty="0" smtClean="0"/>
              <a:t> o curso do mouse sobre o quadrado e para desmarcar clique novamente.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5143512"/>
            <a:ext cx="1562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uma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238"/>
          </a:xfrm>
        </p:spPr>
        <p:txBody>
          <a:bodyPr>
            <a:normAutofit/>
          </a:bodyPr>
          <a:lstStyle/>
          <a:p>
            <a:r>
              <a:rPr lang="pt-BR" dirty="0" smtClean="0"/>
              <a:t>Para alterar uma localização o procedimento é o mesmo já demonstrado no cadastro de uma Unidade Operacional. 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82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71472" y="2857496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Visualizando uma localização</a:t>
            </a:r>
            <a:endParaRPr kumimoji="0" lang="pt-B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28596" y="4572008"/>
            <a:ext cx="7467600" cy="11858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alterar uma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localização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procedimento é o mesmo já demonstrado no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cadastro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uma Unidade Operacional.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uma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uma localização o procedimento é o mesmo já demonstrado no cadastro de uma Unidade Operacional.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Importante: </a:t>
            </a:r>
            <a:r>
              <a:rPr lang="pt-BR" dirty="0" smtClean="0"/>
              <a:t>Caso a localização já tenha sido utilizada alguma vez, a mesma não poderá mais ser excluída. O que poderá ser feito é a alteração do relacionamento entre o projeto e localização.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Observação</a:t>
            </a:r>
            <a:r>
              <a:rPr lang="pt-BR" dirty="0" smtClean="0"/>
              <a:t>: As informações já lançadas na localização anterior permanecerão registrada por toda a vida no sistema não podendo ser alteradas.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180728"/>
          </a:xfrm>
        </p:spPr>
        <p:txBody>
          <a:bodyPr/>
          <a:lstStyle/>
          <a:p>
            <a:r>
              <a:rPr lang="pt-BR" dirty="0" smtClean="0"/>
              <a:t>O procedimento é o mesmo já demonstrando no cadastro de Unidade Operacional.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84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2996952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Sair</a:t>
            </a:r>
            <a:endParaRPr kumimoji="0" lang="pt-B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552" y="4581128"/>
            <a:ext cx="7467600" cy="1180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procedimento é o mesmo já demonstrando no cadastro de Unidade Operacional.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se cadastrar um projeto é necessário que seja criado primeiramente uma conta contábil para o projeto. Para acessar o cadastro de Conta Contábil acesso o menu Cadastro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Cadastro de </a:t>
            </a:r>
            <a:r>
              <a:rPr lang="pt-BR" dirty="0" smtClean="0">
                <a:sym typeface="Wingdings" pitchFamily="2" charset="2"/>
              </a:rPr>
              <a:t>Conta Contábil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85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140968"/>
            <a:ext cx="24193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cadastro de Conta Contábil é de uso e acesso exclusivo do núcleo de projetos. Neste cadastro constam toda e todos os tipos de conta contábil. 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86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96952"/>
            <a:ext cx="7460918" cy="268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criar uma conta contábil clique sobre o ícone  (incluir) e aguarde enquanto o sistema abre a tela para digitação dos dados. </a:t>
            </a:r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87</a:t>
            </a:fld>
            <a:endParaRPr lang="pt-BR"/>
          </a:p>
        </p:txBody>
      </p:sp>
      <p:pic>
        <p:nvPicPr>
          <p:cNvPr id="5" name="Imagem 4" descr="C:\Users\WasleySantos\AppData\Local\Microsoft\Windows\Temporary Internet Files\Content.Word\Cópia (5) de Cópia (2) de Nova Imagem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1556792"/>
            <a:ext cx="414655" cy="4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140968"/>
            <a:ext cx="7789118" cy="224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1143000"/>
          </a:xfrm>
        </p:spPr>
        <p:txBody>
          <a:bodyPr/>
          <a:lstStyle/>
          <a:p>
            <a:r>
              <a:rPr lang="pt-BR" dirty="0" smtClean="0"/>
              <a:t>Criando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Preencha cada campo solicitado evitando deixar campos em branco.</a:t>
            </a:r>
          </a:p>
          <a:p>
            <a:endParaRPr lang="pt-BR" dirty="0" smtClean="0"/>
          </a:p>
          <a:p>
            <a:r>
              <a:rPr lang="pt-BR" dirty="0" smtClean="0"/>
              <a:t>Os campos em destaque são aqueles obrigatórios para o sistema e que devem ser preenchidos .</a:t>
            </a:r>
          </a:p>
          <a:p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 primeira informação a ser escolhida é o tipo de conta.</a:t>
            </a:r>
          </a:p>
          <a:p>
            <a:pPr>
              <a:buNone/>
            </a:pPr>
            <a:r>
              <a:rPr lang="pt-BR" dirty="0" smtClean="0"/>
              <a:t>Atualmente existem 12 tipos de contas: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Banco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Caixa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Adiantamento de Viagem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Adiantamento de Trabalho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Reembolso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Projeto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Ativo – Não se aplica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Passivo – Não se aplica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Lucros e Perdas – Não se aplica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Adiantamento a Fornecedor – Não se aplica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Reembolso a Fornecedor – Não se aplica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Cartão Corporativo – Não se aplica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89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57535"/>
            <a:ext cx="37719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7467600" cy="4873752"/>
          </a:xfrm>
        </p:spPr>
        <p:txBody>
          <a:bodyPr/>
          <a:lstStyle/>
          <a:p>
            <a:r>
              <a:rPr lang="pt-BR" dirty="0" smtClean="0"/>
              <a:t>Depois de liberado seu usuário, o mesmo poderá efetuar </a:t>
            </a:r>
            <a:r>
              <a:rPr lang="pt-BR" dirty="0" err="1" smtClean="0"/>
              <a:t>login</a:t>
            </a:r>
            <a:r>
              <a:rPr lang="pt-BR" dirty="0" smtClean="0"/>
              <a:t> usando o </a:t>
            </a:r>
            <a:r>
              <a:rPr lang="pt-BR" dirty="0" err="1" smtClean="0"/>
              <a:t>email</a:t>
            </a:r>
            <a:r>
              <a:rPr lang="pt-BR" dirty="0" smtClean="0"/>
              <a:t>. Informe suas credencias de acesso e clique em entrar.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Texto Explicativo 2 6"/>
          <p:cNvSpPr/>
          <p:nvPr/>
        </p:nvSpPr>
        <p:spPr>
          <a:xfrm>
            <a:off x="6000760" y="4264361"/>
            <a:ext cx="2000264" cy="571504"/>
          </a:xfrm>
          <a:prstGeom prst="borderCallout2">
            <a:avLst>
              <a:gd name="adj1" fmla="val 18750"/>
              <a:gd name="adj2" fmla="val -496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Informe seu </a:t>
            </a:r>
            <a:r>
              <a:rPr lang="pt-BR" dirty="0" err="1" smtClean="0"/>
              <a:t>email</a:t>
            </a:r>
            <a:endParaRPr lang="pt-BR" dirty="0"/>
          </a:p>
        </p:txBody>
      </p:sp>
      <p:sp>
        <p:nvSpPr>
          <p:cNvPr id="9" name="Texto Explicativo 2 8"/>
          <p:cNvSpPr/>
          <p:nvPr/>
        </p:nvSpPr>
        <p:spPr>
          <a:xfrm>
            <a:off x="6063946" y="6039405"/>
            <a:ext cx="2000264" cy="571504"/>
          </a:xfrm>
          <a:prstGeom prst="borderCallout2">
            <a:avLst>
              <a:gd name="adj1" fmla="val 78178"/>
              <a:gd name="adj2" fmla="val 810"/>
              <a:gd name="adj3" fmla="val -61636"/>
              <a:gd name="adj4" fmla="val -18847"/>
              <a:gd name="adj5" fmla="val -79370"/>
              <a:gd name="adj6" fmla="val -54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Informe sua senha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Contas de Adiantamento de Viagem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Para criar uma conta contábil de adiantamento de viagem acesse o menu de Cadastros </a:t>
            </a:r>
            <a:r>
              <a:rPr lang="pt-BR" dirty="0" smtClean="0">
                <a:sym typeface="Wingdings" pitchFamily="2" charset="2"/>
              </a:rPr>
              <a:t> Configuração do Usuários</a:t>
            </a:r>
            <a:r>
              <a:rPr lang="pt-BR" dirty="0" smtClean="0">
                <a:solidFill>
                  <a:srgbClr val="0070C0"/>
                </a:solidFill>
                <a:sym typeface="Wingdings" pitchFamily="2" charset="2"/>
              </a:rPr>
              <a:t> (vide menu configuração do usuário)</a:t>
            </a:r>
          </a:p>
          <a:p>
            <a:pPr>
              <a:buFont typeface="Wingdings" pitchFamily="2" charset="2"/>
              <a:buChar char="q"/>
            </a:pPr>
            <a:endParaRPr lang="pt-BR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As contas do tipo adiantamento de viagem são criadas pelos usuários com perfis de gerente, diretor ou núcleo de projetos. Para criar a conta basta utilizar o ícone        que o sistema criará a conta contábil 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90</a:t>
            </a:fld>
            <a:endParaRPr lang="pt-BR"/>
          </a:p>
        </p:txBody>
      </p:sp>
      <p:pic>
        <p:nvPicPr>
          <p:cNvPr id="541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5443" y="5143512"/>
            <a:ext cx="495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Contas de Adiantamento de trabalho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Para criar uma conta contábil de adiantamento de viagem acesse o menu de Cadastros </a:t>
            </a:r>
            <a:r>
              <a:rPr lang="pt-BR" dirty="0" smtClean="0">
                <a:sym typeface="Wingdings" pitchFamily="2" charset="2"/>
              </a:rPr>
              <a:t> Configuração do Usuários</a:t>
            </a:r>
            <a:r>
              <a:rPr lang="pt-BR" dirty="0" smtClean="0">
                <a:solidFill>
                  <a:srgbClr val="0070C0"/>
                </a:solidFill>
                <a:sym typeface="Wingdings" pitchFamily="2" charset="2"/>
              </a:rPr>
              <a:t> (vide menu configuração do usuário)</a:t>
            </a:r>
            <a:endParaRPr lang="pt-BR" dirty="0" smtClean="0">
              <a:solidFill>
                <a:srgbClr val="0070C0"/>
              </a:solidFill>
            </a:endParaRP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As contas do tipo adiantamento de trabalho são criadas pelos usuários com perfis de gerente, diretor ou núcleo de projetos. Para criar as contas basta utilizar o ícone        que o sistema criará a conta automaticamente.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91</a:t>
            </a:fld>
            <a:endParaRPr lang="pt-BR"/>
          </a:p>
        </p:txBody>
      </p:sp>
      <p:pic>
        <p:nvPicPr>
          <p:cNvPr id="542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5143512"/>
            <a:ext cx="419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Contas de Reembolso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Para criar uma conta contábil de adiantamento de viagem acesse o menu de Cadastros </a:t>
            </a:r>
            <a:r>
              <a:rPr lang="pt-BR" dirty="0" smtClean="0">
                <a:sym typeface="Wingdings" pitchFamily="2" charset="2"/>
              </a:rPr>
              <a:t> Configuração do Usuários</a:t>
            </a:r>
            <a:r>
              <a:rPr lang="pt-BR" dirty="0" smtClean="0">
                <a:solidFill>
                  <a:srgbClr val="0070C0"/>
                </a:solidFill>
                <a:sym typeface="Wingdings" pitchFamily="2" charset="2"/>
              </a:rPr>
              <a:t> (vide menu configuração do usuário)</a:t>
            </a:r>
            <a:endParaRPr lang="pt-BR" dirty="0" smtClean="0">
              <a:solidFill>
                <a:srgbClr val="0070C0"/>
              </a:solidFill>
            </a:endParaRP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As contas do tipo reembolso são criadas pelos usuários com perfis de gerente, diretor ou núcleo de projetos. Para criar as contas basta utilizar o ícone        que o sistema criará a conta automaticamente.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92</a:t>
            </a:fld>
            <a:endParaRPr lang="pt-BR"/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5143512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Contas de Projeto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As contas do tipo projeto são criadas para identificar cada projeto no sistema. Elas devem ser criadas antes de iniciar o cadastro de projeto.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Essa conta será sempre a contra partida.</a:t>
            </a:r>
          </a:p>
          <a:p>
            <a:endParaRPr lang="pt-BR" dirty="0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dos campos mencionados anteriormente, existem também 3 campos para seleção: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Conta bloqueada é usada para bloquear contas contábeis que não estão mais ativas.</a:t>
            </a:r>
          </a:p>
          <a:p>
            <a:endParaRPr lang="pt-BR" dirty="0" smtClean="0"/>
          </a:p>
          <a:p>
            <a:r>
              <a:rPr lang="pt-BR" dirty="0" smtClean="0"/>
              <a:t>Conta Virtual não se aplica;</a:t>
            </a:r>
          </a:p>
          <a:p>
            <a:endParaRPr lang="pt-BR" dirty="0" smtClean="0"/>
          </a:p>
          <a:p>
            <a:r>
              <a:rPr lang="pt-BR" dirty="0" smtClean="0"/>
              <a:t>Conta tem Fornecedor não se aplica;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94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592" y="2996952"/>
            <a:ext cx="3800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t-BR" dirty="0" smtClean="0"/>
              <a:t>Após preencher todos os dados solicitados clique sobre o ícone 	      (confirmar) para concluir o cadastro.</a:t>
            </a:r>
          </a:p>
          <a:p>
            <a:endParaRPr lang="pt-BR" dirty="0" smtClean="0"/>
          </a:p>
          <a:p>
            <a:r>
              <a:rPr lang="pt-BR" dirty="0" smtClean="0"/>
              <a:t>Para abortar o cadastro a qualquer momento, clique sobre o ícone 	        (cancelar).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95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071678"/>
            <a:ext cx="7620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714752"/>
            <a:ext cx="10678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238"/>
          </a:xfrm>
        </p:spPr>
        <p:txBody>
          <a:bodyPr>
            <a:normAutofit/>
          </a:bodyPr>
          <a:lstStyle/>
          <a:p>
            <a:r>
              <a:rPr lang="pt-BR" dirty="0" smtClean="0"/>
              <a:t>Para alterar uma conta contábil o procedimento é o mesmo já demonstrado no cadastro de uma Unidade Operacional. 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96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71472" y="2857496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pt-BR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Visualizando uma conta </a:t>
            </a:r>
            <a:r>
              <a:rPr lang="pt-BR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contábil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28596" y="4572008"/>
            <a:ext cx="7467600" cy="11858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alterar um programa o procedimento é o mesmo já demonstrado</a:t>
            </a:r>
            <a:r>
              <a:rPr lang="pt-BR" sz="2400" dirty="0" smtClean="0"/>
              <a:t> no cadastro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uma Unidade Operacional.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uma conta contábil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excluir uma conta contábil o procedimento é o mesmo já demonstrado no cadastro de uma Unidade Operacional.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Importante: </a:t>
            </a:r>
            <a:r>
              <a:rPr lang="pt-BR" dirty="0" smtClean="0"/>
              <a:t>Se existir algum lançamento já registrado para aquela conta contábil ela não poderá mais ser excluída.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180728"/>
          </a:xfrm>
        </p:spPr>
        <p:txBody>
          <a:bodyPr/>
          <a:lstStyle/>
          <a:p>
            <a:r>
              <a:rPr lang="pt-BR" dirty="0" smtClean="0"/>
              <a:t>O procedimento é o mesmo já demonstrando no cadastro de Unidade Operacional.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98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2996952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Sair</a:t>
            </a:r>
            <a:endParaRPr kumimoji="0" lang="pt-B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552" y="4581128"/>
            <a:ext cx="7467600" cy="1180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procedimento é o mesmo já demonstrando no cadastro de Unidade Operacional.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cadastro de projeto é um dos maiores cadastros do sistema. Ele é responsável por armazenar todos os dados cadastrais do projeto.</a:t>
            </a:r>
          </a:p>
          <a:p>
            <a:endParaRPr lang="pt-BR" dirty="0" smtClean="0"/>
          </a:p>
          <a:p>
            <a:r>
              <a:rPr lang="pt-BR" dirty="0" smtClean="0"/>
              <a:t>Para acessar o cadastro de </a:t>
            </a:r>
          </a:p>
          <a:p>
            <a:pPr>
              <a:buNone/>
            </a:pPr>
            <a:r>
              <a:rPr lang="pt-BR" dirty="0" smtClean="0"/>
              <a:t>de projetos clique sobre o menu</a:t>
            </a:r>
          </a:p>
          <a:p>
            <a:pPr>
              <a:buNone/>
            </a:pPr>
            <a:r>
              <a:rPr lang="pt-BR" dirty="0" smtClean="0"/>
              <a:t>Cadastro </a:t>
            </a:r>
            <a:r>
              <a:rPr lang="pt-BR" dirty="0" smtClean="0">
                <a:sym typeface="Wingdings" pitchFamily="2" charset="2"/>
              </a:rPr>
              <a:t> Cadastro de Projetos</a:t>
            </a:r>
          </a:p>
          <a:p>
            <a:pPr>
              <a:buNone/>
            </a:pPr>
            <a:endParaRPr lang="pt-BR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Importante: </a:t>
            </a:r>
            <a:r>
              <a:rPr lang="pt-BR" dirty="0" smtClean="0">
                <a:sym typeface="Wingdings" pitchFamily="2" charset="2"/>
              </a:rPr>
              <a:t>Atualmente somente o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Núcleo de projetos pode cadastrar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essa informação. 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10/07/2014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294605-CA5F-4509-873E-C169736FD81F}" type="slidenum">
              <a:rPr lang="pt-BR" smtClean="0"/>
              <a:pPr/>
              <a:t>99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780928"/>
            <a:ext cx="24098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7429</TotalTime>
  <Words>14562</Words>
  <Application>Microsoft Office PowerPoint</Application>
  <PresentationFormat>Apresentação na tela (4:3)</PresentationFormat>
  <Paragraphs>2750</Paragraphs>
  <Slides>372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372</vt:i4>
      </vt:variant>
    </vt:vector>
  </HeadingPairs>
  <TitlesOfParts>
    <vt:vector size="373" baseType="lpstr">
      <vt:lpstr>Balcão Envidraçado</vt:lpstr>
      <vt:lpstr>Sistema de Gestão Financeira</vt:lpstr>
      <vt:lpstr>Acessando o sistema</vt:lpstr>
      <vt:lpstr>Acessando o sistema</vt:lpstr>
      <vt:lpstr>Criando um usuário</vt:lpstr>
      <vt:lpstr>Apresentação do PowerPoint</vt:lpstr>
      <vt:lpstr>Criando um usuário</vt:lpstr>
      <vt:lpstr>Criando um usuário</vt:lpstr>
      <vt:lpstr>Liberação de acesso</vt:lpstr>
      <vt:lpstr>Acessando o sistema</vt:lpstr>
      <vt:lpstr>Sistema de Tecnologia Social</vt:lpstr>
      <vt:lpstr>Liberando o acesso ao sistema</vt:lpstr>
      <vt:lpstr>Liberando o acesso ao sistema</vt:lpstr>
      <vt:lpstr>Liberando o acesso ao sistema</vt:lpstr>
      <vt:lpstr>Liberando acesso aos projetos</vt:lpstr>
      <vt:lpstr>Configurações do usuário</vt:lpstr>
      <vt:lpstr>Configurações do usuário</vt:lpstr>
      <vt:lpstr>Configurações do usuário</vt:lpstr>
      <vt:lpstr>Configurações do usuário</vt:lpstr>
      <vt:lpstr>Configurações do usuário</vt:lpstr>
      <vt:lpstr>Configurações do usuário</vt:lpstr>
      <vt:lpstr>Planejamento e Orçamento</vt:lpstr>
      <vt:lpstr>Conteúdo</vt:lpstr>
      <vt:lpstr>Conteúdo</vt:lpstr>
      <vt:lpstr>Data de trabalho</vt:lpstr>
      <vt:lpstr>Alterando a data de trabalho</vt:lpstr>
      <vt:lpstr>Unidade Operacional</vt:lpstr>
      <vt:lpstr>Acessando o cadastro de Unidade Operacional</vt:lpstr>
      <vt:lpstr>O grid de registros</vt:lpstr>
      <vt:lpstr>O grid de registros</vt:lpstr>
      <vt:lpstr>Identificando as ferramentas do cadastro</vt:lpstr>
      <vt:lpstr>Identificando as ferramentas do cadastro</vt:lpstr>
      <vt:lpstr>Identificando as ferramentas do cadastro</vt:lpstr>
      <vt:lpstr>Criando uma Unidade Operacional</vt:lpstr>
      <vt:lpstr>Criando uma Unidade Operacional</vt:lpstr>
      <vt:lpstr>Criando uma Unidade Operacional</vt:lpstr>
      <vt:lpstr>Criando uma Unidade Operacional</vt:lpstr>
      <vt:lpstr>Visualizando uma Unidade Operacional</vt:lpstr>
      <vt:lpstr>Visualizando uma Unidade Operacional</vt:lpstr>
      <vt:lpstr>Visualizando uma Unidade Operacional</vt:lpstr>
      <vt:lpstr>Visualizando uma Unidade Operacional</vt:lpstr>
      <vt:lpstr>Visualizando uma Unidade Operacional</vt:lpstr>
      <vt:lpstr>Alterando uma Unidade Operacional</vt:lpstr>
      <vt:lpstr>Alterando uma Unidade Operacional</vt:lpstr>
      <vt:lpstr>Excluindo uma Unidade Operacional</vt:lpstr>
      <vt:lpstr>Atualizar</vt:lpstr>
      <vt:lpstr>Sair</vt:lpstr>
      <vt:lpstr>Filtro</vt:lpstr>
      <vt:lpstr>Aplicando um filtro</vt:lpstr>
      <vt:lpstr>Aplicando um filtro</vt:lpstr>
      <vt:lpstr>Aplicando um filtro</vt:lpstr>
      <vt:lpstr>Aplicando um filtro</vt:lpstr>
      <vt:lpstr>Aplicando um filtro</vt:lpstr>
      <vt:lpstr>Escondendo um filtro</vt:lpstr>
      <vt:lpstr>Removendo um filtro</vt:lpstr>
      <vt:lpstr>Registros do grid</vt:lpstr>
      <vt:lpstr>Registros do grid</vt:lpstr>
      <vt:lpstr>Paginação</vt:lpstr>
      <vt:lpstr>Paginação</vt:lpstr>
      <vt:lpstr>Ordenação </vt:lpstr>
      <vt:lpstr>Agrupamento</vt:lpstr>
      <vt:lpstr>Agrupamento</vt:lpstr>
      <vt:lpstr>Agrupamento</vt:lpstr>
      <vt:lpstr>Barra de rolagem</vt:lpstr>
      <vt:lpstr>Barra de rolagem</vt:lpstr>
      <vt:lpstr>Programa</vt:lpstr>
      <vt:lpstr>Programa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Alterando um programa</vt:lpstr>
      <vt:lpstr>Visualizando um programa</vt:lpstr>
      <vt:lpstr>Excluindo um programa</vt:lpstr>
      <vt:lpstr>Atualizar</vt:lpstr>
      <vt:lpstr>Localização</vt:lpstr>
      <vt:lpstr>Localização</vt:lpstr>
      <vt:lpstr>Criando uma localização</vt:lpstr>
      <vt:lpstr>Criando uma localização</vt:lpstr>
      <vt:lpstr>Criando uma localização</vt:lpstr>
      <vt:lpstr>Alterando uma localização</vt:lpstr>
      <vt:lpstr>Excluindo uma localização</vt:lpstr>
      <vt:lpstr>Atualizar</vt:lpstr>
      <vt:lpstr>Conta contábil</vt:lpstr>
      <vt:lpstr>Conta contábil</vt:lpstr>
      <vt:lpstr>Criando uma conta contábil</vt:lpstr>
      <vt:lpstr>Criando uma conta contábil</vt:lpstr>
      <vt:lpstr>Criando uma conta contábil</vt:lpstr>
      <vt:lpstr>Criando uma conta contábil</vt:lpstr>
      <vt:lpstr>Criando uma conta contábil</vt:lpstr>
      <vt:lpstr>Criando uma conta contábil</vt:lpstr>
      <vt:lpstr>Criando uma conta contábil</vt:lpstr>
      <vt:lpstr>Criando uma conta contábil</vt:lpstr>
      <vt:lpstr>Criando uma conta contábil</vt:lpstr>
      <vt:lpstr>Alterando uma conta contábil</vt:lpstr>
      <vt:lpstr>Excluindo uma conta contábil</vt:lpstr>
      <vt:lpstr>Atualizar</vt:lpstr>
      <vt:lpstr>Projeto</vt:lpstr>
      <vt:lpstr>Projeto</vt:lpstr>
      <vt:lpstr>Criando um projeto</vt:lpstr>
      <vt:lpstr>Incluindo um projeto</vt:lpstr>
      <vt:lpstr>Incluindo um projeto</vt:lpstr>
      <vt:lpstr>Incluindo um projeto</vt:lpstr>
      <vt:lpstr>Incluindo um projeto</vt:lpstr>
      <vt:lpstr>Incluindo um projeto</vt:lpstr>
      <vt:lpstr>Incluindo um projeto</vt:lpstr>
      <vt:lpstr>Incluindo um projeto</vt:lpstr>
      <vt:lpstr>Incluindo um projeto</vt:lpstr>
      <vt:lpstr>Alterando um projeto</vt:lpstr>
      <vt:lpstr>Excluindo um projeto</vt:lpstr>
      <vt:lpstr>Atualizar</vt:lpstr>
      <vt:lpstr>Projeto x Localização</vt:lpstr>
      <vt:lpstr>Incluindo um projeto x localização</vt:lpstr>
      <vt:lpstr>Incluindo um projeto x localização</vt:lpstr>
      <vt:lpstr>Incluindo um projeto x localização</vt:lpstr>
      <vt:lpstr>Alterando um projeto x localização</vt:lpstr>
      <vt:lpstr>Excluindo um projeto x localização</vt:lpstr>
      <vt:lpstr>Atualizar</vt:lpstr>
      <vt:lpstr>Projeto x Fundo</vt:lpstr>
      <vt:lpstr>Incluindo um Projeto x Fundo</vt:lpstr>
      <vt:lpstr>Incluindo um Projeto x Fundo</vt:lpstr>
      <vt:lpstr>Incluindo um Projeto x Fundo</vt:lpstr>
      <vt:lpstr>fonte de financiamento</vt:lpstr>
      <vt:lpstr>Calendário contábil</vt:lpstr>
      <vt:lpstr>Calendário contábil</vt:lpstr>
      <vt:lpstr>Criando um calendário contábil</vt:lpstr>
      <vt:lpstr>Criando um calendário contábil</vt:lpstr>
      <vt:lpstr>Criando um calendário contábil</vt:lpstr>
      <vt:lpstr>Criando um calendário contábil</vt:lpstr>
      <vt:lpstr>Criando um calendário contábil</vt:lpstr>
      <vt:lpstr>Criando um calendário contábil</vt:lpstr>
      <vt:lpstr>Criando um calendário contábil</vt:lpstr>
      <vt:lpstr>Visualizando um calendário contábil</vt:lpstr>
      <vt:lpstr>Alterando um calendário contábil</vt:lpstr>
      <vt:lpstr>Alterando um calendário contábil</vt:lpstr>
      <vt:lpstr>Alterando um calendário contábil</vt:lpstr>
      <vt:lpstr>Alterando um calendário contábil</vt:lpstr>
      <vt:lpstr>Alterando um calendário contábil</vt:lpstr>
      <vt:lpstr>Alterando um calendário contábil</vt:lpstr>
      <vt:lpstr>Alterando um calendário contábil</vt:lpstr>
      <vt:lpstr>Alterando um calendário contábil</vt:lpstr>
      <vt:lpstr>Alterando o status do calendário de todos os projetos</vt:lpstr>
      <vt:lpstr>Alterando o status do calendário de todos os projetos</vt:lpstr>
      <vt:lpstr>Alterando o status do calendário de todos os projetos</vt:lpstr>
      <vt:lpstr>Alterando o status do calendário de todos os projetos</vt:lpstr>
      <vt:lpstr>Calendário contábil x Fundo</vt:lpstr>
      <vt:lpstr>Calendário contábil x Fundo</vt:lpstr>
      <vt:lpstr>Incluindo um calendário contábil x fundo</vt:lpstr>
      <vt:lpstr>Incluindo um calendário contábil x fundo</vt:lpstr>
      <vt:lpstr>Incluindo um calendário contábil x  fundo</vt:lpstr>
      <vt:lpstr>Incluindo um calendário contábil x  fundo</vt:lpstr>
      <vt:lpstr>Incluindo um calendário contábil x  fundo</vt:lpstr>
      <vt:lpstr>Incluindo um calendário contábil x  fundo</vt:lpstr>
      <vt:lpstr>Visualizando um calendário contábil x fundo</vt:lpstr>
      <vt:lpstr>Alterando um calendário contábil x fundo</vt:lpstr>
      <vt:lpstr>Alterando um calendário contábil x fundo</vt:lpstr>
      <vt:lpstr>Excluindo um calendário contábil x fundo</vt:lpstr>
      <vt:lpstr>Calendário contábil x Área estratégica</vt:lpstr>
      <vt:lpstr>Calendário contábil x Área estratégica</vt:lpstr>
      <vt:lpstr>Incluindo um calendário contábil x área estratégica</vt:lpstr>
      <vt:lpstr>Incluindo um calendário contábil x área estratégica</vt:lpstr>
      <vt:lpstr>Incluindo um calendário contábil x área estratégica</vt:lpstr>
      <vt:lpstr>Visualização de calendário contábil x área estratégica</vt:lpstr>
      <vt:lpstr>Alterando um calendário contábil x área estratégica</vt:lpstr>
      <vt:lpstr>Excluindo um calendário contábil x área estratégica </vt:lpstr>
      <vt:lpstr>Meios de verificação</vt:lpstr>
      <vt:lpstr>Meios de Verificação</vt:lpstr>
      <vt:lpstr>Meios de Verificação</vt:lpstr>
      <vt:lpstr>Incluindo um meio de verificação</vt:lpstr>
      <vt:lpstr>Incluindo um meio de verificação</vt:lpstr>
      <vt:lpstr>Incluindo um meio de verificação</vt:lpstr>
      <vt:lpstr>Visualizando um meio de verificação</vt:lpstr>
      <vt:lpstr>Alterando um meio de verificação</vt:lpstr>
      <vt:lpstr>Excluindo um meio de verificação</vt:lpstr>
      <vt:lpstr>Resultado</vt:lpstr>
      <vt:lpstr>Resultado</vt:lpstr>
      <vt:lpstr>Resultado</vt:lpstr>
      <vt:lpstr>Incluindo um resultado</vt:lpstr>
      <vt:lpstr>Incluindo um resultado</vt:lpstr>
      <vt:lpstr>Incluindo um resultado</vt:lpstr>
      <vt:lpstr>Incluindo um resultado</vt:lpstr>
      <vt:lpstr>Incluindo um indicador de um resultado</vt:lpstr>
      <vt:lpstr>Incluindo um indicador de um resultado</vt:lpstr>
      <vt:lpstr>Incluindo um meio de verificação a um indicador</vt:lpstr>
      <vt:lpstr>Incluindo um meio de verificação a um indicador</vt:lpstr>
      <vt:lpstr>Incluindo um meio de verificação a um indicador</vt:lpstr>
      <vt:lpstr>Removendo um meio de verificação de um indicador</vt:lpstr>
      <vt:lpstr>Incluindo um meio de verificação a um indicador</vt:lpstr>
      <vt:lpstr>Incluindo um indicador para um resultado</vt:lpstr>
      <vt:lpstr>Incluindo um resultado</vt:lpstr>
      <vt:lpstr>Alterando um resultado</vt:lpstr>
      <vt:lpstr>Alterando um indicador de um resultado</vt:lpstr>
      <vt:lpstr>Alterando um indicador</vt:lpstr>
      <vt:lpstr>Excluindo um resultado</vt:lpstr>
      <vt:lpstr>Produto</vt:lpstr>
      <vt:lpstr>Produto</vt:lpstr>
      <vt:lpstr>Produto</vt:lpstr>
      <vt:lpstr>Incluindo um produto</vt:lpstr>
      <vt:lpstr>Incluindo um produto</vt:lpstr>
      <vt:lpstr>Incluindo um produto</vt:lpstr>
      <vt:lpstr>Incluindo um produto</vt:lpstr>
      <vt:lpstr>Incluindo um indicador de um produto</vt:lpstr>
      <vt:lpstr>Alterando um Produto</vt:lpstr>
      <vt:lpstr>Excluindo um produto</vt:lpstr>
      <vt:lpstr>Calendário Contábil x Produto</vt:lpstr>
      <vt:lpstr>Calendário Contábil x produto</vt:lpstr>
      <vt:lpstr>Incluindo um calendário contábil x produto</vt:lpstr>
      <vt:lpstr>Atividade</vt:lpstr>
      <vt:lpstr>Atividade</vt:lpstr>
      <vt:lpstr>Atividade</vt:lpstr>
      <vt:lpstr>Incluindo uma atividade</vt:lpstr>
      <vt:lpstr>Incluindo uma atividade</vt:lpstr>
      <vt:lpstr>Incluindo uma atividade</vt:lpstr>
      <vt:lpstr>Incluindo uma atividade</vt:lpstr>
      <vt:lpstr>Incluindo uma atividade</vt:lpstr>
      <vt:lpstr>Incluindo uma atividade</vt:lpstr>
      <vt:lpstr>Alterado uma atividade</vt:lpstr>
      <vt:lpstr>Visualizando uma atividade</vt:lpstr>
      <vt:lpstr>Excluindo uma atividade</vt:lpstr>
      <vt:lpstr>Orçamento</vt:lpstr>
      <vt:lpstr>Orçamento</vt:lpstr>
      <vt:lpstr>Incluindo um orçamento</vt:lpstr>
      <vt:lpstr>Incluindo um orçamento</vt:lpstr>
      <vt:lpstr>Incluindo um orçamento</vt:lpstr>
      <vt:lpstr>Incluindo um orçamento</vt:lpstr>
      <vt:lpstr>Incluindo um orçamento</vt:lpstr>
      <vt:lpstr>Incluindo um orçamento</vt:lpstr>
      <vt:lpstr>Incluindo um orçamento</vt:lpstr>
      <vt:lpstr>Alterando um orçamento</vt:lpstr>
      <vt:lpstr>Excluindo um orçamento</vt:lpstr>
      <vt:lpstr>Visualizando um orçamento</vt:lpstr>
      <vt:lpstr>Prestação de contas</vt:lpstr>
      <vt:lpstr>Conteúdo</vt:lpstr>
      <vt:lpstr>Calendário contábil</vt:lpstr>
      <vt:lpstr>Movimentação de receita</vt:lpstr>
      <vt:lpstr>Movimentação de receita</vt:lpstr>
      <vt:lpstr>Identificando os ícones de ferramentas</vt:lpstr>
      <vt:lpstr>Identificando os ícones de ferramentas</vt:lpstr>
      <vt:lpstr>Identificando os ícones de ferramentas</vt:lpstr>
      <vt:lpstr>Incluindo uma receita</vt:lpstr>
      <vt:lpstr>Incluindo uma receita</vt:lpstr>
      <vt:lpstr>Incluindo uma receita</vt:lpstr>
      <vt:lpstr>Incluindo uma receita</vt:lpstr>
      <vt:lpstr>Visualizando uma receita</vt:lpstr>
      <vt:lpstr>Alterando uma receita</vt:lpstr>
      <vt:lpstr>Excluindo uma receita</vt:lpstr>
      <vt:lpstr>Estornando uma receita</vt:lpstr>
      <vt:lpstr>Estornando uma receita</vt:lpstr>
      <vt:lpstr>Estornando uma receita</vt:lpstr>
      <vt:lpstr>Estornando uma receita</vt:lpstr>
      <vt:lpstr>Cancelando um estorno</vt:lpstr>
      <vt:lpstr>Movimentação de devolução de receita</vt:lpstr>
      <vt:lpstr>Movimentação de devolução de receita</vt:lpstr>
      <vt:lpstr>Incluindo uma movimentação de devolução de receita sem rateio</vt:lpstr>
      <vt:lpstr>Incluindo uma movimentação de devolução de receita sem rateio</vt:lpstr>
      <vt:lpstr>Incluindo uma movimentação de devolução de receita sem rateio</vt:lpstr>
      <vt:lpstr>Incluindo uma movimentação de devolução de receita sem rateio</vt:lpstr>
      <vt:lpstr>Incluindo uma movimentação de devolução de receita sem rateio</vt:lpstr>
      <vt:lpstr>Alterando uma movimentação de devolução de receita sem rateio</vt:lpstr>
      <vt:lpstr>Incluindo uma movimentação de devolução de receita com rateio</vt:lpstr>
      <vt:lpstr>Incluindo uma movimentação de devolução de receita com rateio</vt:lpstr>
      <vt:lpstr>Incluindo uma movimentação de devolução de receita com rateio</vt:lpstr>
      <vt:lpstr>Incluindo uma movimentação de devolução de receita com rateio</vt:lpstr>
      <vt:lpstr>Incluindo uma movimentação de devolução de receita com rateio</vt:lpstr>
      <vt:lpstr>Incluindo uma movimentação de devolução de receita com rateio</vt:lpstr>
      <vt:lpstr>Incluindo uma movimentação de devolução de receita com rateio</vt:lpstr>
      <vt:lpstr>Incluindo uma movimentação de devolução de receita com rateio</vt:lpstr>
      <vt:lpstr>Alterando uma movimentação de devolução de receita com rateio</vt:lpstr>
      <vt:lpstr>Excluindo uma movimentação de devolução de receita com ou sem rateio</vt:lpstr>
      <vt:lpstr>Baixando um cheque</vt:lpstr>
      <vt:lpstr>Baixando um cheque</vt:lpstr>
      <vt:lpstr>Cancelando uma baixa de cheque</vt:lpstr>
      <vt:lpstr>Movimentação financeira</vt:lpstr>
      <vt:lpstr>Movimentação financeira</vt:lpstr>
      <vt:lpstr>Incluindo movimentação financeira a pagar</vt:lpstr>
      <vt:lpstr>Incluindo movimentação financeira a pagar</vt:lpstr>
      <vt:lpstr>Incluindo movimentação financeira a pagar</vt:lpstr>
      <vt:lpstr>Incluindo movimentação financeira a pagar</vt:lpstr>
      <vt:lpstr>Incluindo movimentação financeira a receber</vt:lpstr>
      <vt:lpstr>Incluindo movimentação financeira a receber</vt:lpstr>
      <vt:lpstr>Incluindo movimentação financeira a receber</vt:lpstr>
      <vt:lpstr>Incluindo movimentação financeira a receber</vt:lpstr>
      <vt:lpstr>Incluindo movimentação financeira a receber</vt:lpstr>
      <vt:lpstr>Estornando ou cancelando um estorno na movimentação financeira</vt:lpstr>
      <vt:lpstr>Baixando um cheque</vt:lpstr>
      <vt:lpstr>Cancelando uma baixa de um cheque</vt:lpstr>
      <vt:lpstr>Alterando uma movimentação financeira</vt:lpstr>
      <vt:lpstr>Excluindo uma movimentação financeira</vt:lpstr>
      <vt:lpstr>Adiantamento</vt:lpstr>
      <vt:lpstr>Cadastrando um adiantamento</vt:lpstr>
      <vt:lpstr>Incluindo um adiantamento</vt:lpstr>
      <vt:lpstr>Incluindo um adiantamento</vt:lpstr>
      <vt:lpstr>Pesquisando uma conta de adiantamento</vt:lpstr>
      <vt:lpstr>Pesquisando uma conta de adiantamento</vt:lpstr>
      <vt:lpstr>Incluindo um adiantamento</vt:lpstr>
      <vt:lpstr>Baixando um cheque de adiantamento</vt:lpstr>
      <vt:lpstr>Cancelando uma baixa</vt:lpstr>
      <vt:lpstr>Estornando ou cancelando um adiantamento</vt:lpstr>
      <vt:lpstr>Alterando um adiantamento</vt:lpstr>
      <vt:lpstr>Excluindo um adiantamento</vt:lpstr>
      <vt:lpstr>Regra de adiantamento</vt:lpstr>
      <vt:lpstr>Prestação de contas</vt:lpstr>
      <vt:lpstr>Prestação de contas</vt:lpstr>
      <vt:lpstr>Prestação de contas sem rateio</vt:lpstr>
      <vt:lpstr>Prestação de contas sem rateio</vt:lpstr>
      <vt:lpstr>Plano de contas</vt:lpstr>
      <vt:lpstr>Plano de contas</vt:lpstr>
      <vt:lpstr>Plano de contas</vt:lpstr>
      <vt:lpstr>Incluindo uma conta de despesa</vt:lpstr>
      <vt:lpstr>Incluindo uma conta de despesa</vt:lpstr>
      <vt:lpstr>Incluindo uma conta de despesa</vt:lpstr>
      <vt:lpstr>Incluindo uma conta de despesa</vt:lpstr>
      <vt:lpstr>Bloqueando uma conta do plano de contas</vt:lpstr>
      <vt:lpstr>Bloqueando uma conta do plano de contas</vt:lpstr>
      <vt:lpstr>Escolhendo a entidade financeira</vt:lpstr>
      <vt:lpstr>Escolhendo o adiantamento</vt:lpstr>
      <vt:lpstr>Prestação de contas sem rateio</vt:lpstr>
      <vt:lpstr>Prestação de contas sem rateio</vt:lpstr>
      <vt:lpstr>Prestação de contas sem rateio</vt:lpstr>
      <vt:lpstr>Prestação de contas com rateio</vt:lpstr>
      <vt:lpstr>Prestação de contas com rateio</vt:lpstr>
      <vt:lpstr>Prestação de contas com rateio</vt:lpstr>
      <vt:lpstr>Prestação de contas com rateio</vt:lpstr>
      <vt:lpstr>Prestação de contas com rateio</vt:lpstr>
      <vt:lpstr>Prestação de contas com rateio</vt:lpstr>
      <vt:lpstr>Prestação de contas com rateio</vt:lpstr>
      <vt:lpstr>Orientações para prestação de contas</vt:lpstr>
      <vt:lpstr>Alterando uma prestação de contas</vt:lpstr>
      <vt:lpstr>Excluindo uma prestação de contas com ou sem rateio</vt:lpstr>
      <vt:lpstr>Estornado ou cancelando um estorno de uma prestação de contas</vt:lpstr>
      <vt:lpstr>Reembolso</vt:lpstr>
      <vt:lpstr>Reembolso</vt:lpstr>
      <vt:lpstr>Reembolso</vt:lpstr>
      <vt:lpstr>Reembolso aberto</vt:lpstr>
      <vt:lpstr>Identificando um reembolso aberto</vt:lpstr>
      <vt:lpstr>Baixando um reembolso</vt:lpstr>
      <vt:lpstr>Baixando um reembolso</vt:lpstr>
      <vt:lpstr>Baixando um reembolso</vt:lpstr>
      <vt:lpstr>Baixando um reembolso</vt:lpstr>
      <vt:lpstr>Cancelando a baixa</vt:lpstr>
      <vt:lpstr>Baixa doação</vt:lpstr>
      <vt:lpstr>Baixa doação</vt:lpstr>
      <vt:lpstr>Estorno ou cancelamento de estorno</vt:lpstr>
      <vt:lpstr>Devolução de adiantamento</vt:lpstr>
      <vt:lpstr>Devolução de adiantamento</vt:lpstr>
      <vt:lpstr>Incluindo uma devolução de adiantamento</vt:lpstr>
      <vt:lpstr>Incluindo uma devolução de adiantamento</vt:lpstr>
      <vt:lpstr>Incluindo uma devolução de adiantamento</vt:lpstr>
      <vt:lpstr>Incluindo uma devolução de adiantamento</vt:lpstr>
      <vt:lpstr>Incluindo uma devolução de adiantamento</vt:lpstr>
      <vt:lpstr>Estorno ou cancelamento de estorno</vt:lpstr>
      <vt:lpstr>Lançamento de despesa</vt:lpstr>
      <vt:lpstr>Lançamento de despesa</vt:lpstr>
      <vt:lpstr>Incluindo um lançamento sem rateio</vt:lpstr>
      <vt:lpstr>Incluindo um lançamento sem rateio</vt:lpstr>
      <vt:lpstr>Incluindo um lançamento sem rateio</vt:lpstr>
      <vt:lpstr>Incluindo um lançamento sem rateio</vt:lpstr>
      <vt:lpstr>Incluindo um lançamento com rateio</vt:lpstr>
      <vt:lpstr>Incluindo um lançamento com rateio</vt:lpstr>
      <vt:lpstr>Incluindo um lançamento com rateio</vt:lpstr>
      <vt:lpstr>Incluindo um lançamento com rateio</vt:lpstr>
      <vt:lpstr>Incluindo um lançamento com rateio</vt:lpstr>
      <vt:lpstr>Baixa e cancelamento de baixa</vt:lpstr>
      <vt:lpstr>Estorno ou cancelamento de estorno</vt:lpstr>
      <vt:lpstr>Alteração de lançamento com e sem rateio</vt:lpstr>
      <vt:lpstr>Excluindo um lançamento com e sem rateio</vt:lpstr>
      <vt:lpstr>Saldos</vt:lpstr>
      <vt:lpstr>Auditória em lançamentos</vt:lpstr>
      <vt:lpstr>Auditória em lançamentos</vt:lpstr>
      <vt:lpstr>Saldos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Orçamento</dc:title>
  <dc:creator>Wasley Santos</dc:creator>
  <cp:lastModifiedBy>Wasley Santos</cp:lastModifiedBy>
  <cp:revision>550</cp:revision>
  <cp:lastPrinted>2014-07-11T01:20:23Z</cp:lastPrinted>
  <dcterms:created xsi:type="dcterms:W3CDTF">2011-09-30T00:11:39Z</dcterms:created>
  <dcterms:modified xsi:type="dcterms:W3CDTF">2014-07-11T11:59:32Z</dcterms:modified>
</cp:coreProperties>
</file>