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7" r:id="rId3"/>
    <p:sldId id="281" r:id="rId4"/>
    <p:sldId id="286" r:id="rId5"/>
    <p:sldId id="291" r:id="rId6"/>
    <p:sldId id="292" r:id="rId7"/>
    <p:sldId id="266" r:id="rId8"/>
    <p:sldId id="287" r:id="rId9"/>
    <p:sldId id="290" r:id="rId10"/>
    <p:sldId id="288" r:id="rId11"/>
    <p:sldId id="268" r:id="rId12"/>
    <p:sldId id="258" r:id="rId13"/>
    <p:sldId id="278" r:id="rId14"/>
    <p:sldId id="296" r:id="rId15"/>
    <p:sldId id="294" r:id="rId16"/>
    <p:sldId id="295" r:id="rId17"/>
    <p:sldId id="299" r:id="rId18"/>
    <p:sldId id="300" r:id="rId19"/>
    <p:sldId id="302" r:id="rId20"/>
    <p:sldId id="273" r:id="rId21"/>
    <p:sldId id="293" r:id="rId22"/>
    <p:sldId id="267" r:id="rId23"/>
  </p:sldIdLst>
  <p:sldSz cx="12192000" cy="6858000"/>
  <p:notesSz cx="6858000" cy="9144000"/>
  <p:embeddedFontLst>
    <p:embeddedFont>
      <p:font typeface="Bahnschrift" panose="020B0502040204020203" pitchFamily="34" charset="0"/>
      <p:regular r:id="rId24"/>
      <p:bold r:id="rId2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길현" initials="이" lastIdx="1" clrIdx="0">
    <p:extLst>
      <p:ext uri="{19B8F6BF-5375-455C-9EA6-DF929625EA0E}">
        <p15:presenceInfo xmlns:p15="http://schemas.microsoft.com/office/powerpoint/2012/main" userId="이길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8B2E"/>
    <a:srgbClr val="B48B61"/>
    <a:srgbClr val="FD9401"/>
    <a:srgbClr val="595347"/>
    <a:srgbClr val="D9D8D5"/>
    <a:srgbClr val="6F7071"/>
    <a:srgbClr val="FC915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showGuides="1">
      <p:cViewPr varScale="1">
        <p:scale>
          <a:sx n="103" d="100"/>
          <a:sy n="103" d="100"/>
        </p:scale>
        <p:origin x="84" y="3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541821168"/>
        <c:axId val="541821496"/>
      </c:barChart>
      <c:catAx>
        <c:axId val="54182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crossAx val="541821496"/>
        <c:crosses val="autoZero"/>
        <c:auto val="1"/>
        <c:lblAlgn val="ctr"/>
        <c:lblOffset val="100"/>
        <c:noMultiLvlLbl val="0"/>
      </c:catAx>
      <c:valAx>
        <c:axId val="541821496"/>
        <c:scaling>
          <c:orientation val="minMax"/>
        </c:scaling>
        <c:delete val="0"/>
        <c:axPos val="l"/>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crossAx val="5418211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75000"/>
        </a:schemeClr>
      </a:solidFill>
    </a:ln>
    <a:effectLst/>
  </c:spPr>
  <c:txPr>
    <a:bodyPr/>
    <a:lstStyle/>
    <a:p>
      <a:pPr>
        <a:defRPr>
          <a:latin typeface="나눔스퀘어_ac Light" panose="020B0600000101010101" pitchFamily="50" charset="-127"/>
          <a:ea typeface="나눔스퀘어_ac Light" panose="020B0600000101010101" pitchFamily="50"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541821168"/>
        <c:axId val="541821496"/>
      </c:barChart>
      <c:catAx>
        <c:axId val="54182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crossAx val="541821496"/>
        <c:crosses val="autoZero"/>
        <c:auto val="1"/>
        <c:lblAlgn val="ctr"/>
        <c:lblOffset val="100"/>
        <c:noMultiLvlLbl val="0"/>
      </c:catAx>
      <c:valAx>
        <c:axId val="541821496"/>
        <c:scaling>
          <c:orientation val="minMax"/>
        </c:scaling>
        <c:delete val="0"/>
        <c:axPos val="l"/>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crossAx val="5418211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나눔스퀘어_ac Light" panose="020B0600000101010101" pitchFamily="50" charset="-127"/>
                <a:ea typeface="나눔스퀘어_ac Light" panose="020B0600000101010101" pitchFamily="50" charset="-127"/>
                <a:cs typeface="+mn-cs"/>
              </a:defRPr>
            </a:pPr>
            <a:endParaRPr lang="ko-KR"/>
          </a:p>
        </c:txPr>
      </c:dTable>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75000"/>
        </a:schemeClr>
      </a:solidFill>
    </a:ln>
    <a:effectLst/>
  </c:spPr>
  <c:txPr>
    <a:bodyPr/>
    <a:lstStyle/>
    <a:p>
      <a:pPr>
        <a:defRPr>
          <a:latin typeface="나눔스퀘어_ac Light" panose="020B0600000101010101" pitchFamily="50" charset="-127"/>
          <a:ea typeface="나눔스퀘어_ac Light" panose="020B0600000101010101" pitchFamily="50" charset="-127"/>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0B4214-4DBF-4616-B2C3-8B4EF7E46E6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AB03FE9-97D5-43D9-BC92-7B6A40E4F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F7394D1-6C04-4599-BB51-9A952C1EA6FA}"/>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5" name="바닥글 개체 틀 4">
            <a:extLst>
              <a:ext uri="{FF2B5EF4-FFF2-40B4-BE49-F238E27FC236}">
                <a16:creationId xmlns:a16="http://schemas.microsoft.com/office/drawing/2014/main" id="{27566867-1A19-44DC-8532-C255ED42E0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C5D865-9FE0-4F4A-ADF1-214DE2357E27}"/>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708552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06BDD4-7832-4FEF-AAAB-5E87D30D34F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6D78FB2-BEAE-4940-88AB-CE46D37201F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ADB5249-15A3-46F2-95ED-5B53EFB5CD9B}"/>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5" name="바닥글 개체 틀 4">
            <a:extLst>
              <a:ext uri="{FF2B5EF4-FFF2-40B4-BE49-F238E27FC236}">
                <a16:creationId xmlns:a16="http://schemas.microsoft.com/office/drawing/2014/main" id="{17E9081F-8629-4881-8001-2B078416B7B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EB9FF-478D-4F34-A5DC-85C16DA5CE44}"/>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78658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E3ED1E-1367-4089-8246-25CF02101A8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F03311B-06C8-4BA3-8FA8-A087FE4C4AC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753F52C-E04E-4842-9401-2A53FEC18A56}"/>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5" name="바닥글 개체 틀 4">
            <a:extLst>
              <a:ext uri="{FF2B5EF4-FFF2-40B4-BE49-F238E27FC236}">
                <a16:creationId xmlns:a16="http://schemas.microsoft.com/office/drawing/2014/main" id="{35650625-DEC8-4CA1-833E-D5F27F2B98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4A1BC5-DB02-4CA7-A164-16C8D455C93D}"/>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40366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5D42E-715B-4EDD-A27B-33254448114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4DDA5DB-0087-4B56-AB93-7A96F320BB4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10E96F-C356-4868-AAF1-E7F5037B9161}"/>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5" name="바닥글 개체 틀 4">
            <a:extLst>
              <a:ext uri="{FF2B5EF4-FFF2-40B4-BE49-F238E27FC236}">
                <a16:creationId xmlns:a16="http://schemas.microsoft.com/office/drawing/2014/main" id="{39FAD522-9369-4F05-814F-D9537D6664A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1A04CC-EDF1-43BF-A270-3ED96526E00B}"/>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10397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20C71-EBBC-40F0-B528-6DCCE855611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EFEAFDC-90E7-4666-8054-5E1622750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E21E9D8-B8DB-4488-9EB8-662CCDEC7C7F}"/>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5" name="바닥글 개체 틀 4">
            <a:extLst>
              <a:ext uri="{FF2B5EF4-FFF2-40B4-BE49-F238E27FC236}">
                <a16:creationId xmlns:a16="http://schemas.microsoft.com/office/drawing/2014/main" id="{D0DD5FDD-E25D-4ECB-9C77-C975AECBF5D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5C334A-2787-4D3E-AA09-1AB980F881CD}"/>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252748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1955A4-42D8-4052-91CD-83CC8EB8A7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20FDB7F-4847-4641-947F-2C409653058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41E8238-7785-4913-A114-3C4A0B8F7A3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0915E74-67E7-4632-B5FF-C607E64B688C}"/>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6" name="바닥글 개체 틀 5">
            <a:extLst>
              <a:ext uri="{FF2B5EF4-FFF2-40B4-BE49-F238E27FC236}">
                <a16:creationId xmlns:a16="http://schemas.microsoft.com/office/drawing/2014/main" id="{F0ACB9C5-D260-4603-993D-811AD5292C0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25CE58B-7D88-46FD-9424-91D4C1DEB302}"/>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4336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A889C1-1DC9-4BA1-BE5E-FEA0E3D6CB0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D37FCBF-30AD-43ED-A29C-F719B7BEF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A5F8C6A-FC2D-4F48-9EA9-082BD928B71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93FD55E-35E4-45CB-9F14-0B6DE3088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29DEB8A-6088-4697-8FB2-145D3FE8921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E0739F7-EBE7-4E61-A35B-0E2190F222A3}"/>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8" name="바닥글 개체 틀 7">
            <a:extLst>
              <a:ext uri="{FF2B5EF4-FFF2-40B4-BE49-F238E27FC236}">
                <a16:creationId xmlns:a16="http://schemas.microsoft.com/office/drawing/2014/main" id="{B079755D-AE2C-4E94-8827-3EDEB989999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F694F53-41A5-4EC8-B85C-ECF325B953C9}"/>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170122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B42CAD-5B9C-4883-99D8-79E064D669E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BE3CBBE-A715-436F-83AE-1CDB1B4428A4}"/>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4" name="바닥글 개체 틀 3">
            <a:extLst>
              <a:ext uri="{FF2B5EF4-FFF2-40B4-BE49-F238E27FC236}">
                <a16:creationId xmlns:a16="http://schemas.microsoft.com/office/drawing/2014/main" id="{899D08C5-525A-4D7A-BAC8-393060F23B1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32695A6-CAB4-47F8-A104-F10AB42E8659}"/>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85999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A8BEF53-7AB9-4B35-9113-0F6666F45887}"/>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3" name="바닥글 개체 틀 2">
            <a:extLst>
              <a:ext uri="{FF2B5EF4-FFF2-40B4-BE49-F238E27FC236}">
                <a16:creationId xmlns:a16="http://schemas.microsoft.com/office/drawing/2014/main" id="{AD076032-36AC-455A-B9BE-179570A1189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7764636-4C36-4807-B9BC-D7B8D5C0A3E1}"/>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
        <p:nvSpPr>
          <p:cNvPr id="6" name="TextBox 5">
            <a:extLst>
              <a:ext uri="{FF2B5EF4-FFF2-40B4-BE49-F238E27FC236}">
                <a16:creationId xmlns:a16="http://schemas.microsoft.com/office/drawing/2014/main" id="{48170576-C598-413D-9D50-1D8263FFE92C}"/>
              </a:ext>
            </a:extLst>
          </p:cNvPr>
          <p:cNvSpPr txBox="1"/>
          <p:nvPr userDrawn="1"/>
        </p:nvSpPr>
        <p:spPr>
          <a:xfrm>
            <a:off x="9831938" y="6614007"/>
            <a:ext cx="2369559" cy="246221"/>
          </a:xfrm>
          <a:prstGeom prst="rect">
            <a:avLst/>
          </a:prstGeom>
          <a:noFill/>
        </p:spPr>
        <p:txBody>
          <a:bodyPr wrap="none" rtlCol="0">
            <a:spAutoFit/>
          </a:bodyPr>
          <a:lstStyle/>
          <a:p>
            <a:pPr algn="r"/>
            <a:r>
              <a:rPr lang="en-US" altLang="ko-KR" sz="1000" dirty="0">
                <a:solidFill>
                  <a:schemeClr val="tx1">
                    <a:lumMod val="85000"/>
                    <a:lumOff val="1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ⓒSaebyeol Yu.</a:t>
            </a:r>
            <a:r>
              <a:rPr lang="ko-KR" altLang="en-US" sz="1000" dirty="0">
                <a:solidFill>
                  <a:schemeClr val="tx1">
                    <a:lumMod val="85000"/>
                    <a:lumOff val="1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 </a:t>
            </a:r>
            <a:r>
              <a:rPr lang="en-US" altLang="ko-KR" sz="1000" dirty="0" err="1">
                <a:solidFill>
                  <a:schemeClr val="tx1">
                    <a:lumMod val="85000"/>
                    <a:lumOff val="1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Saebyeol’s</a:t>
            </a:r>
            <a:r>
              <a:rPr lang="ko-KR" altLang="en-US" sz="1000" dirty="0">
                <a:solidFill>
                  <a:schemeClr val="tx1">
                    <a:lumMod val="85000"/>
                    <a:lumOff val="1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 </a:t>
            </a:r>
            <a:r>
              <a:rPr lang="en-US" altLang="ko-KR" sz="1000" dirty="0">
                <a:solidFill>
                  <a:schemeClr val="tx1">
                    <a:lumMod val="85000"/>
                    <a:lumOff val="1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PowerPoint</a:t>
            </a:r>
            <a:endParaRPr lang="ko-KR" altLang="en-US" sz="1000" dirty="0">
              <a:solidFill>
                <a:schemeClr val="tx1">
                  <a:lumMod val="85000"/>
                  <a:lumOff val="15000"/>
                </a:schemeClr>
              </a:solidFill>
              <a:latin typeface="나눔스퀘어_ac Light" panose="020B0600000101010101" pitchFamily="50" charset="-127"/>
              <a:ea typeface="나눔스퀘어_ac Light" panose="020B0600000101010101" pitchFamily="50" charset="-127"/>
              <a:cs typeface="Arial" panose="020B0604020202020204" pitchFamily="34" charset="0"/>
            </a:endParaRPr>
          </a:p>
        </p:txBody>
      </p:sp>
    </p:spTree>
    <p:extLst>
      <p:ext uri="{BB962C8B-B14F-4D97-AF65-F5344CB8AC3E}">
        <p14:creationId xmlns:p14="http://schemas.microsoft.com/office/powerpoint/2010/main" val="247913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9070FE-CE34-4BED-AE7D-B6C92374FDB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FCC5AE0-4A2D-4FB9-91EA-7C51570FF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F512FCE-182C-4B3A-99C0-26607E613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A38F52-749B-4A01-8260-BA394B0F4B5D}"/>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6" name="바닥글 개체 틀 5">
            <a:extLst>
              <a:ext uri="{FF2B5EF4-FFF2-40B4-BE49-F238E27FC236}">
                <a16:creationId xmlns:a16="http://schemas.microsoft.com/office/drawing/2014/main" id="{E7021B5B-96D1-40E1-A15C-F6C0B703DBC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C378E2-A8C9-436C-981A-B61FFF677217}"/>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398387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E21AFA-4CEB-436D-8F46-8FFB0B212EB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8EAE84A-13CE-432B-BD71-6DAC799A2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18359BC-4BCB-40E6-9AE7-3B4E811B4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F1B02BE-923A-40D7-8979-76A39828E502}"/>
              </a:ext>
            </a:extLst>
          </p:cNvPr>
          <p:cNvSpPr>
            <a:spLocks noGrp="1"/>
          </p:cNvSpPr>
          <p:nvPr>
            <p:ph type="dt" sz="half" idx="10"/>
          </p:nvPr>
        </p:nvSpPr>
        <p:spPr/>
        <p:txBody>
          <a:bodyPr/>
          <a:lstStyle/>
          <a:p>
            <a:fld id="{F3B34B3F-010A-43D0-B99E-3343AD573276}" type="datetimeFigureOut">
              <a:rPr lang="ko-KR" altLang="en-US" smtClean="0"/>
              <a:t>2022-03-17</a:t>
            </a:fld>
            <a:endParaRPr lang="ko-KR" altLang="en-US"/>
          </a:p>
        </p:txBody>
      </p:sp>
      <p:sp>
        <p:nvSpPr>
          <p:cNvPr id="6" name="바닥글 개체 틀 5">
            <a:extLst>
              <a:ext uri="{FF2B5EF4-FFF2-40B4-BE49-F238E27FC236}">
                <a16:creationId xmlns:a16="http://schemas.microsoft.com/office/drawing/2014/main" id="{E02453C0-2DE9-406E-8B46-7A355238311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701784D-991A-4949-8628-D7A938504674}"/>
              </a:ext>
            </a:extLst>
          </p:cNvPr>
          <p:cNvSpPr>
            <a:spLocks noGrp="1"/>
          </p:cNvSpPr>
          <p:nvPr>
            <p:ph type="sldNum" sz="quarter" idx="12"/>
          </p:nvPr>
        </p:nvSpPr>
        <p:spPr/>
        <p:txBody>
          <a:bodyPr/>
          <a:lstStyle/>
          <a:p>
            <a:fld id="{0D643124-508E-42FC-84CC-76C104603A41}" type="slidenum">
              <a:rPr lang="ko-KR" altLang="en-US" smtClean="0"/>
              <a:t>‹#›</a:t>
            </a:fld>
            <a:endParaRPr lang="ko-KR" altLang="en-US"/>
          </a:p>
        </p:txBody>
      </p:sp>
    </p:spTree>
    <p:extLst>
      <p:ext uri="{BB962C8B-B14F-4D97-AF65-F5344CB8AC3E}">
        <p14:creationId xmlns:p14="http://schemas.microsoft.com/office/powerpoint/2010/main" val="192478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934B21B-5718-4A4A-8574-E147A41CB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170F6AC-0FA0-4F7E-BA41-75C2E9DB2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C78638B-432A-4AC6-B5AB-AF2A332AE7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나눔스퀘어_ac Light" panose="020B0600000101010101" pitchFamily="50" charset="-127"/>
                <a:ea typeface="나눔스퀘어_ac Light" panose="020B0600000101010101" pitchFamily="50" charset="-127"/>
              </a:defRPr>
            </a:lvl1pPr>
          </a:lstStyle>
          <a:p>
            <a:fld id="{F3B34B3F-010A-43D0-B99E-3343AD573276}" type="datetimeFigureOut">
              <a:rPr lang="ko-KR" altLang="en-US" smtClean="0"/>
              <a:pPr/>
              <a:t>2022-03-17</a:t>
            </a:fld>
            <a:endParaRPr lang="ko-KR" altLang="en-US"/>
          </a:p>
        </p:txBody>
      </p:sp>
      <p:sp>
        <p:nvSpPr>
          <p:cNvPr id="5" name="바닥글 개체 틀 4">
            <a:extLst>
              <a:ext uri="{FF2B5EF4-FFF2-40B4-BE49-F238E27FC236}">
                <a16:creationId xmlns:a16="http://schemas.microsoft.com/office/drawing/2014/main" id="{3881B2BA-060F-41BC-AAED-868945947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나눔스퀘어_ac Light" panose="020B0600000101010101" pitchFamily="50" charset="-127"/>
                <a:ea typeface="나눔스퀘어_ac Light" panose="020B0600000101010101"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1E4F3852-0A20-458B-A039-10AC150CF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나눔스퀘어_ac Light" panose="020B0600000101010101" pitchFamily="50" charset="-127"/>
                <a:ea typeface="나눔스퀘어_ac Light" panose="020B0600000101010101" pitchFamily="50" charset="-127"/>
              </a:defRPr>
            </a:lvl1pPr>
          </a:lstStyle>
          <a:p>
            <a:fld id="{0D643124-508E-42FC-84CC-76C104603A41}" type="slidenum">
              <a:rPr lang="ko-KR" altLang="en-US" smtClean="0"/>
              <a:pPr/>
              <a:t>‹#›</a:t>
            </a:fld>
            <a:endParaRPr lang="ko-KR" altLang="en-US"/>
          </a:p>
        </p:txBody>
      </p:sp>
    </p:spTree>
    <p:extLst>
      <p:ext uri="{BB962C8B-B14F-4D97-AF65-F5344CB8AC3E}">
        <p14:creationId xmlns:p14="http://schemas.microsoft.com/office/powerpoint/2010/main" val="254113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나눔스퀘어_ac Light" panose="020B0600000101010101" pitchFamily="50" charset="-127"/>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나눔스퀘어_ac Light" panose="020B0600000101010101" pitchFamily="50" charset="-127"/>
          <a:ea typeface="나눔스퀘어_ac Light" panose="020B0600000101010101"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나눔스퀘어_ac Light" panose="020B0600000101010101" pitchFamily="50" charset="-127"/>
          <a:ea typeface="나눔스퀘어_ac Light" panose="020B0600000101010101"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나눔스퀘어_ac Light" panose="020B0600000101010101" pitchFamily="50" charset="-127"/>
          <a:ea typeface="나눔스퀘어_ac Light" panose="020B0600000101010101"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_ac Light" panose="020B0600000101010101" pitchFamily="50" charset="-127"/>
          <a:ea typeface="나눔스퀘어_ac Light" panose="020B0600000101010101"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_ac Light" panose="020B0600000101010101" pitchFamily="50" charset="-127"/>
          <a:ea typeface="나눔스퀘어_ac Light" panose="020B0600000101010101"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ongest_common_subsequence_problem"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EDACE6-738D-4516-BBD7-033BF415A52D}"/>
              </a:ext>
            </a:extLst>
          </p:cNvPr>
          <p:cNvSpPr txBox="1"/>
          <p:nvPr/>
        </p:nvSpPr>
        <p:spPr>
          <a:xfrm>
            <a:off x="8232145" y="4607455"/>
            <a:ext cx="3664386" cy="997184"/>
          </a:xfrm>
          <a:prstGeom prst="rect">
            <a:avLst/>
          </a:prstGeom>
        </p:spPr>
        <p:txBody>
          <a:bodyPr vert="horz" lIns="91440" tIns="45720" rIns="91440" bIns="45720" rtlCol="0" anchor="b">
            <a:noAutofit/>
          </a:bodyPr>
          <a:lstStyle/>
          <a:p>
            <a:pPr latinLnBrk="0">
              <a:lnSpc>
                <a:spcPct val="90000"/>
              </a:lnSpc>
              <a:spcBef>
                <a:spcPct val="0"/>
              </a:spcBef>
              <a:spcAft>
                <a:spcPts val="600"/>
              </a:spcAft>
            </a:pPr>
            <a:r>
              <a:rPr lang="en-US" altLang="ko-KR" sz="7200" b="1">
                <a:latin typeface="Bahnschrift" panose="020B0502040204020203" pitchFamily="34" charset="0"/>
                <a:ea typeface="나눔스퀘어_ac Light" panose="020B0600000101010101" pitchFamily="50" charset="-127"/>
                <a:cs typeface="+mj-cs"/>
              </a:rPr>
              <a:t>Decoder</a:t>
            </a:r>
            <a:r>
              <a:rPr lang="en-US" altLang="ko-KR" sz="7200" b="1">
                <a:latin typeface="Bahnschrift" panose="020B0502040204020203" pitchFamily="34" charset="0"/>
                <a:ea typeface="+mj-ea"/>
                <a:cs typeface="+mj-cs"/>
              </a:rPr>
              <a:t> </a:t>
            </a:r>
            <a:endParaRPr lang="en-US" altLang="ko-KR" sz="6000" b="1">
              <a:latin typeface="Bahnschrift" panose="020B0502040204020203" pitchFamily="34" charset="0"/>
              <a:ea typeface="+mj-ea"/>
              <a:cs typeface="+mj-cs"/>
            </a:endParaRPr>
          </a:p>
        </p:txBody>
      </p:sp>
      <p:sp>
        <p:nvSpPr>
          <p:cNvPr id="73" name="Freeform: Shape 7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나눔스퀘어_ac Light" panose="020B0600000101010101" pitchFamily="50" charset="-127"/>
              <a:ea typeface="나눔스퀘어_ac Light" panose="020B0600000101010101" pitchFamily="50" charset="-127"/>
            </a:endParaRPr>
          </a:p>
        </p:txBody>
      </p:sp>
      <p:pic>
        <p:nvPicPr>
          <p:cNvPr id="1028" name="Picture 4">
            <a:extLst>
              <a:ext uri="{FF2B5EF4-FFF2-40B4-BE49-F238E27FC236}">
                <a16:creationId xmlns:a16="http://schemas.microsoft.com/office/drawing/2014/main" id="{F4975351-517B-4794-BC30-77A5586505C8}"/>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F9689B-51ED-4ABE-8D75-BBF02C0E3605}"/>
              </a:ext>
            </a:extLst>
          </p:cNvPr>
          <p:cNvSpPr txBox="1"/>
          <p:nvPr/>
        </p:nvSpPr>
        <p:spPr>
          <a:xfrm>
            <a:off x="10349985" y="5604639"/>
            <a:ext cx="1463799" cy="369332"/>
          </a:xfrm>
          <a:prstGeom prst="rect">
            <a:avLst/>
          </a:prstGeom>
          <a:noFill/>
        </p:spPr>
        <p:txBody>
          <a:bodyPr wrap="none" rtlCol="0">
            <a:spAutoFit/>
          </a:bodyPr>
          <a:lstStyle/>
          <a:p>
            <a:r>
              <a:rPr lang="en-US" altLang="ko-KR" dirty="0">
                <a:latin typeface="나눔스퀘어_ac Light" panose="020B0600000101010101" pitchFamily="50" charset="-127"/>
                <a:ea typeface="나눔스퀘어_ac Light" panose="020B0600000101010101" pitchFamily="50" charset="-127"/>
              </a:rPr>
              <a:t>Final Project</a:t>
            </a:r>
            <a:endParaRPr lang="ko-KR" altLang="en-US" dirty="0">
              <a:latin typeface="나눔스퀘어_ac Light" panose="020B0600000101010101" pitchFamily="50" charset="-127"/>
              <a:ea typeface="나눔스퀘어_ac Light" panose="020B0600000101010101" pitchFamily="50" charset="-127"/>
            </a:endParaRPr>
          </a:p>
        </p:txBody>
      </p:sp>
    </p:spTree>
    <p:extLst>
      <p:ext uri="{BB962C8B-B14F-4D97-AF65-F5344CB8AC3E}">
        <p14:creationId xmlns:p14="http://schemas.microsoft.com/office/powerpoint/2010/main" val="377284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611065"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06-3</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808689" cy="646331"/>
          </a:xfrm>
          <a:prstGeom prst="rect">
            <a:avLst/>
          </a:prstGeom>
          <a:noFill/>
        </p:spPr>
        <p:txBody>
          <a:bodyPr wrap="none" rtlCol="0">
            <a:spAutoFit/>
          </a:bodyPr>
          <a:lstStyle/>
          <a:p>
            <a:r>
              <a:rPr lang="en-US" altLang="ko-KR" sz="3600" b="1" dirty="0" err="1">
                <a:solidFill>
                  <a:schemeClr val="accent2"/>
                </a:solidFill>
                <a:latin typeface="나눔스퀘어_ac Light" panose="020B0600000101010101" pitchFamily="50" charset="-127"/>
                <a:ea typeface="나눔스퀘어_ac Light" panose="020B0600000101010101" pitchFamily="50" charset="-127"/>
              </a:rPr>
              <a:t>TextRank</a:t>
            </a:r>
            <a:r>
              <a:rPr lang="ko-KR" altLang="en-US" sz="3600" b="1" dirty="0">
                <a:solidFill>
                  <a:schemeClr val="accent2"/>
                </a:solidFill>
                <a:latin typeface="나눔스퀘어_ac Light" panose="020B0600000101010101" pitchFamily="50" charset="-127"/>
                <a:ea typeface="나눔스퀘어_ac Light" panose="020B0600000101010101" pitchFamily="50" charset="-127"/>
              </a:rPr>
              <a:t>의 개선 과정</a:t>
            </a: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19D9FE4-0F50-4435-A473-F0EB612CC8C5}"/>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5" name="직사각형 64">
            <a:extLst>
              <a:ext uri="{FF2B5EF4-FFF2-40B4-BE49-F238E27FC236}">
                <a16:creationId xmlns:a16="http://schemas.microsoft.com/office/drawing/2014/main" id="{E1C896C5-2556-4883-BC54-D61B23505E29}"/>
              </a:ext>
            </a:extLst>
          </p:cNvPr>
          <p:cNvSpPr/>
          <p:nvPr/>
        </p:nvSpPr>
        <p:spPr>
          <a:xfrm>
            <a:off x="1061629" y="1429860"/>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latin typeface="나눔스퀘어_ac Light" panose="020B0600000101010101" pitchFamily="50" charset="-127"/>
                <a:ea typeface="나눔스퀘어_ac Light" panose="020B0600000101010101" pitchFamily="50" charset="-127"/>
              </a:rPr>
              <a:t>Media</a:t>
            </a:r>
            <a:r>
              <a:rPr lang="ko-KR" altLang="en-US" b="1">
                <a:latin typeface="나눔스퀘어_ac Light" panose="020B0600000101010101" pitchFamily="50" charset="-127"/>
                <a:ea typeface="나눔스퀘어_ac Light" panose="020B0600000101010101" pitchFamily="50" charset="-127"/>
              </a:rPr>
              <a:t>별 학습</a:t>
            </a:r>
          </a:p>
        </p:txBody>
      </p:sp>
      <p:sp>
        <p:nvSpPr>
          <p:cNvPr id="93" name="TextBox 92">
            <a:extLst>
              <a:ext uri="{FF2B5EF4-FFF2-40B4-BE49-F238E27FC236}">
                <a16:creationId xmlns:a16="http://schemas.microsoft.com/office/drawing/2014/main" id="{6CC6E699-CBB3-4347-A89A-64E8A7F6B11B}"/>
              </a:ext>
            </a:extLst>
          </p:cNvPr>
          <p:cNvSpPr txBox="1"/>
          <p:nvPr/>
        </p:nvSpPr>
        <p:spPr>
          <a:xfrm>
            <a:off x="1159949" y="3199007"/>
            <a:ext cx="3196996" cy="1600438"/>
          </a:xfrm>
          <a:prstGeom prst="rect">
            <a:avLst/>
          </a:prstGeom>
          <a:noFill/>
        </p:spPr>
        <p:txBody>
          <a:bodyPr wrap="square" rtlCol="0">
            <a:spAutoFit/>
          </a:bodyPr>
          <a:lstStyle/>
          <a:p>
            <a:pPr fontAlgn="base"/>
            <a:r>
              <a:rPr lang="ko-KR" altLang="en-US" sz="1400" dirty="0">
                <a:latin typeface="나눔스퀘어_ac Light" panose="020B0600000101010101" pitchFamily="50" charset="-127"/>
                <a:ea typeface="나눔스퀘어_ac Light" panose="020B0600000101010101" pitchFamily="50" charset="-127"/>
              </a:rPr>
              <a:t> 기사 발행 언론사를 나타내는 행인 </a:t>
            </a:r>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b="1" dirty="0">
                <a:latin typeface="나눔스퀘어_ac Light" panose="020B0600000101010101" pitchFamily="50" charset="-127"/>
                <a:ea typeface="나눔스퀘어_ac Light" panose="020B0600000101010101" pitchFamily="50" charset="-127"/>
              </a:rPr>
              <a:t>Media </a:t>
            </a:r>
            <a:r>
              <a:rPr lang="ko-KR" altLang="en-US" sz="1400" b="1" dirty="0">
                <a:latin typeface="나눔스퀘어_ac Light" panose="020B0600000101010101" pitchFamily="50" charset="-127"/>
                <a:ea typeface="나눔스퀘어_ac Light" panose="020B0600000101010101" pitchFamily="50" charset="-127"/>
              </a:rPr>
              <a:t>별로 </a:t>
            </a:r>
            <a:r>
              <a:rPr lang="en-US" altLang="ko-KR" sz="1400" b="1" dirty="0" err="1">
                <a:latin typeface="나눔스퀘어_ac Light" panose="020B0600000101010101" pitchFamily="50" charset="-127"/>
                <a:ea typeface="나눔스퀘어_ac Light" panose="020B0600000101010101" pitchFamily="50" charset="-127"/>
              </a:rPr>
              <a:t>Textrank</a:t>
            </a:r>
            <a:r>
              <a:rPr lang="en-US" altLang="ko-KR" sz="1400" b="1" dirty="0">
                <a:latin typeface="나눔스퀘어_ac Light" panose="020B0600000101010101" pitchFamily="50" charset="-127"/>
                <a:ea typeface="나눔스퀘어_ac Light" panose="020B0600000101010101" pitchFamily="50" charset="-127"/>
              </a:rPr>
              <a:t> </a:t>
            </a:r>
            <a:r>
              <a:rPr lang="ko-KR" altLang="en-US" sz="1400" b="1" dirty="0">
                <a:latin typeface="나눔스퀘어_ac Light" panose="020B0600000101010101" pitchFamily="50" charset="-127"/>
                <a:ea typeface="나눔스퀘어_ac Light" panose="020B0600000101010101" pitchFamily="50" charset="-127"/>
              </a:rPr>
              <a:t>알고리즘의</a:t>
            </a:r>
            <a:r>
              <a:rPr lang="ko-KR" altLang="en-US" sz="1400" dirty="0">
                <a:latin typeface="나눔스퀘어_ac Light" panose="020B0600000101010101" pitchFamily="50" charset="-127"/>
                <a:ea typeface="나눔스퀘어_ac Light" panose="020B0600000101010101" pitchFamily="50" charset="-127"/>
              </a:rPr>
              <a:t> </a:t>
            </a:r>
            <a:r>
              <a:rPr lang="en-US" altLang="ko-KR" sz="1400" b="1" dirty="0">
                <a:latin typeface="나눔스퀘어_ac Light" panose="020B0600000101010101" pitchFamily="50" charset="-127"/>
                <a:ea typeface="나눔스퀘어_ac Light" panose="020B0600000101010101" pitchFamily="50" charset="-127"/>
              </a:rPr>
              <a:t>rouge </a:t>
            </a:r>
            <a:r>
              <a:rPr lang="ko-KR" altLang="en-US" sz="1400" b="1" dirty="0">
                <a:latin typeface="나눔스퀘어_ac Light" panose="020B0600000101010101" pitchFamily="50" charset="-127"/>
                <a:ea typeface="나눔스퀘어_ac Light" panose="020B0600000101010101" pitchFamily="50" charset="-127"/>
              </a:rPr>
              <a:t>점수가 현저하게 달라지는 것을 확인</a:t>
            </a:r>
            <a:endParaRPr lang="en-US" altLang="ko-KR" sz="1400" b="1" dirty="0">
              <a:latin typeface="나눔스퀘어_ac Light" panose="020B0600000101010101" pitchFamily="50" charset="-127"/>
              <a:ea typeface="나눔스퀘어_ac Light" panose="020B0600000101010101" pitchFamily="50" charset="-127"/>
            </a:endParaRP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-&gt; media </a:t>
            </a:r>
            <a:r>
              <a:rPr lang="ko-KR" altLang="en-US" sz="1400" dirty="0">
                <a:latin typeface="나눔스퀘어_ac Light" panose="020B0600000101010101" pitchFamily="50" charset="-127"/>
                <a:ea typeface="나눔스퀘어_ac Light" panose="020B0600000101010101" pitchFamily="50" charset="-127"/>
              </a:rPr>
              <a:t>별</a:t>
            </a:r>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‘bias’ </a:t>
            </a:r>
            <a:r>
              <a:rPr lang="ko-KR" altLang="en-US" sz="1400" dirty="0">
                <a:latin typeface="나눔스퀘어_ac Light" panose="020B0600000101010101" pitchFamily="50" charset="-127"/>
                <a:ea typeface="나눔스퀘어_ac Light" panose="020B0600000101010101" pitchFamily="50" charset="-127"/>
              </a:rPr>
              <a:t>적용 </a:t>
            </a:r>
            <a:r>
              <a:rPr lang="en-US" altLang="ko-KR" sz="1400" dirty="0">
                <a:latin typeface="나눔스퀘어_ac Light" panose="020B0600000101010101" pitchFamily="50" charset="-127"/>
                <a:ea typeface="나눔스퀘어_ac Light" panose="020B0600000101010101" pitchFamily="50" charset="-127"/>
              </a:rPr>
              <a:t>/ parameter tuning </a:t>
            </a:r>
            <a:r>
              <a:rPr lang="ko-KR" altLang="en-US" sz="1400" dirty="0">
                <a:latin typeface="나눔스퀘어_ac Light" panose="020B0600000101010101" pitchFamily="50" charset="-127"/>
                <a:ea typeface="나눔스퀘어_ac Light" panose="020B0600000101010101" pitchFamily="50" charset="-127"/>
              </a:rPr>
              <a:t>수행</a:t>
            </a:r>
            <a:endParaRPr lang="en-US" altLang="ko-KR" sz="1400" dirty="0">
              <a:latin typeface="나눔스퀘어_ac Light" panose="020B0600000101010101" pitchFamily="50" charset="-127"/>
              <a:ea typeface="나눔스퀘어_ac Light" panose="020B0600000101010101" pitchFamily="50" charset="-127"/>
            </a:endParaRPr>
          </a:p>
        </p:txBody>
      </p: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0" name="Rectangle 4">
            <a:extLst>
              <a:ext uri="{FF2B5EF4-FFF2-40B4-BE49-F238E27FC236}">
                <a16:creationId xmlns:a16="http://schemas.microsoft.com/office/drawing/2014/main" id="{F52E9D48-16EE-419A-8422-C62158F8CFA3}"/>
              </a:ext>
            </a:extLst>
          </p:cNvPr>
          <p:cNvSpPr>
            <a:spLocks noChangeArrowheads="1"/>
          </p:cNvSpPr>
          <p:nvPr/>
        </p:nvSpPr>
        <p:spPr bwMode="auto">
          <a:xfrm>
            <a:off x="7461277" y="22737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16" name="그림 15">
            <a:extLst>
              <a:ext uri="{FF2B5EF4-FFF2-40B4-BE49-F238E27FC236}">
                <a16:creationId xmlns:a16="http://schemas.microsoft.com/office/drawing/2014/main" id="{00AF5BDF-2958-47BD-BD26-33E68C1569EB}"/>
              </a:ext>
            </a:extLst>
          </p:cNvPr>
          <p:cNvPicPr>
            <a:picLocks noChangeAspect="1"/>
          </p:cNvPicPr>
          <p:nvPr/>
        </p:nvPicPr>
        <p:blipFill>
          <a:blip r:embed="rId2"/>
          <a:stretch>
            <a:fillRect/>
          </a:stretch>
        </p:blipFill>
        <p:spPr>
          <a:xfrm>
            <a:off x="5344037" y="1423719"/>
            <a:ext cx="5994696" cy="5107950"/>
          </a:xfrm>
          <a:prstGeom prst="rect">
            <a:avLst/>
          </a:prstGeom>
        </p:spPr>
      </p:pic>
    </p:spTree>
    <p:extLst>
      <p:ext uri="{BB962C8B-B14F-4D97-AF65-F5344CB8AC3E}">
        <p14:creationId xmlns:p14="http://schemas.microsoft.com/office/powerpoint/2010/main" val="2353888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412292"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07</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5863978"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Evaluation : Rouge-Score</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표 6">
            <a:extLst>
              <a:ext uri="{FF2B5EF4-FFF2-40B4-BE49-F238E27FC236}">
                <a16:creationId xmlns:a16="http://schemas.microsoft.com/office/drawing/2014/main" id="{54EC2580-AA43-4621-B8D3-4C63E2954370}"/>
              </a:ext>
            </a:extLst>
          </p:cNvPr>
          <p:cNvGraphicFramePr>
            <a:graphicFrameLocks noGrp="1"/>
          </p:cNvGraphicFramePr>
          <p:nvPr>
            <p:extLst>
              <p:ext uri="{D42A27DB-BD31-4B8C-83A1-F6EECF244321}">
                <p14:modId xmlns:p14="http://schemas.microsoft.com/office/powerpoint/2010/main" val="2522375751"/>
              </p:ext>
            </p:extLst>
          </p:nvPr>
        </p:nvGraphicFramePr>
        <p:xfrm>
          <a:off x="1061630" y="1744389"/>
          <a:ext cx="9911171" cy="3574320"/>
        </p:xfrm>
        <a:graphic>
          <a:graphicData uri="http://schemas.openxmlformats.org/drawingml/2006/table">
            <a:tbl>
              <a:tblPr firstRow="1" bandRow="1">
                <a:tableStyleId>{2D5ABB26-0587-4C30-8999-92F81FD0307C}</a:tableStyleId>
              </a:tblPr>
              <a:tblGrid>
                <a:gridCol w="2191179">
                  <a:extLst>
                    <a:ext uri="{9D8B030D-6E8A-4147-A177-3AD203B41FA5}">
                      <a16:colId xmlns:a16="http://schemas.microsoft.com/office/drawing/2014/main" val="20000"/>
                    </a:ext>
                  </a:extLst>
                </a:gridCol>
                <a:gridCol w="3859996">
                  <a:extLst>
                    <a:ext uri="{9D8B030D-6E8A-4147-A177-3AD203B41FA5}">
                      <a16:colId xmlns:a16="http://schemas.microsoft.com/office/drawing/2014/main" val="20001"/>
                    </a:ext>
                  </a:extLst>
                </a:gridCol>
                <a:gridCol w="3859996">
                  <a:extLst>
                    <a:ext uri="{9D8B030D-6E8A-4147-A177-3AD203B41FA5}">
                      <a16:colId xmlns:a16="http://schemas.microsoft.com/office/drawing/2014/main" val="20003"/>
                    </a:ext>
                  </a:extLst>
                </a:gridCol>
              </a:tblGrid>
              <a:tr h="714864">
                <a:tc>
                  <a:txBody>
                    <a:bodyPr/>
                    <a:lstStyle/>
                    <a:p>
                      <a:pPr algn="ctr" latinLnBrk="1"/>
                      <a:r>
                        <a:rPr lang="ko-KR" altLang="en-US" sz="2100" b="1" dirty="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패키지</a:t>
                      </a:r>
                      <a:endParaRPr lang="ko-KR" altLang="en-US" sz="2100" b="1"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a:noFill/>
                    </a:lnL>
                    <a:lnR w="6350" cap="flat" cmpd="sng" algn="ctr">
                      <a:solidFill>
                        <a:schemeClr val="bg1">
                          <a:lumMod val="65000"/>
                        </a:schemeClr>
                      </a:solid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80000"/>
                      </a:schemeClr>
                    </a:solidFill>
                  </a:tcPr>
                </a:tc>
                <a:tc>
                  <a:txBody>
                    <a:bodyPr/>
                    <a:lstStyle/>
                    <a:p>
                      <a:pPr algn="ctr" latinLnBrk="1"/>
                      <a:r>
                        <a:rPr lang="en-US" altLang="ko-KR" sz="2100" b="1">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TextRank</a:t>
                      </a:r>
                      <a:endParaRPr lang="ko-KR" altLang="en-US" sz="2100" b="1"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80000"/>
                      </a:schemeClr>
                    </a:solidFill>
                  </a:tcPr>
                </a:tc>
                <a:tc>
                  <a:txBody>
                    <a:bodyPr/>
                    <a:lstStyle/>
                    <a:p>
                      <a:pPr algn="ctr" latinLnBrk="1"/>
                      <a:r>
                        <a:rPr lang="en-US" altLang="ko-KR" sz="2100" b="1">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KR WordRank</a:t>
                      </a:r>
                      <a:endParaRPr lang="ko-KR" altLang="en-US" sz="2100" b="1"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80000"/>
                      </a:schemeClr>
                    </a:solidFill>
                  </a:tcPr>
                </a:tc>
                <a:extLst>
                  <a:ext uri="{0D108BD9-81ED-4DB2-BD59-A6C34878D82A}">
                    <a16:rowId xmlns:a16="http://schemas.microsoft.com/office/drawing/2014/main" val="10000"/>
                  </a:ext>
                </a:extLst>
              </a:tr>
              <a:tr h="714864">
                <a:tc>
                  <a:txBody>
                    <a:bodyPr/>
                    <a:lstStyle/>
                    <a:p>
                      <a:pPr algn="ctr" latinLnBrk="1"/>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Rouge-1(</a:t>
                      </a:r>
                      <a:r>
                        <a:rPr lang="ko-KR" altLang="en-US" sz="1900">
                          <a:solidFill>
                            <a:schemeClr val="bg2">
                              <a:lumMod val="25000"/>
                            </a:schemeClr>
                          </a:solidFill>
                          <a:latin typeface="나눔스퀘어_ac Light" panose="020B0600000101010101" pitchFamily="50" charset="-127"/>
                          <a:cs typeface="Arial" panose="020B0604020202020204" pitchFamily="34" charset="0"/>
                        </a:rPr>
                        <a:t>점수</a:t>
                      </a:r>
                      <a:r>
                        <a:rPr lang="en-US" altLang="ko-KR" sz="1900">
                          <a:solidFill>
                            <a:schemeClr val="bg2">
                              <a:lumMod val="25000"/>
                            </a:schemeClr>
                          </a:solidFill>
                          <a:latin typeface="나눔스퀘어_ac Light" panose="020B0600000101010101" pitchFamily="50" charset="-127"/>
                          <a:cs typeface="Arial" panose="020B0604020202020204" pitchFamily="34" charset="0"/>
                        </a:rPr>
                        <a:t>1)</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0.458</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0.388</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714864">
                <a:tc>
                  <a:txBody>
                    <a:bodyPr/>
                    <a:lstStyle/>
                    <a:p>
                      <a:pPr algn="ctr" latinLnBrk="1"/>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Rouge-2(</a:t>
                      </a:r>
                      <a:r>
                        <a:rPr lang="ko-KR" altLang="en-US" sz="1900">
                          <a:solidFill>
                            <a:schemeClr val="bg2">
                              <a:lumMod val="25000"/>
                            </a:schemeClr>
                          </a:solidFill>
                          <a:latin typeface="나눔스퀘어_ac Light" panose="020B0600000101010101" pitchFamily="50" charset="-127"/>
                          <a:cs typeface="Arial" panose="020B0604020202020204" pitchFamily="34" charset="0"/>
                        </a:rPr>
                        <a:t>점수</a:t>
                      </a:r>
                      <a:r>
                        <a:rPr lang="en-US" altLang="ko-KR" sz="1900">
                          <a:solidFill>
                            <a:schemeClr val="bg2">
                              <a:lumMod val="25000"/>
                            </a:schemeClr>
                          </a:solidFill>
                          <a:latin typeface="나눔스퀘어_ac Light" panose="020B0600000101010101" pitchFamily="50" charset="-127"/>
                          <a:cs typeface="Arial" panose="020B0604020202020204" pitchFamily="34" charset="0"/>
                        </a:rPr>
                        <a:t>2)</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0.312</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0.222</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148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Rouge-L(</a:t>
                      </a:r>
                      <a:r>
                        <a:rPr lang="ko-KR" altLang="en-US" sz="1900">
                          <a:solidFill>
                            <a:schemeClr val="bg2">
                              <a:lumMod val="25000"/>
                            </a:schemeClr>
                          </a:solidFill>
                          <a:latin typeface="나눔스퀘어_ac Light" panose="020B0600000101010101" pitchFamily="50" charset="-127"/>
                          <a:cs typeface="Arial" panose="020B0604020202020204" pitchFamily="34" charset="0"/>
                        </a:rPr>
                        <a:t>점수</a:t>
                      </a:r>
                      <a:r>
                        <a:rPr lang="en-US" altLang="ko-KR" sz="1900">
                          <a:solidFill>
                            <a:schemeClr val="bg2">
                              <a:lumMod val="25000"/>
                            </a:schemeClr>
                          </a:solidFill>
                          <a:latin typeface="나눔스퀘어_ac Light" panose="020B0600000101010101" pitchFamily="50" charset="-127"/>
                          <a:cs typeface="Arial" panose="020B0604020202020204" pitchFamily="34" charset="0"/>
                        </a:rPr>
                        <a:t>3)</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0.4</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0.278</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714864">
                <a:tc>
                  <a:txBody>
                    <a:bodyPr/>
                    <a:lstStyle/>
                    <a:p>
                      <a:pPr algn="ctr" latinLnBrk="1"/>
                      <a:r>
                        <a:rPr lang="ko-KR" altLang="en-US"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단순 점수합</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D940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1.17</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D940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900" dirty="0">
                          <a:solidFill>
                            <a:schemeClr val="bg2">
                              <a:lumMod val="25000"/>
                            </a:schemeClr>
                          </a:solidFill>
                          <a:latin typeface="나눔스퀘어_ac Light" panose="020B0600000101010101" pitchFamily="50" charset="-127"/>
                          <a:ea typeface="나눔스퀘어_ac Light" panose="020B0600000101010101" pitchFamily="50" charset="-127"/>
                          <a:cs typeface="Arial" panose="020B0604020202020204" pitchFamily="34" charset="0"/>
                        </a:rPr>
                        <a:t>0.88</a:t>
                      </a:r>
                      <a:endParaRPr lang="ko-KR" altLang="en-US" sz="1900" dirty="0">
                        <a:solidFill>
                          <a:schemeClr val="bg2">
                            <a:lumMod val="25000"/>
                          </a:schemeClr>
                        </a:solidFill>
                        <a:latin typeface="나눔스퀘어_ac Light" panose="020B0600000101010101" pitchFamily="50" charset="-127"/>
                        <a:cs typeface="Arial" panose="020B0604020202020204" pitchFamily="34" charset="0"/>
                      </a:endParaRPr>
                    </a:p>
                  </a:txBody>
                  <a:tcPr marL="97914" marR="97914" marT="48957" marB="48957"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D940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7936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5B341750-9DE1-425A-AB7D-FB4B7B323BDE}"/>
              </a:ext>
            </a:extLst>
          </p:cNvPr>
          <p:cNvPicPr>
            <a:picLocks noChangeAspect="1"/>
          </p:cNvPicPr>
          <p:nvPr/>
        </p:nvPicPr>
        <p:blipFill>
          <a:blip r:embed="rId2"/>
          <a:stretch>
            <a:fillRect/>
          </a:stretch>
        </p:blipFill>
        <p:spPr>
          <a:xfrm>
            <a:off x="-3" y="199022"/>
            <a:ext cx="12192000" cy="6658978"/>
          </a:xfrm>
          <a:prstGeom prst="rect">
            <a:avLst/>
          </a:prstGeom>
        </p:spPr>
      </p:pic>
      <p:sp>
        <p:nvSpPr>
          <p:cNvPr id="5" name="직사각형 4">
            <a:extLst>
              <a:ext uri="{FF2B5EF4-FFF2-40B4-BE49-F238E27FC236}">
                <a16:creationId xmlns:a16="http://schemas.microsoft.com/office/drawing/2014/main" id="{9A429C67-20C5-4466-9B8B-6EC0BA243F7F}"/>
              </a:ext>
            </a:extLst>
          </p:cNvPr>
          <p:cNvSpPr/>
          <p:nvPr/>
        </p:nvSpPr>
        <p:spPr>
          <a:xfrm>
            <a:off x="0" y="0"/>
            <a:ext cx="12192000"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415F40F1-9DD6-4D39-A8A1-E3506E4DBDCE}"/>
              </a:ext>
            </a:extLst>
          </p:cNvPr>
          <p:cNvSpPr/>
          <p:nvPr/>
        </p:nvSpPr>
        <p:spPr>
          <a:xfrm>
            <a:off x="0" y="0"/>
            <a:ext cx="12192000" cy="6858000"/>
          </a:xfrm>
          <a:prstGeom prst="rect">
            <a:avLst/>
          </a:prstGeom>
          <a:solidFill>
            <a:schemeClr val="accent5">
              <a:lumMod val="5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grpSp>
        <p:nvGrpSpPr>
          <p:cNvPr id="9" name="그룹 8">
            <a:extLst>
              <a:ext uri="{FF2B5EF4-FFF2-40B4-BE49-F238E27FC236}">
                <a16:creationId xmlns:a16="http://schemas.microsoft.com/office/drawing/2014/main" id="{DD60206C-EBFC-4B9A-A3C4-119F1014E2DB}"/>
              </a:ext>
            </a:extLst>
          </p:cNvPr>
          <p:cNvGrpSpPr/>
          <p:nvPr/>
        </p:nvGrpSpPr>
        <p:grpSpPr>
          <a:xfrm>
            <a:off x="2259305" y="3429000"/>
            <a:ext cx="7673383" cy="2661620"/>
            <a:chOff x="1906224" y="1155493"/>
            <a:chExt cx="7673383" cy="2661620"/>
          </a:xfrm>
        </p:grpSpPr>
        <p:sp>
          <p:nvSpPr>
            <p:cNvPr id="7" name="TextBox 6">
              <a:extLst>
                <a:ext uri="{FF2B5EF4-FFF2-40B4-BE49-F238E27FC236}">
                  <a16:creationId xmlns:a16="http://schemas.microsoft.com/office/drawing/2014/main" id="{793C29B0-E781-460E-AF5D-96AF31D3B38A}"/>
                </a:ext>
              </a:extLst>
            </p:cNvPr>
            <p:cNvSpPr txBox="1"/>
            <p:nvPr/>
          </p:nvSpPr>
          <p:spPr>
            <a:xfrm>
              <a:off x="1906224" y="1155493"/>
              <a:ext cx="7673383" cy="923330"/>
            </a:xfrm>
            <a:prstGeom prst="rect">
              <a:avLst/>
            </a:prstGeom>
            <a:noFill/>
          </p:spPr>
          <p:txBody>
            <a:bodyPr wrap="none" rtlCol="0">
              <a:spAutoFit/>
            </a:bodyPr>
            <a:lstStyle/>
            <a:p>
              <a:r>
                <a:rPr lang="en-US" altLang="ko-KR" sz="5400" b="1" dirty="0">
                  <a:solidFill>
                    <a:srgbClr val="FD9401"/>
                  </a:solidFill>
                  <a:latin typeface="나눔스퀘어_ac Light" panose="020B0600000101010101" pitchFamily="50" charset="-127"/>
                  <a:ea typeface="나눔스퀘어_ac Light" panose="020B0600000101010101" pitchFamily="50" charset="-127"/>
                </a:rPr>
                <a:t>Through ML Approach</a:t>
              </a:r>
              <a:endParaRPr lang="ko-KR" altLang="en-US" sz="5400" b="1" dirty="0">
                <a:solidFill>
                  <a:srgbClr val="FD9401"/>
                </a:solidFill>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7A8819A3-E3ED-4F7F-8934-E429EA710645}"/>
                </a:ext>
              </a:extLst>
            </p:cNvPr>
            <p:cNvSpPr txBox="1"/>
            <p:nvPr/>
          </p:nvSpPr>
          <p:spPr>
            <a:xfrm>
              <a:off x="6003632" y="3109227"/>
              <a:ext cx="184731" cy="707886"/>
            </a:xfrm>
            <a:prstGeom prst="rect">
              <a:avLst/>
            </a:prstGeom>
            <a:noFill/>
          </p:spPr>
          <p:txBody>
            <a:bodyPr wrap="none" rtlCol="0">
              <a:spAutoFit/>
            </a:bodyPr>
            <a:lstStyle/>
            <a:p>
              <a:pPr algn="ctr"/>
              <a:endParaRPr lang="ko-KR" altLang="en-US" sz="4000" spc="-300" dirty="0">
                <a:solidFill>
                  <a:schemeClr val="bg1"/>
                </a:solidFill>
                <a:latin typeface="나눔스퀘어_ac Light" panose="020B0600000101010101" pitchFamily="50" charset="-127"/>
                <a:ea typeface="나눔스퀘어_ac Light" panose="020B0600000101010101" pitchFamily="50" charset="-127"/>
              </a:endParaRPr>
            </a:p>
          </p:txBody>
        </p:sp>
      </p:grpSp>
      <p:sp>
        <p:nvSpPr>
          <p:cNvPr id="11" name="TextBox 10">
            <a:extLst>
              <a:ext uri="{FF2B5EF4-FFF2-40B4-BE49-F238E27FC236}">
                <a16:creationId xmlns:a16="http://schemas.microsoft.com/office/drawing/2014/main" id="{D5E100B3-56C8-4804-BC3E-968362123BBD}"/>
              </a:ext>
            </a:extLst>
          </p:cNvPr>
          <p:cNvSpPr txBox="1"/>
          <p:nvPr/>
        </p:nvSpPr>
        <p:spPr>
          <a:xfrm>
            <a:off x="3046604" y="2350676"/>
            <a:ext cx="5714641" cy="923330"/>
          </a:xfrm>
          <a:prstGeom prst="rect">
            <a:avLst/>
          </a:prstGeom>
          <a:noFill/>
        </p:spPr>
        <p:txBody>
          <a:bodyPr wrap="none" rtlCol="0">
            <a:spAutoFit/>
          </a:bodyPr>
          <a:lstStyle/>
          <a:p>
            <a:r>
              <a:rPr lang="en-US" altLang="ko-KR" sz="5400" b="1" dirty="0">
                <a:solidFill>
                  <a:schemeClr val="bg1"/>
                </a:solidFill>
                <a:latin typeface="나눔스퀘어_ac Light" panose="020B0600000101010101" pitchFamily="50" charset="-127"/>
                <a:ea typeface="+mj-ea"/>
              </a:rPr>
              <a:t>Text Classification</a:t>
            </a:r>
            <a:endParaRPr lang="ko-KR" altLang="en-US" sz="5400" b="1" dirty="0">
              <a:solidFill>
                <a:schemeClr val="bg1"/>
              </a:solidFill>
              <a:latin typeface="나눔스퀘어_ac Light" panose="020B0600000101010101" pitchFamily="50" charset="-127"/>
              <a:ea typeface="+mj-ea"/>
            </a:endParaRPr>
          </a:p>
        </p:txBody>
      </p:sp>
    </p:spTree>
    <p:extLst>
      <p:ext uri="{BB962C8B-B14F-4D97-AF65-F5344CB8AC3E}">
        <p14:creationId xmlns:p14="http://schemas.microsoft.com/office/powerpoint/2010/main" val="3280299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C7D6D19D-0D73-46AC-9D67-FF0797F835AE}"/>
              </a:ext>
            </a:extLst>
          </p:cNvPr>
          <p:cNvSpPr/>
          <p:nvPr/>
        </p:nvSpPr>
        <p:spPr>
          <a:xfrm>
            <a:off x="4064000" y="0"/>
            <a:ext cx="406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FA254613-E1CF-4924-8E37-36C493A6A517}"/>
              </a:ext>
            </a:extLst>
          </p:cNvPr>
          <p:cNvSpPr/>
          <p:nvPr/>
        </p:nvSpPr>
        <p:spPr>
          <a:xfrm>
            <a:off x="8128000" y="0"/>
            <a:ext cx="4064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99B6E8C6-E13C-45CE-A226-8CD65F4940D4}"/>
              </a:ext>
            </a:extLst>
          </p:cNvPr>
          <p:cNvSpPr/>
          <p:nvPr/>
        </p:nvSpPr>
        <p:spPr>
          <a:xfrm>
            <a:off x="0" y="0"/>
            <a:ext cx="406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TextBox 5">
            <a:extLst>
              <a:ext uri="{FF2B5EF4-FFF2-40B4-BE49-F238E27FC236}">
                <a16:creationId xmlns:a16="http://schemas.microsoft.com/office/drawing/2014/main" id="{9937ABD7-694A-43B7-B4AF-3824949F537E}"/>
              </a:ext>
            </a:extLst>
          </p:cNvPr>
          <p:cNvSpPr txBox="1"/>
          <p:nvPr/>
        </p:nvSpPr>
        <p:spPr>
          <a:xfrm flipH="1">
            <a:off x="322515" y="1952316"/>
            <a:ext cx="3527568" cy="2585323"/>
          </a:xfrm>
          <a:prstGeom prst="rect">
            <a:avLst/>
          </a:prstGeom>
          <a:noFill/>
        </p:spPr>
        <p:txBody>
          <a:bodyPr wrap="square" rtlCol="0">
            <a:spAutoFit/>
          </a:bodyPr>
          <a:lstStyle/>
          <a:p>
            <a:r>
              <a:rPr lang="en-US" altLang="ko-KR" sz="2400" b="1">
                <a:solidFill>
                  <a:schemeClr val="bg1"/>
                </a:solidFill>
                <a:latin typeface="나눔스퀘어_ac Light" panose="020B0600000101010101" pitchFamily="50" charset="-127"/>
                <a:ea typeface="나눔스퀘어_ac Light" panose="020B0600000101010101" pitchFamily="50" charset="-127"/>
              </a:rPr>
              <a:t>Automatic Text Summarization </a:t>
            </a:r>
          </a:p>
          <a:p>
            <a:r>
              <a:rPr lang="en-US" altLang="ko-KR" sz="2400" b="1">
                <a:solidFill>
                  <a:schemeClr val="bg1"/>
                </a:solidFill>
                <a:latin typeface="나눔스퀘어_ac Light" panose="020B0600000101010101" pitchFamily="50" charset="-127"/>
                <a:ea typeface="나눔스퀘어_ac Light" panose="020B0600000101010101" pitchFamily="50" charset="-127"/>
              </a:rPr>
              <a:t>Using a Machine Learning Approach </a:t>
            </a:r>
          </a:p>
          <a:p>
            <a:endParaRPr lang="en-US" altLang="ko-KR" b="1">
              <a:solidFill>
                <a:schemeClr val="bg1"/>
              </a:solidFill>
              <a:latin typeface="나눔스퀘어_ac Light" panose="020B0600000101010101" pitchFamily="50" charset="-127"/>
              <a:ea typeface="나눔스퀘어_ac Light" panose="020B0600000101010101" pitchFamily="50" charset="-127"/>
            </a:endParaRPr>
          </a:p>
          <a:p>
            <a:r>
              <a:rPr lang="en-US" altLang="ko-KR" sz="1600" b="1">
                <a:solidFill>
                  <a:schemeClr val="bg1"/>
                </a:solidFill>
                <a:latin typeface="나눔스퀘어_ac Light" panose="020B0600000101010101" pitchFamily="50" charset="-127"/>
                <a:ea typeface="나눔스퀘어_ac Light" panose="020B0600000101010101" pitchFamily="50" charset="-127"/>
              </a:rPr>
              <a:t>By</a:t>
            </a:r>
            <a:r>
              <a:rPr lang="ko-KR" altLang="en-US" sz="1600" b="1">
                <a:solidFill>
                  <a:schemeClr val="bg1"/>
                </a:solidFill>
                <a:latin typeface="나눔스퀘어_ac Light" panose="020B0600000101010101" pitchFamily="50" charset="-127"/>
                <a:ea typeface="나눔스퀘어_ac Light" panose="020B0600000101010101" pitchFamily="50" charset="-127"/>
              </a:rPr>
              <a:t> </a:t>
            </a:r>
            <a:r>
              <a:rPr lang="en-US" altLang="ko-KR" sz="1600" b="1">
                <a:solidFill>
                  <a:schemeClr val="bg1"/>
                </a:solidFill>
                <a:latin typeface="나눔스퀘어_ac Light" panose="020B0600000101010101" pitchFamily="50" charset="-127"/>
                <a:ea typeface="나눔스퀘어_ac Light" panose="020B0600000101010101" pitchFamily="50" charset="-127"/>
              </a:rPr>
              <a:t>Joel Larocca Neto,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Alex A. Freitas,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Celso A. A. Kaestner. 2002.</a:t>
            </a:r>
            <a:endParaRPr lang="ko-KR" altLang="en-US" sz="1600">
              <a:solidFill>
                <a:schemeClr val="bg1"/>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11F264A5-0C6E-4EE7-A547-61065B84AED5}"/>
              </a:ext>
            </a:extLst>
          </p:cNvPr>
          <p:cNvSpPr txBox="1"/>
          <p:nvPr/>
        </p:nvSpPr>
        <p:spPr>
          <a:xfrm>
            <a:off x="1" y="4826675"/>
            <a:ext cx="4063998" cy="2308324"/>
          </a:xfrm>
          <a:prstGeom prst="rect">
            <a:avLst/>
          </a:prstGeom>
          <a:noFill/>
        </p:spPr>
        <p:txBody>
          <a:bodyPr wrap="square" rtlCol="0">
            <a:spAutoFit/>
          </a:bodyPr>
          <a:lstStyle/>
          <a:p>
            <a:r>
              <a:rPr lang="en-US" altLang="ko-KR" sz="1400">
                <a:solidFill>
                  <a:schemeClr val="bg1"/>
                </a:solidFill>
                <a:latin typeface="나눔스퀘어_ac Light" panose="020B0600000101010101" pitchFamily="50" charset="-127"/>
                <a:ea typeface="나눔스퀘어_ac Light" panose="020B0600000101010101" pitchFamily="50" charset="-127"/>
              </a:rPr>
              <a:t>… We will present a summarization procedure based on the application of trainable Machine Learning algorithms which employs a set of features extracted directly from the original text. These features are of two kinds: </a:t>
            </a:r>
            <a:r>
              <a:rPr lang="en-US" altLang="ko-KR" sz="1400" b="1">
                <a:solidFill>
                  <a:schemeClr val="bg1"/>
                </a:solidFill>
                <a:latin typeface="나눔스퀘어_ac Light" panose="020B0600000101010101" pitchFamily="50" charset="-127"/>
                <a:ea typeface="나눔스퀘어_ac Light" panose="020B0600000101010101" pitchFamily="50" charset="-127"/>
              </a:rPr>
              <a:t>statistical – based on the frequency of some elements</a:t>
            </a:r>
            <a:r>
              <a:rPr lang="en-US" altLang="ko-KR" sz="1400">
                <a:solidFill>
                  <a:schemeClr val="bg1"/>
                </a:solidFill>
                <a:latin typeface="나눔스퀘어_ac Light" panose="020B0600000101010101" pitchFamily="50" charset="-127"/>
                <a:ea typeface="나눔스퀘어_ac Light" panose="020B0600000101010101" pitchFamily="50" charset="-127"/>
              </a:rPr>
              <a:t> in the text; and l</a:t>
            </a:r>
            <a:r>
              <a:rPr lang="en-US" altLang="ko-KR" sz="1400" b="1">
                <a:solidFill>
                  <a:schemeClr val="bg1"/>
                </a:solidFill>
                <a:latin typeface="나눔스퀘어_ac Light" panose="020B0600000101010101" pitchFamily="50" charset="-127"/>
                <a:ea typeface="나눔스퀘어_ac Light" panose="020B0600000101010101" pitchFamily="50" charset="-127"/>
              </a:rPr>
              <a:t>inguistic – extracted from a simplified argumentative structure of the text. </a:t>
            </a:r>
            <a:r>
              <a:rPr lang="en-US" altLang="ko-KR" sz="1400">
                <a:solidFill>
                  <a:schemeClr val="bg1"/>
                </a:solidFill>
                <a:latin typeface="나눔스퀘어_ac Light" panose="020B0600000101010101" pitchFamily="50" charset="-127"/>
                <a:ea typeface="나눔스퀘어_ac Light" panose="020B0600000101010101" pitchFamily="50" charset="-127"/>
              </a:rPr>
              <a:t>…</a:t>
            </a:r>
            <a:endParaRPr lang="en-US" altLang="ko-KR" sz="1600">
              <a:latin typeface="나눔스퀘어_ac Light" panose="020B0600000101010101" pitchFamily="50" charset="-127"/>
              <a:ea typeface="나눔스퀘어_ac Light" panose="020B0600000101010101" pitchFamily="50" charset="-127"/>
            </a:endParaRPr>
          </a:p>
          <a:p>
            <a:endParaRPr lang="en-US" altLang="ko-KR" sz="1600">
              <a:latin typeface="나눔스퀘어_ac Light" panose="020B0600000101010101" pitchFamily="50" charset="-127"/>
              <a:ea typeface="나눔스퀘어_ac Light" panose="020B0600000101010101" pitchFamily="50" charset="-127"/>
            </a:endParaRPr>
          </a:p>
          <a:p>
            <a:endParaRPr lang="ko-KR" altLang="en-US" sz="1600" i="1" dirty="0">
              <a:solidFill>
                <a:schemeClr val="bg1"/>
              </a:solidFill>
              <a:latin typeface="나눔스퀘어_ac Light" panose="020B0600000101010101" pitchFamily="50" charset="-127"/>
              <a:ea typeface="나눔스퀘어_ac Light" panose="020B0600000101010101" pitchFamily="50" charset="-127"/>
              <a:cs typeface="Arial" panose="020B0604020202020204" pitchFamily="34" charset="0"/>
            </a:endParaRPr>
          </a:p>
        </p:txBody>
      </p:sp>
      <p:sp>
        <p:nvSpPr>
          <p:cNvPr id="12" name="TextBox 11">
            <a:extLst>
              <a:ext uri="{FF2B5EF4-FFF2-40B4-BE49-F238E27FC236}">
                <a16:creationId xmlns:a16="http://schemas.microsoft.com/office/drawing/2014/main" id="{9AEB0A83-C88D-4206-B777-507E2E030BBB}"/>
              </a:ext>
            </a:extLst>
          </p:cNvPr>
          <p:cNvSpPr txBox="1"/>
          <p:nvPr/>
        </p:nvSpPr>
        <p:spPr>
          <a:xfrm>
            <a:off x="9831938" y="6588607"/>
            <a:ext cx="2369559" cy="246221"/>
          </a:xfrm>
          <a:prstGeom prst="rect">
            <a:avLst/>
          </a:prstGeom>
          <a:noFill/>
        </p:spPr>
        <p:txBody>
          <a:bodyPr wrap="none" rtlCol="0">
            <a:spAutoFit/>
          </a:bodyPr>
          <a:lstStyle/>
          <a:p>
            <a:pPr algn="r"/>
            <a:r>
              <a:rPr lang="en-US" altLang="ko-KR" sz="1000" dirty="0">
                <a:solidFill>
                  <a:schemeClr val="tx1">
                    <a:lumMod val="75000"/>
                    <a:lumOff val="25000"/>
                  </a:schemeClr>
                </a:solidFill>
                <a:latin typeface="나눔스퀘어_ac Light" panose="020B0600000101010101" pitchFamily="50" charset="-127"/>
                <a:ea typeface="나눔스퀘어_ac Light" panose="020B0600000101010101" pitchFamily="50" charset="-127"/>
              </a:rPr>
              <a:t>ⓒSaebyeol Yu.</a:t>
            </a:r>
            <a:r>
              <a:rPr lang="ko-KR" altLang="en-US" sz="1000" dirty="0">
                <a:solidFill>
                  <a:schemeClr val="tx1">
                    <a:lumMod val="75000"/>
                    <a:lumOff val="25000"/>
                  </a:schemeClr>
                </a:solidFill>
                <a:latin typeface="나눔스퀘어_ac Light" panose="020B0600000101010101" pitchFamily="50" charset="-127"/>
                <a:ea typeface="나눔스퀘어_ac Light" panose="020B0600000101010101" pitchFamily="50" charset="-127"/>
              </a:rPr>
              <a:t> </a:t>
            </a:r>
            <a:r>
              <a:rPr lang="en-US" altLang="ko-KR" sz="1000" dirty="0" err="1">
                <a:solidFill>
                  <a:schemeClr val="tx1">
                    <a:lumMod val="75000"/>
                    <a:lumOff val="25000"/>
                  </a:schemeClr>
                </a:solidFill>
                <a:latin typeface="나눔스퀘어_ac Light" panose="020B0600000101010101" pitchFamily="50" charset="-127"/>
                <a:ea typeface="나눔스퀘어_ac Light" panose="020B0600000101010101" pitchFamily="50" charset="-127"/>
              </a:rPr>
              <a:t>Saebyeol’s</a:t>
            </a:r>
            <a:r>
              <a:rPr lang="ko-KR" altLang="en-US" sz="1000" dirty="0">
                <a:solidFill>
                  <a:schemeClr val="tx1">
                    <a:lumMod val="75000"/>
                    <a:lumOff val="25000"/>
                  </a:schemeClr>
                </a:solidFill>
                <a:latin typeface="나눔스퀘어_ac Light" panose="020B0600000101010101" pitchFamily="50" charset="-127"/>
                <a:ea typeface="나눔스퀘어_ac Light" panose="020B0600000101010101" pitchFamily="50" charset="-127"/>
              </a:rPr>
              <a:t> </a:t>
            </a:r>
            <a:r>
              <a:rPr lang="en-US" altLang="ko-KR" sz="1000" dirty="0">
                <a:solidFill>
                  <a:schemeClr val="tx1">
                    <a:lumMod val="75000"/>
                    <a:lumOff val="25000"/>
                  </a:schemeClr>
                </a:solidFill>
                <a:latin typeface="나눔스퀘어_ac Light" panose="020B0600000101010101" pitchFamily="50" charset="-127"/>
                <a:ea typeface="나눔스퀘어_ac Light" panose="020B0600000101010101" pitchFamily="50" charset="-127"/>
              </a:rPr>
              <a:t>PowerPoint</a:t>
            </a:r>
            <a:endParaRPr lang="ko-KR" altLang="en-US" sz="100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13" name="TextBox 12">
            <a:extLst>
              <a:ext uri="{FF2B5EF4-FFF2-40B4-BE49-F238E27FC236}">
                <a16:creationId xmlns:a16="http://schemas.microsoft.com/office/drawing/2014/main" id="{3472D70D-6F34-424D-B844-6C54F58000AB}"/>
              </a:ext>
            </a:extLst>
          </p:cNvPr>
          <p:cNvSpPr txBox="1"/>
          <p:nvPr/>
        </p:nvSpPr>
        <p:spPr>
          <a:xfrm>
            <a:off x="4064001" y="4826675"/>
            <a:ext cx="4063998" cy="2246769"/>
          </a:xfrm>
          <a:prstGeom prst="rect">
            <a:avLst/>
          </a:prstGeom>
          <a:noFill/>
        </p:spPr>
        <p:txBody>
          <a:bodyPr wrap="square" rtlCol="0">
            <a:spAutoFit/>
          </a:bodyPr>
          <a:lstStyle/>
          <a:p>
            <a:r>
              <a:rPr lang="en-US" altLang="ko-KR" sz="1400">
                <a:solidFill>
                  <a:schemeClr val="bg1"/>
                </a:solidFill>
                <a:latin typeface="나눔스퀘어_ac Light" panose="020B0600000101010101" pitchFamily="50" charset="-127"/>
                <a:ea typeface="나눔스퀘어_ac Light" panose="020B0600000101010101" pitchFamily="50" charset="-127"/>
              </a:rPr>
              <a:t>…There are two computational models for identifying topic sentences: derived model that uses paragraph context, and </a:t>
            </a:r>
            <a:r>
              <a:rPr lang="en-US" altLang="ko-KR" sz="1400" b="1">
                <a:solidFill>
                  <a:schemeClr val="bg1"/>
                </a:solidFill>
                <a:latin typeface="나눔스퀘어_ac Light" panose="020B0600000101010101" pitchFamily="50" charset="-127"/>
                <a:ea typeface="나눔스퀘어_ac Light" panose="020B0600000101010101" pitchFamily="50" charset="-127"/>
              </a:rPr>
              <a:t>free model that uses only sentential features</a:t>
            </a:r>
            <a:r>
              <a:rPr lang="en-US" altLang="ko-KR" sz="1400">
                <a:solidFill>
                  <a:schemeClr val="bg1"/>
                </a:solidFill>
                <a:latin typeface="나눔스퀘어_ac Light" panose="020B0600000101010101" pitchFamily="50" charset="-127"/>
                <a:ea typeface="나눔스퀘어_ac Light" panose="020B0600000101010101" pitchFamily="50" charset="-127"/>
              </a:rPr>
              <a:t> . Since human identifies topic sentence by evaluating sentence relationship in a paragraph, it is clear that derived model is more promising than the free model. On the contrary, McCarthy, et al. compared the two models and f</a:t>
            </a:r>
            <a:r>
              <a:rPr lang="en-US" altLang="ko-KR" sz="1400" b="1">
                <a:solidFill>
                  <a:schemeClr val="bg1"/>
                </a:solidFill>
                <a:latin typeface="나눔스퀘어_ac Light" panose="020B0600000101010101" pitchFamily="50" charset="-127"/>
                <a:ea typeface="나눔스퀘어_ac Light" panose="020B0600000101010101" pitchFamily="50" charset="-127"/>
              </a:rPr>
              <a:t>ound that free model is more promising than the derived model</a:t>
            </a:r>
            <a:r>
              <a:rPr lang="en-US" altLang="ko-KR" sz="1400">
                <a:solidFill>
                  <a:schemeClr val="bg1"/>
                </a:solidFill>
                <a:latin typeface="나눔스퀘어_ac Light" panose="020B0600000101010101" pitchFamily="50" charset="-127"/>
                <a:ea typeface="나눔스퀘어_ac Light" panose="020B0600000101010101" pitchFamily="50" charset="-127"/>
              </a:rPr>
              <a:t>.</a:t>
            </a:r>
            <a:r>
              <a:rPr lang="en-US" altLang="ko-KR" sz="1400" b="1">
                <a:solidFill>
                  <a:schemeClr val="bg1"/>
                </a:solidFill>
                <a:latin typeface="나눔스퀘어_ac Light" panose="020B0600000101010101" pitchFamily="50" charset="-127"/>
                <a:ea typeface="나눔스퀘어_ac Light" panose="020B0600000101010101" pitchFamily="50" charset="-127"/>
              </a:rPr>
              <a:t> </a:t>
            </a:r>
            <a:r>
              <a:rPr lang="en-US" altLang="ko-KR" sz="1400">
                <a:solidFill>
                  <a:schemeClr val="bg1"/>
                </a:solidFill>
                <a:latin typeface="나눔스퀘어_ac Light" panose="020B0600000101010101" pitchFamily="50" charset="-127"/>
                <a:ea typeface="나눔스퀘어_ac Light" panose="020B0600000101010101" pitchFamily="50" charset="-127"/>
              </a:rPr>
              <a:t>…</a:t>
            </a:r>
            <a:endParaRPr lang="en-US" altLang="ko-KR" sz="1600">
              <a:latin typeface="나눔스퀘어_ac Light" panose="020B0600000101010101" pitchFamily="50" charset="-127"/>
              <a:ea typeface="나눔스퀘어_ac Light" panose="020B0600000101010101" pitchFamily="50" charset="-127"/>
            </a:endParaRPr>
          </a:p>
        </p:txBody>
      </p:sp>
      <p:sp>
        <p:nvSpPr>
          <p:cNvPr id="14" name="TextBox 13">
            <a:extLst>
              <a:ext uri="{FF2B5EF4-FFF2-40B4-BE49-F238E27FC236}">
                <a16:creationId xmlns:a16="http://schemas.microsoft.com/office/drawing/2014/main" id="{799D6470-7CE3-488A-9439-CF361B654152}"/>
              </a:ext>
            </a:extLst>
          </p:cNvPr>
          <p:cNvSpPr txBox="1"/>
          <p:nvPr/>
        </p:nvSpPr>
        <p:spPr>
          <a:xfrm flipH="1">
            <a:off x="4332216" y="1951664"/>
            <a:ext cx="3527568" cy="2831544"/>
          </a:xfrm>
          <a:prstGeom prst="rect">
            <a:avLst/>
          </a:prstGeom>
          <a:noFill/>
        </p:spPr>
        <p:txBody>
          <a:bodyPr wrap="square" rtlCol="0">
            <a:spAutoFit/>
          </a:bodyPr>
          <a:lstStyle/>
          <a:p>
            <a:r>
              <a:rPr lang="en-US" altLang="ko-KR" sz="2400" b="1">
                <a:solidFill>
                  <a:schemeClr val="bg1"/>
                </a:solidFill>
                <a:latin typeface="나눔스퀘어_ac Light" panose="020B0600000101010101" pitchFamily="50" charset="-127"/>
                <a:ea typeface="나눔스퀘어_ac Light" panose="020B0600000101010101" pitchFamily="50" charset="-127"/>
              </a:rPr>
              <a:t>Free Model of </a:t>
            </a:r>
          </a:p>
          <a:p>
            <a:r>
              <a:rPr lang="en-US" altLang="ko-KR" sz="2400" b="1">
                <a:solidFill>
                  <a:schemeClr val="bg1"/>
                </a:solidFill>
                <a:latin typeface="나눔스퀘어_ac Light" panose="020B0600000101010101" pitchFamily="50" charset="-127"/>
                <a:ea typeface="나눔스퀘어_ac Light" panose="020B0600000101010101" pitchFamily="50" charset="-127"/>
              </a:rPr>
              <a:t>Sentence Classifier for </a:t>
            </a:r>
          </a:p>
          <a:p>
            <a:r>
              <a:rPr lang="en-US" altLang="ko-KR" sz="2400" b="1">
                <a:solidFill>
                  <a:schemeClr val="bg1"/>
                </a:solidFill>
                <a:latin typeface="나눔스퀘어_ac Light" panose="020B0600000101010101" pitchFamily="50" charset="-127"/>
                <a:ea typeface="나눔스퀘어_ac Light" panose="020B0600000101010101" pitchFamily="50" charset="-127"/>
              </a:rPr>
              <a:t>Automatic Extraction </a:t>
            </a:r>
          </a:p>
          <a:p>
            <a:r>
              <a:rPr lang="en-US" altLang="ko-KR" sz="2400" b="1">
                <a:solidFill>
                  <a:schemeClr val="bg1"/>
                </a:solidFill>
                <a:latin typeface="나눔스퀘어_ac Light" panose="020B0600000101010101" pitchFamily="50" charset="-127"/>
                <a:ea typeface="나눔스퀘어_ac Light" panose="020B0600000101010101" pitchFamily="50" charset="-127"/>
              </a:rPr>
              <a:t>of Topic Sentences </a:t>
            </a:r>
          </a:p>
          <a:p>
            <a:endParaRPr lang="en-US" altLang="ko-KR" b="1">
              <a:solidFill>
                <a:schemeClr val="bg1"/>
              </a:solidFill>
              <a:latin typeface="나눔스퀘어_ac Light" panose="020B0600000101010101" pitchFamily="50" charset="-127"/>
              <a:ea typeface="나눔스퀘어_ac Light" panose="020B0600000101010101" pitchFamily="50" charset="-127"/>
            </a:endParaRPr>
          </a:p>
          <a:p>
            <a:r>
              <a:rPr lang="en-US" altLang="ko-KR" sz="1600" b="1">
                <a:solidFill>
                  <a:schemeClr val="bg1"/>
                </a:solidFill>
                <a:latin typeface="나눔스퀘어_ac Light" panose="020B0600000101010101" pitchFamily="50" charset="-127"/>
                <a:ea typeface="나눔스퀘어_ac Light" panose="020B0600000101010101" pitchFamily="50" charset="-127"/>
              </a:rPr>
              <a:t>By</a:t>
            </a:r>
            <a:r>
              <a:rPr lang="ko-KR" altLang="en-US" sz="1600" b="1">
                <a:solidFill>
                  <a:schemeClr val="bg1"/>
                </a:solidFill>
                <a:latin typeface="나눔스퀘어_ac Light" panose="020B0600000101010101" pitchFamily="50" charset="-127"/>
                <a:ea typeface="나눔스퀘어_ac Light" panose="020B0600000101010101" pitchFamily="50" charset="-127"/>
              </a:rPr>
              <a:t> </a:t>
            </a:r>
            <a:r>
              <a:rPr lang="en-US" altLang="ko-KR" sz="1600" b="1">
                <a:solidFill>
                  <a:schemeClr val="bg1"/>
                </a:solidFill>
                <a:latin typeface="나눔스퀘어_ac Light" panose="020B0600000101010101" pitchFamily="50" charset="-127"/>
                <a:ea typeface="나눔스퀘어_ac Light" panose="020B0600000101010101" pitchFamily="50" charset="-127"/>
              </a:rPr>
              <a:t>M.L. Khodra,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D.H. Widyantoro,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E.A. Aziz2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B.R. Trilaksono. 2011.</a:t>
            </a:r>
            <a:endParaRPr lang="ko-KR" altLang="en-US" sz="1600" b="1">
              <a:solidFill>
                <a:schemeClr val="bg1"/>
              </a:solidFill>
              <a:latin typeface="나눔스퀘어_ac Light" panose="020B0600000101010101" pitchFamily="50" charset="-127"/>
              <a:ea typeface="나눔스퀘어_ac Light" panose="020B0600000101010101" pitchFamily="50" charset="-127"/>
            </a:endParaRPr>
          </a:p>
        </p:txBody>
      </p:sp>
      <p:sp>
        <p:nvSpPr>
          <p:cNvPr id="15" name="TextBox 14">
            <a:extLst>
              <a:ext uri="{FF2B5EF4-FFF2-40B4-BE49-F238E27FC236}">
                <a16:creationId xmlns:a16="http://schemas.microsoft.com/office/drawing/2014/main" id="{EF09F18D-D73A-4137-B7C0-C82BD89CF0CD}"/>
              </a:ext>
            </a:extLst>
          </p:cNvPr>
          <p:cNvSpPr txBox="1"/>
          <p:nvPr/>
        </p:nvSpPr>
        <p:spPr>
          <a:xfrm flipH="1">
            <a:off x="8341917" y="1952316"/>
            <a:ext cx="3527568" cy="2739211"/>
          </a:xfrm>
          <a:prstGeom prst="rect">
            <a:avLst/>
          </a:prstGeom>
          <a:noFill/>
        </p:spPr>
        <p:txBody>
          <a:bodyPr wrap="square" rtlCol="0">
            <a:spAutoFit/>
          </a:bodyPr>
          <a:lstStyle/>
          <a:p>
            <a:r>
              <a:rPr lang="en-US" altLang="ko-KR" sz="2400" b="1">
                <a:solidFill>
                  <a:schemeClr val="bg1"/>
                </a:solidFill>
                <a:latin typeface="나눔스퀘어_ac Light" panose="020B0600000101010101" pitchFamily="50" charset="-127"/>
                <a:ea typeface="나눔스퀘어_ac Light" panose="020B0600000101010101" pitchFamily="50" charset="-127"/>
              </a:rPr>
              <a:t>Document Clustering </a:t>
            </a:r>
          </a:p>
          <a:p>
            <a:r>
              <a:rPr lang="en-US" altLang="ko-KR" sz="2400" b="1">
                <a:solidFill>
                  <a:schemeClr val="bg1"/>
                </a:solidFill>
                <a:latin typeface="나눔스퀘어_ac Light" panose="020B0600000101010101" pitchFamily="50" charset="-127"/>
                <a:ea typeface="나눔스퀘어_ac Light" panose="020B0600000101010101" pitchFamily="50" charset="-127"/>
              </a:rPr>
              <a:t>and </a:t>
            </a:r>
          </a:p>
          <a:p>
            <a:r>
              <a:rPr lang="en-US" altLang="ko-KR" sz="2400" b="1">
                <a:solidFill>
                  <a:schemeClr val="bg1"/>
                </a:solidFill>
                <a:latin typeface="나눔스퀘어_ac Light" panose="020B0600000101010101" pitchFamily="50" charset="-127"/>
                <a:ea typeface="나눔스퀘어_ac Light" panose="020B0600000101010101" pitchFamily="50" charset="-127"/>
              </a:rPr>
              <a:t>Text Summarization</a:t>
            </a:r>
          </a:p>
          <a:p>
            <a:endParaRPr lang="en-US" altLang="ko-KR" b="1">
              <a:solidFill>
                <a:schemeClr val="bg1"/>
              </a:solidFill>
              <a:latin typeface="나눔스퀘어_ac Light" panose="020B0600000101010101" pitchFamily="50" charset="-127"/>
              <a:ea typeface="나눔스퀘어_ac Light" panose="020B0600000101010101" pitchFamily="50" charset="-127"/>
            </a:endParaRPr>
          </a:p>
          <a:p>
            <a:endParaRPr lang="en-US" altLang="ko-KR" b="1">
              <a:solidFill>
                <a:schemeClr val="bg1"/>
              </a:solidFill>
              <a:latin typeface="나눔스퀘어_ac Light" panose="020B0600000101010101" pitchFamily="50" charset="-127"/>
              <a:ea typeface="나눔스퀘어_ac Light" panose="020B0600000101010101" pitchFamily="50" charset="-127"/>
            </a:endParaRPr>
          </a:p>
          <a:p>
            <a:r>
              <a:rPr lang="en-US" altLang="ko-KR" sz="1600" b="1">
                <a:solidFill>
                  <a:schemeClr val="bg1"/>
                </a:solidFill>
                <a:latin typeface="나눔스퀘어_ac Light" panose="020B0600000101010101" pitchFamily="50" charset="-127"/>
                <a:ea typeface="나눔스퀘어_ac Light" panose="020B0600000101010101" pitchFamily="50" charset="-127"/>
              </a:rPr>
              <a:t>By</a:t>
            </a:r>
            <a:r>
              <a:rPr lang="ko-KR" altLang="en-US" sz="1600" b="1">
                <a:solidFill>
                  <a:schemeClr val="bg1"/>
                </a:solidFill>
                <a:latin typeface="나눔스퀘어_ac Light" panose="020B0600000101010101" pitchFamily="50" charset="-127"/>
                <a:ea typeface="나눔스퀘어_ac Light" panose="020B0600000101010101" pitchFamily="50" charset="-127"/>
              </a:rPr>
              <a:t> </a:t>
            </a:r>
            <a:r>
              <a:rPr lang="en-US" altLang="ko-KR" sz="1600" b="1">
                <a:solidFill>
                  <a:schemeClr val="bg1"/>
                </a:solidFill>
                <a:latin typeface="나눔스퀘어_ac Light" panose="020B0600000101010101" pitchFamily="50" charset="-127"/>
                <a:ea typeface="나눔스퀘어_ac Light" panose="020B0600000101010101" pitchFamily="50" charset="-127"/>
              </a:rPr>
              <a:t>Larocca Neto, J.;</a:t>
            </a:r>
          </a:p>
          <a:p>
            <a:r>
              <a:rPr lang="en-US" altLang="ko-KR" sz="1600" b="1">
                <a:solidFill>
                  <a:schemeClr val="bg1"/>
                </a:solidFill>
                <a:latin typeface="나눔스퀘어_ac Light" panose="020B0600000101010101" pitchFamily="50" charset="-127"/>
                <a:ea typeface="나눔스퀘어_ac Light" panose="020B0600000101010101" pitchFamily="50" charset="-127"/>
              </a:rPr>
              <a:t>Santos, A. D.;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Kaestner, C.A.; </a:t>
            </a:r>
          </a:p>
          <a:p>
            <a:r>
              <a:rPr lang="en-US" altLang="ko-KR" sz="1600" b="1">
                <a:solidFill>
                  <a:schemeClr val="bg1"/>
                </a:solidFill>
                <a:latin typeface="나눔스퀘어_ac Light" panose="020B0600000101010101" pitchFamily="50" charset="-127"/>
                <a:ea typeface="나눔스퀘어_ac Light" panose="020B0600000101010101" pitchFamily="50" charset="-127"/>
              </a:rPr>
              <a:t>Freitas, A.A. 2000.</a:t>
            </a:r>
            <a:endParaRPr lang="en-US" altLang="ko-KR" sz="1600">
              <a:solidFill>
                <a:schemeClr val="bg1"/>
              </a:solidFill>
              <a:latin typeface="나눔스퀘어_ac Light" panose="020B0600000101010101" pitchFamily="50" charset="-127"/>
              <a:ea typeface="나눔스퀘어_ac Light" panose="020B0600000101010101" pitchFamily="50" charset="-127"/>
            </a:endParaRPr>
          </a:p>
        </p:txBody>
      </p:sp>
      <p:sp>
        <p:nvSpPr>
          <p:cNvPr id="16" name="TextBox 15">
            <a:extLst>
              <a:ext uri="{FF2B5EF4-FFF2-40B4-BE49-F238E27FC236}">
                <a16:creationId xmlns:a16="http://schemas.microsoft.com/office/drawing/2014/main" id="{8288EE21-1B56-4A51-B990-3CB898D0530C}"/>
              </a:ext>
            </a:extLst>
          </p:cNvPr>
          <p:cNvSpPr txBox="1"/>
          <p:nvPr/>
        </p:nvSpPr>
        <p:spPr>
          <a:xfrm>
            <a:off x="8137499" y="4826675"/>
            <a:ext cx="4063998" cy="1815882"/>
          </a:xfrm>
          <a:prstGeom prst="rect">
            <a:avLst/>
          </a:prstGeom>
          <a:noFill/>
        </p:spPr>
        <p:txBody>
          <a:bodyPr wrap="square" rtlCol="0">
            <a:spAutoFit/>
          </a:bodyPr>
          <a:lstStyle/>
          <a:p>
            <a:r>
              <a:rPr lang="en-US" altLang="ko-KR" sz="1400">
                <a:solidFill>
                  <a:schemeClr val="bg1"/>
                </a:solidFill>
                <a:latin typeface="나눔스퀘어_ac Light" panose="020B0600000101010101" pitchFamily="50" charset="-127"/>
                <a:ea typeface="나눔스퀘어_ac Light" panose="020B0600000101010101" pitchFamily="50" charset="-127"/>
              </a:rPr>
              <a:t>…This paper describes a text mining tool that performs two tasks, namely document clustering and text summarization. These tasks have, of course, their corresponding counterpart in “conventional” data mining. However, the textual, unstructured nature of documents makes these two text mining tasks considerably more difficult than their data mining counterparts.  …</a:t>
            </a:r>
            <a:endParaRPr lang="en-US" altLang="ko-KR" sz="1600">
              <a:latin typeface="나눔스퀘어_ac Light" panose="020B0600000101010101" pitchFamily="50" charset="-127"/>
              <a:ea typeface="나눔스퀘어_ac Light" panose="020B0600000101010101" pitchFamily="50" charset="-127"/>
            </a:endParaRPr>
          </a:p>
        </p:txBody>
      </p:sp>
      <p:sp>
        <p:nvSpPr>
          <p:cNvPr id="2" name="TextBox 1">
            <a:extLst>
              <a:ext uri="{FF2B5EF4-FFF2-40B4-BE49-F238E27FC236}">
                <a16:creationId xmlns:a16="http://schemas.microsoft.com/office/drawing/2014/main" id="{4467CDDF-5081-48EB-B577-14383F061C7F}"/>
              </a:ext>
            </a:extLst>
          </p:cNvPr>
          <p:cNvSpPr txBox="1"/>
          <p:nvPr/>
        </p:nvSpPr>
        <p:spPr>
          <a:xfrm>
            <a:off x="-9497" y="268272"/>
            <a:ext cx="3464653" cy="707886"/>
          </a:xfrm>
          <a:prstGeom prst="rect">
            <a:avLst/>
          </a:prstGeom>
          <a:noFill/>
        </p:spPr>
        <p:txBody>
          <a:bodyPr wrap="square" rtlCol="0">
            <a:spAutoFit/>
          </a:bodyPr>
          <a:lstStyle/>
          <a:p>
            <a:r>
              <a:rPr lang="ko-KR" altLang="en-US" sz="4000" b="1">
                <a:solidFill>
                  <a:schemeClr val="bg1"/>
                </a:solidFill>
                <a:latin typeface="나눔스퀘어_ac Light" panose="020B0600000101010101" pitchFamily="50" charset="-127"/>
                <a:ea typeface="나눔스퀘어_ac Light" panose="020B0600000101010101" pitchFamily="50" charset="-127"/>
              </a:rPr>
              <a:t>참조한 논문들</a:t>
            </a:r>
          </a:p>
        </p:txBody>
      </p:sp>
    </p:spTree>
    <p:extLst>
      <p:ext uri="{BB962C8B-B14F-4D97-AF65-F5344CB8AC3E}">
        <p14:creationId xmlns:p14="http://schemas.microsoft.com/office/powerpoint/2010/main" val="249456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142481"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Hold-Out Method</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19D9FE4-0F50-4435-A473-F0EB612CC8C5}"/>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5" name="직사각형 64">
            <a:extLst>
              <a:ext uri="{FF2B5EF4-FFF2-40B4-BE49-F238E27FC236}">
                <a16:creationId xmlns:a16="http://schemas.microsoft.com/office/drawing/2014/main" id="{E1C896C5-2556-4883-BC54-D61B23505E29}"/>
              </a:ext>
            </a:extLst>
          </p:cNvPr>
          <p:cNvSpPr/>
          <p:nvPr/>
        </p:nvSpPr>
        <p:spPr>
          <a:xfrm>
            <a:off x="1061629" y="1429860"/>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rgbClr val="212121"/>
              </a:solidFill>
              <a:latin typeface="나눔스퀘어_ac Light" panose="020B0600000101010101" pitchFamily="50" charset="-127"/>
              <a:ea typeface="나눔스퀘어_ac Light" panose="020B0600000101010101" pitchFamily="50" charset="-127"/>
            </a:endParaRPr>
          </a:p>
          <a:p>
            <a:pPr algn="ctr"/>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Train/Validation Split</a:t>
            </a:r>
          </a:p>
          <a:p>
            <a:pPr algn="ctr"/>
            <a:endParaRPr lang="ko-KR" altLang="en-US" b="1" dirty="0">
              <a:latin typeface="나눔스퀘어_ac Light" panose="020B0600000101010101" pitchFamily="50" charset="-127"/>
              <a:ea typeface="나눔스퀘어_ac Light" panose="020B0600000101010101" pitchFamily="50" charset="-127"/>
            </a:endParaRPr>
          </a:p>
        </p:txBody>
      </p:sp>
      <p:sp>
        <p:nvSpPr>
          <p:cNvPr id="93" name="TextBox 92">
            <a:extLst>
              <a:ext uri="{FF2B5EF4-FFF2-40B4-BE49-F238E27FC236}">
                <a16:creationId xmlns:a16="http://schemas.microsoft.com/office/drawing/2014/main" id="{6CC6E699-CBB3-4347-A89A-64E8A7F6B11B}"/>
              </a:ext>
            </a:extLst>
          </p:cNvPr>
          <p:cNvSpPr txBox="1"/>
          <p:nvPr/>
        </p:nvSpPr>
        <p:spPr>
          <a:xfrm>
            <a:off x="1110788" y="3143381"/>
            <a:ext cx="3295317" cy="2728504"/>
          </a:xfrm>
          <a:prstGeom prst="rect">
            <a:avLst/>
          </a:prstGeom>
          <a:noFill/>
        </p:spPr>
        <p:txBody>
          <a:bodyPr wrap="square" rtlCol="0">
            <a:spAutoFit/>
          </a:bodyPr>
          <a:lstStyle/>
          <a:p>
            <a:pPr fontAlgn="base"/>
            <a:r>
              <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rPr>
              <a:t>Sentence </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별로 </a:t>
            </a:r>
            <a:r>
              <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rPr>
              <a:t>split</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하면 </a:t>
            </a:r>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기사들이 섞이는 문제</a:t>
            </a:r>
            <a:r>
              <a:rPr lang="ko-KR" altLang="en-US" sz="1400" b="1" dirty="0">
                <a:solidFill>
                  <a:srgbClr val="212121"/>
                </a:solidFill>
                <a:latin typeface="나눔스퀘어_ac Light" panose="020B0600000101010101" pitchFamily="50" charset="-127"/>
                <a:ea typeface="나눔스퀘어_ac Light" panose="020B0600000101010101" pitchFamily="50" charset="-127"/>
              </a:rPr>
              <a:t>가 발생</a:t>
            </a:r>
            <a:endParaRPr lang="en-US" altLang="ko-KR" sz="1400" b="1"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400" b="1" dirty="0">
              <a:solidFill>
                <a:srgbClr val="212121"/>
              </a:solidFill>
              <a:latin typeface="나눔스퀘어_ac Light" panose="020B0600000101010101" pitchFamily="50" charset="-127"/>
              <a:ea typeface="나눔스퀘어_ac Light" panose="020B0600000101010101" pitchFamily="50" charset="-127"/>
            </a:endParaRPr>
          </a:p>
          <a:p>
            <a:pPr fontAlgn="base"/>
            <a:r>
              <a:rPr lang="en-US" altLang="ko-KR" sz="1400" b="1" dirty="0">
                <a:solidFill>
                  <a:srgbClr val="212121"/>
                </a:solidFill>
                <a:latin typeface="나눔스퀘어_ac Light" panose="020B0600000101010101" pitchFamily="50" charset="-127"/>
                <a:ea typeface="나눔스퀘어_ac Light" panose="020B0600000101010101" pitchFamily="50" charset="-127"/>
              </a:rPr>
              <a:t>Id</a:t>
            </a:r>
            <a:r>
              <a:rPr lang="ko-KR" altLang="en-US" sz="1400" b="1" dirty="0">
                <a:solidFill>
                  <a:srgbClr val="212121"/>
                </a:solidFill>
                <a:latin typeface="나눔스퀘어_ac Light" panose="020B0600000101010101" pitchFamily="50" charset="-127"/>
                <a:ea typeface="나눔스퀘어_ac Light" panose="020B0600000101010101" pitchFamily="50" charset="-127"/>
              </a:rPr>
              <a:t>기준 </a:t>
            </a:r>
            <a:r>
              <a:rPr lang="en-US" altLang="ko-KR" sz="1400" b="0" dirty="0">
                <a:effectLst/>
                <a:latin typeface="나눔스퀘어_ac Light" panose="020B0600000101010101" pitchFamily="50" charset="-127"/>
                <a:ea typeface="나눔스퀘어_ac Light" panose="020B0600000101010101" pitchFamily="50" charset="-127"/>
              </a:rPr>
              <a:t>train set</a:t>
            </a:r>
            <a:r>
              <a:rPr lang="ko-KR" altLang="en-US" sz="1400" b="0" dirty="0">
                <a:effectLst/>
                <a:latin typeface="나눔스퀘어_ac Light" panose="020B0600000101010101" pitchFamily="50" charset="-127"/>
                <a:ea typeface="나눔스퀘어_ac Light" panose="020B0600000101010101" pitchFamily="50" charset="-127"/>
              </a:rPr>
              <a:t>과 </a:t>
            </a:r>
            <a:r>
              <a:rPr lang="en-US" altLang="ko-KR" sz="1400" b="0" dirty="0">
                <a:effectLst/>
                <a:latin typeface="나눔스퀘어_ac Light" panose="020B0600000101010101" pitchFamily="50" charset="-127"/>
                <a:ea typeface="나눔스퀘어_ac Light" panose="020B0600000101010101" pitchFamily="50" charset="-127"/>
              </a:rPr>
              <a:t>validation set</a:t>
            </a:r>
            <a:r>
              <a:rPr lang="ko-KR" altLang="en-US" sz="1400" b="0" dirty="0">
                <a:effectLst/>
                <a:latin typeface="나눔스퀘어_ac Light" panose="020B0600000101010101" pitchFamily="50" charset="-127"/>
                <a:ea typeface="나눔스퀘어_ac Light" panose="020B0600000101010101" pitchFamily="50" charset="-127"/>
              </a:rPr>
              <a:t>은 </a:t>
            </a:r>
            <a:endParaRPr lang="en-US" altLang="ko-KR" sz="1400" b="0" dirty="0">
              <a:effectLst/>
              <a:latin typeface="나눔스퀘어_ac Light" panose="020B0600000101010101" pitchFamily="50" charset="-127"/>
              <a:ea typeface="나눔스퀘어_ac Light" panose="020B0600000101010101" pitchFamily="50" charset="-127"/>
            </a:endParaRPr>
          </a:p>
          <a:p>
            <a:pPr fontAlgn="base"/>
            <a:r>
              <a:rPr lang="en-US" altLang="ko-KR" sz="1400" b="0" dirty="0">
                <a:effectLst/>
                <a:latin typeface="나눔스퀘어_ac Light" panose="020B0600000101010101" pitchFamily="50" charset="-127"/>
                <a:ea typeface="나눔스퀘어_ac Light" panose="020B0600000101010101" pitchFamily="50" charset="-127"/>
              </a:rPr>
              <a:t>8:2</a:t>
            </a:r>
            <a:r>
              <a:rPr lang="ko-KR" altLang="en-US" sz="1400" b="0" dirty="0">
                <a:effectLst/>
                <a:latin typeface="나눔스퀘어_ac Light" panose="020B0600000101010101" pitchFamily="50" charset="-127"/>
                <a:ea typeface="나눔스퀘어_ac Light" panose="020B0600000101010101" pitchFamily="50" charset="-127"/>
              </a:rPr>
              <a:t>의 비율로 나눔 </a:t>
            </a:r>
            <a:endParaRPr lang="en-US" altLang="ko-KR" sz="1400" b="0" dirty="0">
              <a:effectLst/>
              <a:latin typeface="나눔스퀘어_ac Light" panose="020B0600000101010101" pitchFamily="50" charset="-127"/>
              <a:ea typeface="나눔스퀘어_ac Light" panose="020B0600000101010101" pitchFamily="50" charset="-127"/>
            </a:endParaRP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ko-KR" altLang="en-US" sz="1400" b="1" dirty="0">
                <a:solidFill>
                  <a:srgbClr val="212121"/>
                </a:solidFill>
                <a:latin typeface="나눔스퀘어_ac Light" panose="020B0600000101010101" pitchFamily="50" charset="-127"/>
                <a:ea typeface="나눔스퀘어_ac Light" panose="020B0600000101010101" pitchFamily="50" charset="-127"/>
              </a:rPr>
              <a:t>데이터셋을 나눈 후 </a:t>
            </a:r>
            <a:endParaRPr lang="en-US" altLang="ko-KR" sz="1400" b="1" dirty="0">
              <a:solidFill>
                <a:srgbClr val="212121"/>
              </a:solidFill>
              <a:latin typeface="나눔스퀘어_ac Light" panose="020B0600000101010101" pitchFamily="50" charset="-127"/>
              <a:ea typeface="나눔스퀘어_ac Light" panose="020B0600000101010101" pitchFamily="50" charset="-127"/>
            </a:endParaRPr>
          </a:p>
          <a:p>
            <a:pPr fontAlgn="base"/>
            <a:r>
              <a:rPr lang="ko-KR" altLang="en-US" sz="1400" b="1" dirty="0">
                <a:solidFill>
                  <a:srgbClr val="212121"/>
                </a:solidFill>
                <a:latin typeface="나눔스퀘어_ac Light" panose="020B0600000101010101" pitchFamily="50" charset="-127"/>
                <a:ea typeface="나눔스퀘어_ac Light" panose="020B0600000101010101" pitchFamily="50" charset="-127"/>
              </a:rPr>
              <a:t>각각의 </a:t>
            </a:r>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a:t>
            </a:r>
            <a:r>
              <a:rPr lang="en-US" altLang="ko-KR" sz="1400" b="0" i="0" dirty="0" err="1">
                <a:solidFill>
                  <a:srgbClr val="212121"/>
                </a:solidFill>
                <a:effectLst/>
                <a:latin typeface="나눔스퀘어_ac Light" panose="020B0600000101010101" pitchFamily="50" charset="-127"/>
                <a:ea typeface="나눔스퀘어_ac Light" panose="020B0600000101010101" pitchFamily="50" charset="-127"/>
              </a:rPr>
              <a:t>article_original</a:t>
            </a:r>
            <a:r>
              <a:rPr lang="en-US" altLang="ko-KR" sz="1400" dirty="0">
                <a:solidFill>
                  <a:srgbClr val="212121"/>
                </a:solidFill>
                <a:latin typeface="나눔스퀘어_ac Light" panose="020B0600000101010101" pitchFamily="50" charset="-127"/>
                <a:ea typeface="나눔스퀘어_ac Light" panose="020B0600000101010101" pitchFamily="50" charset="-127"/>
              </a:rPr>
              <a:t>’ </a:t>
            </a:r>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열에</a:t>
            </a:r>
            <a:endPar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데이터 </a:t>
            </a:r>
            <a:r>
              <a:rPr lang="ko-KR" altLang="en-US" sz="1400" b="0" i="0" dirty="0" err="1">
                <a:solidFill>
                  <a:srgbClr val="212121"/>
                </a:solidFill>
                <a:effectLst/>
                <a:latin typeface="나눔스퀘어_ac Light" panose="020B0600000101010101" pitchFamily="50" charset="-127"/>
                <a:ea typeface="나눔스퀘어_ac Light" panose="020B0600000101010101" pitchFamily="50" charset="-127"/>
              </a:rPr>
              <a:t>전처리</a:t>
            </a:r>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 </a:t>
            </a:r>
            <a:endParaRPr lang="en-US" altLang="ko-KR" sz="1400" b="1"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ko-KR" altLang="en-US" sz="1400" b="1" dirty="0">
              <a:latin typeface="나눔스퀘어_ac Light" panose="020B0600000101010101" pitchFamily="50" charset="-127"/>
              <a:ea typeface="나눔스퀘어_ac Light" panose="020B0600000101010101" pitchFamily="50" charset="-127"/>
            </a:endParaRPr>
          </a:p>
          <a:p>
            <a:pPr algn="just">
              <a:lnSpc>
                <a:spcPct val="120000"/>
              </a:lnSpc>
            </a:pP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2">
            <a:extLst>
              <a:ext uri="{FF2B5EF4-FFF2-40B4-BE49-F238E27FC236}">
                <a16:creationId xmlns:a16="http://schemas.microsoft.com/office/drawing/2014/main" id="{BFC0BD12-091C-49C1-A748-150FFE13348A}"/>
              </a:ext>
            </a:extLst>
          </p:cNvPr>
          <p:cNvSpPr>
            <a:spLocks noChangeArrowheads="1"/>
          </p:cNvSpPr>
          <p:nvPr/>
        </p:nvSpPr>
        <p:spPr bwMode="auto">
          <a:xfrm>
            <a:off x="4876800"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21" name="그림 20" descr="텍스트이(가) 표시된 사진&#10;&#10;자동 생성된 설명">
            <a:extLst>
              <a:ext uri="{FF2B5EF4-FFF2-40B4-BE49-F238E27FC236}">
                <a16:creationId xmlns:a16="http://schemas.microsoft.com/office/drawing/2014/main" id="{BE9617BC-F1FB-4798-9FD9-7FAE9DD27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973" y="1821704"/>
            <a:ext cx="7068572" cy="3657917"/>
          </a:xfrm>
          <a:prstGeom prst="rect">
            <a:avLst/>
          </a:prstGeom>
        </p:spPr>
      </p:pic>
    </p:spTree>
    <p:extLst>
      <p:ext uri="{BB962C8B-B14F-4D97-AF65-F5344CB8AC3E}">
        <p14:creationId xmlns:p14="http://schemas.microsoft.com/office/powerpoint/2010/main" val="176842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938083"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Structure : </a:t>
            </a:r>
            <a:r>
              <a:rPr lang="en-US" altLang="ko-KR" sz="3600" b="1" dirty="0" err="1">
                <a:solidFill>
                  <a:schemeClr val="accent2"/>
                </a:solidFill>
                <a:latin typeface="나눔스퀘어_ac Light" panose="020B0600000101010101" pitchFamily="50" charset="-127"/>
                <a:ea typeface="나눔스퀘어_ac Light" panose="020B0600000101010101" pitchFamily="50" charset="-127"/>
              </a:rPr>
              <a:t>Dataframe</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19D9FE4-0F50-4435-A473-F0EB612CC8C5}"/>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5" name="직사각형 64">
            <a:extLst>
              <a:ext uri="{FF2B5EF4-FFF2-40B4-BE49-F238E27FC236}">
                <a16:creationId xmlns:a16="http://schemas.microsoft.com/office/drawing/2014/main" id="{E1C896C5-2556-4883-BC54-D61B23505E29}"/>
              </a:ext>
            </a:extLst>
          </p:cNvPr>
          <p:cNvSpPr/>
          <p:nvPr/>
        </p:nvSpPr>
        <p:spPr>
          <a:xfrm>
            <a:off x="1061629" y="1429860"/>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latin typeface="나눔스퀘어_ac Light" panose="020B0600000101010101" pitchFamily="50" charset="-127"/>
                <a:ea typeface="나눔스퀘어_ac Light" panose="020B0600000101010101" pitchFamily="50" charset="-127"/>
              </a:rPr>
              <a:t>새로운 </a:t>
            </a:r>
            <a:r>
              <a:rPr lang="en-US" altLang="ko-KR" b="1" dirty="0" err="1">
                <a:latin typeface="나눔스퀘어_ac Light" panose="020B0600000101010101" pitchFamily="50" charset="-127"/>
                <a:ea typeface="나눔스퀘어_ac Light" panose="020B0600000101010101" pitchFamily="50" charset="-127"/>
              </a:rPr>
              <a:t>DataFrame</a:t>
            </a:r>
            <a:r>
              <a:rPr lang="ko-KR" altLang="en-US" b="1" dirty="0">
                <a:latin typeface="나눔스퀘어_ac Light" panose="020B0600000101010101" pitchFamily="50" charset="-127"/>
                <a:ea typeface="나눔스퀘어_ac Light" panose="020B0600000101010101" pitchFamily="50" charset="-127"/>
              </a:rPr>
              <a:t> 생성</a:t>
            </a:r>
          </a:p>
        </p:txBody>
      </p:sp>
      <p:sp>
        <p:nvSpPr>
          <p:cNvPr id="93" name="TextBox 92">
            <a:extLst>
              <a:ext uri="{FF2B5EF4-FFF2-40B4-BE49-F238E27FC236}">
                <a16:creationId xmlns:a16="http://schemas.microsoft.com/office/drawing/2014/main" id="{6CC6E699-CBB3-4347-A89A-64E8A7F6B11B}"/>
              </a:ext>
            </a:extLst>
          </p:cNvPr>
          <p:cNvSpPr txBox="1"/>
          <p:nvPr/>
        </p:nvSpPr>
        <p:spPr>
          <a:xfrm>
            <a:off x="1159949" y="2713136"/>
            <a:ext cx="3196996" cy="3159391"/>
          </a:xfrm>
          <a:prstGeom prst="rect">
            <a:avLst/>
          </a:prstGeom>
          <a:noFill/>
        </p:spPr>
        <p:txBody>
          <a:bodyPr wrap="square" rtlCol="0">
            <a:spAutoFit/>
          </a:bodyPr>
          <a:lstStyle/>
          <a:p>
            <a:pPr algn="l"/>
            <a:endParaRPr lang="en-US" altLang="ko-KR" sz="1400" dirty="0">
              <a:solidFill>
                <a:srgbClr val="212121"/>
              </a:solidFill>
              <a:latin typeface="나눔스퀘어_ac Light" panose="020B0600000101010101" pitchFamily="50" charset="-127"/>
              <a:ea typeface="나눔스퀘어_ac Light" panose="020B0600000101010101" pitchFamily="50" charset="-127"/>
            </a:endParaRPr>
          </a:p>
          <a:p>
            <a:pPr algn="l"/>
            <a:endPar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endParaRPr>
          </a:p>
          <a:p>
            <a:pPr algn="l"/>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Extractive </a:t>
            </a:r>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값에 포함되는 </a:t>
            </a:r>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sentence </a:t>
            </a:r>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번호에 </a:t>
            </a:r>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1, </a:t>
            </a:r>
            <a:r>
              <a:rPr lang="ko-KR" altLang="en-US" sz="1400" dirty="0">
                <a:solidFill>
                  <a:srgbClr val="212121"/>
                </a:solidFill>
                <a:latin typeface="나눔스퀘어_ac Light" panose="020B0600000101010101" pitchFamily="50" charset="-127"/>
                <a:ea typeface="나눔스퀘어_ac Light" panose="020B0600000101010101" pitchFamily="50" charset="-127"/>
              </a:rPr>
              <a:t>포함되지 않으면 </a:t>
            </a:r>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0 </a:t>
            </a:r>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부여</a:t>
            </a:r>
          </a:p>
          <a:p>
            <a:pPr algn="l"/>
            <a:endPar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endParaRPr>
          </a:p>
          <a:p>
            <a:pPr algn="l"/>
            <a:endParaRPr lang="en-US" altLang="ko-KR" sz="1400" dirty="0">
              <a:solidFill>
                <a:srgbClr val="212121"/>
              </a:solidFill>
              <a:latin typeface="나눔스퀘어_ac Light" panose="020B0600000101010101" pitchFamily="50" charset="-127"/>
              <a:ea typeface="나눔스퀘어_ac Light" panose="020B0600000101010101" pitchFamily="50" charset="-127"/>
            </a:endParaRPr>
          </a:p>
          <a:p>
            <a:pPr algn="l"/>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위의 두 과정을</a:t>
            </a:r>
            <a:endPar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endParaRPr>
          </a:p>
          <a:p>
            <a:pPr algn="l"/>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train / </a:t>
            </a:r>
            <a:r>
              <a:rPr lang="en-US" altLang="ko-KR" sz="1400" dirty="0">
                <a:solidFill>
                  <a:srgbClr val="212121"/>
                </a:solidFill>
                <a:latin typeface="나눔스퀘어_ac Light" panose="020B0600000101010101" pitchFamily="50" charset="-127"/>
                <a:ea typeface="나눔스퀘어_ac Light" panose="020B0600000101010101" pitchFamily="50" charset="-127"/>
              </a:rPr>
              <a:t>validation set</a:t>
            </a:r>
            <a:r>
              <a:rPr lang="ko-KR" altLang="en-US" sz="1400" dirty="0">
                <a:solidFill>
                  <a:srgbClr val="212121"/>
                </a:solidFill>
                <a:latin typeface="나눔스퀘어_ac Light" panose="020B0600000101010101" pitchFamily="50" charset="-127"/>
                <a:ea typeface="나눔스퀘어_ac Light" panose="020B0600000101010101" pitchFamily="50" charset="-127"/>
              </a:rPr>
              <a:t>에</a:t>
            </a:r>
            <a:r>
              <a:rPr lang="en-US" altLang="ko-KR" sz="1400" dirty="0">
                <a:solidFill>
                  <a:srgbClr val="212121"/>
                </a:solidFill>
                <a:latin typeface="나눔스퀘어_ac Light" panose="020B0600000101010101" pitchFamily="50" charset="-127"/>
                <a:ea typeface="나눔스퀘어_ac Light" panose="020B0600000101010101" pitchFamily="50" charset="-127"/>
              </a:rPr>
              <a:t> </a:t>
            </a:r>
            <a:r>
              <a:rPr lang="ko-KR" altLang="en-US" sz="1400" dirty="0">
                <a:solidFill>
                  <a:srgbClr val="212121"/>
                </a:solidFill>
                <a:latin typeface="나눔스퀘어_ac Light" panose="020B0600000101010101" pitchFamily="50" charset="-127"/>
                <a:ea typeface="나눔스퀘어_ac Light" panose="020B0600000101010101" pitchFamily="50" charset="-127"/>
              </a:rPr>
              <a:t>각각 적용</a:t>
            </a:r>
            <a:r>
              <a:rPr lang="en-US" altLang="ko-KR" sz="1400" dirty="0">
                <a:solidFill>
                  <a:srgbClr val="212121"/>
                </a:solidFill>
                <a:latin typeface="나눔스퀘어_ac Light" panose="020B0600000101010101" pitchFamily="50" charset="-127"/>
                <a:ea typeface="나눔스퀘어_ac Light" panose="020B0600000101010101" pitchFamily="50" charset="-127"/>
              </a:rPr>
              <a:t>,</a:t>
            </a:r>
            <a:endPar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endParaRPr>
          </a:p>
          <a:p>
            <a:pPr algn="l"/>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새로운 </a:t>
            </a:r>
            <a:r>
              <a:rPr lang="en-US" altLang="ko-KR" sz="1400" b="1" dirty="0" err="1">
                <a:solidFill>
                  <a:srgbClr val="212121"/>
                </a:solidFill>
                <a:latin typeface="나눔스퀘어_ac Light" panose="020B0600000101010101" pitchFamily="50" charset="-127"/>
                <a:ea typeface="나눔스퀘어_ac Light" panose="020B0600000101010101" pitchFamily="50" charset="-127"/>
              </a:rPr>
              <a:t>DataFrame</a:t>
            </a:r>
            <a:r>
              <a:rPr lang="en-US" altLang="ko-KR" sz="1400" b="1" dirty="0">
                <a:solidFill>
                  <a:srgbClr val="212121"/>
                </a:solidFill>
                <a:latin typeface="나눔스퀘어_ac Light" panose="020B0600000101010101" pitchFamily="50" charset="-127"/>
                <a:ea typeface="나눔스퀘어_ac Light" panose="020B0600000101010101" pitchFamily="50" charset="-127"/>
              </a:rPr>
              <a:t> </a:t>
            </a:r>
            <a:r>
              <a:rPr lang="ko-KR" altLang="en-US" sz="1400" b="1" dirty="0">
                <a:solidFill>
                  <a:srgbClr val="212121"/>
                </a:solidFill>
                <a:latin typeface="나눔스퀘어_ac Light" panose="020B0600000101010101" pitchFamily="50" charset="-127"/>
                <a:ea typeface="나눔스퀘어_ac Light" panose="020B0600000101010101" pitchFamily="50" charset="-127"/>
              </a:rPr>
              <a:t>생성</a:t>
            </a:r>
            <a:endPar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en-US" altLang="ko-KR" sz="1400" b="1"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ko-KR" altLang="en-US" sz="1400" b="1" dirty="0">
              <a:latin typeface="나눔스퀘어_ac Light" panose="020B0600000101010101" pitchFamily="50" charset="-127"/>
              <a:ea typeface="나눔스퀘어_ac Light" panose="020B0600000101010101" pitchFamily="50" charset="-127"/>
            </a:endParaRPr>
          </a:p>
          <a:p>
            <a:pPr algn="just">
              <a:lnSpc>
                <a:spcPct val="120000"/>
              </a:lnSpc>
            </a:pP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2">
            <a:extLst>
              <a:ext uri="{FF2B5EF4-FFF2-40B4-BE49-F238E27FC236}">
                <a16:creationId xmlns:a16="http://schemas.microsoft.com/office/drawing/2014/main" id="{BFC0BD12-091C-49C1-A748-150FFE13348A}"/>
              </a:ext>
            </a:extLst>
          </p:cNvPr>
          <p:cNvSpPr>
            <a:spLocks noChangeArrowheads="1"/>
          </p:cNvSpPr>
          <p:nvPr/>
        </p:nvSpPr>
        <p:spPr bwMode="auto">
          <a:xfrm>
            <a:off x="4876800"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15" name="그림 14">
            <a:extLst>
              <a:ext uri="{FF2B5EF4-FFF2-40B4-BE49-F238E27FC236}">
                <a16:creationId xmlns:a16="http://schemas.microsoft.com/office/drawing/2014/main" id="{D95AE0F9-C676-40A6-BBA1-9DF107640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027" y="1631213"/>
            <a:ext cx="6862617" cy="2326459"/>
          </a:xfrm>
          <a:prstGeom prst="rect">
            <a:avLst/>
          </a:prstGeom>
        </p:spPr>
      </p:pic>
      <p:pic>
        <p:nvPicPr>
          <p:cNvPr id="17" name="그림 16">
            <a:extLst>
              <a:ext uri="{FF2B5EF4-FFF2-40B4-BE49-F238E27FC236}">
                <a16:creationId xmlns:a16="http://schemas.microsoft.com/office/drawing/2014/main" id="{91872480-06FF-40D1-82A6-DBB384594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556" y="4260835"/>
            <a:ext cx="6950088" cy="2158438"/>
          </a:xfrm>
          <a:prstGeom prst="rect">
            <a:avLst/>
          </a:prstGeom>
        </p:spPr>
      </p:pic>
      <p:sp>
        <p:nvSpPr>
          <p:cNvPr id="18" name="TextBox 17">
            <a:extLst>
              <a:ext uri="{FF2B5EF4-FFF2-40B4-BE49-F238E27FC236}">
                <a16:creationId xmlns:a16="http://schemas.microsoft.com/office/drawing/2014/main" id="{097F07E7-086E-4F88-9163-7649FDA3DD7E}"/>
              </a:ext>
            </a:extLst>
          </p:cNvPr>
          <p:cNvSpPr txBox="1"/>
          <p:nvPr/>
        </p:nvSpPr>
        <p:spPr>
          <a:xfrm>
            <a:off x="4750768" y="1323436"/>
            <a:ext cx="1995055" cy="307777"/>
          </a:xfrm>
          <a:prstGeom prst="rect">
            <a:avLst/>
          </a:prstGeom>
          <a:noFill/>
        </p:spPr>
        <p:txBody>
          <a:bodyPr wrap="square" rtlCol="0">
            <a:spAutoFit/>
          </a:bodyPr>
          <a:lstStyle/>
          <a:p>
            <a:r>
              <a:rPr lang="en-US" altLang="ko-KR" sz="1400" b="1" dirty="0">
                <a:solidFill>
                  <a:schemeClr val="accent1"/>
                </a:solidFill>
                <a:latin typeface="나눔스퀘어_ac Light" panose="020B0600000101010101" pitchFamily="50" charset="-127"/>
                <a:ea typeface="나눔스퀘어_ac Light" panose="020B0600000101010101" pitchFamily="50" charset="-127"/>
              </a:rPr>
              <a:t>Train set</a:t>
            </a:r>
            <a:endParaRPr lang="ko-KR" altLang="en-US" sz="1400" b="1" dirty="0">
              <a:solidFill>
                <a:schemeClr val="accent1"/>
              </a:solidFill>
              <a:latin typeface="나눔스퀘어_ac Light" panose="020B0600000101010101" pitchFamily="50" charset="-127"/>
              <a:ea typeface="나눔스퀘어_ac Light" panose="020B0600000101010101" pitchFamily="50" charset="-127"/>
            </a:endParaRPr>
          </a:p>
        </p:txBody>
      </p:sp>
      <p:sp>
        <p:nvSpPr>
          <p:cNvPr id="25" name="TextBox 24">
            <a:extLst>
              <a:ext uri="{FF2B5EF4-FFF2-40B4-BE49-F238E27FC236}">
                <a16:creationId xmlns:a16="http://schemas.microsoft.com/office/drawing/2014/main" id="{06B5B791-D3C9-46B6-B6D9-5C25EBC97DD4}"/>
              </a:ext>
            </a:extLst>
          </p:cNvPr>
          <p:cNvSpPr txBox="1"/>
          <p:nvPr/>
        </p:nvSpPr>
        <p:spPr>
          <a:xfrm>
            <a:off x="4750769" y="3973732"/>
            <a:ext cx="1995055" cy="307777"/>
          </a:xfrm>
          <a:prstGeom prst="rect">
            <a:avLst/>
          </a:prstGeom>
          <a:noFill/>
        </p:spPr>
        <p:txBody>
          <a:bodyPr wrap="square" rtlCol="0">
            <a:spAutoFit/>
          </a:bodyPr>
          <a:lstStyle/>
          <a:p>
            <a:r>
              <a:rPr lang="en-US" altLang="ko-KR" sz="1400" b="1" dirty="0">
                <a:solidFill>
                  <a:schemeClr val="accent1"/>
                </a:solidFill>
                <a:latin typeface="나눔스퀘어_ac Light" panose="020B0600000101010101" pitchFamily="50" charset="-127"/>
                <a:ea typeface="나눔스퀘어_ac Light" panose="020B0600000101010101" pitchFamily="50" charset="-127"/>
              </a:rPr>
              <a:t>Val</a:t>
            </a:r>
            <a:r>
              <a:rPr lang="en-US" altLang="ko-KR" sz="1400" dirty="0">
                <a:solidFill>
                  <a:schemeClr val="accent1"/>
                </a:solidFill>
                <a:latin typeface="나눔스퀘어_ac Light" panose="020B0600000101010101" pitchFamily="50" charset="-127"/>
                <a:ea typeface="나눔스퀘어_ac Light" panose="020B0600000101010101" pitchFamily="50" charset="-127"/>
              </a:rPr>
              <a:t> </a:t>
            </a:r>
            <a:r>
              <a:rPr lang="en-US" altLang="ko-KR" sz="1400" b="1" dirty="0">
                <a:solidFill>
                  <a:schemeClr val="accent1"/>
                </a:solidFill>
                <a:latin typeface="나눔스퀘어_ac Light" panose="020B0600000101010101" pitchFamily="50" charset="-127"/>
                <a:ea typeface="나눔스퀘어_ac Light" panose="020B0600000101010101" pitchFamily="50" charset="-127"/>
              </a:rPr>
              <a:t>set</a:t>
            </a:r>
            <a:endParaRPr lang="ko-KR" altLang="en-US" sz="1400" b="1" dirty="0">
              <a:solidFill>
                <a:schemeClr val="accent1"/>
              </a:solidFill>
              <a:latin typeface="나눔스퀘어_ac Light" panose="020B0600000101010101" pitchFamily="50" charset="-127"/>
              <a:ea typeface="나눔스퀘어_ac Light" panose="020B0600000101010101" pitchFamily="50" charset="-127"/>
            </a:endParaRPr>
          </a:p>
        </p:txBody>
      </p:sp>
    </p:spTree>
    <p:extLst>
      <p:ext uri="{BB962C8B-B14F-4D97-AF65-F5344CB8AC3E}">
        <p14:creationId xmlns:p14="http://schemas.microsoft.com/office/powerpoint/2010/main" val="2368789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843121"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Tokenizing by </a:t>
            </a:r>
            <a:r>
              <a:rPr lang="en-US" altLang="ko-KR" sz="3600" b="1" dirty="0" err="1">
                <a:solidFill>
                  <a:schemeClr val="accent2"/>
                </a:solidFill>
                <a:latin typeface="나눔스퀘어_ac Light" panose="020B0600000101010101" pitchFamily="50" charset="-127"/>
                <a:ea typeface="나눔스퀘어_ac Light" panose="020B0600000101010101" pitchFamily="50" charset="-127"/>
              </a:rPr>
              <a:t>Mecab</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19D9FE4-0F50-4435-A473-F0EB612CC8C5}"/>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5" name="직사각형 64">
            <a:extLst>
              <a:ext uri="{FF2B5EF4-FFF2-40B4-BE49-F238E27FC236}">
                <a16:creationId xmlns:a16="http://schemas.microsoft.com/office/drawing/2014/main" id="{E1C896C5-2556-4883-BC54-D61B23505E29}"/>
              </a:ext>
            </a:extLst>
          </p:cNvPr>
          <p:cNvSpPr/>
          <p:nvPr/>
        </p:nvSpPr>
        <p:spPr>
          <a:xfrm>
            <a:off x="1061630" y="1457221"/>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err="1">
                <a:latin typeface="나눔스퀘어_ac Light" panose="020B0600000101010101" pitchFamily="50" charset="-127"/>
                <a:ea typeface="나눔스퀘어_ac Light" panose="020B0600000101010101" pitchFamily="50" charset="-127"/>
              </a:rPr>
              <a:t>Mecab</a:t>
            </a:r>
            <a:r>
              <a:rPr lang="en-US" altLang="ko-KR" b="1" dirty="0">
                <a:latin typeface="나눔스퀘어_ac Light" panose="020B0600000101010101" pitchFamily="50" charset="-127"/>
                <a:ea typeface="나눔스퀘어_ac Light" panose="020B0600000101010101" pitchFamily="50" charset="-127"/>
              </a:rPr>
              <a:t> </a:t>
            </a:r>
            <a:r>
              <a:rPr lang="ko-KR" altLang="en-US" b="1" dirty="0">
                <a:latin typeface="나눔스퀘어_ac Light" panose="020B0600000101010101" pitchFamily="50" charset="-127"/>
                <a:ea typeface="나눔스퀘어_ac Light" panose="020B0600000101010101" pitchFamily="50" charset="-127"/>
              </a:rPr>
              <a:t>사용</a:t>
            </a:r>
          </a:p>
        </p:txBody>
      </p:sp>
      <p:sp>
        <p:nvSpPr>
          <p:cNvPr id="93" name="TextBox 92">
            <a:extLst>
              <a:ext uri="{FF2B5EF4-FFF2-40B4-BE49-F238E27FC236}">
                <a16:creationId xmlns:a16="http://schemas.microsoft.com/office/drawing/2014/main" id="{6CC6E699-CBB3-4347-A89A-64E8A7F6B11B}"/>
              </a:ext>
            </a:extLst>
          </p:cNvPr>
          <p:cNvSpPr txBox="1"/>
          <p:nvPr/>
        </p:nvSpPr>
        <p:spPr>
          <a:xfrm>
            <a:off x="1070961" y="2663656"/>
            <a:ext cx="3323758" cy="3805722"/>
          </a:xfrm>
          <a:prstGeom prst="rect">
            <a:avLst/>
          </a:prstGeom>
          <a:noFill/>
        </p:spPr>
        <p:txBody>
          <a:bodyPr wrap="square" rtlCol="0">
            <a:spAutoFit/>
          </a:bodyPr>
          <a:lstStyle/>
          <a:p>
            <a:pPr fontAlgn="base"/>
            <a:r>
              <a:rPr lang="ko-KR" altLang="en-US" sz="1400" dirty="0" err="1">
                <a:solidFill>
                  <a:srgbClr val="212121"/>
                </a:solidFill>
                <a:latin typeface="나눔스퀘어_ac Light" panose="020B0600000101010101" pitchFamily="50" charset="-127"/>
                <a:ea typeface="나눔스퀘어_ac Light" panose="020B0600000101010101" pitchFamily="50" charset="-127"/>
              </a:rPr>
              <a:t>새로만든</a:t>
            </a:r>
            <a:r>
              <a:rPr lang="ko-KR" altLang="en-US" sz="1400" dirty="0">
                <a:solidFill>
                  <a:srgbClr val="212121"/>
                </a:solidFill>
                <a:latin typeface="나눔스퀘어_ac Light" panose="020B0600000101010101" pitchFamily="50" charset="-127"/>
                <a:ea typeface="나눔스퀘어_ac Light" panose="020B0600000101010101" pitchFamily="50" charset="-127"/>
              </a:rPr>
              <a:t> </a:t>
            </a:r>
            <a:r>
              <a:rPr lang="en-US" altLang="ko-KR" sz="1400" dirty="0" err="1">
                <a:solidFill>
                  <a:srgbClr val="212121"/>
                </a:solidFill>
                <a:latin typeface="나눔스퀘어_ac Light" panose="020B0600000101010101" pitchFamily="50" charset="-127"/>
                <a:ea typeface="나눔스퀘어_ac Light" panose="020B0600000101010101" pitchFamily="50" charset="-127"/>
              </a:rPr>
              <a:t>DataFrame</a:t>
            </a:r>
            <a:r>
              <a:rPr lang="ko-KR" altLang="en-US" sz="1400" dirty="0">
                <a:solidFill>
                  <a:srgbClr val="212121"/>
                </a:solidFill>
                <a:latin typeface="나눔스퀘어_ac Light" panose="020B0600000101010101" pitchFamily="50" charset="-127"/>
                <a:ea typeface="나눔스퀘어_ac Light" panose="020B0600000101010101" pitchFamily="50" charset="-127"/>
              </a:rPr>
              <a:t>의 </a:t>
            </a:r>
            <a:endParaRPr lang="en-US" altLang="ko-KR" sz="1400" dirty="0">
              <a:solidFill>
                <a:srgbClr val="212121"/>
              </a:solidFill>
              <a:latin typeface="나눔스퀘어_ac Light" panose="020B0600000101010101" pitchFamily="50" charset="-127"/>
              <a:ea typeface="나눔스퀘어_ac Light" panose="020B0600000101010101" pitchFamily="50" charset="-127"/>
            </a:endParaRPr>
          </a:p>
          <a:p>
            <a:pPr fontAlgn="base"/>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a:t>
            </a:r>
            <a:r>
              <a:rPr lang="en-US" altLang="ko-KR" sz="1400" b="0" i="0" dirty="0" err="1">
                <a:solidFill>
                  <a:srgbClr val="212121"/>
                </a:solidFill>
                <a:effectLst/>
                <a:latin typeface="나눔스퀘어_ac Light" panose="020B0600000101010101" pitchFamily="50" charset="-127"/>
                <a:ea typeface="나눔스퀘어_ac Light" panose="020B0600000101010101" pitchFamily="50" charset="-127"/>
              </a:rPr>
              <a:t>article_token</a:t>
            </a:r>
            <a:r>
              <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rPr>
              <a:t>’</a:t>
            </a:r>
            <a:r>
              <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rPr>
              <a:t> 열에</a:t>
            </a:r>
            <a:endParaRPr lang="en-US" altLang="ko-KR" sz="14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품사를 </a:t>
            </a:r>
            <a:r>
              <a:rPr lang="en-US" altLang="ko-KR" sz="1400" b="1" dirty="0">
                <a:latin typeface="나눔스퀘어_ac Light" panose="020B0600000101010101" pitchFamily="50" charset="-127"/>
                <a:ea typeface="나눔스퀘어_ac Light" panose="020B0600000101010101" pitchFamily="50" charset="-127"/>
              </a:rPr>
              <a:t>Tagging</a:t>
            </a:r>
            <a:r>
              <a:rPr lang="ko-KR" altLang="en-US" sz="1400" dirty="0">
                <a:latin typeface="나눔스퀘어_ac Light" panose="020B0600000101010101" pitchFamily="50" charset="-127"/>
                <a:ea typeface="나눔스퀘어_ac Light" panose="020B0600000101010101" pitchFamily="50" charset="-127"/>
              </a:rPr>
              <a:t>한</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 토큰화 수행 </a:t>
            </a:r>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b="1" dirty="0">
                <a:latin typeface="나눔스퀘어_ac Light" panose="020B0600000101010101" pitchFamily="50" charset="-127"/>
                <a:ea typeface="나눔스퀘어_ac Light" panose="020B0600000101010101" pitchFamily="50" charset="-127"/>
              </a:rPr>
              <a:t>Tagging </a:t>
            </a:r>
            <a:r>
              <a:rPr lang="ko-KR" altLang="en-US" sz="1400" b="0" dirty="0">
                <a:effectLst/>
                <a:latin typeface="나눔스퀘어_ac Light" panose="020B0600000101010101" pitchFamily="50" charset="-127"/>
                <a:ea typeface="나눔스퀘어_ac Light" panose="020B0600000101010101" pitchFamily="50" charset="-127"/>
              </a:rPr>
              <a:t>된 품사 중 필요한 태그만 가져오기</a:t>
            </a:r>
            <a:endParaRPr lang="en-US" altLang="ko-KR" sz="1400" b="0" dirty="0">
              <a:effectLst/>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(NNG, NNP, NNB, VV, VA, </a:t>
            </a:r>
          </a:p>
          <a:p>
            <a:pPr fontAlgn="base"/>
            <a:r>
              <a:rPr lang="en-US" altLang="ko-KR" sz="1400" dirty="0">
                <a:latin typeface="나눔스퀘어_ac Light" panose="020B0600000101010101" pitchFamily="50" charset="-127"/>
                <a:ea typeface="나눔스퀘어_ac Light" panose="020B0600000101010101" pitchFamily="50" charset="-127"/>
              </a:rPr>
              <a:t>VX, MAG, MAJ, XSV, XSA)</a:t>
            </a: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b="0" dirty="0">
                <a:effectLst/>
                <a:latin typeface="나눔스퀘어_ac Light" panose="020B0600000101010101" pitchFamily="50" charset="-127"/>
                <a:ea typeface="나눔스퀘어_ac Light" panose="020B0600000101010101" pitchFamily="50" charset="-127"/>
              </a:rPr>
              <a:t>※</a:t>
            </a:r>
            <a:r>
              <a:rPr lang="ko-KR" altLang="en-US" sz="1400" b="0" dirty="0">
                <a:effectLst/>
                <a:latin typeface="나눔스퀘어_ac Light" panose="020B0600000101010101" pitchFamily="50" charset="-127"/>
                <a:ea typeface="나눔스퀘어_ac Light" panose="020B0600000101010101" pitchFamily="50" charset="-127"/>
              </a:rPr>
              <a:t>단</a:t>
            </a:r>
            <a:r>
              <a:rPr lang="en-US" altLang="ko-KR" sz="1400" b="0" dirty="0">
                <a:effectLst/>
                <a:latin typeface="나눔스퀘어_ac Light" panose="020B0600000101010101" pitchFamily="50" charset="-127"/>
                <a:ea typeface="나눔스퀘어_ac Light" panose="020B0600000101010101" pitchFamily="50" charset="-127"/>
              </a:rPr>
              <a:t>, </a:t>
            </a:r>
            <a:r>
              <a:rPr lang="ko-KR" altLang="en-US" sz="1400" b="0" dirty="0">
                <a:effectLst/>
                <a:latin typeface="나눔스퀘어_ac Light" panose="020B0600000101010101" pitchFamily="50" charset="-127"/>
                <a:ea typeface="나눔스퀘어_ac Light" panose="020B0600000101010101" pitchFamily="50" charset="-127"/>
              </a:rPr>
              <a:t>태그는 더 이상 사용하지 않으므로 개별 단어 뒤에 태그는 붙이지 않음</a:t>
            </a:r>
            <a:r>
              <a:rPr lang="en-US" altLang="ko-KR" sz="1400" b="0" dirty="0">
                <a:effectLst/>
                <a:latin typeface="나눔스퀘어_ac Light" panose="020B0600000101010101" pitchFamily="50" charset="-127"/>
                <a:ea typeface="나눔스퀘어_ac Light" panose="020B0600000101010101" pitchFamily="50" charset="-127"/>
              </a:rPr>
              <a:t>. </a:t>
            </a:r>
            <a:endParaRPr lang="ko-KR" altLang="en-US" sz="1400" b="0" dirty="0">
              <a:effectLst/>
              <a:latin typeface="나눔스퀘어_ac Light" panose="020B0600000101010101" pitchFamily="50" charset="-127"/>
              <a:ea typeface="나눔스퀘어_ac Light" panose="020B0600000101010101" pitchFamily="50" charset="-127"/>
            </a:endParaRPr>
          </a:p>
          <a:p>
            <a:pPr fontAlgn="base"/>
            <a:endParaRPr lang="en-US" altLang="ko-KR" sz="1400"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400"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400" b="1"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ko-KR" altLang="en-US" sz="1400" b="1" dirty="0">
              <a:latin typeface="나눔스퀘어_ac Light" panose="020B0600000101010101" pitchFamily="50" charset="-127"/>
              <a:ea typeface="나눔스퀘어_ac Light" panose="020B0600000101010101" pitchFamily="50" charset="-127"/>
            </a:endParaRPr>
          </a:p>
          <a:p>
            <a:pPr algn="just">
              <a:lnSpc>
                <a:spcPct val="120000"/>
              </a:lnSpc>
            </a:pP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0" name="Rectangle 4">
            <a:extLst>
              <a:ext uri="{FF2B5EF4-FFF2-40B4-BE49-F238E27FC236}">
                <a16:creationId xmlns:a16="http://schemas.microsoft.com/office/drawing/2014/main" id="{F52E9D48-16EE-419A-8422-C62158F8CFA3}"/>
              </a:ext>
            </a:extLst>
          </p:cNvPr>
          <p:cNvSpPr>
            <a:spLocks noChangeArrowheads="1"/>
          </p:cNvSpPr>
          <p:nvPr/>
        </p:nvSpPr>
        <p:spPr bwMode="auto">
          <a:xfrm>
            <a:off x="7461277" y="22737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2">
            <a:extLst>
              <a:ext uri="{FF2B5EF4-FFF2-40B4-BE49-F238E27FC236}">
                <a16:creationId xmlns:a16="http://schemas.microsoft.com/office/drawing/2014/main" id="{BFC0BD12-091C-49C1-A748-150FFE13348A}"/>
              </a:ext>
            </a:extLst>
          </p:cNvPr>
          <p:cNvSpPr>
            <a:spLocks noChangeArrowheads="1"/>
          </p:cNvSpPr>
          <p:nvPr/>
        </p:nvSpPr>
        <p:spPr bwMode="auto">
          <a:xfrm>
            <a:off x="4876800"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14" name="그림 13" descr="텍스트이(가) 표시된 사진&#10;&#10;자동 생성된 설명">
            <a:extLst>
              <a:ext uri="{FF2B5EF4-FFF2-40B4-BE49-F238E27FC236}">
                <a16:creationId xmlns:a16="http://schemas.microsoft.com/office/drawing/2014/main" id="{9AAACB02-4120-4FCB-89FD-483ECB154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119" y="2461176"/>
            <a:ext cx="6363251" cy="967824"/>
          </a:xfrm>
          <a:prstGeom prst="rect">
            <a:avLst/>
          </a:prstGeom>
        </p:spPr>
      </p:pic>
      <p:pic>
        <p:nvPicPr>
          <p:cNvPr id="16" name="그림 15" descr="텍스트, 모니터, 화면, 스크린샷이(가) 표시된 사진&#10;&#10;자동 생성된 설명">
            <a:extLst>
              <a:ext uri="{FF2B5EF4-FFF2-40B4-BE49-F238E27FC236}">
                <a16:creationId xmlns:a16="http://schemas.microsoft.com/office/drawing/2014/main" id="{6CF24B01-EB18-4FAA-9CFF-5873CC1E0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119" y="3429000"/>
            <a:ext cx="6363251" cy="1592718"/>
          </a:xfrm>
          <a:prstGeom prst="rect">
            <a:avLst/>
          </a:prstGeom>
        </p:spPr>
      </p:pic>
    </p:spTree>
    <p:extLst>
      <p:ext uri="{BB962C8B-B14F-4D97-AF65-F5344CB8AC3E}">
        <p14:creationId xmlns:p14="http://schemas.microsoft.com/office/powerpoint/2010/main" val="352001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592283" cy="1200329"/>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Feature Engineering</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a:p>
            <a:endParaRPr lang="ko-KR" altLang="en-US" sz="3600"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자유형: 도형 30">
            <a:extLst>
              <a:ext uri="{FF2B5EF4-FFF2-40B4-BE49-F238E27FC236}">
                <a16:creationId xmlns:a16="http://schemas.microsoft.com/office/drawing/2014/main" id="{8C5B4466-2CDE-4108-8D9B-61D711F093FF}"/>
              </a:ext>
            </a:extLst>
          </p:cNvPr>
          <p:cNvSpPr/>
          <p:nvPr/>
        </p:nvSpPr>
        <p:spPr>
          <a:xfrm>
            <a:off x="6926033" y="1329685"/>
            <a:ext cx="2137077" cy="3442272"/>
          </a:xfrm>
          <a:custGeom>
            <a:avLst/>
            <a:gdLst>
              <a:gd name="connsiteX0" fmla="*/ 0 w 1768709"/>
              <a:gd name="connsiteY0" fmla="*/ 0 h 2848927"/>
              <a:gd name="connsiteX1" fmla="*/ 1768709 w 1768709"/>
              <a:gd name="connsiteY1" fmla="*/ 0 h 2848927"/>
              <a:gd name="connsiteX2" fmla="*/ 1768709 w 1768709"/>
              <a:gd name="connsiteY2" fmla="*/ 2848927 h 2848927"/>
              <a:gd name="connsiteX3" fmla="*/ 0 w 1768709"/>
              <a:gd name="connsiteY3" fmla="*/ 2848927 h 2848927"/>
              <a:gd name="connsiteX4" fmla="*/ 0 w 1768709"/>
              <a:gd name="connsiteY4" fmla="*/ 0 h 284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709" h="2848927">
                <a:moveTo>
                  <a:pt x="0" y="0"/>
                </a:moveTo>
                <a:lnTo>
                  <a:pt x="1768709" y="0"/>
                </a:lnTo>
                <a:lnTo>
                  <a:pt x="1768709" y="2848927"/>
                </a:lnTo>
                <a:lnTo>
                  <a:pt x="0" y="2848927"/>
                </a:lnTo>
                <a:lnTo>
                  <a:pt x="0" y="0"/>
                </a:lnTo>
                <a:close/>
              </a:path>
            </a:pathLst>
          </a:custGeom>
          <a:noFill/>
          <a:ln>
            <a:noFill/>
          </a:ln>
          <a:sp3d/>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0" tIns="157734" rIns="0" bIns="0" numCol="1" spcCol="1270" anchor="t" anchorCtr="0">
            <a:noAutofit/>
          </a:bodyPr>
          <a:lstStyle/>
          <a:p>
            <a:pPr marL="0" lvl="0" indent="0" algn="l" defTabSz="2044700" latinLnBrk="1">
              <a:lnSpc>
                <a:spcPct val="90000"/>
              </a:lnSpc>
              <a:spcBef>
                <a:spcPct val="0"/>
              </a:spcBef>
              <a:spcAft>
                <a:spcPct val="35000"/>
              </a:spcAft>
              <a:buNone/>
            </a:pPr>
            <a:endParaRPr lang="ko-KR" altLang="en-US" sz="4600" kern="1200">
              <a:latin typeface="나눔스퀘어_ac Light" panose="020B0600000101010101" pitchFamily="50" charset="-127"/>
              <a:ea typeface="나눔스퀘어_ac Light" panose="020B0600000101010101" pitchFamily="50" charset="-127"/>
            </a:endParaRPr>
          </a:p>
        </p:txBody>
      </p:sp>
      <p:cxnSp>
        <p:nvCxnSpPr>
          <p:cNvPr id="32" name="직선 연결선 31">
            <a:extLst>
              <a:ext uri="{FF2B5EF4-FFF2-40B4-BE49-F238E27FC236}">
                <a16:creationId xmlns:a16="http://schemas.microsoft.com/office/drawing/2014/main" id="{7AE1DF4C-7FA0-498F-AE0E-4743FE69BDEB}"/>
              </a:ext>
            </a:extLst>
          </p:cNvPr>
          <p:cNvCxnSpPr/>
          <p:nvPr/>
        </p:nvCxnSpPr>
        <p:spPr>
          <a:xfrm>
            <a:off x="6098440" y="3246652"/>
            <a:ext cx="0" cy="1192863"/>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FD3425BE-A71C-4188-9C1C-AE3C16A1324C}"/>
              </a:ext>
            </a:extLst>
          </p:cNvPr>
          <p:cNvCxnSpPr/>
          <p:nvPr/>
        </p:nvCxnSpPr>
        <p:spPr>
          <a:xfrm flipH="1">
            <a:off x="4792403" y="4446818"/>
            <a:ext cx="1288010" cy="77449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FB4742DE-E157-4532-8C8E-E16D47773344}"/>
              </a:ext>
            </a:extLst>
          </p:cNvPr>
          <p:cNvCxnSpPr/>
          <p:nvPr/>
        </p:nvCxnSpPr>
        <p:spPr>
          <a:xfrm>
            <a:off x="6121096" y="4444966"/>
            <a:ext cx="1072693" cy="67924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DF6079B3-6711-48E2-84B5-65F1B945A65D}"/>
              </a:ext>
            </a:extLst>
          </p:cNvPr>
          <p:cNvSpPr/>
          <p:nvPr/>
        </p:nvSpPr>
        <p:spPr>
          <a:xfrm>
            <a:off x="3560349" y="4653173"/>
            <a:ext cx="1758766" cy="17587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6" name="타원 35">
            <a:extLst>
              <a:ext uri="{FF2B5EF4-FFF2-40B4-BE49-F238E27FC236}">
                <a16:creationId xmlns:a16="http://schemas.microsoft.com/office/drawing/2014/main" id="{DC40E3F1-EC80-4D85-84D3-5F9EF464D56C}"/>
              </a:ext>
            </a:extLst>
          </p:cNvPr>
          <p:cNvSpPr/>
          <p:nvPr/>
        </p:nvSpPr>
        <p:spPr>
          <a:xfrm>
            <a:off x="5216617" y="1464764"/>
            <a:ext cx="1758766" cy="17587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 </a:t>
            </a:r>
            <a:r>
              <a:rPr lang="en-US" altLang="ko-KR" sz="3200" b="1" i="0" dirty="0">
                <a:solidFill>
                  <a:schemeClr val="bg1"/>
                </a:solidFill>
                <a:effectLst/>
                <a:latin typeface="나눔스퀘어_ac Light" panose="020B0600000101010101" pitchFamily="50" charset="-127"/>
                <a:ea typeface="나눔스퀘어_ac Light" panose="020B0600000101010101" pitchFamily="50" charset="-127"/>
              </a:rPr>
              <a:t>SL</a:t>
            </a:r>
            <a:endParaRPr lang="ko-KR" altLang="en-US" sz="3200" dirty="0">
              <a:latin typeface="나눔스퀘어_ac Light" panose="020B0600000101010101" pitchFamily="50" charset="-127"/>
              <a:ea typeface="나눔스퀘어_ac Light" panose="020B0600000101010101" pitchFamily="50" charset="-127"/>
            </a:endParaRPr>
          </a:p>
        </p:txBody>
      </p:sp>
      <p:sp>
        <p:nvSpPr>
          <p:cNvPr id="37" name="타원 36">
            <a:extLst>
              <a:ext uri="{FF2B5EF4-FFF2-40B4-BE49-F238E27FC236}">
                <a16:creationId xmlns:a16="http://schemas.microsoft.com/office/drawing/2014/main" id="{F0CC3073-D469-48B2-BB3D-D5E693173183}"/>
              </a:ext>
            </a:extLst>
          </p:cNvPr>
          <p:cNvSpPr/>
          <p:nvPr/>
        </p:nvSpPr>
        <p:spPr>
          <a:xfrm>
            <a:off x="6975383" y="4653173"/>
            <a:ext cx="1758766" cy="17587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0" dirty="0">
                <a:solidFill>
                  <a:schemeClr val="bg1"/>
                </a:solidFill>
                <a:effectLst/>
                <a:latin typeface="나눔스퀘어_ac Light" panose="020B0600000101010101" pitchFamily="50" charset="-127"/>
                <a:ea typeface="나눔스퀘어_ac Light" panose="020B0600000101010101" pitchFamily="50" charset="-127"/>
              </a:rPr>
              <a:t> </a:t>
            </a:r>
            <a:endParaRPr lang="ko-KR" altLang="en-US" b="1" i="0" dirty="0">
              <a:solidFill>
                <a:schemeClr val="bg1"/>
              </a:solidFill>
              <a:effectLst/>
              <a:latin typeface="나눔스퀘어_ac Light" panose="020B0600000101010101" pitchFamily="50" charset="-127"/>
              <a:ea typeface="나눔스퀘어_ac Light" panose="020B0600000101010101" pitchFamily="50" charset="-127"/>
            </a:endParaRPr>
          </a:p>
          <a:p>
            <a:pPr algn="ctr"/>
            <a:endParaRPr lang="ko-KR" altLang="en-US" dirty="0">
              <a:latin typeface="나눔스퀘어_ac Light" panose="020B0600000101010101" pitchFamily="50" charset="-127"/>
              <a:ea typeface="나눔스퀘어_ac Light" panose="020B0600000101010101" pitchFamily="50" charset="-127"/>
            </a:endParaRPr>
          </a:p>
        </p:txBody>
      </p:sp>
      <p:sp>
        <p:nvSpPr>
          <p:cNvPr id="39" name="TextBox 38">
            <a:extLst>
              <a:ext uri="{FF2B5EF4-FFF2-40B4-BE49-F238E27FC236}">
                <a16:creationId xmlns:a16="http://schemas.microsoft.com/office/drawing/2014/main" id="{F8AD4D9C-3811-4296-8FA2-2DF370BB7E61}"/>
              </a:ext>
            </a:extLst>
          </p:cNvPr>
          <p:cNvSpPr txBox="1"/>
          <p:nvPr/>
        </p:nvSpPr>
        <p:spPr>
          <a:xfrm>
            <a:off x="3717011" y="5226729"/>
            <a:ext cx="1370888" cy="584775"/>
          </a:xfrm>
          <a:prstGeom prst="rect">
            <a:avLst/>
          </a:prstGeom>
          <a:noFill/>
        </p:spPr>
        <p:txBody>
          <a:bodyPr wrap="none" rtlCol="0">
            <a:spAutoFit/>
          </a:bodyPr>
          <a:lstStyle/>
          <a:p>
            <a:pPr algn="ctr"/>
            <a:r>
              <a:rPr lang="en-US" altLang="ko-KR" sz="3200" b="1" dirty="0">
                <a:solidFill>
                  <a:schemeClr val="bg1"/>
                </a:solidFill>
                <a:latin typeface="나눔스퀘어_ac Light" panose="020B0600000101010101" pitchFamily="50" charset="-127"/>
                <a:ea typeface="나눔스퀘어_ac Light" panose="020B0600000101010101" pitchFamily="50" charset="-127"/>
              </a:rPr>
              <a:t>TF-ISF</a:t>
            </a:r>
            <a:endParaRPr lang="ko-KR" altLang="en-US" sz="3200" b="1" dirty="0">
              <a:solidFill>
                <a:schemeClr val="bg1"/>
              </a:solidFill>
              <a:latin typeface="나눔스퀘어_ac Light" panose="020B0600000101010101" pitchFamily="50" charset="-127"/>
              <a:ea typeface="나눔스퀘어_ac Light" panose="020B0600000101010101" pitchFamily="50" charset="-127"/>
            </a:endParaRPr>
          </a:p>
        </p:txBody>
      </p:sp>
      <p:sp>
        <p:nvSpPr>
          <p:cNvPr id="42" name="TextBox 41">
            <a:extLst>
              <a:ext uri="{FF2B5EF4-FFF2-40B4-BE49-F238E27FC236}">
                <a16:creationId xmlns:a16="http://schemas.microsoft.com/office/drawing/2014/main" id="{61AC0164-9DF8-4A75-AC5E-F5B2D18302F7}"/>
              </a:ext>
            </a:extLst>
          </p:cNvPr>
          <p:cNvSpPr txBox="1"/>
          <p:nvPr/>
        </p:nvSpPr>
        <p:spPr>
          <a:xfrm>
            <a:off x="474868" y="5152817"/>
            <a:ext cx="2858426" cy="307777"/>
          </a:xfrm>
          <a:prstGeom prst="rect">
            <a:avLst/>
          </a:prstGeom>
          <a:noFill/>
        </p:spPr>
        <p:txBody>
          <a:bodyPr wrap="square" rtlCol="0">
            <a:spAutoFit/>
          </a:bodyPr>
          <a:lstStyle/>
          <a:p>
            <a:pPr algn="just"/>
            <a:endParaRPr lang="ko-KR" altLang="en-US" sz="1400" dirty="0">
              <a:latin typeface="나눔스퀘어_ac Light" panose="020B0600000101010101" pitchFamily="50" charset="-127"/>
              <a:ea typeface="나눔스퀘어_ac Light" panose="020B0600000101010101" pitchFamily="50" charset="-127"/>
            </a:endParaRPr>
          </a:p>
        </p:txBody>
      </p:sp>
      <p:sp>
        <p:nvSpPr>
          <p:cNvPr id="49" name="TextBox 48">
            <a:extLst>
              <a:ext uri="{FF2B5EF4-FFF2-40B4-BE49-F238E27FC236}">
                <a16:creationId xmlns:a16="http://schemas.microsoft.com/office/drawing/2014/main" id="{C4366A6E-0597-4870-A637-825E4A51225A}"/>
              </a:ext>
            </a:extLst>
          </p:cNvPr>
          <p:cNvSpPr txBox="1"/>
          <p:nvPr/>
        </p:nvSpPr>
        <p:spPr>
          <a:xfrm>
            <a:off x="8205316" y="1404089"/>
            <a:ext cx="2830775" cy="707886"/>
          </a:xfrm>
          <a:prstGeom prst="rect">
            <a:avLst/>
          </a:prstGeom>
          <a:noFill/>
        </p:spPr>
        <p:txBody>
          <a:bodyPr wrap="none" rtlCol="0">
            <a:spAutoFit/>
          </a:bodyPr>
          <a:lstStyle/>
          <a:p>
            <a:pPr algn="ctr"/>
            <a:r>
              <a:rPr lang="en-US" altLang="ko-KR" sz="2000" b="1" i="0" dirty="0">
                <a:solidFill>
                  <a:schemeClr val="bg1"/>
                </a:solidFill>
                <a:effectLst/>
                <a:latin typeface="나눔스퀘어_ac Light" panose="020B0600000101010101" pitchFamily="50" charset="-127"/>
                <a:ea typeface="나눔스퀘어_ac Light" panose="020B0600000101010101" pitchFamily="50" charset="-127"/>
              </a:rPr>
              <a:t>1. SL(Sentence Length)</a:t>
            </a:r>
          </a:p>
          <a:p>
            <a:pPr algn="ctr"/>
            <a:endParaRPr lang="ko-KR" altLang="en-US" sz="2000" spc="-150" dirty="0">
              <a:solidFill>
                <a:schemeClr val="tx1">
                  <a:lumMod val="75000"/>
                  <a:lumOff val="25000"/>
                </a:schemeClr>
              </a:solidFill>
              <a:latin typeface="나눔스퀘어_ac Light" panose="020B0600000101010101" pitchFamily="50" charset="-127"/>
              <a:ea typeface="+mj-ea"/>
            </a:endParaRPr>
          </a:p>
        </p:txBody>
      </p:sp>
      <p:sp>
        <p:nvSpPr>
          <p:cNvPr id="29" name="직사각형 28">
            <a:extLst>
              <a:ext uri="{FF2B5EF4-FFF2-40B4-BE49-F238E27FC236}">
                <a16:creationId xmlns:a16="http://schemas.microsoft.com/office/drawing/2014/main" id="{769D42CE-19DF-4A84-B488-7CFCA6DCB45B}"/>
              </a:ext>
            </a:extLst>
          </p:cNvPr>
          <p:cNvSpPr/>
          <p:nvPr/>
        </p:nvSpPr>
        <p:spPr>
          <a:xfrm>
            <a:off x="7308832" y="1322673"/>
            <a:ext cx="3470062"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1. SL(Sentence Length)</a:t>
            </a:r>
          </a:p>
        </p:txBody>
      </p:sp>
      <p:sp>
        <p:nvSpPr>
          <p:cNvPr id="30" name="직사각형 29">
            <a:extLst>
              <a:ext uri="{FF2B5EF4-FFF2-40B4-BE49-F238E27FC236}">
                <a16:creationId xmlns:a16="http://schemas.microsoft.com/office/drawing/2014/main" id="{997E40BB-611D-4890-A8E1-08674943AB52}"/>
              </a:ext>
            </a:extLst>
          </p:cNvPr>
          <p:cNvSpPr/>
          <p:nvPr/>
        </p:nvSpPr>
        <p:spPr>
          <a:xfrm>
            <a:off x="471418" y="4073478"/>
            <a:ext cx="2928872" cy="604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2. TF-ISF </a:t>
            </a:r>
            <a:r>
              <a:rPr lang="ko-KR" altLang="en-US" b="1" i="0" dirty="0">
                <a:solidFill>
                  <a:schemeClr val="bg1"/>
                </a:solidFill>
                <a:effectLst/>
                <a:latin typeface="나눔스퀘어_ac Light" panose="020B0600000101010101" pitchFamily="50" charset="-127"/>
                <a:ea typeface="나눔스퀘어_ac Light" panose="020B0600000101010101" pitchFamily="50" charset="-127"/>
              </a:rPr>
              <a:t>값</a:t>
            </a:r>
          </a:p>
        </p:txBody>
      </p:sp>
      <p:sp>
        <p:nvSpPr>
          <p:cNvPr id="51" name="직사각형 50">
            <a:extLst>
              <a:ext uri="{FF2B5EF4-FFF2-40B4-BE49-F238E27FC236}">
                <a16:creationId xmlns:a16="http://schemas.microsoft.com/office/drawing/2014/main" id="{DAAA8E4C-A343-499E-BB6B-D86F2F55C2E3}"/>
              </a:ext>
            </a:extLst>
          </p:cNvPr>
          <p:cNvSpPr/>
          <p:nvPr/>
        </p:nvSpPr>
        <p:spPr>
          <a:xfrm>
            <a:off x="471418" y="4730910"/>
            <a:ext cx="2928872" cy="19121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TF-IDF</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에서 </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D(document)</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를 </a:t>
            </a:r>
            <a:endPar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S(sentence)</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로 바꾼 개념</a:t>
            </a:r>
            <a:endParaRPr lang="en-US" altLang="ko-KR" sz="1200" dirty="0">
              <a:solidFill>
                <a:srgbClr val="212121"/>
              </a:solidFill>
              <a:latin typeface="나눔스퀘어_ac Light" panose="020B0600000101010101" pitchFamily="50" charset="-127"/>
              <a:ea typeface="나눔스퀘어_ac Light" panose="020B0600000101010101" pitchFamily="50" charset="-127"/>
            </a:endParaRPr>
          </a:p>
          <a:p>
            <a:pPr fontAlgn="base"/>
            <a:endParaRPr lang="en-US" altLang="ko-KR" sz="1200" b="1" dirty="0">
              <a:solidFill>
                <a:srgbClr val="212121"/>
              </a:solidFill>
              <a:latin typeface="나눔스퀘어_ac Light" panose="020B0600000101010101" pitchFamily="50" charset="-127"/>
              <a:ea typeface="나눔스퀘어_ac Light" panose="020B0600000101010101" pitchFamily="50" charset="-127"/>
            </a:endParaRPr>
          </a:p>
          <a:p>
            <a:pPr fontAlgn="base"/>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TF(</a:t>
            </a:r>
            <a:r>
              <a:rPr lang="en-US" altLang="ko-KR" sz="1200" b="0" i="0" dirty="0" err="1">
                <a:solidFill>
                  <a:srgbClr val="212121"/>
                </a:solidFill>
                <a:effectLst/>
                <a:latin typeface="나눔스퀘어_ac Light" panose="020B0600000101010101" pitchFamily="50" charset="-127"/>
                <a:ea typeface="나눔스퀘어_ac Light" panose="020B0600000101010101" pitchFamily="50" charset="-127"/>
              </a:rPr>
              <a:t>s,t</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 </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특정 </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문장</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 s</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에서의 </a:t>
            </a:r>
            <a:endPar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특정 단어 </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t</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의 등장 횟수</a:t>
            </a:r>
          </a:p>
          <a:p>
            <a:pPr fontAlgn="base"/>
            <a:endParaRPr lang="en-US" altLang="ko-KR" sz="1200" b="1"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en-US" altLang="ko-KR" sz="1200" dirty="0">
                <a:solidFill>
                  <a:srgbClr val="212121"/>
                </a:solidFill>
                <a:latin typeface="나눔스퀘어_ac Light" panose="020B0600000101010101" pitchFamily="50" charset="-127"/>
                <a:ea typeface="나눔스퀘어_ac Light" panose="020B0600000101010101" pitchFamily="50" charset="-127"/>
              </a:rPr>
              <a:t>ISF</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(t): </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특정 단어 </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t</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가 등장한</a:t>
            </a:r>
            <a:endPar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문장</a:t>
            </a:r>
            <a:r>
              <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rPr>
              <a:t>"</a:t>
            </a:r>
            <a:r>
              <a:rPr lang="ko-KR" altLang="en-US" sz="1200" b="0" i="0" dirty="0">
                <a:solidFill>
                  <a:srgbClr val="212121"/>
                </a:solidFill>
                <a:effectLst/>
                <a:latin typeface="나눔스퀘어_ac Light" panose="020B0600000101010101" pitchFamily="50" charset="-127"/>
                <a:ea typeface="나눔스퀘어_ac Light" panose="020B0600000101010101" pitchFamily="50" charset="-127"/>
              </a:rPr>
              <a:t>의 수의 역수</a:t>
            </a:r>
            <a:endParaRPr lang="en-US" altLang="ko-KR" sz="1200" b="0" i="0" dirty="0">
              <a:solidFill>
                <a:srgbClr val="212121"/>
              </a:solidFill>
              <a:effectLst/>
              <a:latin typeface="나눔스퀘어_ac Light" panose="020B0600000101010101" pitchFamily="50" charset="-127"/>
              <a:ea typeface="나눔스퀘어_ac Light" panose="020B0600000101010101" pitchFamily="50" charset="-127"/>
            </a:endParaRPr>
          </a:p>
          <a:p>
            <a:pPr fontAlgn="base"/>
            <a:endParaRPr lang="en-US" altLang="ko-KR" sz="1200" dirty="0">
              <a:solidFill>
                <a:srgbClr val="212121"/>
              </a:solidFill>
              <a:latin typeface="나눔스퀘어_ac Light" panose="020B0600000101010101" pitchFamily="50" charset="-127"/>
              <a:ea typeface="나눔스퀘어_ac Light" panose="020B0600000101010101" pitchFamily="50" charset="-127"/>
            </a:endParaRPr>
          </a:p>
          <a:p>
            <a:pPr fontAlgn="base"/>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두 개념</a:t>
            </a:r>
            <a:r>
              <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rPr>
              <a:t>(TF, ISF)</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을 곱한 것</a:t>
            </a:r>
          </a:p>
          <a:p>
            <a:pPr algn="ctr"/>
            <a:endParaRPr lang="ko-KR" altLang="en-US" dirty="0">
              <a:latin typeface="나눔스퀘어_ac Light" panose="020B0600000101010101" pitchFamily="50" charset="-127"/>
              <a:ea typeface="나눔스퀘어_ac Light" panose="020B0600000101010101" pitchFamily="50" charset="-127"/>
            </a:endParaRPr>
          </a:p>
        </p:txBody>
      </p:sp>
      <p:sp>
        <p:nvSpPr>
          <p:cNvPr id="52" name="직사각형 51">
            <a:extLst>
              <a:ext uri="{FF2B5EF4-FFF2-40B4-BE49-F238E27FC236}">
                <a16:creationId xmlns:a16="http://schemas.microsoft.com/office/drawing/2014/main" id="{D80BC229-BA9D-4089-9D81-BFF48BC80ACF}"/>
              </a:ext>
            </a:extLst>
          </p:cNvPr>
          <p:cNvSpPr/>
          <p:nvPr/>
        </p:nvSpPr>
        <p:spPr>
          <a:xfrm>
            <a:off x="7302464" y="1933965"/>
            <a:ext cx="3470062" cy="18811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sz="1200" b="0" i="0" dirty="0">
              <a:solidFill>
                <a:schemeClr val="tx1"/>
              </a:solidFill>
              <a:effectLst/>
              <a:latin typeface="나눔스퀘어_ac Light" panose="020B0600000101010101" pitchFamily="50" charset="-127"/>
              <a:ea typeface="나눔스퀘어_ac Light" panose="020B0600000101010101" pitchFamily="50" charset="-127"/>
            </a:endParaRPr>
          </a:p>
          <a:p>
            <a:r>
              <a:rPr lang="ko-KR" altLang="en-US" sz="1200" b="0" dirty="0">
                <a:solidFill>
                  <a:schemeClr val="tx1"/>
                </a:solidFill>
                <a:effectLst/>
                <a:latin typeface="나눔스퀘어_ac Light" panose="020B0600000101010101" pitchFamily="50" charset="-127"/>
                <a:ea typeface="나눔스퀘어_ac Light" panose="020B0600000101010101" pitchFamily="50" charset="-127"/>
              </a:rPr>
              <a:t>각 문장의 </a:t>
            </a:r>
            <a:r>
              <a:rPr lang="en-US" altLang="ko-KR" sz="1200" b="0" dirty="0">
                <a:solidFill>
                  <a:schemeClr val="tx1"/>
                </a:solidFill>
                <a:effectLst/>
                <a:latin typeface="나눔스퀘어_ac Light" panose="020B0600000101010101" pitchFamily="50" charset="-127"/>
                <a:ea typeface="나눔스퀘어_ac Light" panose="020B0600000101010101" pitchFamily="50" charset="-127"/>
              </a:rPr>
              <a:t>token </a:t>
            </a:r>
            <a:r>
              <a:rPr lang="ko-KR" altLang="en-US" sz="1200" b="0" dirty="0">
                <a:solidFill>
                  <a:schemeClr val="tx1"/>
                </a:solidFill>
                <a:effectLst/>
                <a:latin typeface="나눔스퀘어_ac Light" panose="020B0600000101010101" pitchFamily="50" charset="-127"/>
                <a:ea typeface="나눔스퀘어_ac Light" panose="020B0600000101010101" pitchFamily="50" charset="-127"/>
              </a:rPr>
              <a:t>개수 반환 </a:t>
            </a:r>
            <a:endParaRPr lang="en-US" altLang="ko-KR" sz="1200" b="0" dirty="0">
              <a:solidFill>
                <a:schemeClr val="tx1"/>
              </a:solidFill>
              <a:effectLst/>
              <a:latin typeface="나눔스퀘어_ac Light" panose="020B0600000101010101" pitchFamily="50" charset="-127"/>
              <a:ea typeface="나눔스퀘어_ac Light" panose="020B0600000101010101" pitchFamily="50" charset="-127"/>
            </a:endParaRPr>
          </a:p>
          <a:p>
            <a:r>
              <a:rPr lang="en-US" altLang="ko-KR" sz="1200" b="0" dirty="0">
                <a:solidFill>
                  <a:schemeClr val="tx1"/>
                </a:solidFill>
                <a:effectLst/>
                <a:latin typeface="나눔스퀘어_ac Light" panose="020B0600000101010101" pitchFamily="50" charset="-127"/>
                <a:ea typeface="나눔스퀘어_ac Light" panose="020B0600000101010101" pitchFamily="50" charset="-127"/>
              </a:rPr>
              <a:t>-&gt; 'SL1'</a:t>
            </a:r>
            <a:endParaRPr lang="ko-KR" altLang="en-US" sz="1200" b="0" dirty="0">
              <a:solidFill>
                <a:schemeClr val="tx1"/>
              </a:solidFill>
              <a:effectLst/>
              <a:latin typeface="나눔스퀘어_ac Light" panose="020B0600000101010101" pitchFamily="50" charset="-127"/>
              <a:ea typeface="나눔스퀘어_ac Light" panose="020B0600000101010101" pitchFamily="50" charset="-127"/>
            </a:endParaRPr>
          </a:p>
          <a:p>
            <a:pPr algn="l"/>
            <a:endParaRPr lang="en-US" altLang="ko-KR" sz="1200" dirty="0">
              <a:solidFill>
                <a:schemeClr val="tx1"/>
              </a:solidFill>
              <a:latin typeface="나눔스퀘어_ac Light" panose="020B0600000101010101" pitchFamily="50" charset="-127"/>
              <a:ea typeface="나눔스퀘어_ac Light" panose="020B0600000101010101" pitchFamily="50" charset="-127"/>
            </a:endParaRPr>
          </a:p>
          <a:p>
            <a:pPr fontAlgn="base"/>
            <a:r>
              <a:rPr lang="ko-KR" altLang="en-US" sz="1200" b="0" dirty="0">
                <a:solidFill>
                  <a:schemeClr val="tx1"/>
                </a:solidFill>
                <a:effectLst/>
                <a:latin typeface="나눔스퀘어_ac Light" panose="020B0600000101010101" pitchFamily="50" charset="-127"/>
                <a:ea typeface="나눔스퀘어_ac Light" panose="020B0600000101010101" pitchFamily="50" charset="-127"/>
              </a:rPr>
              <a:t>각 </a:t>
            </a:r>
            <a:r>
              <a:rPr lang="en-US" altLang="ko-KR" sz="1200" b="0" dirty="0">
                <a:solidFill>
                  <a:schemeClr val="tx1"/>
                </a:solidFill>
                <a:effectLst/>
                <a:latin typeface="나눔스퀘어_ac Light" panose="020B0600000101010101" pitchFamily="50" charset="-127"/>
                <a:ea typeface="나눔스퀘어_ac Light" panose="020B0600000101010101" pitchFamily="50" charset="-127"/>
              </a:rPr>
              <a:t>article </a:t>
            </a:r>
            <a:r>
              <a:rPr lang="ko-KR" altLang="en-US" sz="1200" b="0" dirty="0">
                <a:solidFill>
                  <a:schemeClr val="tx1"/>
                </a:solidFill>
                <a:effectLst/>
                <a:latin typeface="나눔스퀘어_ac Light" panose="020B0600000101010101" pitchFamily="50" charset="-127"/>
                <a:ea typeface="나눔스퀘어_ac Light" panose="020B0600000101010101" pitchFamily="50" charset="-127"/>
              </a:rPr>
              <a:t>내 가장 긴 문장의 </a:t>
            </a:r>
            <a:r>
              <a:rPr lang="en-US" altLang="ko-KR" sz="1200" b="0" dirty="0">
                <a:solidFill>
                  <a:schemeClr val="tx1"/>
                </a:solidFill>
                <a:effectLst/>
                <a:latin typeface="나눔스퀘어_ac Light" panose="020B0600000101010101" pitchFamily="50" charset="-127"/>
                <a:ea typeface="나눔스퀘어_ac Light" panose="020B0600000101010101" pitchFamily="50" charset="-127"/>
              </a:rPr>
              <a:t>token </a:t>
            </a:r>
            <a:r>
              <a:rPr lang="ko-KR" altLang="en-US" sz="1200" b="0" dirty="0">
                <a:solidFill>
                  <a:schemeClr val="tx1"/>
                </a:solidFill>
                <a:effectLst/>
                <a:latin typeface="나눔스퀘어_ac Light" panose="020B0600000101010101" pitchFamily="50" charset="-127"/>
                <a:ea typeface="나눔스퀘어_ac Light" panose="020B0600000101010101" pitchFamily="50" charset="-127"/>
              </a:rPr>
              <a:t>개수 반환</a:t>
            </a:r>
            <a:endParaRPr lang="en-US" altLang="ko-KR" sz="1200" b="0" dirty="0">
              <a:solidFill>
                <a:schemeClr val="tx1"/>
              </a:solidFill>
              <a:effectLst/>
              <a:latin typeface="나눔스퀘어_ac Light" panose="020B0600000101010101" pitchFamily="50" charset="-127"/>
              <a:ea typeface="나눔스퀘어_ac Light" panose="020B0600000101010101" pitchFamily="50" charset="-127"/>
            </a:endParaRPr>
          </a:p>
          <a:p>
            <a:pPr fontAlgn="base"/>
            <a:r>
              <a:rPr lang="en-US" altLang="ko-KR" sz="1200" b="0" dirty="0">
                <a:solidFill>
                  <a:schemeClr val="tx1"/>
                </a:solidFill>
                <a:effectLst/>
                <a:latin typeface="나눔스퀘어_ac Light" panose="020B0600000101010101" pitchFamily="50" charset="-127"/>
                <a:ea typeface="나눔스퀘어_ac Light" panose="020B0600000101010101" pitchFamily="50" charset="-127"/>
              </a:rPr>
              <a:t>-&gt; 'SL2’</a:t>
            </a:r>
            <a:endParaRPr lang="ko-KR" altLang="en-US" sz="1200" b="0" dirty="0">
              <a:solidFill>
                <a:schemeClr val="tx1"/>
              </a:solidFill>
              <a:effectLst/>
              <a:latin typeface="나눔스퀘어_ac Light" panose="020B0600000101010101" pitchFamily="50" charset="-127"/>
              <a:ea typeface="나눔스퀘어_ac Light" panose="020B0600000101010101" pitchFamily="50" charset="-127"/>
            </a:endParaRPr>
          </a:p>
          <a:p>
            <a:pPr fontAlgn="base"/>
            <a:endParaRPr lang="en-US" altLang="ko-KR" sz="1200" dirty="0">
              <a:solidFill>
                <a:schemeClr val="tx1"/>
              </a:solidFill>
              <a:latin typeface="나눔스퀘어_ac Light" panose="020B0600000101010101" pitchFamily="50" charset="-127"/>
              <a:ea typeface="나눔스퀘어_ac Light" panose="020B0600000101010101" pitchFamily="50" charset="-127"/>
            </a:endParaRPr>
          </a:p>
          <a:p>
            <a:pPr fontAlgn="base"/>
            <a:r>
              <a:rPr lang="ko-KR" altLang="en-US" sz="1400" b="0" dirty="0">
                <a:solidFill>
                  <a:schemeClr val="tx1"/>
                </a:solidFill>
                <a:effectLst/>
                <a:latin typeface="나눔스퀘어_ac Light" panose="020B0600000101010101" pitchFamily="50" charset="-127"/>
                <a:ea typeface="나눔스퀘어_ac Light" panose="020B0600000101010101" pitchFamily="50" charset="-127"/>
              </a:rPr>
              <a:t>문장의 길이의 비</a:t>
            </a:r>
            <a:r>
              <a:rPr lang="ko-KR" altLang="en-US" sz="1400" dirty="0">
                <a:solidFill>
                  <a:schemeClr val="tx1"/>
                </a:solidFill>
                <a:latin typeface="나눔스퀘어_ac Light" panose="020B0600000101010101" pitchFamily="50" charset="-127"/>
                <a:ea typeface="나눔스퀘어_ac Light" panose="020B0600000101010101" pitchFamily="50" charset="-127"/>
              </a:rPr>
              <a:t>를 최종 변수로 선택</a:t>
            </a:r>
            <a:endParaRPr lang="en-US" altLang="ko-KR" sz="1400" dirty="0">
              <a:solidFill>
                <a:schemeClr val="tx1"/>
              </a:solidFill>
              <a:latin typeface="나눔스퀘어_ac Light" panose="020B0600000101010101" pitchFamily="50" charset="-127"/>
              <a:ea typeface="나눔스퀘어_ac Light" panose="020B0600000101010101" pitchFamily="50" charset="-127"/>
            </a:endParaRPr>
          </a:p>
          <a:p>
            <a:pPr fontAlgn="base"/>
            <a:r>
              <a:rPr lang="en-US" altLang="ko-KR" sz="1400" b="1" dirty="0">
                <a:solidFill>
                  <a:schemeClr val="tx1"/>
                </a:solidFill>
                <a:latin typeface="나눔스퀘어_ac Light" panose="020B0600000101010101" pitchFamily="50" charset="-127"/>
                <a:ea typeface="나눔스퀘어_ac Light" panose="020B0600000101010101" pitchFamily="50" charset="-127"/>
              </a:rPr>
              <a:t>※</a:t>
            </a:r>
            <a:r>
              <a:rPr lang="en-US" altLang="ko-KR" sz="1400" b="1" dirty="0">
                <a:solidFill>
                  <a:schemeClr val="tx1"/>
                </a:solidFill>
                <a:effectLst/>
                <a:latin typeface="나눔스퀘어_ac Light" panose="020B0600000101010101" pitchFamily="50" charset="-127"/>
                <a:ea typeface="나눔스퀘어_ac Light" panose="020B0600000101010101" pitchFamily="50" charset="-127"/>
              </a:rPr>
              <a:t> SL = SL1/SL2</a:t>
            </a:r>
            <a:endParaRPr lang="ko-KR" altLang="en-US" sz="1400" b="1" dirty="0">
              <a:solidFill>
                <a:schemeClr val="tx1"/>
              </a:solidFill>
              <a:effectLst/>
              <a:latin typeface="나눔스퀘어_ac Light" panose="020B0600000101010101" pitchFamily="50" charset="-127"/>
              <a:ea typeface="나눔스퀘어_ac Light" panose="020B0600000101010101" pitchFamily="50" charset="-127"/>
            </a:endParaRPr>
          </a:p>
          <a:p>
            <a:pPr algn="ctr"/>
            <a:endParaRPr lang="ko-KR" altLang="en-US" dirty="0">
              <a:latin typeface="나눔스퀘어_ac Light" panose="020B0600000101010101" pitchFamily="50" charset="-127"/>
              <a:ea typeface="나눔스퀘어_ac Light" panose="020B0600000101010101" pitchFamily="50" charset="-127"/>
            </a:endParaRPr>
          </a:p>
        </p:txBody>
      </p:sp>
      <p:sp>
        <p:nvSpPr>
          <p:cNvPr id="54" name="직사각형 53">
            <a:extLst>
              <a:ext uri="{FF2B5EF4-FFF2-40B4-BE49-F238E27FC236}">
                <a16:creationId xmlns:a16="http://schemas.microsoft.com/office/drawing/2014/main" id="{170380AB-211B-4964-9306-B6569F9D5D13}"/>
              </a:ext>
            </a:extLst>
          </p:cNvPr>
          <p:cNvSpPr/>
          <p:nvPr/>
        </p:nvSpPr>
        <p:spPr>
          <a:xfrm>
            <a:off x="9063110" y="4375618"/>
            <a:ext cx="2858426" cy="604280"/>
          </a:xfrm>
          <a:prstGeom prst="rect">
            <a:avLst/>
          </a:prstGeom>
          <a:solidFill>
            <a:srgbClr val="B48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3. sent2sim</a:t>
            </a:r>
            <a:endParaRPr lang="ko-KR" altLang="en-US" b="1" i="0" dirty="0">
              <a:solidFill>
                <a:schemeClr val="bg1"/>
              </a:solidFill>
              <a:effectLst/>
              <a:latin typeface="나눔스퀘어_ac Light" panose="020B0600000101010101" pitchFamily="50" charset="-127"/>
              <a:ea typeface="나눔스퀘어_ac Light" panose="020B0600000101010101" pitchFamily="50" charset="-127"/>
            </a:endParaRPr>
          </a:p>
        </p:txBody>
      </p:sp>
      <p:sp>
        <p:nvSpPr>
          <p:cNvPr id="55" name="직사각형 54">
            <a:extLst>
              <a:ext uri="{FF2B5EF4-FFF2-40B4-BE49-F238E27FC236}">
                <a16:creationId xmlns:a16="http://schemas.microsoft.com/office/drawing/2014/main" id="{164ED364-2B8F-4AA1-A1EC-BD3BEC8F8373}"/>
              </a:ext>
            </a:extLst>
          </p:cNvPr>
          <p:cNvSpPr/>
          <p:nvPr/>
        </p:nvSpPr>
        <p:spPr>
          <a:xfrm>
            <a:off x="9063110" y="4979898"/>
            <a:ext cx="2857001" cy="16632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b="1">
                <a:solidFill>
                  <a:srgbClr val="212121"/>
                </a:solidFill>
                <a:latin typeface="나눔스퀘어_ac Light" panose="020B0600000101010101" pitchFamily="50" charset="-127"/>
                <a:ea typeface="나눔스퀘어_ac Light" panose="020B0600000101010101" pitchFamily="50" charset="-127"/>
              </a:rPr>
              <a:t>문장</a:t>
            </a:r>
            <a:r>
              <a:rPr lang="en-US" altLang="ko-KR" sz="1400" b="1">
                <a:solidFill>
                  <a:srgbClr val="212121"/>
                </a:solidFill>
                <a:latin typeface="나눔스퀘어_ac Light" panose="020B0600000101010101" pitchFamily="50" charset="-127"/>
                <a:ea typeface="나눔스퀘어_ac Light" panose="020B0600000101010101" pitchFamily="50" charset="-127"/>
              </a:rPr>
              <a:t>(s)</a:t>
            </a:r>
            <a:r>
              <a:rPr lang="ko-KR" altLang="en-US" sz="1400" b="1">
                <a:solidFill>
                  <a:srgbClr val="212121"/>
                </a:solidFill>
                <a:latin typeface="나눔스퀘어_ac Light" panose="020B0600000101010101" pitchFamily="50" charset="-127"/>
                <a:ea typeface="나눔스퀘어_ac Light" panose="020B0600000101010101" pitchFamily="50" charset="-127"/>
              </a:rPr>
              <a:t>과 문장</a:t>
            </a:r>
            <a:r>
              <a:rPr lang="en-US" altLang="ko-KR" sz="1400" b="1">
                <a:solidFill>
                  <a:srgbClr val="212121"/>
                </a:solidFill>
                <a:latin typeface="나눔스퀘어_ac Light" panose="020B0600000101010101" pitchFamily="50" charset="-127"/>
                <a:ea typeface="나눔스퀘어_ac Light" panose="020B0600000101010101" pitchFamily="50" charset="-127"/>
              </a:rPr>
              <a:t>(s’)</a:t>
            </a:r>
            <a:r>
              <a:rPr lang="ko-KR" altLang="en-US" sz="1400" b="1">
                <a:solidFill>
                  <a:srgbClr val="212121"/>
                </a:solidFill>
                <a:latin typeface="나눔스퀘어_ac Light" panose="020B0600000101010101" pitchFamily="50" charset="-127"/>
                <a:ea typeface="나눔스퀘어_ac Light" panose="020B0600000101010101" pitchFamily="50" charset="-127"/>
              </a:rPr>
              <a:t> </a:t>
            </a:r>
            <a:r>
              <a:rPr lang="ko-KR" altLang="en-US" sz="1400" b="1" i="0">
                <a:solidFill>
                  <a:srgbClr val="212121"/>
                </a:solidFill>
                <a:effectLst/>
                <a:latin typeface="나눔스퀘어_ac Light" panose="020B0600000101010101" pitchFamily="50" charset="-127"/>
                <a:ea typeface="나눔스퀘어_ac Light" panose="020B0600000101010101" pitchFamily="50" charset="-127"/>
              </a:rPr>
              <a:t>간 유사도</a:t>
            </a:r>
            <a:endParaRPr lang="ko-KR" altLang="en-US" sz="2000" b="1" dirty="0">
              <a:latin typeface="나눔스퀘어_ac Light" panose="020B0600000101010101" pitchFamily="50" charset="-127"/>
              <a:ea typeface="나눔스퀘어_ac Light" panose="020B0600000101010101" pitchFamily="50" charset="-127"/>
            </a:endParaRPr>
          </a:p>
        </p:txBody>
      </p:sp>
      <p:sp>
        <p:nvSpPr>
          <p:cNvPr id="12" name="TextBox 11">
            <a:extLst>
              <a:ext uri="{FF2B5EF4-FFF2-40B4-BE49-F238E27FC236}">
                <a16:creationId xmlns:a16="http://schemas.microsoft.com/office/drawing/2014/main" id="{B32089D3-DFBE-4D4E-8882-88F219FD19BB}"/>
              </a:ext>
            </a:extLst>
          </p:cNvPr>
          <p:cNvSpPr txBox="1"/>
          <p:nvPr/>
        </p:nvSpPr>
        <p:spPr>
          <a:xfrm>
            <a:off x="6992732" y="5296670"/>
            <a:ext cx="1832192" cy="738664"/>
          </a:xfrm>
          <a:prstGeom prst="rect">
            <a:avLst/>
          </a:prstGeom>
          <a:noFill/>
        </p:spPr>
        <p:txBody>
          <a:bodyPr wrap="square" rtlCol="0">
            <a:spAutoFit/>
          </a:bodyPr>
          <a:lstStyle/>
          <a:p>
            <a:r>
              <a:rPr lang="en-US" altLang="ko-KR" sz="2400" b="1" i="0" dirty="0">
                <a:solidFill>
                  <a:schemeClr val="bg1"/>
                </a:solidFill>
                <a:effectLst/>
                <a:latin typeface="나눔스퀘어_ac Light" panose="020B0600000101010101" pitchFamily="50" charset="-127"/>
                <a:ea typeface="나눔스퀘어_ac Light" panose="020B0600000101010101" pitchFamily="50" charset="-127"/>
              </a:rPr>
              <a:t> Sent2sim</a:t>
            </a:r>
            <a:endParaRPr lang="ko-KR" altLang="en-US" sz="2400" b="1" i="0" dirty="0">
              <a:solidFill>
                <a:schemeClr val="bg1"/>
              </a:solidFill>
              <a:effectLst/>
              <a:latin typeface="나눔스퀘어_ac Light" panose="020B0600000101010101" pitchFamily="50" charset="-127"/>
              <a:ea typeface="나눔스퀘어_ac Light" panose="020B0600000101010101" pitchFamily="50" charset="-127"/>
            </a:endParaRPr>
          </a:p>
          <a:p>
            <a:endParaRPr lang="ko-KR" altLang="en-US" dirty="0">
              <a:latin typeface="나눔스퀘어_ac Light" panose="020B0600000101010101" pitchFamily="50" charset="-127"/>
              <a:ea typeface="나눔스퀘어_ac Light" panose="020B0600000101010101" pitchFamily="50" charset="-127"/>
            </a:endParaRPr>
          </a:p>
        </p:txBody>
      </p:sp>
    </p:spTree>
    <p:extLst>
      <p:ext uri="{BB962C8B-B14F-4D97-AF65-F5344CB8AC3E}">
        <p14:creationId xmlns:p14="http://schemas.microsoft.com/office/powerpoint/2010/main" val="2843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592283"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Feature Engineering</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0" name="Rectangle 4">
            <a:extLst>
              <a:ext uri="{FF2B5EF4-FFF2-40B4-BE49-F238E27FC236}">
                <a16:creationId xmlns:a16="http://schemas.microsoft.com/office/drawing/2014/main" id="{F52E9D48-16EE-419A-8422-C62158F8CFA3}"/>
              </a:ext>
            </a:extLst>
          </p:cNvPr>
          <p:cNvSpPr>
            <a:spLocks noChangeArrowheads="1"/>
          </p:cNvSpPr>
          <p:nvPr/>
        </p:nvSpPr>
        <p:spPr bwMode="auto">
          <a:xfrm>
            <a:off x="7461277" y="22737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2">
            <a:extLst>
              <a:ext uri="{FF2B5EF4-FFF2-40B4-BE49-F238E27FC236}">
                <a16:creationId xmlns:a16="http://schemas.microsoft.com/office/drawing/2014/main" id="{BFC0BD12-091C-49C1-A748-150FFE13348A}"/>
              </a:ext>
            </a:extLst>
          </p:cNvPr>
          <p:cNvSpPr>
            <a:spLocks noChangeArrowheads="1"/>
          </p:cNvSpPr>
          <p:nvPr/>
        </p:nvSpPr>
        <p:spPr bwMode="auto">
          <a:xfrm>
            <a:off x="4876800"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6" name="타원 15">
            <a:extLst>
              <a:ext uri="{FF2B5EF4-FFF2-40B4-BE49-F238E27FC236}">
                <a16:creationId xmlns:a16="http://schemas.microsoft.com/office/drawing/2014/main" id="{0C7AE971-5219-491A-B521-F630B58A7307}"/>
              </a:ext>
            </a:extLst>
          </p:cNvPr>
          <p:cNvSpPr/>
          <p:nvPr/>
        </p:nvSpPr>
        <p:spPr>
          <a:xfrm>
            <a:off x="948609" y="1350434"/>
            <a:ext cx="1758766" cy="175876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i="0" dirty="0">
                <a:solidFill>
                  <a:schemeClr val="bg1"/>
                </a:solidFill>
                <a:effectLst/>
                <a:latin typeface="나눔스퀘어_ac Light" panose="020B0600000101010101" pitchFamily="50" charset="-127"/>
                <a:ea typeface="나눔스퀘어_ac Light" panose="020B0600000101010101" pitchFamily="50" charset="-127"/>
              </a:rPr>
              <a:t>ab2sim</a:t>
            </a:r>
            <a:endParaRPr lang="ko-KR" altLang="en-US" sz="2400" dirty="0">
              <a:latin typeface="나눔스퀘어_ac Light" panose="020B0600000101010101" pitchFamily="50" charset="-127"/>
              <a:ea typeface="나눔스퀘어_ac Light" panose="020B0600000101010101" pitchFamily="50" charset="-127"/>
            </a:endParaRPr>
          </a:p>
        </p:txBody>
      </p:sp>
      <p:sp>
        <p:nvSpPr>
          <p:cNvPr id="17" name="타원 16">
            <a:extLst>
              <a:ext uri="{FF2B5EF4-FFF2-40B4-BE49-F238E27FC236}">
                <a16:creationId xmlns:a16="http://schemas.microsoft.com/office/drawing/2014/main" id="{A020969A-1756-4EB0-A1A0-75DA110ACF95}"/>
              </a:ext>
            </a:extLst>
          </p:cNvPr>
          <p:cNvSpPr/>
          <p:nvPr/>
        </p:nvSpPr>
        <p:spPr>
          <a:xfrm>
            <a:off x="948609" y="4400813"/>
            <a:ext cx="1758766" cy="1758766"/>
          </a:xfrm>
          <a:prstGeom prst="ellipse">
            <a:avLst/>
          </a:prstGeom>
          <a:solidFill>
            <a:srgbClr val="CD8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b="0" i="0" dirty="0">
              <a:solidFill>
                <a:srgbClr val="212121"/>
              </a:solidFill>
              <a:effectLst/>
              <a:latin typeface="나눔스퀘어_ac Light" panose="020B0600000101010101" pitchFamily="50" charset="-127"/>
              <a:ea typeface="나눔스퀘어_ac Light" panose="020B0600000101010101" pitchFamily="50" charset="-127"/>
            </a:endParaRPr>
          </a:p>
          <a:p>
            <a:pPr algn="ctr"/>
            <a:r>
              <a:rPr lang="en-US" altLang="ko-KR" sz="2400" b="1" i="0" dirty="0">
                <a:solidFill>
                  <a:schemeClr val="bg1"/>
                </a:solidFill>
                <a:effectLst/>
                <a:latin typeface="나눔스퀘어_ac Light" panose="020B0600000101010101" pitchFamily="50" charset="-127"/>
                <a:ea typeface="나눔스퀘어_ac Light" panose="020B0600000101010101" pitchFamily="50" charset="-127"/>
              </a:rPr>
              <a:t>SP</a:t>
            </a:r>
          </a:p>
          <a:p>
            <a:pPr algn="ctr"/>
            <a:endParaRPr lang="ko-KR" altLang="en-US" dirty="0">
              <a:latin typeface="나눔스퀘어_ac Light" panose="020B0600000101010101" pitchFamily="50" charset="-127"/>
              <a:ea typeface="나눔스퀘어_ac Light" panose="020B0600000101010101" pitchFamily="50" charset="-127"/>
            </a:endParaRPr>
          </a:p>
        </p:txBody>
      </p:sp>
      <p:sp>
        <p:nvSpPr>
          <p:cNvPr id="18" name="직사각형 17">
            <a:extLst>
              <a:ext uri="{FF2B5EF4-FFF2-40B4-BE49-F238E27FC236}">
                <a16:creationId xmlns:a16="http://schemas.microsoft.com/office/drawing/2014/main" id="{190523F5-BE92-4D4B-AA24-89554CE14295}"/>
              </a:ext>
            </a:extLst>
          </p:cNvPr>
          <p:cNvSpPr/>
          <p:nvPr/>
        </p:nvSpPr>
        <p:spPr>
          <a:xfrm>
            <a:off x="2986027" y="1297699"/>
            <a:ext cx="2858426" cy="604280"/>
          </a:xfrm>
          <a:prstGeom prst="rect">
            <a:avLst/>
          </a:prstGeom>
          <a:solidFill>
            <a:srgbClr val="B48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4. ab2sim</a:t>
            </a:r>
            <a:endParaRPr lang="ko-KR" altLang="en-US" b="1" i="0" dirty="0">
              <a:solidFill>
                <a:schemeClr val="bg1"/>
              </a:solidFill>
              <a:effectLst/>
              <a:latin typeface="나눔스퀘어_ac Light" panose="020B0600000101010101" pitchFamily="50" charset="-127"/>
              <a:ea typeface="나눔스퀘어_ac Light" panose="020B0600000101010101" pitchFamily="50" charset="-127"/>
            </a:endParaRPr>
          </a:p>
        </p:txBody>
      </p:sp>
      <p:sp>
        <p:nvSpPr>
          <p:cNvPr id="19" name="직사각형 18">
            <a:extLst>
              <a:ext uri="{FF2B5EF4-FFF2-40B4-BE49-F238E27FC236}">
                <a16:creationId xmlns:a16="http://schemas.microsoft.com/office/drawing/2014/main" id="{C9700309-54C6-42B5-9F8E-33C023F23AC1}"/>
              </a:ext>
            </a:extLst>
          </p:cNvPr>
          <p:cNvSpPr/>
          <p:nvPr/>
        </p:nvSpPr>
        <p:spPr>
          <a:xfrm>
            <a:off x="2986027" y="1898380"/>
            <a:ext cx="2857001" cy="1259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rPr>
              <a:t>abstractive(</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요약문</a:t>
            </a:r>
            <a:r>
              <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rPr>
              <a:t>)</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와 각 문장과의 유사도</a:t>
            </a:r>
          </a:p>
          <a:p>
            <a:pPr algn="ctr"/>
            <a:endParaRPr lang="ko-KR" altLang="en-US" sz="2000" dirty="0">
              <a:latin typeface="나눔스퀘어_ac Light" panose="020B0600000101010101" pitchFamily="50" charset="-127"/>
              <a:ea typeface="나눔스퀘어_ac Light" panose="020B0600000101010101" pitchFamily="50" charset="-127"/>
            </a:endParaRPr>
          </a:p>
        </p:txBody>
      </p:sp>
      <p:sp>
        <p:nvSpPr>
          <p:cNvPr id="22" name="직사각형 21">
            <a:extLst>
              <a:ext uri="{FF2B5EF4-FFF2-40B4-BE49-F238E27FC236}">
                <a16:creationId xmlns:a16="http://schemas.microsoft.com/office/drawing/2014/main" id="{8458F591-4E2D-47FB-9A37-74957E00E430}"/>
              </a:ext>
            </a:extLst>
          </p:cNvPr>
          <p:cNvSpPr/>
          <p:nvPr/>
        </p:nvSpPr>
        <p:spPr>
          <a:xfrm>
            <a:off x="2984602" y="5019768"/>
            <a:ext cx="2857001" cy="12886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b="1" i="0">
                <a:solidFill>
                  <a:srgbClr val="212121"/>
                </a:solidFill>
                <a:effectLst/>
                <a:latin typeface="나눔스퀘어_ac Light" panose="020B0600000101010101" pitchFamily="50" charset="-127"/>
                <a:ea typeface="나눔스퀘어_ac Light" panose="020B0600000101010101" pitchFamily="50" charset="-127"/>
              </a:rPr>
              <a:t>전체 기사 중 해당 문장이 몇 </a:t>
            </a:r>
            <a:r>
              <a:rPr lang="ko-KR" altLang="en-US" sz="1400" b="1" i="0" dirty="0">
                <a:solidFill>
                  <a:srgbClr val="212121"/>
                </a:solidFill>
                <a:effectLst/>
                <a:latin typeface="나눔스퀘어_ac Light" panose="020B0600000101010101" pitchFamily="50" charset="-127"/>
                <a:ea typeface="나눔스퀘어_ac Light" panose="020B0600000101010101" pitchFamily="50" charset="-127"/>
              </a:rPr>
              <a:t>번 </a:t>
            </a:r>
            <a:r>
              <a:rPr lang="ko-KR" altLang="en-US" sz="1400" b="1" i="0">
                <a:solidFill>
                  <a:srgbClr val="212121"/>
                </a:solidFill>
                <a:effectLst/>
                <a:latin typeface="나눔스퀘어_ac Light" panose="020B0600000101010101" pitchFamily="50" charset="-127"/>
                <a:ea typeface="나눔스퀘어_ac Light" panose="020B0600000101010101" pitchFamily="50" charset="-127"/>
              </a:rPr>
              <a:t>위치인지에 따른 </a:t>
            </a:r>
            <a:r>
              <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rPr>
              <a:t>percentile </a:t>
            </a:r>
            <a:r>
              <a:rPr lang="ko-KR" altLang="en-US" sz="1400" b="1" i="0">
                <a:solidFill>
                  <a:srgbClr val="212121"/>
                </a:solidFill>
                <a:effectLst/>
                <a:latin typeface="나눔스퀘어_ac Light" panose="020B0600000101010101" pitchFamily="50" charset="-127"/>
                <a:ea typeface="나눔스퀘어_ac Light" panose="020B0600000101010101" pitchFamily="50" charset="-127"/>
              </a:rPr>
              <a:t>값 </a:t>
            </a:r>
            <a:endParaRPr lang="en-US" altLang="ko-KR" sz="1400" b="1" i="0" dirty="0">
              <a:solidFill>
                <a:srgbClr val="212121"/>
              </a:solidFill>
              <a:effectLst/>
              <a:latin typeface="나눔스퀘어_ac Light" panose="020B0600000101010101" pitchFamily="50" charset="-127"/>
              <a:ea typeface="나눔스퀘어_ac Light" panose="020B0600000101010101" pitchFamily="50" charset="-127"/>
            </a:endParaRPr>
          </a:p>
          <a:p>
            <a:endParaRPr lang="en-US" altLang="ko-KR" sz="1400" dirty="0">
              <a:solidFill>
                <a:srgbClr val="212121"/>
              </a:solidFill>
              <a:latin typeface="나눔스퀘어_ac Light" panose="020B0600000101010101" pitchFamily="50" charset="-127"/>
              <a:ea typeface="나눔스퀘어_ac Light" panose="020B0600000101010101" pitchFamily="50" charset="-127"/>
            </a:endParaRPr>
          </a:p>
          <a:p>
            <a:endParaRPr lang="ko-KR" altLang="en-US" sz="1400" b="0" i="0" dirty="0">
              <a:solidFill>
                <a:srgbClr val="212121"/>
              </a:solidFill>
              <a:effectLst/>
              <a:latin typeface="나눔스퀘어_ac Light" panose="020B0600000101010101" pitchFamily="50" charset="-127"/>
              <a:ea typeface="나눔스퀘어_ac Light" panose="020B0600000101010101" pitchFamily="50" charset="-127"/>
            </a:endParaRPr>
          </a:p>
        </p:txBody>
      </p:sp>
      <p:sp>
        <p:nvSpPr>
          <p:cNvPr id="719" name="직사각형 718">
            <a:extLst>
              <a:ext uri="{FF2B5EF4-FFF2-40B4-BE49-F238E27FC236}">
                <a16:creationId xmlns:a16="http://schemas.microsoft.com/office/drawing/2014/main" id="{754B84C2-D187-426D-8ACD-52140B6EA8B4}"/>
              </a:ext>
            </a:extLst>
          </p:cNvPr>
          <p:cNvSpPr/>
          <p:nvPr/>
        </p:nvSpPr>
        <p:spPr>
          <a:xfrm>
            <a:off x="2984602" y="4400813"/>
            <a:ext cx="2858426" cy="604280"/>
          </a:xfrm>
          <a:prstGeom prst="rect">
            <a:avLst/>
          </a:prstGeom>
          <a:solidFill>
            <a:srgbClr val="B48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0" dirty="0">
                <a:solidFill>
                  <a:schemeClr val="bg1"/>
                </a:solidFill>
                <a:effectLst/>
                <a:latin typeface="나눔스퀘어_ac Light" panose="020B0600000101010101" pitchFamily="50" charset="-127"/>
                <a:ea typeface="나눔스퀘어_ac Light" panose="020B0600000101010101" pitchFamily="50" charset="-127"/>
              </a:rPr>
              <a:t>5. SP(Sentence Position)</a:t>
            </a:r>
          </a:p>
        </p:txBody>
      </p:sp>
      <p:pic>
        <p:nvPicPr>
          <p:cNvPr id="1298" name="그림 1297">
            <a:extLst>
              <a:ext uri="{FF2B5EF4-FFF2-40B4-BE49-F238E27FC236}">
                <a16:creationId xmlns:a16="http://schemas.microsoft.com/office/drawing/2014/main" id="{846AF4D7-F9AE-4653-8417-4F302C28D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64" y="1554481"/>
            <a:ext cx="3362036" cy="4206240"/>
          </a:xfrm>
          <a:prstGeom prst="rect">
            <a:avLst/>
          </a:prstGeom>
        </p:spPr>
      </p:pic>
      <p:pic>
        <p:nvPicPr>
          <p:cNvPr id="1302" name="그림 1301" descr="테이블이(가) 표시된 사진&#10;&#10;자동 생성된 설명">
            <a:extLst>
              <a:ext uri="{FF2B5EF4-FFF2-40B4-BE49-F238E27FC236}">
                <a16:creationId xmlns:a16="http://schemas.microsoft.com/office/drawing/2014/main" id="{AFDF338D-0EC6-4255-9FB6-48F976DF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105" y="1599839"/>
            <a:ext cx="2605259" cy="4160881"/>
          </a:xfrm>
          <a:prstGeom prst="rect">
            <a:avLst/>
          </a:prstGeom>
        </p:spPr>
      </p:pic>
    </p:spTree>
    <p:extLst>
      <p:ext uri="{BB962C8B-B14F-4D97-AF65-F5344CB8AC3E}">
        <p14:creationId xmlns:p14="http://schemas.microsoft.com/office/powerpoint/2010/main" val="1118567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592283"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Feature Engineering</a:t>
            </a:r>
            <a:endParaRPr lang="ko-KR" altLang="en-US" sz="3600" b="1" dirty="0">
              <a:solidFill>
                <a:schemeClr val="accent2"/>
              </a:solidFill>
              <a:latin typeface="나눔스퀘어_ac" panose="020B0600000101010101" pitchFamily="50" charset="-127"/>
              <a:ea typeface="나눔스퀘어_ac"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panose="020B0600000101010101" pitchFamily="50" charset="-127"/>
              <a:ea typeface="나눔스퀘어_ac" panose="020B0600000101010101" pitchFamily="50" charset="-127"/>
            </a:endParaRPr>
          </a:p>
        </p:txBody>
      </p:sp>
      <p:sp>
        <p:nvSpPr>
          <p:cNvPr id="10" name="Rectangle 4">
            <a:extLst>
              <a:ext uri="{FF2B5EF4-FFF2-40B4-BE49-F238E27FC236}">
                <a16:creationId xmlns:a16="http://schemas.microsoft.com/office/drawing/2014/main" id="{F52E9D48-16EE-419A-8422-C62158F8CFA3}"/>
              </a:ext>
            </a:extLst>
          </p:cNvPr>
          <p:cNvSpPr>
            <a:spLocks noChangeArrowheads="1"/>
          </p:cNvSpPr>
          <p:nvPr/>
        </p:nvSpPr>
        <p:spPr bwMode="auto">
          <a:xfrm>
            <a:off x="7461277" y="22737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panose="020B0600000101010101" pitchFamily="50" charset="-127"/>
              <a:ea typeface="나눔스퀘어_ac" panose="020B0600000101010101" pitchFamily="50" charset="-127"/>
            </a:endParaRPr>
          </a:p>
        </p:txBody>
      </p:sp>
      <p:sp>
        <p:nvSpPr>
          <p:cNvPr id="12" name="Rectangle 2">
            <a:extLst>
              <a:ext uri="{FF2B5EF4-FFF2-40B4-BE49-F238E27FC236}">
                <a16:creationId xmlns:a16="http://schemas.microsoft.com/office/drawing/2014/main" id="{BFC0BD12-091C-49C1-A748-150FFE13348A}"/>
              </a:ext>
            </a:extLst>
          </p:cNvPr>
          <p:cNvSpPr>
            <a:spLocks noChangeArrowheads="1"/>
          </p:cNvSpPr>
          <p:nvPr/>
        </p:nvSpPr>
        <p:spPr bwMode="auto">
          <a:xfrm>
            <a:off x="4876800"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panose="020B0600000101010101" pitchFamily="50" charset="-127"/>
              <a:ea typeface="나눔스퀘어_ac" panose="020B0600000101010101" pitchFamily="50" charset="-127"/>
            </a:endParaRPr>
          </a:p>
        </p:txBody>
      </p:sp>
      <p:sp>
        <p:nvSpPr>
          <p:cNvPr id="16" name="타원 15">
            <a:extLst>
              <a:ext uri="{FF2B5EF4-FFF2-40B4-BE49-F238E27FC236}">
                <a16:creationId xmlns:a16="http://schemas.microsoft.com/office/drawing/2014/main" id="{0C7AE971-5219-491A-B521-F630B58A7307}"/>
              </a:ext>
            </a:extLst>
          </p:cNvPr>
          <p:cNvSpPr/>
          <p:nvPr/>
        </p:nvSpPr>
        <p:spPr>
          <a:xfrm>
            <a:off x="948609" y="1350434"/>
            <a:ext cx="1758766" cy="1758766"/>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latin typeface="나눔스퀘어_ac" panose="020B0600000101010101" pitchFamily="50" charset="-127"/>
              </a:rPr>
              <a:t>first</a:t>
            </a:r>
            <a:endParaRPr lang="ko-KR" altLang="en-US" sz="2400" b="1" dirty="0">
              <a:latin typeface="나눔스퀘어_ac" panose="020B0600000101010101" pitchFamily="50" charset="-127"/>
              <a:ea typeface="나눔스퀘어_ac" panose="020B0600000101010101" pitchFamily="50" charset="-127"/>
            </a:endParaRPr>
          </a:p>
        </p:txBody>
      </p:sp>
      <p:sp>
        <p:nvSpPr>
          <p:cNvPr id="17" name="타원 16">
            <a:extLst>
              <a:ext uri="{FF2B5EF4-FFF2-40B4-BE49-F238E27FC236}">
                <a16:creationId xmlns:a16="http://schemas.microsoft.com/office/drawing/2014/main" id="{A020969A-1756-4EB0-A1A0-75DA110ACF95}"/>
              </a:ext>
            </a:extLst>
          </p:cNvPr>
          <p:cNvSpPr/>
          <p:nvPr/>
        </p:nvSpPr>
        <p:spPr>
          <a:xfrm>
            <a:off x="948609" y="4400813"/>
            <a:ext cx="1758766" cy="175876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b="0" i="0" dirty="0">
              <a:solidFill>
                <a:srgbClr val="212121"/>
              </a:solidFill>
              <a:effectLst/>
              <a:latin typeface="나눔스퀘어_ac" panose="020B0600000101010101" pitchFamily="50" charset="-127"/>
              <a:ea typeface="나눔스퀘어_ac" panose="020B0600000101010101" pitchFamily="50" charset="-127"/>
            </a:endParaRPr>
          </a:p>
          <a:p>
            <a:pPr algn="ctr"/>
            <a:r>
              <a:rPr lang="en-US" altLang="ko-KR" sz="2400" b="1" dirty="0">
                <a:latin typeface="나눔스퀘어_ac" panose="020B0600000101010101" pitchFamily="50" charset="-127"/>
              </a:rPr>
              <a:t>bias</a:t>
            </a:r>
            <a:endParaRPr lang="en-US" altLang="ko-KR" sz="2400" b="1" i="0" dirty="0">
              <a:solidFill>
                <a:schemeClr val="bg1"/>
              </a:solidFill>
              <a:effectLst/>
              <a:latin typeface="나눔스퀘어_ac" panose="020B0600000101010101" pitchFamily="50" charset="-127"/>
              <a:ea typeface="나눔스퀘어_ac" panose="020B0600000101010101" pitchFamily="50" charset="-127"/>
            </a:endParaRPr>
          </a:p>
          <a:p>
            <a:pPr algn="ctr"/>
            <a:endParaRPr lang="ko-KR" altLang="en-US" dirty="0">
              <a:latin typeface="나눔스퀘어_ac" panose="020B0600000101010101" pitchFamily="50" charset="-127"/>
              <a:ea typeface="나눔스퀘어_ac" panose="020B0600000101010101" pitchFamily="50" charset="-127"/>
            </a:endParaRPr>
          </a:p>
        </p:txBody>
      </p:sp>
      <p:sp>
        <p:nvSpPr>
          <p:cNvPr id="18" name="직사각형 17">
            <a:extLst>
              <a:ext uri="{FF2B5EF4-FFF2-40B4-BE49-F238E27FC236}">
                <a16:creationId xmlns:a16="http://schemas.microsoft.com/office/drawing/2014/main" id="{190523F5-BE92-4D4B-AA24-89554CE14295}"/>
              </a:ext>
            </a:extLst>
          </p:cNvPr>
          <p:cNvSpPr/>
          <p:nvPr/>
        </p:nvSpPr>
        <p:spPr>
          <a:xfrm>
            <a:off x="2986027" y="1297699"/>
            <a:ext cx="2858426" cy="6042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bg1"/>
                </a:solidFill>
                <a:latin typeface="나눔스퀘어_ac" panose="020B0600000101010101" pitchFamily="50" charset="-127"/>
                <a:ea typeface="나눔스퀘어_ac" panose="020B0600000101010101" pitchFamily="50" charset="-127"/>
              </a:rPr>
              <a:t>6.</a:t>
            </a:r>
            <a:r>
              <a:rPr lang="en-US" altLang="ko-KR" b="1" i="0" dirty="0">
                <a:solidFill>
                  <a:schemeClr val="bg1"/>
                </a:solidFill>
                <a:effectLst/>
                <a:latin typeface="나눔스퀘어_ac" panose="020B0600000101010101" pitchFamily="50" charset="-127"/>
                <a:ea typeface="나눔스퀘어_ac" panose="020B0600000101010101" pitchFamily="50" charset="-127"/>
              </a:rPr>
              <a:t> </a:t>
            </a:r>
            <a:r>
              <a:rPr lang="en-US" altLang="ko-KR" sz="1800" b="1" dirty="0">
                <a:latin typeface="나눔스퀘어_ac" panose="020B0600000101010101" pitchFamily="50" charset="-127"/>
              </a:rPr>
              <a:t>first</a:t>
            </a:r>
            <a:endParaRPr lang="ko-KR" altLang="en-US" b="1" i="0" dirty="0">
              <a:solidFill>
                <a:schemeClr val="bg1"/>
              </a:solidFill>
              <a:effectLst/>
              <a:latin typeface="나눔스퀘어_ac" panose="020B0600000101010101" pitchFamily="50" charset="-127"/>
              <a:ea typeface="나눔스퀘어_ac" panose="020B0600000101010101" pitchFamily="50" charset="-127"/>
            </a:endParaRPr>
          </a:p>
        </p:txBody>
      </p:sp>
      <p:sp>
        <p:nvSpPr>
          <p:cNvPr id="19" name="직사각형 18">
            <a:extLst>
              <a:ext uri="{FF2B5EF4-FFF2-40B4-BE49-F238E27FC236}">
                <a16:creationId xmlns:a16="http://schemas.microsoft.com/office/drawing/2014/main" id="{C9700309-54C6-42B5-9F8E-33C023F23AC1}"/>
              </a:ext>
            </a:extLst>
          </p:cNvPr>
          <p:cNvSpPr/>
          <p:nvPr/>
        </p:nvSpPr>
        <p:spPr>
          <a:xfrm>
            <a:off x="2986027" y="1898380"/>
            <a:ext cx="2857001" cy="14326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b="1" dirty="0">
                <a:solidFill>
                  <a:srgbClr val="212121"/>
                </a:solidFill>
                <a:latin typeface="나눔스퀘어_ac" panose="020B0600000101010101" pitchFamily="50" charset="-127"/>
                <a:ea typeface="나눔스퀘어_ac" panose="020B0600000101010101" pitchFamily="50" charset="-127"/>
              </a:rPr>
              <a:t>뒤에서 이용할 피처 중 하나인 </a:t>
            </a:r>
            <a:endParaRPr lang="en-US" altLang="ko-KR" sz="1400" b="1" dirty="0">
              <a:solidFill>
                <a:srgbClr val="212121"/>
              </a:solidFill>
              <a:latin typeface="나눔스퀘어_ac" panose="020B0600000101010101" pitchFamily="50" charset="-127"/>
              <a:ea typeface="나눔스퀘어_ac" panose="020B0600000101010101" pitchFamily="50" charset="-127"/>
            </a:endParaRPr>
          </a:p>
          <a:p>
            <a:r>
              <a:rPr lang="en-US" altLang="ko-KR" sz="1400" b="1" dirty="0">
                <a:solidFill>
                  <a:srgbClr val="212121"/>
                </a:solidFill>
                <a:latin typeface="나눔스퀘어_ac" panose="020B0600000101010101" pitchFamily="50" charset="-127"/>
                <a:ea typeface="나눔스퀘어_ac" panose="020B0600000101010101" pitchFamily="50" charset="-127"/>
              </a:rPr>
              <a:t>‘first’(</a:t>
            </a:r>
            <a:r>
              <a:rPr lang="ko-KR" altLang="en-US" sz="1400" b="1" dirty="0">
                <a:solidFill>
                  <a:srgbClr val="212121"/>
                </a:solidFill>
                <a:latin typeface="나눔스퀘어_ac" panose="020B0600000101010101" pitchFamily="50" charset="-127"/>
                <a:ea typeface="나눔스퀘어_ac" panose="020B0600000101010101" pitchFamily="50" charset="-127"/>
              </a:rPr>
              <a:t>기사의 첫 번째 문장</a:t>
            </a:r>
            <a:r>
              <a:rPr lang="en-US" altLang="ko-KR" sz="1400" b="1" dirty="0">
                <a:solidFill>
                  <a:srgbClr val="212121"/>
                </a:solidFill>
                <a:latin typeface="나눔스퀘어_ac" panose="020B0600000101010101" pitchFamily="50" charset="-127"/>
                <a:ea typeface="나눔스퀘어_ac" panose="020B0600000101010101" pitchFamily="50" charset="-127"/>
              </a:rPr>
              <a:t>)</a:t>
            </a:r>
            <a:r>
              <a:rPr lang="ko-KR" altLang="en-US" sz="1400" b="1" dirty="0">
                <a:solidFill>
                  <a:srgbClr val="212121"/>
                </a:solidFill>
                <a:latin typeface="나눔스퀘어_ac" panose="020B0600000101010101" pitchFamily="50" charset="-127"/>
                <a:ea typeface="나눔스퀘어_ac" panose="020B0600000101010101" pitchFamily="50" charset="-127"/>
              </a:rPr>
              <a:t>이면 </a:t>
            </a:r>
            <a:r>
              <a:rPr lang="en-US" altLang="ko-KR" sz="1400" b="1" dirty="0">
                <a:solidFill>
                  <a:srgbClr val="212121"/>
                </a:solidFill>
                <a:latin typeface="나눔스퀘어_ac" panose="020B0600000101010101" pitchFamily="50" charset="-127"/>
                <a:ea typeface="나눔스퀘어_ac" panose="020B0600000101010101" pitchFamily="50" charset="-127"/>
              </a:rPr>
              <a:t>1,</a:t>
            </a:r>
            <a:r>
              <a:rPr lang="ko-KR" altLang="en-US" sz="1400" b="1" dirty="0">
                <a:solidFill>
                  <a:srgbClr val="212121"/>
                </a:solidFill>
                <a:latin typeface="나눔스퀘어_ac" panose="020B0600000101010101" pitchFamily="50" charset="-127"/>
                <a:ea typeface="나눔스퀘어_ac" panose="020B0600000101010101" pitchFamily="50" charset="-127"/>
              </a:rPr>
              <a:t> 첫 문장이 아니면 </a:t>
            </a:r>
            <a:r>
              <a:rPr lang="en-US" altLang="ko-KR" sz="1400" b="1" dirty="0">
                <a:solidFill>
                  <a:srgbClr val="212121"/>
                </a:solidFill>
                <a:latin typeface="나눔스퀘어_ac" panose="020B0600000101010101" pitchFamily="50" charset="-127"/>
                <a:ea typeface="나눔스퀘어_ac" panose="020B0600000101010101" pitchFamily="50" charset="-127"/>
              </a:rPr>
              <a:t>0</a:t>
            </a:r>
            <a:r>
              <a:rPr lang="ko-KR" altLang="en-US" sz="1400" b="1" dirty="0">
                <a:solidFill>
                  <a:srgbClr val="212121"/>
                </a:solidFill>
                <a:latin typeface="나눔스퀘어_ac" panose="020B0600000101010101" pitchFamily="50" charset="-127"/>
                <a:ea typeface="나눔스퀘어_ac" panose="020B0600000101010101" pitchFamily="50" charset="-127"/>
              </a:rPr>
              <a:t>을</a:t>
            </a:r>
            <a:r>
              <a:rPr lang="en-US" altLang="ko-KR" sz="1400" b="1" dirty="0">
                <a:solidFill>
                  <a:srgbClr val="212121"/>
                </a:solidFill>
                <a:latin typeface="나눔스퀘어_ac" panose="020B0600000101010101" pitchFamily="50" charset="-127"/>
                <a:ea typeface="나눔스퀘어_ac" panose="020B0600000101010101" pitchFamily="50" charset="-127"/>
              </a:rPr>
              <a:t> </a:t>
            </a:r>
            <a:r>
              <a:rPr lang="ko-KR" altLang="en-US" sz="1400" b="1" dirty="0">
                <a:solidFill>
                  <a:srgbClr val="212121"/>
                </a:solidFill>
                <a:latin typeface="나눔스퀘어_ac" panose="020B0600000101010101" pitchFamily="50" charset="-127"/>
                <a:ea typeface="나눔스퀘어_ac" panose="020B0600000101010101" pitchFamily="50" charset="-127"/>
              </a:rPr>
              <a:t>부여하는 컬럼 생성</a:t>
            </a:r>
            <a:endParaRPr lang="en-US" altLang="ko-KR" sz="1400" b="1" dirty="0">
              <a:solidFill>
                <a:srgbClr val="212121"/>
              </a:solidFill>
              <a:latin typeface="나눔스퀘어_ac" panose="020B0600000101010101" pitchFamily="50" charset="-127"/>
              <a:ea typeface="나눔스퀘어_ac" panose="020B0600000101010101" pitchFamily="50" charset="-127"/>
            </a:endParaRPr>
          </a:p>
          <a:p>
            <a:pPr algn="ctr"/>
            <a:endParaRPr lang="ko-KR" altLang="en-US" sz="2000" dirty="0">
              <a:latin typeface="나눔스퀘어_ac" panose="020B0600000101010101" pitchFamily="50" charset="-127"/>
              <a:ea typeface="나눔스퀘어_ac" panose="020B0600000101010101" pitchFamily="50" charset="-127"/>
            </a:endParaRPr>
          </a:p>
        </p:txBody>
      </p:sp>
      <p:sp>
        <p:nvSpPr>
          <p:cNvPr id="22" name="직사각형 21">
            <a:extLst>
              <a:ext uri="{FF2B5EF4-FFF2-40B4-BE49-F238E27FC236}">
                <a16:creationId xmlns:a16="http://schemas.microsoft.com/office/drawing/2014/main" id="{8458F591-4E2D-47FB-9A37-74957E00E430}"/>
              </a:ext>
            </a:extLst>
          </p:cNvPr>
          <p:cNvSpPr/>
          <p:nvPr/>
        </p:nvSpPr>
        <p:spPr>
          <a:xfrm>
            <a:off x="2984602" y="5019768"/>
            <a:ext cx="2857001" cy="12886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latin typeface="나눔스퀘어_ac" panose="020B0600000101010101" pitchFamily="50" charset="-127"/>
                <a:ea typeface="나눔스퀘어_ac" panose="020B0600000101010101" pitchFamily="50" charset="-127"/>
              </a:rPr>
              <a:t>Media </a:t>
            </a:r>
            <a:r>
              <a:rPr lang="ko-KR" altLang="en-US" sz="1400" b="1" dirty="0">
                <a:solidFill>
                  <a:schemeClr val="tx1"/>
                </a:solidFill>
                <a:latin typeface="나눔스퀘어_ac" panose="020B0600000101010101" pitchFamily="50" charset="-127"/>
                <a:ea typeface="나눔스퀘어_ac" panose="020B0600000101010101" pitchFamily="50" charset="-127"/>
              </a:rPr>
              <a:t>별로 </a:t>
            </a:r>
            <a:r>
              <a:rPr lang="en-US" altLang="ko-KR" sz="1400" b="1" dirty="0">
                <a:solidFill>
                  <a:schemeClr val="tx1"/>
                </a:solidFill>
                <a:latin typeface="나눔스퀘어_ac" panose="020B0600000101010101" pitchFamily="50" charset="-127"/>
                <a:ea typeface="나눔스퀘어_ac" panose="020B0600000101010101" pitchFamily="50" charset="-127"/>
              </a:rPr>
              <a:t>train set</a:t>
            </a:r>
            <a:r>
              <a:rPr lang="ko-KR" altLang="en-US" sz="1400" b="1" dirty="0">
                <a:solidFill>
                  <a:schemeClr val="tx1"/>
                </a:solidFill>
                <a:latin typeface="나눔스퀘어_ac" panose="020B0600000101010101" pitchFamily="50" charset="-127"/>
                <a:ea typeface="나눔스퀘어_ac" panose="020B0600000101010101" pitchFamily="50" charset="-127"/>
              </a:rPr>
              <a:t>에서 실제로 요약된 문장들의 빈도를 </a:t>
            </a:r>
            <a:r>
              <a:rPr lang="en-US" altLang="ko-KR" sz="1400" b="1" dirty="0">
                <a:solidFill>
                  <a:schemeClr val="tx1"/>
                </a:solidFill>
                <a:latin typeface="나눔스퀘어_ac" panose="020B0600000101010101" pitchFamily="50" charset="-127"/>
                <a:ea typeface="나눔스퀘어_ac" panose="020B0600000101010101" pitchFamily="50" charset="-127"/>
              </a:rPr>
              <a:t>feature</a:t>
            </a:r>
            <a:r>
              <a:rPr lang="ko-KR" altLang="en-US" sz="1400" b="1" dirty="0">
                <a:solidFill>
                  <a:schemeClr val="tx1"/>
                </a:solidFill>
                <a:latin typeface="나눔스퀘어_ac" panose="020B0600000101010101" pitchFamily="50" charset="-127"/>
                <a:ea typeface="나눔스퀘어_ac" panose="020B0600000101010101" pitchFamily="50" charset="-127"/>
              </a:rPr>
              <a:t>화</a:t>
            </a:r>
            <a:r>
              <a:rPr lang="en-US" altLang="ko-KR" sz="1400" b="1" dirty="0">
                <a:solidFill>
                  <a:schemeClr val="tx1"/>
                </a:solidFill>
                <a:latin typeface="나눔스퀘어_ac" panose="020B0600000101010101" pitchFamily="50" charset="-127"/>
                <a:ea typeface="나눔스퀘어_ac" panose="020B0600000101010101" pitchFamily="50" charset="-127"/>
              </a:rPr>
              <a:t>.</a:t>
            </a:r>
          </a:p>
          <a:p>
            <a:endParaRPr lang="en-US" altLang="ko-KR" sz="1400" dirty="0">
              <a:solidFill>
                <a:srgbClr val="212121"/>
              </a:solidFill>
              <a:latin typeface="나눔스퀘어_ac" panose="020B0600000101010101" pitchFamily="50" charset="-127"/>
              <a:ea typeface="나눔스퀘어_ac" panose="020B0600000101010101" pitchFamily="50" charset="-127"/>
            </a:endParaRPr>
          </a:p>
          <a:p>
            <a:endParaRPr lang="ko-KR" altLang="en-US" sz="1400" b="0" i="0" dirty="0">
              <a:solidFill>
                <a:srgbClr val="212121"/>
              </a:solidFill>
              <a:effectLst/>
              <a:latin typeface="나눔스퀘어_ac" panose="020B0600000101010101" pitchFamily="50" charset="-127"/>
              <a:ea typeface="나눔스퀘어_ac" panose="020B0600000101010101" pitchFamily="50" charset="-127"/>
            </a:endParaRPr>
          </a:p>
        </p:txBody>
      </p:sp>
      <p:sp>
        <p:nvSpPr>
          <p:cNvPr id="719" name="직사각형 718">
            <a:extLst>
              <a:ext uri="{FF2B5EF4-FFF2-40B4-BE49-F238E27FC236}">
                <a16:creationId xmlns:a16="http://schemas.microsoft.com/office/drawing/2014/main" id="{754B84C2-D187-426D-8ACD-52140B6EA8B4}"/>
              </a:ext>
            </a:extLst>
          </p:cNvPr>
          <p:cNvSpPr/>
          <p:nvPr/>
        </p:nvSpPr>
        <p:spPr>
          <a:xfrm>
            <a:off x="2984602" y="4400813"/>
            <a:ext cx="2858426" cy="6042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bg1"/>
                </a:solidFill>
                <a:latin typeface="나눔스퀘어_ac" panose="020B0600000101010101" pitchFamily="50" charset="-127"/>
                <a:ea typeface="나눔스퀘어_ac" panose="020B0600000101010101" pitchFamily="50" charset="-127"/>
              </a:rPr>
              <a:t>7.</a:t>
            </a:r>
            <a:r>
              <a:rPr lang="en-US" altLang="ko-KR" sz="1800" b="1" dirty="0">
                <a:latin typeface="나눔스퀘어_ac" panose="020B0600000101010101" pitchFamily="50" charset="-127"/>
              </a:rPr>
              <a:t> bias</a:t>
            </a:r>
            <a:endParaRPr lang="en-US" altLang="ko-KR" b="1" i="0" dirty="0">
              <a:solidFill>
                <a:schemeClr val="bg1"/>
              </a:solidFill>
              <a:effectLst/>
              <a:latin typeface="나눔스퀘어_ac" panose="020B0600000101010101" pitchFamily="50" charset="-127"/>
              <a:ea typeface="나눔스퀘어_ac" panose="020B0600000101010101" pitchFamily="50" charset="-127"/>
            </a:endParaRPr>
          </a:p>
        </p:txBody>
      </p:sp>
      <p:pic>
        <p:nvPicPr>
          <p:cNvPr id="3" name="그림 2"/>
          <p:cNvPicPr>
            <a:picLocks noChangeAspect="1"/>
          </p:cNvPicPr>
          <p:nvPr/>
        </p:nvPicPr>
        <p:blipFill rotWithShape="1">
          <a:blip r:embed="rId2"/>
          <a:srcRect l="66722" t="-2258"/>
          <a:stretch/>
        </p:blipFill>
        <p:spPr>
          <a:xfrm>
            <a:off x="7109966" y="1665154"/>
            <a:ext cx="5082034" cy="3811916"/>
          </a:xfrm>
          <a:prstGeom prst="rect">
            <a:avLst/>
          </a:prstGeom>
        </p:spPr>
      </p:pic>
      <p:pic>
        <p:nvPicPr>
          <p:cNvPr id="4" name="그림 3"/>
          <p:cNvPicPr>
            <a:picLocks noChangeAspect="1"/>
          </p:cNvPicPr>
          <p:nvPr/>
        </p:nvPicPr>
        <p:blipFill rotWithShape="1">
          <a:blip r:embed="rId2"/>
          <a:srcRect l="48769" t="270" r="44140" b="1"/>
          <a:stretch/>
        </p:blipFill>
        <p:spPr>
          <a:xfrm>
            <a:off x="6018245" y="1739141"/>
            <a:ext cx="1088871" cy="3737929"/>
          </a:xfrm>
          <a:prstGeom prst="rect">
            <a:avLst/>
          </a:prstGeom>
        </p:spPr>
      </p:pic>
    </p:spTree>
    <p:extLst>
      <p:ext uri="{BB962C8B-B14F-4D97-AF65-F5344CB8AC3E}">
        <p14:creationId xmlns:p14="http://schemas.microsoft.com/office/powerpoint/2010/main" val="1410066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rgbClr val="D9D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431528"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01</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5464316"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Introduce : Competition</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DEFBC1C0-745E-4C46-84A2-14ADE918000E}"/>
              </a:ext>
            </a:extLst>
          </p:cNvPr>
          <p:cNvSpPr/>
          <p:nvPr/>
        </p:nvSpPr>
        <p:spPr>
          <a:xfrm>
            <a:off x="6348494" y="1562954"/>
            <a:ext cx="5275005" cy="1417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15" name="직사각형 14">
            <a:extLst>
              <a:ext uri="{FF2B5EF4-FFF2-40B4-BE49-F238E27FC236}">
                <a16:creationId xmlns:a16="http://schemas.microsoft.com/office/drawing/2014/main" id="{68940706-FEDF-45DB-A81C-5284622D4E6D}"/>
              </a:ext>
            </a:extLst>
          </p:cNvPr>
          <p:cNvSpPr/>
          <p:nvPr/>
        </p:nvSpPr>
        <p:spPr>
          <a:xfrm>
            <a:off x="6356402" y="3256904"/>
            <a:ext cx="5275005" cy="1417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17" name="직사각형 16">
            <a:extLst>
              <a:ext uri="{FF2B5EF4-FFF2-40B4-BE49-F238E27FC236}">
                <a16:creationId xmlns:a16="http://schemas.microsoft.com/office/drawing/2014/main" id="{1359114F-1684-4010-9797-CC82CC1AD2B3}"/>
              </a:ext>
            </a:extLst>
          </p:cNvPr>
          <p:cNvSpPr/>
          <p:nvPr/>
        </p:nvSpPr>
        <p:spPr>
          <a:xfrm>
            <a:off x="6364309" y="4950854"/>
            <a:ext cx="5275005" cy="1417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18" name="직사각형 17">
            <a:extLst>
              <a:ext uri="{FF2B5EF4-FFF2-40B4-BE49-F238E27FC236}">
                <a16:creationId xmlns:a16="http://schemas.microsoft.com/office/drawing/2014/main" id="{B216745F-33B5-4A76-9759-38ABF153A9A9}"/>
              </a:ext>
            </a:extLst>
          </p:cNvPr>
          <p:cNvSpPr/>
          <p:nvPr/>
        </p:nvSpPr>
        <p:spPr>
          <a:xfrm>
            <a:off x="6348493" y="1562954"/>
            <a:ext cx="956547" cy="1417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19" name="직사각형 18">
            <a:extLst>
              <a:ext uri="{FF2B5EF4-FFF2-40B4-BE49-F238E27FC236}">
                <a16:creationId xmlns:a16="http://schemas.microsoft.com/office/drawing/2014/main" id="{4CB96D27-4DC0-4D19-AD7F-5FB46FC12749}"/>
              </a:ext>
            </a:extLst>
          </p:cNvPr>
          <p:cNvSpPr/>
          <p:nvPr/>
        </p:nvSpPr>
        <p:spPr>
          <a:xfrm>
            <a:off x="6348493" y="3256904"/>
            <a:ext cx="956547" cy="14172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0" name="직사각형 19">
            <a:extLst>
              <a:ext uri="{FF2B5EF4-FFF2-40B4-BE49-F238E27FC236}">
                <a16:creationId xmlns:a16="http://schemas.microsoft.com/office/drawing/2014/main" id="{89F34992-5FE8-4811-AE77-8EE088CE0760}"/>
              </a:ext>
            </a:extLst>
          </p:cNvPr>
          <p:cNvSpPr/>
          <p:nvPr/>
        </p:nvSpPr>
        <p:spPr>
          <a:xfrm>
            <a:off x="6348493" y="4950854"/>
            <a:ext cx="956547" cy="14172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3" name="TextBox 22">
            <a:extLst>
              <a:ext uri="{FF2B5EF4-FFF2-40B4-BE49-F238E27FC236}">
                <a16:creationId xmlns:a16="http://schemas.microsoft.com/office/drawing/2014/main" id="{E85E2C18-B23F-4CCE-9449-C5B740648C43}"/>
              </a:ext>
            </a:extLst>
          </p:cNvPr>
          <p:cNvSpPr txBox="1"/>
          <p:nvPr/>
        </p:nvSpPr>
        <p:spPr>
          <a:xfrm>
            <a:off x="6390473" y="1979187"/>
            <a:ext cx="889987" cy="584775"/>
          </a:xfrm>
          <a:prstGeom prst="rect">
            <a:avLst/>
          </a:prstGeom>
          <a:noFill/>
        </p:spPr>
        <p:txBody>
          <a:bodyPr wrap="none" rtlCol="0">
            <a:spAutoFit/>
          </a:bodyPr>
          <a:lstStyle/>
          <a:p>
            <a:pPr algn="ctr"/>
            <a:r>
              <a:rPr lang="ko-KR" altLang="en-US" sz="3200">
                <a:solidFill>
                  <a:schemeClr val="bg1"/>
                </a:solidFill>
                <a:latin typeface="나눔스퀘어_ac Light" panose="020B0600000101010101" pitchFamily="50" charset="-127"/>
                <a:ea typeface="나눔스퀘어_ac Light" panose="020B0600000101010101" pitchFamily="50" charset="-127"/>
              </a:rPr>
              <a:t>주제</a:t>
            </a:r>
            <a:endParaRPr lang="ko-KR" altLang="en-US" sz="3200" dirty="0">
              <a:solidFill>
                <a:schemeClr val="bg1"/>
              </a:solidFill>
              <a:latin typeface="나눔스퀘어_ac Light" panose="020B0600000101010101" pitchFamily="50" charset="-127"/>
              <a:ea typeface="나눔스퀘어_ac Light" panose="020B0600000101010101" pitchFamily="50" charset="-127"/>
            </a:endParaRPr>
          </a:p>
        </p:txBody>
      </p:sp>
      <p:sp>
        <p:nvSpPr>
          <p:cNvPr id="25" name="TextBox 24">
            <a:extLst>
              <a:ext uri="{FF2B5EF4-FFF2-40B4-BE49-F238E27FC236}">
                <a16:creationId xmlns:a16="http://schemas.microsoft.com/office/drawing/2014/main" id="{C92530B8-F598-4176-B75B-161AE608DCDD}"/>
              </a:ext>
            </a:extLst>
          </p:cNvPr>
          <p:cNvSpPr txBox="1"/>
          <p:nvPr/>
        </p:nvSpPr>
        <p:spPr>
          <a:xfrm>
            <a:off x="6390474" y="3601422"/>
            <a:ext cx="889987" cy="584775"/>
          </a:xfrm>
          <a:prstGeom prst="rect">
            <a:avLst/>
          </a:prstGeom>
          <a:noFill/>
        </p:spPr>
        <p:txBody>
          <a:bodyPr wrap="none" rtlCol="0">
            <a:spAutoFit/>
          </a:bodyPr>
          <a:lstStyle/>
          <a:p>
            <a:pPr algn="ctr"/>
            <a:r>
              <a:rPr lang="ko-KR" altLang="en-US" sz="3200">
                <a:solidFill>
                  <a:schemeClr val="bg1"/>
                </a:solidFill>
                <a:latin typeface="나눔스퀘어_ac Light" panose="020B0600000101010101" pitchFamily="50" charset="-127"/>
                <a:ea typeface="나눔스퀘어_ac Light" panose="020B0600000101010101" pitchFamily="50" charset="-127"/>
              </a:rPr>
              <a:t>목표</a:t>
            </a:r>
            <a:endParaRPr lang="ko-KR" altLang="en-US" sz="3200" dirty="0">
              <a:solidFill>
                <a:schemeClr val="bg1"/>
              </a:solidFill>
              <a:latin typeface="나눔스퀘어_ac Light" panose="020B0600000101010101" pitchFamily="50" charset="-127"/>
              <a:ea typeface="나눔스퀘어_ac Light" panose="020B0600000101010101" pitchFamily="50" charset="-127"/>
            </a:endParaRPr>
          </a:p>
        </p:txBody>
      </p:sp>
      <p:sp>
        <p:nvSpPr>
          <p:cNvPr id="27" name="TextBox 26">
            <a:extLst>
              <a:ext uri="{FF2B5EF4-FFF2-40B4-BE49-F238E27FC236}">
                <a16:creationId xmlns:a16="http://schemas.microsoft.com/office/drawing/2014/main" id="{D7DB0664-0FD2-492C-BC32-960F34852918}"/>
              </a:ext>
            </a:extLst>
          </p:cNvPr>
          <p:cNvSpPr txBox="1"/>
          <p:nvPr/>
        </p:nvSpPr>
        <p:spPr>
          <a:xfrm>
            <a:off x="6390473" y="5294247"/>
            <a:ext cx="889987" cy="584775"/>
          </a:xfrm>
          <a:prstGeom prst="rect">
            <a:avLst/>
          </a:prstGeom>
          <a:noFill/>
        </p:spPr>
        <p:txBody>
          <a:bodyPr wrap="none" rtlCol="0">
            <a:spAutoFit/>
          </a:bodyPr>
          <a:lstStyle/>
          <a:p>
            <a:pPr algn="ctr"/>
            <a:r>
              <a:rPr lang="ko-KR" altLang="en-US" sz="3200">
                <a:solidFill>
                  <a:schemeClr val="bg1"/>
                </a:solidFill>
                <a:latin typeface="나눔스퀘어_ac Light" panose="020B0600000101010101" pitchFamily="50" charset="-127"/>
                <a:ea typeface="나눔스퀘어_ac Light" panose="020B0600000101010101" pitchFamily="50" charset="-127"/>
              </a:rPr>
              <a:t>일정</a:t>
            </a:r>
            <a:endParaRPr lang="ko-KR" altLang="en-US" sz="3200" dirty="0">
              <a:solidFill>
                <a:schemeClr val="bg1"/>
              </a:solidFill>
              <a:latin typeface="나눔스퀘어_ac Light" panose="020B0600000101010101" pitchFamily="50" charset="-127"/>
              <a:ea typeface="나눔스퀘어_ac Light" panose="020B0600000101010101" pitchFamily="50" charset="-127"/>
            </a:endParaRPr>
          </a:p>
        </p:txBody>
      </p:sp>
      <p:sp>
        <p:nvSpPr>
          <p:cNvPr id="29" name="TextBox 28">
            <a:extLst>
              <a:ext uri="{FF2B5EF4-FFF2-40B4-BE49-F238E27FC236}">
                <a16:creationId xmlns:a16="http://schemas.microsoft.com/office/drawing/2014/main" id="{B50A61E5-9738-4C77-A336-C06DB3B282C5}"/>
              </a:ext>
            </a:extLst>
          </p:cNvPr>
          <p:cNvSpPr txBox="1"/>
          <p:nvPr/>
        </p:nvSpPr>
        <p:spPr>
          <a:xfrm>
            <a:off x="7430723" y="1872055"/>
            <a:ext cx="4018784" cy="1446550"/>
          </a:xfrm>
          <a:prstGeom prst="rect">
            <a:avLst/>
          </a:prstGeom>
          <a:noFill/>
        </p:spPr>
        <p:txBody>
          <a:bodyPr wrap="square" rtlCol="0">
            <a:spAutoFit/>
          </a:bodyPr>
          <a:lstStyle/>
          <a:p>
            <a:r>
              <a:rPr lang="ko-KR" altLang="en-US">
                <a:latin typeface="나눔스퀘어_ac Light" panose="020B0600000101010101" pitchFamily="50" charset="-127"/>
                <a:ea typeface="나눔스퀘어_ac Light" panose="020B0600000101010101" pitchFamily="50" charset="-127"/>
              </a:rPr>
              <a:t>다양한 주제의 한국어 원문으로부터 추출요약문과 생성요약문을 도출해낼 수 있도록 인공지능을 개발</a:t>
            </a:r>
          </a:p>
          <a:p>
            <a:br>
              <a:rPr lang="ko-KR" altLang="en-US">
                <a:latin typeface="나눔스퀘어_ac Light" panose="020B0600000101010101" pitchFamily="50" charset="-127"/>
                <a:ea typeface="나눔스퀘어_ac Light" panose="020B0600000101010101" pitchFamily="50" charset="-127"/>
              </a:rPr>
            </a:b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31" name="TextBox 30">
            <a:extLst>
              <a:ext uri="{FF2B5EF4-FFF2-40B4-BE49-F238E27FC236}">
                <a16:creationId xmlns:a16="http://schemas.microsoft.com/office/drawing/2014/main" id="{4A59CDB8-4722-48A9-9EDD-FF82B206A9E1}"/>
              </a:ext>
            </a:extLst>
          </p:cNvPr>
          <p:cNvSpPr txBox="1"/>
          <p:nvPr/>
        </p:nvSpPr>
        <p:spPr>
          <a:xfrm>
            <a:off x="7430723" y="3561480"/>
            <a:ext cx="4018784" cy="1446550"/>
          </a:xfrm>
          <a:prstGeom prst="rect">
            <a:avLst/>
          </a:prstGeom>
          <a:noFill/>
        </p:spPr>
        <p:txBody>
          <a:bodyPr wrap="square" rtlCol="0">
            <a:spAutoFit/>
          </a:bodyPr>
          <a:lstStyle/>
          <a:p>
            <a:r>
              <a:rPr lang="ko-KR" altLang="en-US">
                <a:latin typeface="나눔스퀘어_ac Light" panose="020B0600000101010101" pitchFamily="50" charset="-127"/>
                <a:ea typeface="나눔스퀘어_ac Light" panose="020B0600000101010101" pitchFamily="50" charset="-127"/>
              </a:rPr>
              <a:t>뉴스기사 데이터셋을 활용해 </a:t>
            </a:r>
          </a:p>
          <a:p>
            <a:r>
              <a:rPr lang="ko-KR" altLang="en-US">
                <a:latin typeface="나눔스퀘어_ac Light" panose="020B0600000101010101" pitchFamily="50" charset="-127"/>
                <a:ea typeface="나눔스퀘어_ac Light" panose="020B0600000101010101" pitchFamily="50" charset="-127"/>
              </a:rPr>
              <a:t>원문 텍스트에서 </a:t>
            </a:r>
            <a:r>
              <a:rPr lang="en-US" altLang="ko-KR">
                <a:latin typeface="나눔스퀘어_ac Light" panose="020B0600000101010101" pitchFamily="50" charset="-127"/>
                <a:ea typeface="나눔스퀘어_ac Light" panose="020B0600000101010101" pitchFamily="50" charset="-127"/>
              </a:rPr>
              <a:t>3</a:t>
            </a:r>
            <a:r>
              <a:rPr lang="ko-KR" altLang="en-US">
                <a:latin typeface="나눔스퀘어_ac Light" panose="020B0600000101010101" pitchFamily="50" charset="-127"/>
                <a:ea typeface="나눔스퀘어_ac Light" panose="020B0600000101010101" pitchFamily="50" charset="-127"/>
              </a:rPr>
              <a:t>개의 중요한 문장을 선택하는 </a:t>
            </a:r>
            <a:r>
              <a:rPr lang="ko-KR" altLang="en-US" b="1">
                <a:latin typeface="나눔스퀘어_ac Light" panose="020B0600000101010101" pitchFamily="50" charset="-127"/>
                <a:ea typeface="나눔스퀘어_ac Light" panose="020B0600000101010101" pitchFamily="50" charset="-127"/>
              </a:rPr>
              <a:t>추출요약</a:t>
            </a:r>
            <a:r>
              <a:rPr lang="ko-KR" altLang="en-US">
                <a:latin typeface="나눔스퀘어_ac Light" panose="020B0600000101010101" pitchFamily="50" charset="-127"/>
                <a:ea typeface="나눔스퀘어_ac Light" panose="020B0600000101010101" pitchFamily="50" charset="-127"/>
              </a:rPr>
              <a:t> </a:t>
            </a:r>
            <a:r>
              <a:rPr lang="en-US" altLang="ko-KR">
                <a:latin typeface="나눔스퀘어_ac Light" panose="020B0600000101010101" pitchFamily="50" charset="-127"/>
                <a:ea typeface="나눔스퀘어_ac Light" panose="020B0600000101010101" pitchFamily="50" charset="-127"/>
              </a:rPr>
              <a:t>AI </a:t>
            </a:r>
            <a:r>
              <a:rPr lang="ko-KR" altLang="en-US">
                <a:latin typeface="나눔스퀘어_ac Light" panose="020B0600000101010101" pitchFamily="50" charset="-127"/>
                <a:ea typeface="나눔스퀘어_ac Light" panose="020B0600000101010101" pitchFamily="50" charset="-127"/>
              </a:rPr>
              <a:t>개발</a:t>
            </a:r>
          </a:p>
          <a:p>
            <a:br>
              <a:rPr lang="ko-KR" altLang="en-US">
                <a:latin typeface="나눔스퀘어_ac Light" panose="020B0600000101010101" pitchFamily="50" charset="-127"/>
                <a:ea typeface="나눔스퀘어_ac Light" panose="020B0600000101010101" pitchFamily="50" charset="-127"/>
              </a:rPr>
            </a:b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33" name="TextBox 32">
            <a:extLst>
              <a:ext uri="{FF2B5EF4-FFF2-40B4-BE49-F238E27FC236}">
                <a16:creationId xmlns:a16="http://schemas.microsoft.com/office/drawing/2014/main" id="{ED3AABB6-F880-4736-B1D6-4F9D877CDD7A}"/>
              </a:ext>
            </a:extLst>
          </p:cNvPr>
          <p:cNvSpPr txBox="1"/>
          <p:nvPr/>
        </p:nvSpPr>
        <p:spPr>
          <a:xfrm>
            <a:off x="7430723" y="5087898"/>
            <a:ext cx="4018784" cy="1200329"/>
          </a:xfrm>
          <a:prstGeom prst="rect">
            <a:avLst/>
          </a:prstGeom>
          <a:noFill/>
        </p:spPr>
        <p:txBody>
          <a:bodyPr wrap="square" rtlCol="0">
            <a:spAutoFit/>
          </a:bodyPr>
          <a:lstStyle/>
          <a:p>
            <a:r>
              <a:rPr lang="en-US" altLang="ko-KR">
                <a:latin typeface="나눔스퀘어_ac Light" panose="020B0600000101010101" pitchFamily="50" charset="-127"/>
                <a:ea typeface="나눔스퀘어_ac Light" panose="020B0600000101010101" pitchFamily="50" charset="-127"/>
              </a:rPr>
              <a:t>-</a:t>
            </a:r>
            <a:r>
              <a:rPr lang="ko-KR" altLang="en-US">
                <a:latin typeface="나눔스퀘어_ac Light" panose="020B0600000101010101" pitchFamily="50" charset="-127"/>
                <a:ea typeface="나눔스퀘어_ac Light" panose="020B0600000101010101" pitchFamily="50" charset="-127"/>
              </a:rPr>
              <a:t>대회기간</a:t>
            </a:r>
            <a:r>
              <a:rPr lang="en-US" altLang="ko-KR">
                <a:latin typeface="나눔스퀘어_ac Light" panose="020B0600000101010101" pitchFamily="50" charset="-127"/>
                <a:ea typeface="나눔스퀘어_ac Light" panose="020B0600000101010101" pitchFamily="50" charset="-127"/>
              </a:rPr>
              <a:t>: 2020/</a:t>
            </a:r>
            <a:r>
              <a:rPr lang="ko-KR" altLang="en-US">
                <a:latin typeface="나눔스퀘어_ac Light" panose="020B0600000101010101" pitchFamily="50" charset="-127"/>
                <a:ea typeface="나눔스퀘어_ac Light" panose="020B0600000101010101" pitchFamily="50" charset="-127"/>
              </a:rPr>
              <a:t> </a:t>
            </a:r>
            <a:r>
              <a:rPr lang="en-US" altLang="ko-KR">
                <a:latin typeface="나눔스퀘어_ac Light" panose="020B0600000101010101" pitchFamily="50" charset="-127"/>
                <a:ea typeface="나눔스퀘어_ac Light" panose="020B0600000101010101" pitchFamily="50" charset="-127"/>
              </a:rPr>
              <a:t>11/</a:t>
            </a:r>
            <a:r>
              <a:rPr lang="ko-KR" altLang="en-US">
                <a:latin typeface="나눔스퀘어_ac Light" panose="020B0600000101010101" pitchFamily="50" charset="-127"/>
                <a:ea typeface="나눔스퀘어_ac Light" panose="020B0600000101010101" pitchFamily="50" charset="-127"/>
              </a:rPr>
              <a:t> </a:t>
            </a:r>
            <a:r>
              <a:rPr lang="en-US" altLang="ko-KR">
                <a:latin typeface="나눔스퀘어_ac Light" panose="020B0600000101010101" pitchFamily="50" charset="-127"/>
                <a:ea typeface="나눔스퀘어_ac Light" panose="020B0600000101010101" pitchFamily="50" charset="-127"/>
              </a:rPr>
              <a:t>11 ~2020/12/9 </a:t>
            </a:r>
          </a:p>
          <a:p>
            <a:r>
              <a:rPr lang="en-US" altLang="ko-KR">
                <a:latin typeface="나눔스퀘어_ac Light" panose="020B0600000101010101" pitchFamily="50" charset="-127"/>
                <a:ea typeface="나눔스퀘어_ac Light" panose="020B0600000101010101" pitchFamily="50" charset="-127"/>
              </a:rPr>
              <a:t>-</a:t>
            </a:r>
            <a:r>
              <a:rPr lang="ko-KR" altLang="en-US">
                <a:latin typeface="나눔스퀘어_ac Light" panose="020B0600000101010101" pitchFamily="50" charset="-127"/>
                <a:ea typeface="나눔스퀘어_ac Light" panose="020B0600000101010101" pitchFamily="50" charset="-127"/>
              </a:rPr>
              <a:t>코드제출</a:t>
            </a:r>
            <a:r>
              <a:rPr lang="en-US" altLang="ko-KR">
                <a:latin typeface="나눔스퀘어_ac Light" panose="020B0600000101010101" pitchFamily="50" charset="-127"/>
                <a:ea typeface="나눔스퀘어_ac Light" panose="020B0600000101010101" pitchFamily="50" charset="-127"/>
              </a:rPr>
              <a:t>: 2020/12/13</a:t>
            </a:r>
          </a:p>
          <a:p>
            <a:r>
              <a:rPr lang="en-US" altLang="ko-KR">
                <a:latin typeface="나눔스퀘어_ac Light" panose="020B0600000101010101" pitchFamily="50" charset="-127"/>
                <a:ea typeface="나눔스퀘어_ac Light" panose="020B0600000101010101" pitchFamily="50" charset="-127"/>
              </a:rPr>
              <a:t>-</a:t>
            </a:r>
            <a:r>
              <a:rPr lang="ko-KR" altLang="en-US">
                <a:latin typeface="나눔스퀘어_ac Light" panose="020B0600000101010101" pitchFamily="50" charset="-127"/>
                <a:ea typeface="나눔스퀘어_ac Light" panose="020B0600000101010101" pitchFamily="50" charset="-127"/>
              </a:rPr>
              <a:t>평가기간</a:t>
            </a:r>
            <a:r>
              <a:rPr lang="en-US" altLang="ko-KR">
                <a:latin typeface="나눔스퀘어_ac Light" panose="020B0600000101010101" pitchFamily="50" charset="-127"/>
                <a:ea typeface="나눔스퀘어_ac Light" panose="020B0600000101010101" pitchFamily="50" charset="-127"/>
              </a:rPr>
              <a:t>: 2020/</a:t>
            </a:r>
            <a:r>
              <a:rPr lang="ko-KR" altLang="en-US">
                <a:latin typeface="나눔스퀘어_ac Light" panose="020B0600000101010101" pitchFamily="50" charset="-127"/>
                <a:ea typeface="나눔스퀘어_ac Light" panose="020B0600000101010101" pitchFamily="50" charset="-127"/>
              </a:rPr>
              <a:t> </a:t>
            </a:r>
            <a:r>
              <a:rPr lang="en-US" altLang="ko-KR">
                <a:latin typeface="나눔스퀘어_ac Light" panose="020B0600000101010101" pitchFamily="50" charset="-127"/>
                <a:ea typeface="나눔스퀘어_ac Light" panose="020B0600000101010101" pitchFamily="50" charset="-127"/>
              </a:rPr>
              <a:t>12/</a:t>
            </a:r>
            <a:r>
              <a:rPr lang="ko-KR" altLang="en-US">
                <a:latin typeface="나눔스퀘어_ac Light" panose="020B0600000101010101" pitchFamily="50" charset="-127"/>
                <a:ea typeface="나눔스퀘어_ac Light" panose="020B0600000101010101" pitchFamily="50" charset="-127"/>
              </a:rPr>
              <a:t> </a:t>
            </a:r>
            <a:r>
              <a:rPr lang="en-US" altLang="ko-KR">
                <a:latin typeface="나눔스퀘어_ac Light" panose="020B0600000101010101" pitchFamily="50" charset="-127"/>
                <a:ea typeface="나눔스퀘어_ac Light" panose="020B0600000101010101" pitchFamily="50" charset="-127"/>
              </a:rPr>
              <a:t>20</a:t>
            </a:r>
          </a:p>
          <a:p>
            <a:r>
              <a:rPr lang="en-US" altLang="ko-KR">
                <a:latin typeface="나눔스퀘어_ac Light" panose="020B0600000101010101" pitchFamily="50" charset="-127"/>
                <a:ea typeface="나눔스퀘어_ac Light" panose="020B0600000101010101" pitchFamily="50" charset="-127"/>
              </a:rPr>
              <a:t>-</a:t>
            </a:r>
            <a:r>
              <a:rPr lang="ko-KR" altLang="en-US">
                <a:latin typeface="나눔스퀘어_ac Light" panose="020B0600000101010101" pitchFamily="50" charset="-127"/>
                <a:ea typeface="나눔스퀘어_ac Light" panose="020B0600000101010101" pitchFamily="50" charset="-127"/>
              </a:rPr>
              <a:t>순위발표</a:t>
            </a:r>
            <a:r>
              <a:rPr lang="en-US" altLang="ko-KR">
                <a:latin typeface="나눔스퀘어_ac Light" panose="020B0600000101010101" pitchFamily="50" charset="-127"/>
                <a:ea typeface="나눔스퀘어_ac Light" panose="020B0600000101010101" pitchFamily="50" charset="-127"/>
              </a:rPr>
              <a:t>: 2020/12/</a:t>
            </a:r>
            <a:r>
              <a:rPr lang="ko-KR" altLang="en-US">
                <a:latin typeface="나눔스퀘어_ac Light" panose="020B0600000101010101" pitchFamily="50" charset="-127"/>
                <a:ea typeface="나눔스퀘어_ac Light" panose="020B0600000101010101" pitchFamily="50" charset="-127"/>
              </a:rPr>
              <a:t> </a:t>
            </a:r>
            <a:r>
              <a:rPr lang="en-US" altLang="ko-KR">
                <a:latin typeface="나눔스퀘어_ac Light" panose="020B0600000101010101" pitchFamily="50" charset="-127"/>
                <a:ea typeface="나눔스퀘어_ac Light" panose="020B0600000101010101" pitchFamily="50" charset="-127"/>
              </a:rPr>
              <a:t>21</a:t>
            </a: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35" name="직사각형 34">
            <a:extLst>
              <a:ext uri="{FF2B5EF4-FFF2-40B4-BE49-F238E27FC236}">
                <a16:creationId xmlns:a16="http://schemas.microsoft.com/office/drawing/2014/main" id="{EC1328AE-81E8-4031-8851-BDD649B1B309}"/>
              </a:ext>
            </a:extLst>
          </p:cNvPr>
          <p:cNvSpPr/>
          <p:nvPr/>
        </p:nvSpPr>
        <p:spPr>
          <a:xfrm>
            <a:off x="863600" y="1613280"/>
            <a:ext cx="4862623" cy="4979514"/>
          </a:xfrm>
          <a:prstGeom prst="rect">
            <a:avLst/>
          </a:prstGeom>
          <a:solidFill>
            <a:schemeClr val="bg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pic>
        <p:nvPicPr>
          <p:cNvPr id="1026" name="Picture 2">
            <a:extLst>
              <a:ext uri="{FF2B5EF4-FFF2-40B4-BE49-F238E27FC236}">
                <a16:creationId xmlns:a16="http://schemas.microsoft.com/office/drawing/2014/main" id="{406EF891-1432-4266-A129-A485D6E6B905}"/>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63600" y="1613279"/>
            <a:ext cx="4979505" cy="497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12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사각형: 둥근 모서리 16">
            <a:extLst>
              <a:ext uri="{FF2B5EF4-FFF2-40B4-BE49-F238E27FC236}">
                <a16:creationId xmlns:a16="http://schemas.microsoft.com/office/drawing/2014/main" id="{225F6428-A665-41D8-AEE0-2F6D2DA206C2}"/>
              </a:ext>
            </a:extLst>
          </p:cNvPr>
          <p:cNvSpPr/>
          <p:nvPr/>
        </p:nvSpPr>
        <p:spPr>
          <a:xfrm>
            <a:off x="7393308" y="3153013"/>
            <a:ext cx="3683479" cy="2483444"/>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16" name="사각형: 둥근 모서리 15">
            <a:extLst>
              <a:ext uri="{FF2B5EF4-FFF2-40B4-BE49-F238E27FC236}">
                <a16:creationId xmlns:a16="http://schemas.microsoft.com/office/drawing/2014/main" id="{358A7314-37B1-4EE3-9F5E-B31181666BCE}"/>
              </a:ext>
            </a:extLst>
          </p:cNvPr>
          <p:cNvSpPr/>
          <p:nvPr/>
        </p:nvSpPr>
        <p:spPr>
          <a:xfrm>
            <a:off x="1061630" y="1330311"/>
            <a:ext cx="4718649" cy="4306146"/>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9432775"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Variable Scaling : Box-Cox Transformation</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359E03DB-D570-4359-A59D-03311551445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1025" name="_x138373160">
            <a:extLst>
              <a:ext uri="{FF2B5EF4-FFF2-40B4-BE49-F238E27FC236}">
                <a16:creationId xmlns:a16="http://schemas.microsoft.com/office/drawing/2014/main" id="{D62382E4-00CF-4402-9CEF-27ED1EB48469}"/>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390015" y="1454559"/>
            <a:ext cx="4057650" cy="40576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855FE41E-7D34-42AC-B3AF-1A0C6941890F}"/>
              </a:ext>
            </a:extLst>
          </p:cNvPr>
          <p:cNvSpPr>
            <a:spLocks noChangeArrowheads="1"/>
          </p:cNvSpPr>
          <p:nvPr/>
        </p:nvSpPr>
        <p:spPr bwMode="auto">
          <a:xfrm>
            <a:off x="6310959" y="8041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6">
            <a:extLst>
              <a:ext uri="{FF2B5EF4-FFF2-40B4-BE49-F238E27FC236}">
                <a16:creationId xmlns:a16="http://schemas.microsoft.com/office/drawing/2014/main" id="{C25EAAA2-3CAE-4732-96F0-207418EF5284}"/>
              </a:ext>
            </a:extLst>
          </p:cNvPr>
          <p:cNvSpPr>
            <a:spLocks noChangeArrowheads="1"/>
          </p:cNvSpPr>
          <p:nvPr/>
        </p:nvSpPr>
        <p:spPr bwMode="auto">
          <a:xfrm>
            <a:off x="7533813" y="27646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1029" name="_x138372600">
            <a:extLst>
              <a:ext uri="{FF2B5EF4-FFF2-40B4-BE49-F238E27FC236}">
                <a16:creationId xmlns:a16="http://schemas.microsoft.com/office/drawing/2014/main" id="{C999ABD4-A849-4265-AA9E-EE031D13CF62}"/>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533813" y="3294471"/>
            <a:ext cx="3406775" cy="22177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E656C12-B03B-4761-99A0-876609AC90DC}"/>
              </a:ext>
            </a:extLst>
          </p:cNvPr>
          <p:cNvSpPr txBox="1"/>
          <p:nvPr/>
        </p:nvSpPr>
        <p:spPr>
          <a:xfrm>
            <a:off x="2515579" y="5752972"/>
            <a:ext cx="1880643" cy="707886"/>
          </a:xfrm>
          <a:prstGeom prst="rect">
            <a:avLst/>
          </a:prstGeom>
          <a:noFill/>
        </p:spPr>
        <p:txBody>
          <a:bodyPr wrap="none" rtlCol="0">
            <a:spAutoFit/>
          </a:bodyPr>
          <a:lstStyle/>
          <a:p>
            <a:pPr algn="ctr"/>
            <a:r>
              <a:rPr lang="en-US" altLang="ko-KR" sz="2000" b="1">
                <a:solidFill>
                  <a:srgbClr val="FD9401"/>
                </a:solidFill>
                <a:latin typeface="나눔스퀘어_ac Light" panose="020B0600000101010101" pitchFamily="50" charset="-127"/>
                <a:ea typeface="나눔스퀘어_ac Light" panose="020B0600000101010101" pitchFamily="50" charset="-127"/>
              </a:rPr>
              <a:t>train </a:t>
            </a:r>
            <a:r>
              <a:rPr lang="ko-KR" altLang="en-US" sz="2000" b="1">
                <a:solidFill>
                  <a:srgbClr val="FD9401"/>
                </a:solidFill>
                <a:latin typeface="나눔스퀘어_ac Light" panose="020B0600000101010101" pitchFamily="50" charset="-127"/>
                <a:ea typeface="나눔스퀘어_ac Light" panose="020B0600000101010101" pitchFamily="50" charset="-127"/>
              </a:rPr>
              <a:t>데이터</a:t>
            </a:r>
            <a:r>
              <a:rPr lang="en-US" altLang="ko-KR" sz="2000" b="1">
                <a:solidFill>
                  <a:srgbClr val="FD9401"/>
                </a:solidFill>
                <a:latin typeface="나눔스퀘어_ac Light" panose="020B0600000101010101" pitchFamily="50" charset="-127"/>
                <a:ea typeface="나눔스퀘어_ac Light" panose="020B0600000101010101" pitchFamily="50" charset="-127"/>
              </a:rPr>
              <a:t> </a:t>
            </a:r>
          </a:p>
          <a:p>
            <a:pPr algn="ctr"/>
            <a:r>
              <a:rPr lang="en-US" altLang="ko-KR" sz="2000" b="1">
                <a:latin typeface="나눔스퀘어_ac Light" panose="020B0600000101010101" pitchFamily="50" charset="-127"/>
                <a:ea typeface="나눔스퀘어_ac Light" panose="020B0600000101010101" pitchFamily="50" charset="-127"/>
              </a:rPr>
              <a:t>bias </a:t>
            </a:r>
            <a:r>
              <a:rPr lang="ko-KR" altLang="en-US" sz="2000" b="1">
                <a:latin typeface="나눔스퀘어_ac Light" panose="020B0600000101010101" pitchFamily="50" charset="-127"/>
                <a:ea typeface="나눔스퀘어_ac Light" panose="020B0600000101010101" pitchFamily="50" charset="-127"/>
              </a:rPr>
              <a:t>변수의 분포</a:t>
            </a:r>
          </a:p>
        </p:txBody>
      </p:sp>
      <p:sp>
        <p:nvSpPr>
          <p:cNvPr id="31" name="TextBox 30">
            <a:extLst>
              <a:ext uri="{FF2B5EF4-FFF2-40B4-BE49-F238E27FC236}">
                <a16:creationId xmlns:a16="http://schemas.microsoft.com/office/drawing/2014/main" id="{43A10D26-6D52-4D07-91B4-16E3ECA7FDB6}"/>
              </a:ext>
            </a:extLst>
          </p:cNvPr>
          <p:cNvSpPr txBox="1"/>
          <p:nvPr/>
        </p:nvSpPr>
        <p:spPr>
          <a:xfrm>
            <a:off x="7718544" y="2082391"/>
            <a:ext cx="2870369" cy="954107"/>
          </a:xfrm>
          <a:prstGeom prst="rect">
            <a:avLst/>
          </a:prstGeom>
          <a:noFill/>
        </p:spPr>
        <p:txBody>
          <a:bodyPr wrap="square" rtlCol="0">
            <a:spAutoFit/>
          </a:bodyPr>
          <a:lstStyle/>
          <a:p>
            <a:pPr algn="ctr"/>
            <a:r>
              <a:rPr lang="en-US" altLang="ko-KR" sz="2800" b="1" dirty="0">
                <a:solidFill>
                  <a:srgbClr val="FD9401"/>
                </a:solidFill>
                <a:latin typeface="나눔스퀘어_ac Light" panose="020B0600000101010101" pitchFamily="50" charset="-127"/>
                <a:ea typeface="나눔스퀘어_ac Light" panose="020B0600000101010101" pitchFamily="50" charset="-127"/>
              </a:rPr>
              <a:t>Box-Cox Transformation           </a:t>
            </a:r>
            <a:endParaRPr lang="ko-KR" altLang="en-US" sz="2800" b="1" dirty="0">
              <a:solidFill>
                <a:srgbClr val="FD9401"/>
              </a:solidFill>
              <a:latin typeface="나눔스퀘어_ac Light" panose="020B0600000101010101" pitchFamily="50" charset="-127"/>
              <a:ea typeface="나눔스퀘어_ac Light" panose="020B0600000101010101" pitchFamily="50" charset="-127"/>
            </a:endParaRPr>
          </a:p>
        </p:txBody>
      </p:sp>
      <p:sp>
        <p:nvSpPr>
          <p:cNvPr id="32" name="TextBox 31">
            <a:extLst>
              <a:ext uri="{FF2B5EF4-FFF2-40B4-BE49-F238E27FC236}">
                <a16:creationId xmlns:a16="http://schemas.microsoft.com/office/drawing/2014/main" id="{9EC9BF1C-D52C-4F49-84B1-D5FA4FFD37ED}"/>
              </a:ext>
            </a:extLst>
          </p:cNvPr>
          <p:cNvSpPr txBox="1"/>
          <p:nvPr/>
        </p:nvSpPr>
        <p:spPr>
          <a:xfrm>
            <a:off x="7695881" y="5752972"/>
            <a:ext cx="3082639" cy="707886"/>
          </a:xfrm>
          <a:prstGeom prst="rect">
            <a:avLst/>
          </a:prstGeom>
          <a:noFill/>
        </p:spPr>
        <p:txBody>
          <a:bodyPr wrap="none" rtlCol="0">
            <a:spAutoFit/>
          </a:bodyPr>
          <a:lstStyle/>
          <a:p>
            <a:pPr algn="ctr"/>
            <a:r>
              <a:rPr lang="en-US" altLang="ko-KR" sz="2000" b="1">
                <a:latin typeface="나눔스퀘어_ac Light" panose="020B0600000101010101" pitchFamily="50" charset="-127"/>
                <a:ea typeface="나눔스퀘어_ac Light" panose="020B0600000101010101" pitchFamily="50" charset="-127"/>
              </a:rPr>
              <a:t>Power Transformation </a:t>
            </a:r>
            <a:r>
              <a:rPr lang="ko-KR" altLang="en-US" sz="2000" b="1">
                <a:latin typeface="나눔스퀘어_ac Light" panose="020B0600000101010101" pitchFamily="50" charset="-127"/>
                <a:ea typeface="나눔스퀘어_ac Light" panose="020B0600000101010101" pitchFamily="50" charset="-127"/>
              </a:rPr>
              <a:t>후</a:t>
            </a:r>
            <a:r>
              <a:rPr lang="en-US" altLang="ko-KR" sz="2000" b="1">
                <a:latin typeface="나눔스퀘어_ac Light" panose="020B0600000101010101" pitchFamily="50" charset="-127"/>
                <a:ea typeface="나눔스퀘어_ac Light" panose="020B0600000101010101" pitchFamily="50" charset="-127"/>
              </a:rPr>
              <a:t> </a:t>
            </a:r>
          </a:p>
          <a:p>
            <a:pPr algn="ctr"/>
            <a:r>
              <a:rPr lang="en-US" altLang="ko-KR" sz="2000" b="1">
                <a:latin typeface="나눔스퀘어_ac Light" panose="020B0600000101010101" pitchFamily="50" charset="-127"/>
                <a:ea typeface="나눔스퀘어_ac Light" panose="020B0600000101010101" pitchFamily="50" charset="-127"/>
              </a:rPr>
              <a:t>bias </a:t>
            </a:r>
            <a:r>
              <a:rPr lang="ko-KR" altLang="en-US" sz="2000" b="1">
                <a:latin typeface="나눔스퀘어_ac Light" panose="020B0600000101010101" pitchFamily="50" charset="-127"/>
                <a:ea typeface="나눔스퀘어_ac Light" panose="020B0600000101010101" pitchFamily="50" charset="-127"/>
              </a:rPr>
              <a:t>변수의 분포</a:t>
            </a:r>
          </a:p>
        </p:txBody>
      </p:sp>
      <p:sp>
        <p:nvSpPr>
          <p:cNvPr id="37" name="TextBox 36">
            <a:extLst>
              <a:ext uri="{FF2B5EF4-FFF2-40B4-BE49-F238E27FC236}">
                <a16:creationId xmlns:a16="http://schemas.microsoft.com/office/drawing/2014/main" id="{42035569-8D8A-4305-9803-7C5DCBD18FF2}"/>
              </a:ext>
            </a:extLst>
          </p:cNvPr>
          <p:cNvSpPr txBox="1"/>
          <p:nvPr/>
        </p:nvSpPr>
        <p:spPr>
          <a:xfrm>
            <a:off x="6319606" y="4218674"/>
            <a:ext cx="534374" cy="369332"/>
          </a:xfrm>
          <a:prstGeom prst="rect">
            <a:avLst/>
          </a:prstGeom>
          <a:noFill/>
        </p:spPr>
        <p:txBody>
          <a:bodyPr wrap="square" rtlCol="0">
            <a:spAutoFit/>
          </a:bodyPr>
          <a:lstStyle/>
          <a:p>
            <a:r>
              <a:rPr lang="en-US" altLang="ko-KR" b="1" dirty="0">
                <a:latin typeface="나눔스퀘어_ac Light" panose="020B0600000101010101" pitchFamily="50" charset="-127"/>
                <a:ea typeface="나눔스퀘어_ac Light" panose="020B0600000101010101" pitchFamily="50" charset="-127"/>
              </a:rPr>
              <a:t>&gt;&gt;</a:t>
            </a:r>
            <a:endParaRPr lang="ko-KR" altLang="en-US" b="1" dirty="0">
              <a:latin typeface="나눔스퀘어_ac Light" panose="020B0600000101010101" pitchFamily="50" charset="-127"/>
              <a:ea typeface="나눔스퀘어_ac Light" panose="020B0600000101010101" pitchFamily="50" charset="-127"/>
            </a:endParaRPr>
          </a:p>
        </p:txBody>
      </p:sp>
    </p:spTree>
    <p:extLst>
      <p:ext uri="{BB962C8B-B14F-4D97-AF65-F5344CB8AC3E}">
        <p14:creationId xmlns:p14="http://schemas.microsoft.com/office/powerpoint/2010/main" val="2237996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200" fill="hold">
                                          <p:stCondLst>
                                            <p:cond delay="0"/>
                                          </p:stCondLst>
                                        </p:cTn>
                                        <p:tgtEl>
                                          <p:spTgt spid="37">
                                            <p:txEl>
                                              <p:pRg st="0" end="0"/>
                                            </p:txEl>
                                          </p:spTgt>
                                        </p:tgtEl>
                                        <p:attrNameLst>
                                          <p:attrName>r</p:attrName>
                                        </p:attrNameLst>
                                      </p:cBhvr>
                                    </p:animRot>
                                    <p:animRot by="-240000">
                                      <p:cBhvr>
                                        <p:cTn id="7" dur="400" fill="hold">
                                          <p:stCondLst>
                                            <p:cond delay="400"/>
                                          </p:stCondLst>
                                        </p:cTn>
                                        <p:tgtEl>
                                          <p:spTgt spid="37">
                                            <p:txEl>
                                              <p:pRg st="0" end="0"/>
                                            </p:txEl>
                                          </p:spTgt>
                                        </p:tgtEl>
                                        <p:attrNameLst>
                                          <p:attrName>r</p:attrName>
                                        </p:attrNameLst>
                                      </p:cBhvr>
                                    </p:animRot>
                                    <p:animRot by="240000">
                                      <p:cBhvr>
                                        <p:cTn id="8" dur="400" fill="hold">
                                          <p:stCondLst>
                                            <p:cond delay="800"/>
                                          </p:stCondLst>
                                        </p:cTn>
                                        <p:tgtEl>
                                          <p:spTgt spid="37">
                                            <p:txEl>
                                              <p:pRg st="0" end="0"/>
                                            </p:txEl>
                                          </p:spTgt>
                                        </p:tgtEl>
                                        <p:attrNameLst>
                                          <p:attrName>r</p:attrName>
                                        </p:attrNameLst>
                                      </p:cBhvr>
                                    </p:animRot>
                                    <p:animRot by="-240000">
                                      <p:cBhvr>
                                        <p:cTn id="9" dur="400" fill="hold">
                                          <p:stCondLst>
                                            <p:cond delay="1200"/>
                                          </p:stCondLst>
                                        </p:cTn>
                                        <p:tgtEl>
                                          <p:spTgt spid="37">
                                            <p:txEl>
                                              <p:pRg st="0" end="0"/>
                                            </p:txEl>
                                          </p:spTgt>
                                        </p:tgtEl>
                                        <p:attrNameLst>
                                          <p:attrName>r</p:attrName>
                                        </p:attrNameLst>
                                      </p:cBhvr>
                                    </p:animRot>
                                    <p:animRot by="120000">
                                      <p:cBhvr>
                                        <p:cTn id="10" dur="400" fill="hold">
                                          <p:stCondLst>
                                            <p:cond delay="1600"/>
                                          </p:stCondLst>
                                        </p:cTn>
                                        <p:tgtEl>
                                          <p:spTgt spid="3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사각형: 둥근 모서리 16">
            <a:extLst>
              <a:ext uri="{FF2B5EF4-FFF2-40B4-BE49-F238E27FC236}">
                <a16:creationId xmlns:a16="http://schemas.microsoft.com/office/drawing/2014/main" id="{225F6428-A665-41D8-AEE0-2F6D2DA206C2}"/>
              </a:ext>
            </a:extLst>
          </p:cNvPr>
          <p:cNvSpPr/>
          <p:nvPr/>
        </p:nvSpPr>
        <p:spPr>
          <a:xfrm>
            <a:off x="7393308" y="3153013"/>
            <a:ext cx="3683479" cy="2483444"/>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16" name="사각형: 둥근 모서리 15">
            <a:extLst>
              <a:ext uri="{FF2B5EF4-FFF2-40B4-BE49-F238E27FC236}">
                <a16:creationId xmlns:a16="http://schemas.microsoft.com/office/drawing/2014/main" id="{358A7314-37B1-4EE3-9F5E-B31181666BCE}"/>
              </a:ext>
            </a:extLst>
          </p:cNvPr>
          <p:cNvSpPr/>
          <p:nvPr/>
        </p:nvSpPr>
        <p:spPr>
          <a:xfrm>
            <a:off x="856034" y="1330311"/>
            <a:ext cx="5126477" cy="4306146"/>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359E03DB-D570-4359-A59D-03311551445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0" name="Rectangle 4">
            <a:extLst>
              <a:ext uri="{FF2B5EF4-FFF2-40B4-BE49-F238E27FC236}">
                <a16:creationId xmlns:a16="http://schemas.microsoft.com/office/drawing/2014/main" id="{855FE41E-7D34-42AC-B3AF-1A0C6941890F}"/>
              </a:ext>
            </a:extLst>
          </p:cNvPr>
          <p:cNvSpPr>
            <a:spLocks noChangeArrowheads="1"/>
          </p:cNvSpPr>
          <p:nvPr/>
        </p:nvSpPr>
        <p:spPr bwMode="auto">
          <a:xfrm>
            <a:off x="6310959" y="8041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6">
            <a:extLst>
              <a:ext uri="{FF2B5EF4-FFF2-40B4-BE49-F238E27FC236}">
                <a16:creationId xmlns:a16="http://schemas.microsoft.com/office/drawing/2014/main" id="{C25EAAA2-3CAE-4732-96F0-207418EF5284}"/>
              </a:ext>
            </a:extLst>
          </p:cNvPr>
          <p:cNvSpPr>
            <a:spLocks noChangeArrowheads="1"/>
          </p:cNvSpPr>
          <p:nvPr/>
        </p:nvSpPr>
        <p:spPr bwMode="auto">
          <a:xfrm>
            <a:off x="7533813" y="27646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3" name="TextBox 12">
            <a:extLst>
              <a:ext uri="{FF2B5EF4-FFF2-40B4-BE49-F238E27FC236}">
                <a16:creationId xmlns:a16="http://schemas.microsoft.com/office/drawing/2014/main" id="{1E656C12-B03B-4761-99A0-876609AC90DC}"/>
              </a:ext>
            </a:extLst>
          </p:cNvPr>
          <p:cNvSpPr txBox="1"/>
          <p:nvPr/>
        </p:nvSpPr>
        <p:spPr>
          <a:xfrm>
            <a:off x="2215818" y="5752972"/>
            <a:ext cx="2480166" cy="707886"/>
          </a:xfrm>
          <a:prstGeom prst="rect">
            <a:avLst/>
          </a:prstGeom>
          <a:noFill/>
        </p:spPr>
        <p:txBody>
          <a:bodyPr wrap="none" rtlCol="0">
            <a:spAutoFit/>
          </a:bodyPr>
          <a:lstStyle/>
          <a:p>
            <a:pPr algn="ctr"/>
            <a:r>
              <a:rPr lang="en-US" altLang="ko-KR" sz="2000" b="1">
                <a:solidFill>
                  <a:srgbClr val="FD9401"/>
                </a:solidFill>
                <a:latin typeface="나눔스퀘어_ac Light" panose="020B0600000101010101" pitchFamily="50" charset="-127"/>
                <a:ea typeface="나눔스퀘어_ac Light" panose="020B0600000101010101" pitchFamily="50" charset="-127"/>
              </a:rPr>
              <a:t>Train </a:t>
            </a:r>
            <a:r>
              <a:rPr lang="ko-KR" altLang="en-US" sz="2000" b="1">
                <a:solidFill>
                  <a:srgbClr val="FD9401"/>
                </a:solidFill>
                <a:latin typeface="나눔스퀘어_ac Light" panose="020B0600000101010101" pitchFamily="50" charset="-127"/>
                <a:ea typeface="나눔스퀘어_ac Light" panose="020B0600000101010101" pitchFamily="50" charset="-127"/>
              </a:rPr>
              <a:t>데이터</a:t>
            </a:r>
            <a:r>
              <a:rPr lang="en-US" altLang="ko-KR" sz="2000" b="1">
                <a:solidFill>
                  <a:srgbClr val="FD9401"/>
                </a:solidFill>
                <a:latin typeface="나눔스퀘어_ac Light" panose="020B0600000101010101" pitchFamily="50" charset="-127"/>
                <a:ea typeface="나눔스퀘어_ac Light" panose="020B0600000101010101" pitchFamily="50" charset="-127"/>
              </a:rPr>
              <a:t> </a:t>
            </a:r>
          </a:p>
          <a:p>
            <a:pPr algn="ctr"/>
            <a:r>
              <a:rPr lang="en-US" altLang="ko-KR" sz="2000" b="1">
                <a:latin typeface="나눔스퀘어_ac Light" panose="020B0600000101010101" pitchFamily="50" charset="-127"/>
                <a:ea typeface="나눔스퀘어_ac Light" panose="020B0600000101010101" pitchFamily="50" charset="-127"/>
              </a:rPr>
              <a:t>sent2sim </a:t>
            </a:r>
            <a:r>
              <a:rPr lang="ko-KR" altLang="en-US" sz="2000" b="1">
                <a:latin typeface="나눔스퀘어_ac Light" panose="020B0600000101010101" pitchFamily="50" charset="-127"/>
                <a:ea typeface="나눔스퀘어_ac Light" panose="020B0600000101010101" pitchFamily="50" charset="-127"/>
              </a:rPr>
              <a:t>변수의 분포</a:t>
            </a:r>
          </a:p>
        </p:txBody>
      </p:sp>
      <p:sp>
        <p:nvSpPr>
          <p:cNvPr id="31" name="TextBox 30">
            <a:extLst>
              <a:ext uri="{FF2B5EF4-FFF2-40B4-BE49-F238E27FC236}">
                <a16:creationId xmlns:a16="http://schemas.microsoft.com/office/drawing/2014/main" id="{43A10D26-6D52-4D07-91B4-16E3ECA7FDB6}"/>
              </a:ext>
            </a:extLst>
          </p:cNvPr>
          <p:cNvSpPr txBox="1"/>
          <p:nvPr/>
        </p:nvSpPr>
        <p:spPr>
          <a:xfrm>
            <a:off x="7718544" y="2076245"/>
            <a:ext cx="2860421" cy="954107"/>
          </a:xfrm>
          <a:prstGeom prst="rect">
            <a:avLst/>
          </a:prstGeom>
          <a:noFill/>
        </p:spPr>
        <p:txBody>
          <a:bodyPr wrap="square" rtlCol="0">
            <a:spAutoFit/>
          </a:bodyPr>
          <a:lstStyle/>
          <a:p>
            <a:pPr algn="ctr"/>
            <a:r>
              <a:rPr lang="en-US" altLang="ko-KR" sz="2800" b="1" dirty="0">
                <a:solidFill>
                  <a:srgbClr val="FD9401"/>
                </a:solidFill>
                <a:latin typeface="나눔스퀘어_ac Light" panose="020B0600000101010101" pitchFamily="50" charset="-127"/>
                <a:ea typeface="나눔스퀘어_ac Light" panose="020B0600000101010101" pitchFamily="50" charset="-127"/>
              </a:rPr>
              <a:t>Box-Cox Transformation           </a:t>
            </a:r>
            <a:endParaRPr lang="ko-KR" altLang="en-US" sz="2800" b="1" dirty="0">
              <a:solidFill>
                <a:srgbClr val="FD9401"/>
              </a:solidFill>
              <a:latin typeface="나눔스퀘어_ac Light" panose="020B0600000101010101" pitchFamily="50" charset="-127"/>
              <a:ea typeface="나눔스퀘어_ac Light" panose="020B0600000101010101" pitchFamily="50" charset="-127"/>
            </a:endParaRPr>
          </a:p>
        </p:txBody>
      </p:sp>
      <p:sp>
        <p:nvSpPr>
          <p:cNvPr id="32" name="TextBox 31">
            <a:extLst>
              <a:ext uri="{FF2B5EF4-FFF2-40B4-BE49-F238E27FC236}">
                <a16:creationId xmlns:a16="http://schemas.microsoft.com/office/drawing/2014/main" id="{9EC9BF1C-D52C-4F49-84B1-D5FA4FFD37ED}"/>
              </a:ext>
            </a:extLst>
          </p:cNvPr>
          <p:cNvSpPr txBox="1"/>
          <p:nvPr/>
        </p:nvSpPr>
        <p:spPr>
          <a:xfrm>
            <a:off x="7695881" y="5752972"/>
            <a:ext cx="3082639" cy="707886"/>
          </a:xfrm>
          <a:prstGeom prst="rect">
            <a:avLst/>
          </a:prstGeom>
          <a:noFill/>
        </p:spPr>
        <p:txBody>
          <a:bodyPr wrap="none" rtlCol="0">
            <a:spAutoFit/>
          </a:bodyPr>
          <a:lstStyle/>
          <a:p>
            <a:pPr algn="ctr"/>
            <a:r>
              <a:rPr lang="en-US" altLang="ko-KR" sz="2000" b="1">
                <a:latin typeface="나눔스퀘어_ac Light" panose="020B0600000101010101" pitchFamily="50" charset="-127"/>
                <a:ea typeface="나눔스퀘어_ac Light" panose="020B0600000101010101" pitchFamily="50" charset="-127"/>
              </a:rPr>
              <a:t>Power Transformation </a:t>
            </a:r>
            <a:r>
              <a:rPr lang="ko-KR" altLang="en-US" sz="2000" b="1">
                <a:latin typeface="나눔스퀘어_ac Light" panose="020B0600000101010101" pitchFamily="50" charset="-127"/>
                <a:ea typeface="나눔스퀘어_ac Light" panose="020B0600000101010101" pitchFamily="50" charset="-127"/>
              </a:rPr>
              <a:t>후</a:t>
            </a:r>
            <a:r>
              <a:rPr lang="en-US" altLang="ko-KR" sz="2000" b="1">
                <a:latin typeface="나눔스퀘어_ac Light" panose="020B0600000101010101" pitchFamily="50" charset="-127"/>
                <a:ea typeface="나눔스퀘어_ac Light" panose="020B0600000101010101" pitchFamily="50" charset="-127"/>
              </a:rPr>
              <a:t> </a:t>
            </a:r>
          </a:p>
          <a:p>
            <a:pPr algn="ctr"/>
            <a:r>
              <a:rPr lang="en-US" altLang="ko-KR" sz="2000" b="1">
                <a:latin typeface="나눔스퀘어_ac Light" panose="020B0600000101010101" pitchFamily="50" charset="-127"/>
                <a:ea typeface="나눔스퀘어_ac Light" panose="020B0600000101010101" pitchFamily="50" charset="-127"/>
              </a:rPr>
              <a:t>sent2sim </a:t>
            </a:r>
            <a:r>
              <a:rPr lang="ko-KR" altLang="en-US" sz="2000" b="1">
                <a:latin typeface="나눔스퀘어_ac Light" panose="020B0600000101010101" pitchFamily="50" charset="-127"/>
                <a:ea typeface="나눔스퀘어_ac Light" panose="020B0600000101010101" pitchFamily="50" charset="-127"/>
              </a:rPr>
              <a:t>변수의 분포</a:t>
            </a:r>
          </a:p>
        </p:txBody>
      </p:sp>
      <p:sp>
        <p:nvSpPr>
          <p:cNvPr id="2" name="Rectangle 2">
            <a:extLst>
              <a:ext uri="{FF2B5EF4-FFF2-40B4-BE49-F238E27FC236}">
                <a16:creationId xmlns:a16="http://schemas.microsoft.com/office/drawing/2014/main" id="{CCFE6996-C855-4EB5-8D11-DC1469C191F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2049" name="_x204516072">
            <a:extLst>
              <a:ext uri="{FF2B5EF4-FFF2-40B4-BE49-F238E27FC236}">
                <a16:creationId xmlns:a16="http://schemas.microsoft.com/office/drawing/2014/main" id="{0E214E49-FE5A-497C-8602-5F7B56D91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041" y="1394234"/>
            <a:ext cx="4187825" cy="4178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33F195D6-4FD9-45C3-8011-263ABF6BA38B}"/>
              </a:ext>
            </a:extLst>
          </p:cNvPr>
          <p:cNvSpPr>
            <a:spLocks noChangeArrowheads="1"/>
          </p:cNvSpPr>
          <p:nvPr/>
        </p:nvSpPr>
        <p:spPr bwMode="auto">
          <a:xfrm>
            <a:off x="7533813" y="28812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2051" name="_x138373160">
            <a:extLst>
              <a:ext uri="{FF2B5EF4-FFF2-40B4-BE49-F238E27FC236}">
                <a16:creationId xmlns:a16="http://schemas.microsoft.com/office/drawing/2014/main" id="{D47BF7DE-EFDF-4FCB-A0DB-2647CC789D35}"/>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533813" y="3294471"/>
            <a:ext cx="3363913" cy="22193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2E4F2BC-184E-487D-8902-BE0A1CB8452E}"/>
              </a:ext>
            </a:extLst>
          </p:cNvPr>
          <p:cNvSpPr txBox="1"/>
          <p:nvPr/>
        </p:nvSpPr>
        <p:spPr>
          <a:xfrm>
            <a:off x="6420722" y="4219467"/>
            <a:ext cx="534374" cy="369332"/>
          </a:xfrm>
          <a:prstGeom prst="rect">
            <a:avLst/>
          </a:prstGeom>
          <a:noFill/>
        </p:spPr>
        <p:txBody>
          <a:bodyPr wrap="square" rtlCol="0">
            <a:spAutoFit/>
          </a:bodyPr>
          <a:lstStyle/>
          <a:p>
            <a:r>
              <a:rPr lang="en-US" altLang="ko-KR" b="1" dirty="0">
                <a:latin typeface="나눔스퀘어_ac Light" panose="020B0600000101010101" pitchFamily="50" charset="-127"/>
                <a:ea typeface="나눔스퀘어_ac Light" panose="020B0600000101010101" pitchFamily="50" charset="-127"/>
              </a:rPr>
              <a:t>&gt;&gt;</a:t>
            </a:r>
            <a:endParaRPr lang="ko-KR" altLang="en-US" b="1" dirty="0">
              <a:latin typeface="나눔스퀘어_ac Light" panose="020B0600000101010101" pitchFamily="50" charset="-127"/>
              <a:ea typeface="나눔스퀘어_ac Light" panose="020B0600000101010101" pitchFamily="50" charset="-127"/>
            </a:endParaRPr>
          </a:p>
        </p:txBody>
      </p:sp>
      <p:sp>
        <p:nvSpPr>
          <p:cNvPr id="19" name="TextBox 18">
            <a:extLst>
              <a:ext uri="{FF2B5EF4-FFF2-40B4-BE49-F238E27FC236}">
                <a16:creationId xmlns:a16="http://schemas.microsoft.com/office/drawing/2014/main" id="{AE05A515-73BD-4F7C-A919-EAFE378DB41F}"/>
              </a:ext>
            </a:extLst>
          </p:cNvPr>
          <p:cNvSpPr txBox="1"/>
          <p:nvPr/>
        </p:nvSpPr>
        <p:spPr>
          <a:xfrm>
            <a:off x="1061630" y="320188"/>
            <a:ext cx="9432775" cy="1200329"/>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Variable Scaling : Box-Cox Transformation</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a:p>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spTree>
    <p:extLst>
      <p:ext uri="{BB962C8B-B14F-4D97-AF65-F5344CB8AC3E}">
        <p14:creationId xmlns:p14="http://schemas.microsoft.com/office/powerpoint/2010/main" val="329478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200" fill="hold">
                                          <p:stCondLst>
                                            <p:cond delay="0"/>
                                          </p:stCondLst>
                                        </p:cTn>
                                        <p:tgtEl>
                                          <p:spTgt spid="18">
                                            <p:txEl>
                                              <p:pRg st="0" end="0"/>
                                            </p:txEl>
                                          </p:spTgt>
                                        </p:tgtEl>
                                        <p:attrNameLst>
                                          <p:attrName>r</p:attrName>
                                        </p:attrNameLst>
                                      </p:cBhvr>
                                    </p:animRot>
                                    <p:animRot by="-240000">
                                      <p:cBhvr>
                                        <p:cTn id="7" dur="400" fill="hold">
                                          <p:stCondLst>
                                            <p:cond delay="400"/>
                                          </p:stCondLst>
                                        </p:cTn>
                                        <p:tgtEl>
                                          <p:spTgt spid="18">
                                            <p:txEl>
                                              <p:pRg st="0" end="0"/>
                                            </p:txEl>
                                          </p:spTgt>
                                        </p:tgtEl>
                                        <p:attrNameLst>
                                          <p:attrName>r</p:attrName>
                                        </p:attrNameLst>
                                      </p:cBhvr>
                                    </p:animRot>
                                    <p:animRot by="240000">
                                      <p:cBhvr>
                                        <p:cTn id="8" dur="400" fill="hold">
                                          <p:stCondLst>
                                            <p:cond delay="800"/>
                                          </p:stCondLst>
                                        </p:cTn>
                                        <p:tgtEl>
                                          <p:spTgt spid="18">
                                            <p:txEl>
                                              <p:pRg st="0" end="0"/>
                                            </p:txEl>
                                          </p:spTgt>
                                        </p:tgtEl>
                                        <p:attrNameLst>
                                          <p:attrName>r</p:attrName>
                                        </p:attrNameLst>
                                      </p:cBhvr>
                                    </p:animRot>
                                    <p:animRot by="-240000">
                                      <p:cBhvr>
                                        <p:cTn id="9" dur="400" fill="hold">
                                          <p:stCondLst>
                                            <p:cond delay="1200"/>
                                          </p:stCondLst>
                                        </p:cTn>
                                        <p:tgtEl>
                                          <p:spTgt spid="18">
                                            <p:txEl>
                                              <p:pRg st="0" end="0"/>
                                            </p:txEl>
                                          </p:spTgt>
                                        </p:tgtEl>
                                        <p:attrNameLst>
                                          <p:attrName>r</p:attrName>
                                        </p:attrNameLst>
                                      </p:cBhvr>
                                    </p:animRot>
                                    <p:animRot by="120000">
                                      <p:cBhvr>
                                        <p:cTn id="10" dur="400" fill="hold">
                                          <p:stCondLst>
                                            <p:cond delay="1600"/>
                                          </p:stCondLst>
                                        </p:cTn>
                                        <p:tgtEl>
                                          <p:spTgt spid="1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852932"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Evaluation : Accuracy</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55E6DBB-2DE1-4027-8137-0813D6397271}"/>
              </a:ext>
            </a:extLst>
          </p:cNvPr>
          <p:cNvSpPr txBox="1"/>
          <p:nvPr/>
        </p:nvSpPr>
        <p:spPr>
          <a:xfrm>
            <a:off x="6598379" y="1936544"/>
            <a:ext cx="705642" cy="400110"/>
          </a:xfrm>
          <a:prstGeom prst="rect">
            <a:avLst/>
          </a:prstGeom>
          <a:noFill/>
        </p:spPr>
        <p:txBody>
          <a:bodyPr wrap="none" rtlCol="0">
            <a:spAutoFit/>
          </a:bodyPr>
          <a:lstStyle/>
          <a:p>
            <a:r>
              <a:rPr lang="en-US" altLang="ko-KR" sz="2000" b="1" dirty="0">
                <a:solidFill>
                  <a:schemeClr val="accent1"/>
                </a:solidFill>
                <a:latin typeface="나눔스퀘어_ac Light" panose="020B0600000101010101" pitchFamily="50" charset="-127"/>
                <a:ea typeface="+mj-ea"/>
              </a:rPr>
              <a:t>83%</a:t>
            </a:r>
            <a:endParaRPr lang="ko-KR" altLang="en-US" sz="2000" b="1" dirty="0">
              <a:solidFill>
                <a:schemeClr val="accent1"/>
              </a:solidFill>
              <a:latin typeface="나눔스퀘어_ac Light" panose="020B0600000101010101" pitchFamily="50" charset="-127"/>
              <a:ea typeface="+mj-ea"/>
            </a:endParaRPr>
          </a:p>
        </p:txBody>
      </p:sp>
      <p:sp>
        <p:nvSpPr>
          <p:cNvPr id="32" name="TextBox 31">
            <a:extLst>
              <a:ext uri="{FF2B5EF4-FFF2-40B4-BE49-F238E27FC236}">
                <a16:creationId xmlns:a16="http://schemas.microsoft.com/office/drawing/2014/main" id="{E3D92A3A-A806-499E-AA21-47D06618DA5A}"/>
              </a:ext>
            </a:extLst>
          </p:cNvPr>
          <p:cNvSpPr txBox="1"/>
          <p:nvPr/>
        </p:nvSpPr>
        <p:spPr>
          <a:xfrm>
            <a:off x="7423934" y="1978809"/>
            <a:ext cx="4145297" cy="369332"/>
          </a:xfrm>
          <a:prstGeom prst="rect">
            <a:avLst/>
          </a:prstGeom>
          <a:noFill/>
        </p:spPr>
        <p:txBody>
          <a:bodyPr wrap="square" rtlCol="0">
            <a:spAutoFit/>
          </a:bodyPr>
          <a:lstStyle/>
          <a:p>
            <a:pPr algn="just"/>
            <a:r>
              <a:rPr lang="en-US" altLang="ko-KR">
                <a:latin typeface="나눔스퀘어_ac Light" panose="020B0600000101010101" pitchFamily="50" charset="-127"/>
                <a:ea typeface="나눔스퀘어_ac Light" panose="020B0600000101010101" pitchFamily="50" charset="-127"/>
              </a:rPr>
              <a:t>Decision Tree algorithm</a:t>
            </a:r>
            <a:r>
              <a:rPr lang="en-US" altLang="ko-KR" sz="800">
                <a:solidFill>
                  <a:schemeClr val="tx2"/>
                </a:solidFill>
                <a:latin typeface="나눔스퀘어_ac Light" panose="020B0600000101010101" pitchFamily="50" charset="-127"/>
                <a:ea typeface="+mj-ea"/>
              </a:rPr>
              <a:t> </a:t>
            </a:r>
            <a:endParaRPr lang="ko-KR" altLang="en-US" sz="800" dirty="0">
              <a:solidFill>
                <a:schemeClr val="tx2"/>
              </a:solidFill>
              <a:latin typeface="나눔스퀘어_ac Light" panose="020B0600000101010101" pitchFamily="50" charset="-127"/>
              <a:ea typeface="+mj-ea"/>
            </a:endParaRPr>
          </a:p>
        </p:txBody>
      </p:sp>
      <p:sp>
        <p:nvSpPr>
          <p:cNvPr id="33" name="TextBox 32">
            <a:extLst>
              <a:ext uri="{FF2B5EF4-FFF2-40B4-BE49-F238E27FC236}">
                <a16:creationId xmlns:a16="http://schemas.microsoft.com/office/drawing/2014/main" id="{384A2F57-8AC0-4017-A0EB-035BDDE08BAB}"/>
              </a:ext>
            </a:extLst>
          </p:cNvPr>
          <p:cNvSpPr txBox="1"/>
          <p:nvPr/>
        </p:nvSpPr>
        <p:spPr>
          <a:xfrm>
            <a:off x="7423934" y="2875577"/>
            <a:ext cx="4145297" cy="215444"/>
          </a:xfrm>
          <a:prstGeom prst="rect">
            <a:avLst/>
          </a:prstGeom>
          <a:noFill/>
        </p:spPr>
        <p:txBody>
          <a:bodyPr wrap="square" rtlCol="0">
            <a:spAutoFit/>
          </a:bodyPr>
          <a:lstStyle/>
          <a:p>
            <a:pPr algn="just"/>
            <a:r>
              <a:rPr lang="en-US" altLang="ko-KR" sz="800">
                <a:solidFill>
                  <a:schemeClr val="tx2"/>
                </a:solidFill>
                <a:latin typeface="나눔스퀘어_ac Light" panose="020B0600000101010101" pitchFamily="50" charset="-127"/>
                <a:ea typeface="+mj-ea"/>
              </a:rPr>
              <a:t> </a:t>
            </a:r>
            <a:endParaRPr lang="ko-KR" altLang="en-US" sz="800" dirty="0">
              <a:solidFill>
                <a:schemeClr val="tx2"/>
              </a:solidFill>
              <a:latin typeface="나눔스퀘어_ac Light" panose="020B0600000101010101" pitchFamily="50" charset="-127"/>
              <a:ea typeface="+mj-ea"/>
            </a:endParaRPr>
          </a:p>
        </p:txBody>
      </p:sp>
      <p:grpSp>
        <p:nvGrpSpPr>
          <p:cNvPr id="21" name="그룹 20">
            <a:extLst>
              <a:ext uri="{FF2B5EF4-FFF2-40B4-BE49-F238E27FC236}">
                <a16:creationId xmlns:a16="http://schemas.microsoft.com/office/drawing/2014/main" id="{2A1E78A5-568A-4460-A067-5D18A44BA1DF}"/>
              </a:ext>
            </a:extLst>
          </p:cNvPr>
          <p:cNvGrpSpPr/>
          <p:nvPr/>
        </p:nvGrpSpPr>
        <p:grpSpPr>
          <a:xfrm>
            <a:off x="1100101" y="3204510"/>
            <a:ext cx="5319114" cy="341578"/>
            <a:chOff x="1188880" y="3595578"/>
            <a:chExt cx="5554820" cy="304800"/>
          </a:xfrm>
        </p:grpSpPr>
        <p:sp>
          <p:nvSpPr>
            <p:cNvPr id="59" name="모서리가 둥근 직사각형 18">
              <a:extLst>
                <a:ext uri="{FF2B5EF4-FFF2-40B4-BE49-F238E27FC236}">
                  <a16:creationId xmlns:a16="http://schemas.microsoft.com/office/drawing/2014/main" id="{CF6BEBE8-B8FD-4F9B-A590-B089BCB3B34F}"/>
                </a:ext>
              </a:extLst>
            </p:cNvPr>
            <p:cNvSpPr/>
            <p:nvPr/>
          </p:nvSpPr>
          <p:spPr>
            <a:xfrm>
              <a:off x="1188881" y="3595578"/>
              <a:ext cx="5554819" cy="304800"/>
            </a:xfrm>
            <a:prstGeom prst="round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0" name="모서리가 둥근 직사각형 34">
              <a:extLst>
                <a:ext uri="{FF2B5EF4-FFF2-40B4-BE49-F238E27FC236}">
                  <a16:creationId xmlns:a16="http://schemas.microsoft.com/office/drawing/2014/main" id="{0523F66B-3806-4A31-8616-DB9916B3E342}"/>
                </a:ext>
              </a:extLst>
            </p:cNvPr>
            <p:cNvSpPr/>
            <p:nvPr/>
          </p:nvSpPr>
          <p:spPr>
            <a:xfrm>
              <a:off x="1188880" y="3595578"/>
              <a:ext cx="2787757" cy="3048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grpSp>
      <p:sp>
        <p:nvSpPr>
          <p:cNvPr id="28" name="TextBox 27">
            <a:extLst>
              <a:ext uri="{FF2B5EF4-FFF2-40B4-BE49-F238E27FC236}">
                <a16:creationId xmlns:a16="http://schemas.microsoft.com/office/drawing/2014/main" id="{AD80F3CC-156C-43FB-BC57-ED18BC5E4D04}"/>
              </a:ext>
            </a:extLst>
          </p:cNvPr>
          <p:cNvSpPr txBox="1"/>
          <p:nvPr/>
        </p:nvSpPr>
        <p:spPr>
          <a:xfrm>
            <a:off x="6598379" y="3151334"/>
            <a:ext cx="716863" cy="400110"/>
          </a:xfrm>
          <a:prstGeom prst="rect">
            <a:avLst/>
          </a:prstGeom>
          <a:noFill/>
        </p:spPr>
        <p:txBody>
          <a:bodyPr wrap="none" rtlCol="0">
            <a:spAutoFit/>
          </a:bodyPr>
          <a:lstStyle/>
          <a:p>
            <a:r>
              <a:rPr lang="en-US" altLang="ko-KR" sz="2000" b="1" dirty="0">
                <a:solidFill>
                  <a:schemeClr val="accent1"/>
                </a:solidFill>
                <a:latin typeface="나눔스퀘어_ac Light" panose="020B0600000101010101" pitchFamily="50" charset="-127"/>
                <a:ea typeface="+mj-ea"/>
              </a:rPr>
              <a:t>86%</a:t>
            </a:r>
            <a:endParaRPr lang="ko-KR" altLang="en-US" sz="2000" b="1" dirty="0">
              <a:solidFill>
                <a:schemeClr val="accent1"/>
              </a:solidFill>
              <a:latin typeface="나눔스퀘어_ac Light" panose="020B0600000101010101" pitchFamily="50" charset="-127"/>
              <a:ea typeface="+mj-ea"/>
            </a:endParaRPr>
          </a:p>
        </p:txBody>
      </p:sp>
      <p:sp>
        <p:nvSpPr>
          <p:cNvPr id="35" name="TextBox 34">
            <a:extLst>
              <a:ext uri="{FF2B5EF4-FFF2-40B4-BE49-F238E27FC236}">
                <a16:creationId xmlns:a16="http://schemas.microsoft.com/office/drawing/2014/main" id="{DB154DB5-E772-4046-A212-95ACE8C24AF2}"/>
              </a:ext>
            </a:extLst>
          </p:cNvPr>
          <p:cNvSpPr txBox="1"/>
          <p:nvPr/>
        </p:nvSpPr>
        <p:spPr>
          <a:xfrm>
            <a:off x="7423934" y="3196678"/>
            <a:ext cx="4145297" cy="369332"/>
          </a:xfrm>
          <a:prstGeom prst="rect">
            <a:avLst/>
          </a:prstGeom>
          <a:noFill/>
        </p:spPr>
        <p:txBody>
          <a:bodyPr wrap="square" rtlCol="0">
            <a:spAutoFit/>
          </a:bodyPr>
          <a:lstStyle/>
          <a:p>
            <a:pPr algn="just"/>
            <a:r>
              <a:rPr lang="en-US" altLang="ko-KR">
                <a:latin typeface="나눔스퀘어_ac Light" panose="020B0600000101010101" pitchFamily="50" charset="-127"/>
                <a:ea typeface="나눔스퀘어_ac Light" panose="020B0600000101010101" pitchFamily="50" charset="-127"/>
              </a:rPr>
              <a:t>Naïve Bayes</a:t>
            </a:r>
            <a:r>
              <a:rPr lang="en-US" altLang="ko-KR" sz="800">
                <a:solidFill>
                  <a:schemeClr val="tx2"/>
                </a:solidFill>
                <a:latin typeface="나눔스퀘어_ac Light" panose="020B0600000101010101" pitchFamily="50" charset="-127"/>
                <a:ea typeface="+mj-ea"/>
              </a:rPr>
              <a:t> </a:t>
            </a:r>
            <a:endParaRPr lang="ko-KR" altLang="en-US" sz="800" dirty="0">
              <a:solidFill>
                <a:schemeClr val="tx2"/>
              </a:solidFill>
              <a:latin typeface="나눔스퀘어_ac Light" panose="020B0600000101010101" pitchFamily="50" charset="-127"/>
              <a:ea typeface="+mj-ea"/>
            </a:endParaRPr>
          </a:p>
        </p:txBody>
      </p:sp>
      <p:sp>
        <p:nvSpPr>
          <p:cNvPr id="44" name="다이아몬드 43">
            <a:extLst>
              <a:ext uri="{FF2B5EF4-FFF2-40B4-BE49-F238E27FC236}">
                <a16:creationId xmlns:a16="http://schemas.microsoft.com/office/drawing/2014/main" id="{B60C5A8F-3B7E-433C-9F37-75B8B882D99B}"/>
              </a:ext>
            </a:extLst>
          </p:cNvPr>
          <p:cNvSpPr/>
          <p:nvPr/>
        </p:nvSpPr>
        <p:spPr>
          <a:xfrm>
            <a:off x="3582821" y="3191737"/>
            <a:ext cx="353673" cy="336159"/>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grpSp>
        <p:nvGrpSpPr>
          <p:cNvPr id="22" name="그룹 21">
            <a:extLst>
              <a:ext uri="{FF2B5EF4-FFF2-40B4-BE49-F238E27FC236}">
                <a16:creationId xmlns:a16="http://schemas.microsoft.com/office/drawing/2014/main" id="{E84BA581-41A0-43FC-9C28-015B2218042E}"/>
              </a:ext>
            </a:extLst>
          </p:cNvPr>
          <p:cNvGrpSpPr/>
          <p:nvPr/>
        </p:nvGrpSpPr>
        <p:grpSpPr>
          <a:xfrm>
            <a:off x="1100102" y="4412076"/>
            <a:ext cx="5319113" cy="344288"/>
            <a:chOff x="1188881" y="4108304"/>
            <a:chExt cx="5554819" cy="307218"/>
          </a:xfrm>
        </p:grpSpPr>
        <p:sp>
          <p:nvSpPr>
            <p:cNvPr id="57" name="모서리가 둥근 직사각형 19">
              <a:extLst>
                <a:ext uri="{FF2B5EF4-FFF2-40B4-BE49-F238E27FC236}">
                  <a16:creationId xmlns:a16="http://schemas.microsoft.com/office/drawing/2014/main" id="{8A534E15-0371-46CE-A7B0-0EAC9074FB5A}"/>
                </a:ext>
              </a:extLst>
            </p:cNvPr>
            <p:cNvSpPr/>
            <p:nvPr/>
          </p:nvSpPr>
          <p:spPr>
            <a:xfrm>
              <a:off x="1188881" y="4110722"/>
              <a:ext cx="5554819" cy="304800"/>
            </a:xfrm>
            <a:prstGeom prst="round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8" name="모서리가 둥근 직사각형 35">
              <a:extLst>
                <a:ext uri="{FF2B5EF4-FFF2-40B4-BE49-F238E27FC236}">
                  <a16:creationId xmlns:a16="http://schemas.microsoft.com/office/drawing/2014/main" id="{4C9AF37C-265A-40FC-8BCC-1141DFC90FA0}"/>
                </a:ext>
              </a:extLst>
            </p:cNvPr>
            <p:cNvSpPr/>
            <p:nvPr/>
          </p:nvSpPr>
          <p:spPr>
            <a:xfrm>
              <a:off x="1188882" y="4108304"/>
              <a:ext cx="3138274" cy="3048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grpSp>
      <p:sp>
        <p:nvSpPr>
          <p:cNvPr id="31" name="TextBox 30">
            <a:extLst>
              <a:ext uri="{FF2B5EF4-FFF2-40B4-BE49-F238E27FC236}">
                <a16:creationId xmlns:a16="http://schemas.microsoft.com/office/drawing/2014/main" id="{5DB1591B-1A9F-4F54-90B0-8687F4CE7D95}"/>
              </a:ext>
            </a:extLst>
          </p:cNvPr>
          <p:cNvSpPr txBox="1"/>
          <p:nvPr/>
        </p:nvSpPr>
        <p:spPr>
          <a:xfrm>
            <a:off x="6598379" y="4357674"/>
            <a:ext cx="705642" cy="400110"/>
          </a:xfrm>
          <a:prstGeom prst="rect">
            <a:avLst/>
          </a:prstGeom>
          <a:noFill/>
        </p:spPr>
        <p:txBody>
          <a:bodyPr wrap="none" rtlCol="0">
            <a:spAutoFit/>
          </a:bodyPr>
          <a:lstStyle/>
          <a:p>
            <a:r>
              <a:rPr lang="en-US" altLang="ko-KR" sz="2000" b="1" dirty="0">
                <a:solidFill>
                  <a:schemeClr val="accent1"/>
                </a:solidFill>
                <a:latin typeface="나눔스퀘어_ac Light" panose="020B0600000101010101" pitchFamily="50" charset="-127"/>
                <a:ea typeface="+mj-ea"/>
              </a:rPr>
              <a:t>89%</a:t>
            </a:r>
            <a:endParaRPr lang="ko-KR" altLang="en-US" sz="2000" b="1" dirty="0">
              <a:solidFill>
                <a:schemeClr val="accent1"/>
              </a:solidFill>
              <a:latin typeface="나눔스퀘어_ac Light" panose="020B0600000101010101" pitchFamily="50" charset="-127"/>
              <a:ea typeface="+mj-ea"/>
            </a:endParaRPr>
          </a:p>
        </p:txBody>
      </p:sp>
      <p:sp>
        <p:nvSpPr>
          <p:cNvPr id="36" name="TextBox 35">
            <a:extLst>
              <a:ext uri="{FF2B5EF4-FFF2-40B4-BE49-F238E27FC236}">
                <a16:creationId xmlns:a16="http://schemas.microsoft.com/office/drawing/2014/main" id="{6365DCDB-19F6-4B07-952F-427D4B9F3C5D}"/>
              </a:ext>
            </a:extLst>
          </p:cNvPr>
          <p:cNvSpPr txBox="1"/>
          <p:nvPr/>
        </p:nvSpPr>
        <p:spPr>
          <a:xfrm>
            <a:off x="7428861" y="4373063"/>
            <a:ext cx="4145297" cy="369332"/>
          </a:xfrm>
          <a:prstGeom prst="rect">
            <a:avLst/>
          </a:prstGeom>
          <a:noFill/>
        </p:spPr>
        <p:txBody>
          <a:bodyPr wrap="square" rtlCol="0">
            <a:spAutoFit/>
          </a:bodyPr>
          <a:lstStyle/>
          <a:p>
            <a:pPr algn="just"/>
            <a:r>
              <a:rPr lang="en-US" altLang="ko-KR">
                <a:latin typeface="나눔스퀘어_ac Light" panose="020B0600000101010101" pitchFamily="50" charset="-127"/>
                <a:ea typeface="나눔스퀘어_ac Light" panose="020B0600000101010101" pitchFamily="50" charset="-127"/>
              </a:rPr>
              <a:t>Random Forest</a:t>
            </a:r>
            <a:r>
              <a:rPr lang="en-US" altLang="ko-KR" sz="800">
                <a:solidFill>
                  <a:schemeClr val="tx2"/>
                </a:solidFill>
                <a:latin typeface="나눔스퀘어_ac Light" panose="020B0600000101010101" pitchFamily="50" charset="-127"/>
                <a:ea typeface="+mj-ea"/>
              </a:rPr>
              <a:t> </a:t>
            </a:r>
            <a:endParaRPr lang="ko-KR" altLang="en-US" sz="800" dirty="0">
              <a:solidFill>
                <a:schemeClr val="tx2"/>
              </a:solidFill>
              <a:latin typeface="나눔스퀘어_ac Light" panose="020B0600000101010101" pitchFamily="50" charset="-127"/>
              <a:ea typeface="+mj-ea"/>
            </a:endParaRPr>
          </a:p>
        </p:txBody>
      </p:sp>
      <p:sp>
        <p:nvSpPr>
          <p:cNvPr id="45" name="다이아몬드 44">
            <a:extLst>
              <a:ext uri="{FF2B5EF4-FFF2-40B4-BE49-F238E27FC236}">
                <a16:creationId xmlns:a16="http://schemas.microsoft.com/office/drawing/2014/main" id="{901451B9-4D83-47F1-869E-DD22CC645739}"/>
              </a:ext>
            </a:extLst>
          </p:cNvPr>
          <p:cNvSpPr/>
          <p:nvPr/>
        </p:nvSpPr>
        <p:spPr>
          <a:xfrm>
            <a:off x="3949819" y="4421559"/>
            <a:ext cx="353673" cy="336159"/>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grpSp>
        <p:nvGrpSpPr>
          <p:cNvPr id="24" name="그룹 23">
            <a:extLst>
              <a:ext uri="{FF2B5EF4-FFF2-40B4-BE49-F238E27FC236}">
                <a16:creationId xmlns:a16="http://schemas.microsoft.com/office/drawing/2014/main" id="{D2E8EAE6-06AD-40EF-AD29-2A2CB8567452}"/>
              </a:ext>
            </a:extLst>
          </p:cNvPr>
          <p:cNvGrpSpPr/>
          <p:nvPr/>
        </p:nvGrpSpPr>
        <p:grpSpPr>
          <a:xfrm>
            <a:off x="1100102" y="5622352"/>
            <a:ext cx="5319113" cy="341578"/>
            <a:chOff x="1188881" y="5133756"/>
            <a:chExt cx="5554819" cy="304800"/>
          </a:xfrm>
        </p:grpSpPr>
        <p:sp>
          <p:nvSpPr>
            <p:cNvPr id="48" name="모서리가 둥근 직사각형 21">
              <a:extLst>
                <a:ext uri="{FF2B5EF4-FFF2-40B4-BE49-F238E27FC236}">
                  <a16:creationId xmlns:a16="http://schemas.microsoft.com/office/drawing/2014/main" id="{E17642AC-8888-47FD-B9A9-FF3E92681ACC}"/>
                </a:ext>
              </a:extLst>
            </p:cNvPr>
            <p:cNvSpPr/>
            <p:nvPr/>
          </p:nvSpPr>
          <p:spPr>
            <a:xfrm>
              <a:off x="1188881" y="5133756"/>
              <a:ext cx="5554819" cy="304800"/>
            </a:xfrm>
            <a:prstGeom prst="round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9" name="모서리가 둥근 직사각형 37">
              <a:extLst>
                <a:ext uri="{FF2B5EF4-FFF2-40B4-BE49-F238E27FC236}">
                  <a16:creationId xmlns:a16="http://schemas.microsoft.com/office/drawing/2014/main" id="{8AC62438-00A8-4420-A1EC-42F04373D3A5}"/>
                </a:ext>
              </a:extLst>
            </p:cNvPr>
            <p:cNvSpPr/>
            <p:nvPr/>
          </p:nvSpPr>
          <p:spPr>
            <a:xfrm>
              <a:off x="1188882" y="5133756"/>
              <a:ext cx="3138274" cy="3048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grpSp>
      <p:sp>
        <p:nvSpPr>
          <p:cNvPr id="39" name="TextBox 38">
            <a:extLst>
              <a:ext uri="{FF2B5EF4-FFF2-40B4-BE49-F238E27FC236}">
                <a16:creationId xmlns:a16="http://schemas.microsoft.com/office/drawing/2014/main" id="{0DC84D02-E096-47B0-8B9E-6F83755D7EE7}"/>
              </a:ext>
            </a:extLst>
          </p:cNvPr>
          <p:cNvSpPr txBox="1"/>
          <p:nvPr/>
        </p:nvSpPr>
        <p:spPr>
          <a:xfrm>
            <a:off x="6598379" y="5565498"/>
            <a:ext cx="716863" cy="400110"/>
          </a:xfrm>
          <a:prstGeom prst="rect">
            <a:avLst/>
          </a:prstGeom>
          <a:noFill/>
        </p:spPr>
        <p:txBody>
          <a:bodyPr wrap="none" rtlCol="0">
            <a:spAutoFit/>
          </a:bodyPr>
          <a:lstStyle/>
          <a:p>
            <a:r>
              <a:rPr lang="en-US" altLang="ko-KR" sz="2000" b="1">
                <a:solidFill>
                  <a:schemeClr val="accent1"/>
                </a:solidFill>
                <a:latin typeface="나눔스퀘어_ac Light" panose="020B0600000101010101" pitchFamily="50" charset="-127"/>
                <a:ea typeface="+mj-ea"/>
              </a:rPr>
              <a:t>89%</a:t>
            </a:r>
            <a:endParaRPr lang="ko-KR" altLang="en-US" sz="2000" b="1" dirty="0">
              <a:solidFill>
                <a:schemeClr val="accent1"/>
              </a:solidFill>
              <a:latin typeface="나눔스퀘어_ac Light" panose="020B0600000101010101" pitchFamily="50" charset="-127"/>
              <a:ea typeface="+mj-ea"/>
            </a:endParaRPr>
          </a:p>
        </p:txBody>
      </p:sp>
      <p:sp>
        <p:nvSpPr>
          <p:cNvPr id="40" name="TextBox 39">
            <a:extLst>
              <a:ext uri="{FF2B5EF4-FFF2-40B4-BE49-F238E27FC236}">
                <a16:creationId xmlns:a16="http://schemas.microsoft.com/office/drawing/2014/main" id="{4E554A84-66D8-4753-8A5C-6EBECD3EEC9F}"/>
              </a:ext>
            </a:extLst>
          </p:cNvPr>
          <p:cNvSpPr txBox="1"/>
          <p:nvPr/>
        </p:nvSpPr>
        <p:spPr>
          <a:xfrm>
            <a:off x="7423934" y="5576054"/>
            <a:ext cx="4310866" cy="369332"/>
          </a:xfrm>
          <a:prstGeom prst="rect">
            <a:avLst/>
          </a:prstGeom>
          <a:noFill/>
        </p:spPr>
        <p:txBody>
          <a:bodyPr wrap="square" rtlCol="0">
            <a:spAutoFit/>
          </a:bodyPr>
          <a:lstStyle/>
          <a:p>
            <a:pPr algn="just"/>
            <a:r>
              <a:rPr lang="en-US" altLang="ko-KR">
                <a:latin typeface="나눔스퀘어_ac Light" panose="020B0600000101010101" pitchFamily="50" charset="-127"/>
                <a:ea typeface="나눔스퀘어_ac Light" panose="020B0600000101010101" pitchFamily="50" charset="-127"/>
              </a:rPr>
              <a:t>Lightgbm with Bayesian Optimization</a:t>
            </a:r>
            <a:endParaRPr lang="ko-KR" altLang="en-US">
              <a:latin typeface="나눔스퀘어_ac Light" panose="020B0600000101010101" pitchFamily="50" charset="-127"/>
              <a:ea typeface="나눔스퀘어_ac Light" panose="020B0600000101010101" pitchFamily="50" charset="-127"/>
            </a:endParaRPr>
          </a:p>
        </p:txBody>
      </p:sp>
      <p:sp>
        <p:nvSpPr>
          <p:cNvPr id="47" name="다이아몬드 46">
            <a:extLst>
              <a:ext uri="{FF2B5EF4-FFF2-40B4-BE49-F238E27FC236}">
                <a16:creationId xmlns:a16="http://schemas.microsoft.com/office/drawing/2014/main" id="{05E6F559-4E14-4836-95C0-4E992545A7E5}"/>
              </a:ext>
            </a:extLst>
          </p:cNvPr>
          <p:cNvSpPr/>
          <p:nvPr/>
        </p:nvSpPr>
        <p:spPr>
          <a:xfrm>
            <a:off x="3949819" y="5619642"/>
            <a:ext cx="353673" cy="336159"/>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3" name="TextBox 42">
            <a:extLst>
              <a:ext uri="{FF2B5EF4-FFF2-40B4-BE49-F238E27FC236}">
                <a16:creationId xmlns:a16="http://schemas.microsoft.com/office/drawing/2014/main" id="{061F3A13-CC7A-431D-AA19-A2692E3D8E12}"/>
              </a:ext>
            </a:extLst>
          </p:cNvPr>
          <p:cNvSpPr txBox="1"/>
          <p:nvPr/>
        </p:nvSpPr>
        <p:spPr>
          <a:xfrm rot="5400000">
            <a:off x="982624" y="2713580"/>
            <a:ext cx="800219" cy="1323439"/>
          </a:xfrm>
          <a:prstGeom prst="rect">
            <a:avLst/>
          </a:prstGeom>
          <a:noFill/>
        </p:spPr>
        <p:txBody>
          <a:bodyPr wrap="none" rtlCol="0">
            <a:spAutoFit/>
          </a:bodyPr>
          <a:lstStyle/>
          <a:p>
            <a:r>
              <a:rPr lang="en-US" altLang="ko-KR" sz="8000">
                <a:solidFill>
                  <a:srgbClr val="FD9401"/>
                </a:solidFill>
                <a:latin typeface="나눔스퀘어_ac Light" panose="020B0600000101010101" pitchFamily="50" charset="-127"/>
                <a:ea typeface="나눔스퀘어_ac Light" panose="020B0600000101010101" pitchFamily="50" charset="-127"/>
              </a:rPr>
              <a:t>~</a:t>
            </a:r>
            <a:endParaRPr lang="ko-KR" altLang="en-US" sz="8000">
              <a:solidFill>
                <a:srgbClr val="FD9401"/>
              </a:solidFill>
              <a:latin typeface="나눔스퀘어_ac Light" panose="020B0600000101010101" pitchFamily="50" charset="-127"/>
              <a:ea typeface="나눔스퀘어_ac Light" panose="020B0600000101010101" pitchFamily="50" charset="-127"/>
            </a:endParaRPr>
          </a:p>
        </p:txBody>
      </p:sp>
      <p:sp>
        <p:nvSpPr>
          <p:cNvPr id="46" name="TextBox 45">
            <a:extLst>
              <a:ext uri="{FF2B5EF4-FFF2-40B4-BE49-F238E27FC236}">
                <a16:creationId xmlns:a16="http://schemas.microsoft.com/office/drawing/2014/main" id="{85DBFBB5-C9FF-4832-B9D2-56FFCAA6A9B6}"/>
              </a:ext>
            </a:extLst>
          </p:cNvPr>
          <p:cNvSpPr txBox="1"/>
          <p:nvPr/>
        </p:nvSpPr>
        <p:spPr>
          <a:xfrm rot="5400000">
            <a:off x="982624" y="3896010"/>
            <a:ext cx="800219" cy="1323439"/>
          </a:xfrm>
          <a:prstGeom prst="rect">
            <a:avLst/>
          </a:prstGeom>
          <a:noFill/>
        </p:spPr>
        <p:txBody>
          <a:bodyPr wrap="none" rtlCol="0">
            <a:spAutoFit/>
          </a:bodyPr>
          <a:lstStyle/>
          <a:p>
            <a:r>
              <a:rPr lang="en-US" altLang="ko-KR" sz="8000">
                <a:solidFill>
                  <a:srgbClr val="FD9401"/>
                </a:solidFill>
                <a:latin typeface="나눔스퀘어_ac Light" panose="020B0600000101010101" pitchFamily="50" charset="-127"/>
                <a:ea typeface="나눔스퀘어_ac Light" panose="020B0600000101010101" pitchFamily="50" charset="-127"/>
              </a:rPr>
              <a:t>~</a:t>
            </a:r>
            <a:endParaRPr lang="ko-KR" altLang="en-US" sz="8000">
              <a:solidFill>
                <a:srgbClr val="FD9401"/>
              </a:solidFill>
              <a:latin typeface="나눔스퀘어_ac Light" panose="020B0600000101010101" pitchFamily="50" charset="-127"/>
              <a:ea typeface="나눔스퀘어_ac Light" panose="020B0600000101010101" pitchFamily="50" charset="-127"/>
            </a:endParaRPr>
          </a:p>
        </p:txBody>
      </p:sp>
      <p:sp>
        <p:nvSpPr>
          <p:cNvPr id="50" name="TextBox 49">
            <a:extLst>
              <a:ext uri="{FF2B5EF4-FFF2-40B4-BE49-F238E27FC236}">
                <a16:creationId xmlns:a16="http://schemas.microsoft.com/office/drawing/2014/main" id="{1FD5BA56-8874-4F32-A864-7DED077F200E}"/>
              </a:ext>
            </a:extLst>
          </p:cNvPr>
          <p:cNvSpPr txBox="1"/>
          <p:nvPr/>
        </p:nvSpPr>
        <p:spPr>
          <a:xfrm rot="5400000">
            <a:off x="982623" y="5128711"/>
            <a:ext cx="800219" cy="1323439"/>
          </a:xfrm>
          <a:prstGeom prst="rect">
            <a:avLst/>
          </a:prstGeom>
          <a:noFill/>
        </p:spPr>
        <p:txBody>
          <a:bodyPr wrap="none" rtlCol="0">
            <a:spAutoFit/>
          </a:bodyPr>
          <a:lstStyle/>
          <a:p>
            <a:r>
              <a:rPr lang="en-US" altLang="ko-KR" sz="8000">
                <a:solidFill>
                  <a:srgbClr val="FD9401"/>
                </a:solidFill>
                <a:latin typeface="나눔스퀘어_ac Light" panose="020B0600000101010101" pitchFamily="50" charset="-127"/>
                <a:ea typeface="나눔스퀘어_ac Light" panose="020B0600000101010101" pitchFamily="50" charset="-127"/>
              </a:rPr>
              <a:t>~</a:t>
            </a:r>
            <a:endParaRPr lang="ko-KR" altLang="en-US" sz="8000">
              <a:solidFill>
                <a:srgbClr val="FD9401"/>
              </a:solidFill>
              <a:latin typeface="나눔스퀘어_ac Light" panose="020B0600000101010101" pitchFamily="50" charset="-127"/>
              <a:ea typeface="나눔스퀘어_ac Light" panose="020B0600000101010101" pitchFamily="50" charset="-127"/>
            </a:endParaRPr>
          </a:p>
        </p:txBody>
      </p:sp>
      <p:grpSp>
        <p:nvGrpSpPr>
          <p:cNvPr id="34" name="그룹 33">
            <a:extLst>
              <a:ext uri="{FF2B5EF4-FFF2-40B4-BE49-F238E27FC236}">
                <a16:creationId xmlns:a16="http://schemas.microsoft.com/office/drawing/2014/main" id="{3A0D0B5A-E097-4FD6-970B-1D7832B0047D}"/>
              </a:ext>
            </a:extLst>
          </p:cNvPr>
          <p:cNvGrpSpPr/>
          <p:nvPr/>
        </p:nvGrpSpPr>
        <p:grpSpPr>
          <a:xfrm>
            <a:off x="1100101" y="1978809"/>
            <a:ext cx="5319113" cy="341578"/>
            <a:chOff x="1188881" y="5133756"/>
            <a:chExt cx="5554819" cy="304800"/>
          </a:xfrm>
        </p:grpSpPr>
        <p:sp>
          <p:nvSpPr>
            <p:cNvPr id="37" name="모서리가 둥근 직사각형 21">
              <a:extLst>
                <a:ext uri="{FF2B5EF4-FFF2-40B4-BE49-F238E27FC236}">
                  <a16:creationId xmlns:a16="http://schemas.microsoft.com/office/drawing/2014/main" id="{56F7C290-4DA8-4110-83C4-E9BC3853ED28}"/>
                </a:ext>
              </a:extLst>
            </p:cNvPr>
            <p:cNvSpPr/>
            <p:nvPr/>
          </p:nvSpPr>
          <p:spPr>
            <a:xfrm>
              <a:off x="1188881" y="5133756"/>
              <a:ext cx="5554819" cy="304800"/>
            </a:xfrm>
            <a:prstGeom prst="round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8" name="모서리가 둥근 직사각형 37">
              <a:extLst>
                <a:ext uri="{FF2B5EF4-FFF2-40B4-BE49-F238E27FC236}">
                  <a16:creationId xmlns:a16="http://schemas.microsoft.com/office/drawing/2014/main" id="{6E634AF4-9E68-4473-8E4B-F23ACAACF8F0}"/>
                </a:ext>
              </a:extLst>
            </p:cNvPr>
            <p:cNvSpPr/>
            <p:nvPr/>
          </p:nvSpPr>
          <p:spPr>
            <a:xfrm>
              <a:off x="1188882" y="5133756"/>
              <a:ext cx="2592736" cy="3048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grpSp>
      <p:sp>
        <p:nvSpPr>
          <p:cNvPr id="41" name="다이아몬드 40">
            <a:extLst>
              <a:ext uri="{FF2B5EF4-FFF2-40B4-BE49-F238E27FC236}">
                <a16:creationId xmlns:a16="http://schemas.microsoft.com/office/drawing/2014/main" id="{E4D77470-EB24-46A0-81CC-D151FAFE6A00}"/>
              </a:ext>
            </a:extLst>
          </p:cNvPr>
          <p:cNvSpPr/>
          <p:nvPr/>
        </p:nvSpPr>
        <p:spPr>
          <a:xfrm>
            <a:off x="3378128" y="1976430"/>
            <a:ext cx="353673" cy="336159"/>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1" name="TextBox 50">
            <a:extLst>
              <a:ext uri="{FF2B5EF4-FFF2-40B4-BE49-F238E27FC236}">
                <a16:creationId xmlns:a16="http://schemas.microsoft.com/office/drawing/2014/main" id="{AB0D8DC1-EB2A-44BE-AD80-E766E59690C6}"/>
              </a:ext>
            </a:extLst>
          </p:cNvPr>
          <p:cNvSpPr txBox="1"/>
          <p:nvPr/>
        </p:nvSpPr>
        <p:spPr>
          <a:xfrm rot="5400000">
            <a:off x="982622" y="1485168"/>
            <a:ext cx="800219" cy="1323439"/>
          </a:xfrm>
          <a:prstGeom prst="rect">
            <a:avLst/>
          </a:prstGeom>
          <a:noFill/>
        </p:spPr>
        <p:txBody>
          <a:bodyPr wrap="none" rtlCol="0">
            <a:spAutoFit/>
          </a:bodyPr>
          <a:lstStyle/>
          <a:p>
            <a:r>
              <a:rPr lang="en-US" altLang="ko-KR" sz="8000">
                <a:solidFill>
                  <a:srgbClr val="FD9401"/>
                </a:solidFill>
                <a:latin typeface="나눔스퀘어_ac Light" panose="020B0600000101010101" pitchFamily="50" charset="-127"/>
                <a:ea typeface="나눔스퀘어_ac Light" panose="020B0600000101010101" pitchFamily="50" charset="-127"/>
              </a:rPr>
              <a:t>~</a:t>
            </a:r>
            <a:endParaRPr lang="ko-KR" altLang="en-US" sz="8000">
              <a:solidFill>
                <a:srgbClr val="FD9401"/>
              </a:solidFill>
              <a:latin typeface="나눔스퀘어_ac Light" panose="020B0600000101010101" pitchFamily="50" charset="-127"/>
              <a:ea typeface="나눔스퀘어_ac Light" panose="020B0600000101010101" pitchFamily="50" charset="-127"/>
            </a:endParaRPr>
          </a:p>
        </p:txBody>
      </p:sp>
    </p:spTree>
    <p:extLst>
      <p:ext uri="{BB962C8B-B14F-4D97-AF65-F5344CB8AC3E}">
        <p14:creationId xmlns:p14="http://schemas.microsoft.com/office/powerpoint/2010/main" val="741134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직사각형 224">
            <a:extLst>
              <a:ext uri="{FF2B5EF4-FFF2-40B4-BE49-F238E27FC236}">
                <a16:creationId xmlns:a16="http://schemas.microsoft.com/office/drawing/2014/main" id="{FC8DF93B-AA69-44AD-A57F-7966C832B702}"/>
              </a:ext>
            </a:extLst>
          </p:cNvPr>
          <p:cNvSpPr/>
          <p:nvPr/>
        </p:nvSpPr>
        <p:spPr>
          <a:xfrm>
            <a:off x="978918" y="1769944"/>
            <a:ext cx="9167152" cy="452028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rgbClr val="D9D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431528" cy="338554"/>
          </a:xfrm>
          <a:prstGeom prst="rect">
            <a:avLst/>
          </a:prstGeom>
          <a:noFill/>
        </p:spPr>
        <p:txBody>
          <a:bodyPr wrap="none" rtlCol="0">
            <a:spAutoFit/>
          </a:bodyPr>
          <a:lstStyle/>
          <a:p>
            <a:r>
              <a:rPr lang="en-US" altLang="ko-KR" sz="1600">
                <a:solidFill>
                  <a:schemeClr val="accent2"/>
                </a:solidFill>
                <a:latin typeface="나눔스퀘어_ac Light" panose="020B0600000101010101" pitchFamily="50" charset="-127"/>
                <a:ea typeface="나눔스퀘어_ac Light" panose="020B0600000101010101" pitchFamily="50" charset="-127"/>
              </a:rPr>
              <a:t>02</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3873176"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Data</a:t>
            </a:r>
            <a:r>
              <a:rPr lang="ko-KR" altLang="en-US" sz="3600" b="1" dirty="0">
                <a:solidFill>
                  <a:schemeClr val="accent2"/>
                </a:solidFill>
                <a:latin typeface="나눔스퀘어_ac Light" panose="020B0600000101010101" pitchFamily="50" charset="-127"/>
                <a:ea typeface="나눔스퀘어_ac Light" panose="020B0600000101010101" pitchFamily="50" charset="-127"/>
              </a:rPr>
              <a:t> </a:t>
            </a:r>
            <a:r>
              <a:rPr lang="en-US" altLang="ko-KR" sz="3600" b="1" dirty="0">
                <a:solidFill>
                  <a:schemeClr val="accent2"/>
                </a:solidFill>
                <a:latin typeface="나눔스퀘어_ac Light" panose="020B0600000101010101" pitchFamily="50" charset="-127"/>
                <a:ea typeface="나눔스퀘어_ac Light" panose="020B0600000101010101" pitchFamily="50" charset="-127"/>
              </a:rPr>
              <a:t>Description</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81691802-2693-4F29-8B28-BEEA51D5A757}"/>
              </a:ext>
            </a:extLst>
          </p:cNvPr>
          <p:cNvPicPr>
            <a:picLocks noChangeAspect="1"/>
          </p:cNvPicPr>
          <p:nvPr/>
        </p:nvPicPr>
        <p:blipFill>
          <a:blip r:embed="rId2"/>
          <a:stretch>
            <a:fillRect/>
          </a:stretch>
        </p:blipFill>
        <p:spPr>
          <a:xfrm>
            <a:off x="978917" y="3680377"/>
            <a:ext cx="9172575" cy="2609850"/>
          </a:xfrm>
          <a:prstGeom prst="rect">
            <a:avLst/>
          </a:prstGeom>
        </p:spPr>
      </p:pic>
      <p:sp>
        <p:nvSpPr>
          <p:cNvPr id="227" name="직사각형 226">
            <a:extLst>
              <a:ext uri="{FF2B5EF4-FFF2-40B4-BE49-F238E27FC236}">
                <a16:creationId xmlns:a16="http://schemas.microsoft.com/office/drawing/2014/main" id="{34F9C323-4052-40ED-A8FF-C927AF50B379}"/>
              </a:ext>
            </a:extLst>
          </p:cNvPr>
          <p:cNvSpPr/>
          <p:nvPr/>
        </p:nvSpPr>
        <p:spPr>
          <a:xfrm>
            <a:off x="978919" y="1750562"/>
            <a:ext cx="6912914" cy="668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28" name="TextBox 227">
            <a:extLst>
              <a:ext uri="{FF2B5EF4-FFF2-40B4-BE49-F238E27FC236}">
                <a16:creationId xmlns:a16="http://schemas.microsoft.com/office/drawing/2014/main" id="{121BBE0B-CA27-4BD7-9CA6-6FC2FE92D98F}"/>
              </a:ext>
            </a:extLst>
          </p:cNvPr>
          <p:cNvSpPr txBox="1"/>
          <p:nvPr/>
        </p:nvSpPr>
        <p:spPr>
          <a:xfrm>
            <a:off x="1057703" y="1788954"/>
            <a:ext cx="6834129" cy="584775"/>
          </a:xfrm>
          <a:prstGeom prst="rect">
            <a:avLst/>
          </a:prstGeom>
          <a:noFill/>
        </p:spPr>
        <p:txBody>
          <a:bodyPr wrap="square" rtlCol="0">
            <a:spAutoFit/>
          </a:bodyPr>
          <a:lstStyle/>
          <a:p>
            <a:r>
              <a:rPr lang="en-US" altLang="ko-KR" sz="3200" b="1">
                <a:solidFill>
                  <a:schemeClr val="bg1"/>
                </a:solidFill>
                <a:latin typeface="나눔스퀘어_ac Light" panose="020B0600000101010101" pitchFamily="50" charset="-127"/>
                <a:ea typeface="나눔스퀘어_ac Light" panose="020B0600000101010101" pitchFamily="50" charset="-127"/>
              </a:rPr>
              <a:t>train.jsonl - </a:t>
            </a:r>
            <a:r>
              <a:rPr lang="ko-KR" altLang="en-US" sz="3200" b="1">
                <a:solidFill>
                  <a:schemeClr val="bg1"/>
                </a:solidFill>
                <a:latin typeface="나눔스퀘어_ac Light" panose="020B0600000101010101" pitchFamily="50" charset="-127"/>
                <a:ea typeface="나눔스퀘어_ac Light" panose="020B0600000101010101" pitchFamily="50" charset="-127"/>
              </a:rPr>
              <a:t>학습에 사용 할 데이터셋</a:t>
            </a:r>
          </a:p>
        </p:txBody>
      </p:sp>
      <p:sp>
        <p:nvSpPr>
          <p:cNvPr id="233" name="직사각형 232">
            <a:extLst>
              <a:ext uri="{FF2B5EF4-FFF2-40B4-BE49-F238E27FC236}">
                <a16:creationId xmlns:a16="http://schemas.microsoft.com/office/drawing/2014/main" id="{46F91310-5CEB-466D-8DCB-4F91EFF7F8A1}"/>
              </a:ext>
            </a:extLst>
          </p:cNvPr>
          <p:cNvSpPr/>
          <p:nvPr/>
        </p:nvSpPr>
        <p:spPr>
          <a:xfrm>
            <a:off x="978918" y="1752132"/>
            <a:ext cx="9167152" cy="452028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34" name="직사각형 233">
            <a:extLst>
              <a:ext uri="{FF2B5EF4-FFF2-40B4-BE49-F238E27FC236}">
                <a16:creationId xmlns:a16="http://schemas.microsoft.com/office/drawing/2014/main" id="{46C96309-B598-49A9-881B-588DD20738E9}"/>
              </a:ext>
            </a:extLst>
          </p:cNvPr>
          <p:cNvSpPr/>
          <p:nvPr/>
        </p:nvSpPr>
        <p:spPr>
          <a:xfrm>
            <a:off x="978919" y="1750562"/>
            <a:ext cx="5515187" cy="668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35" name="TextBox 234">
            <a:extLst>
              <a:ext uri="{FF2B5EF4-FFF2-40B4-BE49-F238E27FC236}">
                <a16:creationId xmlns:a16="http://schemas.microsoft.com/office/drawing/2014/main" id="{E627693F-F4A5-45CB-BDDC-DB7EDFAB9A77}"/>
              </a:ext>
            </a:extLst>
          </p:cNvPr>
          <p:cNvSpPr txBox="1"/>
          <p:nvPr/>
        </p:nvSpPr>
        <p:spPr>
          <a:xfrm>
            <a:off x="1057703" y="1788954"/>
            <a:ext cx="5623015" cy="584775"/>
          </a:xfrm>
          <a:prstGeom prst="rect">
            <a:avLst/>
          </a:prstGeom>
          <a:noFill/>
        </p:spPr>
        <p:txBody>
          <a:bodyPr wrap="square" rtlCol="0">
            <a:spAutoFit/>
          </a:bodyPr>
          <a:lstStyle/>
          <a:p>
            <a:r>
              <a:rPr lang="en-US" altLang="ko-KR" sz="3200" b="1">
                <a:solidFill>
                  <a:schemeClr val="bg1"/>
                </a:solidFill>
                <a:latin typeface="나눔스퀘어_ac Light" panose="020B0600000101010101" pitchFamily="50" charset="-127"/>
                <a:ea typeface="나눔스퀘어_ac Light" panose="020B0600000101010101" pitchFamily="50" charset="-127"/>
              </a:rPr>
              <a:t>test.jsonl - </a:t>
            </a:r>
            <a:r>
              <a:rPr lang="ko-KR" altLang="en-US" sz="3200" b="1">
                <a:solidFill>
                  <a:schemeClr val="bg1"/>
                </a:solidFill>
                <a:latin typeface="나눔스퀘어_ac Light" panose="020B0600000101010101" pitchFamily="50" charset="-127"/>
                <a:ea typeface="나눔스퀘어_ac Light" panose="020B0600000101010101" pitchFamily="50" charset="-127"/>
              </a:rPr>
              <a:t>추론할 데이터셋</a:t>
            </a:r>
          </a:p>
        </p:txBody>
      </p:sp>
      <p:pic>
        <p:nvPicPr>
          <p:cNvPr id="242" name="그림 241">
            <a:extLst>
              <a:ext uri="{FF2B5EF4-FFF2-40B4-BE49-F238E27FC236}">
                <a16:creationId xmlns:a16="http://schemas.microsoft.com/office/drawing/2014/main" id="{01410BAF-F377-46F6-9EFF-CFE51364E8B5}"/>
              </a:ext>
            </a:extLst>
          </p:cNvPr>
          <p:cNvPicPr>
            <a:picLocks noChangeAspect="1"/>
          </p:cNvPicPr>
          <p:nvPr/>
        </p:nvPicPr>
        <p:blipFill>
          <a:blip r:embed="rId3"/>
          <a:stretch>
            <a:fillRect/>
          </a:stretch>
        </p:blipFill>
        <p:spPr>
          <a:xfrm>
            <a:off x="978917" y="3366052"/>
            <a:ext cx="9201150" cy="2924175"/>
          </a:xfrm>
          <a:prstGeom prst="rect">
            <a:avLst/>
          </a:prstGeom>
        </p:spPr>
      </p:pic>
    </p:spTree>
    <p:extLst>
      <p:ext uri="{BB962C8B-B14F-4D97-AF65-F5344CB8AC3E}">
        <p14:creationId xmlns:p14="http://schemas.microsoft.com/office/powerpoint/2010/main" val="56103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5"/>
                                        </p:tgtEl>
                                      </p:cBhvr>
                                    </p:animEffect>
                                    <p:set>
                                      <p:cBhvr>
                                        <p:cTn id="7" dur="1" fill="hold">
                                          <p:stCondLst>
                                            <p:cond delay="499"/>
                                          </p:stCondLst>
                                        </p:cTn>
                                        <p:tgtEl>
                                          <p:spTgt spid="22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27"/>
                                        </p:tgtEl>
                                      </p:cBhvr>
                                    </p:animEffect>
                                    <p:set>
                                      <p:cBhvr>
                                        <p:cTn id="13" dur="1" fill="hold">
                                          <p:stCondLst>
                                            <p:cond delay="499"/>
                                          </p:stCondLst>
                                        </p:cTn>
                                        <p:tgtEl>
                                          <p:spTgt spid="22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8"/>
                                        </p:tgtEl>
                                      </p:cBhvr>
                                    </p:animEffect>
                                    <p:set>
                                      <p:cBhvr>
                                        <p:cTn id="16" dur="1" fill="hold">
                                          <p:stCondLst>
                                            <p:cond delay="499"/>
                                          </p:stCondLst>
                                        </p:cTn>
                                        <p:tgtEl>
                                          <p:spTgt spid="22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4"/>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animEffect transition="in" filter="fade">
                                      <p:cBhvr>
                                        <p:cTn id="23" dur="500"/>
                                        <p:tgtEl>
                                          <p:spTgt spid="235"/>
                                        </p:tgtEl>
                                      </p:cBhvr>
                                    </p:animEffect>
                                  </p:childTnLst>
                                </p:cTn>
                              </p:par>
                              <p:par>
                                <p:cTn id="24" presetID="1" presetClass="entr" presetSubtype="0" fill="hold" nodeType="withEffect">
                                  <p:stCondLst>
                                    <p:cond delay="0"/>
                                  </p:stCondLst>
                                  <p:childTnLst>
                                    <p:set>
                                      <p:cBhvr>
                                        <p:cTn id="25"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7" grpId="0" animBg="1"/>
      <p:bldP spid="228" grpId="0"/>
      <p:bldP spid="233" grpId="0" animBg="1"/>
      <p:bldP spid="234" grpId="0" animBg="1"/>
      <p:bldP spid="2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직사각형 225">
            <a:extLst>
              <a:ext uri="{FF2B5EF4-FFF2-40B4-BE49-F238E27FC236}">
                <a16:creationId xmlns:a16="http://schemas.microsoft.com/office/drawing/2014/main" id="{D55EE702-3E27-4E89-BCAB-D9184F167285}"/>
              </a:ext>
            </a:extLst>
          </p:cNvPr>
          <p:cNvSpPr/>
          <p:nvPr/>
        </p:nvSpPr>
        <p:spPr>
          <a:xfrm>
            <a:off x="6172039" y="2941249"/>
            <a:ext cx="1311110" cy="4789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25" name="직사각형 224">
            <a:extLst>
              <a:ext uri="{FF2B5EF4-FFF2-40B4-BE49-F238E27FC236}">
                <a16:creationId xmlns:a16="http://schemas.microsoft.com/office/drawing/2014/main" id="{07F31ECD-15BD-4375-AB36-234EB00EA465}"/>
              </a:ext>
            </a:extLst>
          </p:cNvPr>
          <p:cNvSpPr/>
          <p:nvPr/>
        </p:nvSpPr>
        <p:spPr>
          <a:xfrm>
            <a:off x="6172039" y="1843788"/>
            <a:ext cx="1311110" cy="4789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rgbClr val="D9D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D9D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431528" cy="338554"/>
          </a:xfrm>
          <a:prstGeom prst="rect">
            <a:avLst/>
          </a:prstGeom>
          <a:noFill/>
        </p:spPr>
        <p:txBody>
          <a:bodyPr wrap="none" rtlCol="0">
            <a:spAutoFit/>
          </a:bodyPr>
          <a:lstStyle/>
          <a:p>
            <a:r>
              <a:rPr lang="en-US" altLang="ko-KR" sz="1600">
                <a:solidFill>
                  <a:schemeClr val="accent2"/>
                </a:solidFill>
                <a:latin typeface="나눔스퀘어_ac Light" panose="020B0600000101010101" pitchFamily="50" charset="-127"/>
                <a:ea typeface="나눔스퀘어_ac Light" panose="020B0600000101010101" pitchFamily="50" charset="-127"/>
              </a:rPr>
              <a:t>03</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344779"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Evaluation Method</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07720910-A0B0-41ED-8777-F1196E0B5BAB}"/>
              </a:ext>
            </a:extLst>
          </p:cNvPr>
          <p:cNvSpPr/>
          <p:nvPr/>
        </p:nvSpPr>
        <p:spPr>
          <a:xfrm>
            <a:off x="1061630" y="1739143"/>
            <a:ext cx="4909512" cy="420886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3" name="직사각형 22">
            <a:extLst>
              <a:ext uri="{FF2B5EF4-FFF2-40B4-BE49-F238E27FC236}">
                <a16:creationId xmlns:a16="http://schemas.microsoft.com/office/drawing/2014/main" id="{AFAFD1A1-B1D3-4BE5-A3FD-D2410308D46D}"/>
              </a:ext>
            </a:extLst>
          </p:cNvPr>
          <p:cNvSpPr/>
          <p:nvPr/>
        </p:nvSpPr>
        <p:spPr>
          <a:xfrm>
            <a:off x="970384" y="1727867"/>
            <a:ext cx="2649894" cy="668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4" name="TextBox 23">
            <a:extLst>
              <a:ext uri="{FF2B5EF4-FFF2-40B4-BE49-F238E27FC236}">
                <a16:creationId xmlns:a16="http://schemas.microsoft.com/office/drawing/2014/main" id="{D467360C-B5F9-4686-9B0E-5898E7C552A6}"/>
              </a:ext>
            </a:extLst>
          </p:cNvPr>
          <p:cNvSpPr txBox="1"/>
          <p:nvPr/>
        </p:nvSpPr>
        <p:spPr>
          <a:xfrm>
            <a:off x="899658" y="1769601"/>
            <a:ext cx="2720620" cy="584775"/>
          </a:xfrm>
          <a:prstGeom prst="rect">
            <a:avLst/>
          </a:prstGeom>
          <a:noFill/>
        </p:spPr>
        <p:txBody>
          <a:bodyPr wrap="square" rtlCol="0">
            <a:spAutoFit/>
          </a:bodyPr>
          <a:lstStyle/>
          <a:p>
            <a:pPr algn="ctr"/>
            <a:r>
              <a:rPr lang="en-US" altLang="ko-KR" sz="3200" b="1" dirty="0">
                <a:solidFill>
                  <a:schemeClr val="bg1"/>
                </a:solidFill>
                <a:latin typeface="나눔스퀘어_ac Light" panose="020B0600000101010101" pitchFamily="50" charset="-127"/>
                <a:ea typeface="나눔스퀘어_ac Light" panose="020B0600000101010101" pitchFamily="50" charset="-127"/>
              </a:rPr>
              <a:t>Rouge Score</a:t>
            </a:r>
            <a:endParaRPr lang="ko-KR" altLang="en-US" sz="3200" b="1" dirty="0">
              <a:solidFill>
                <a:schemeClr val="bg1"/>
              </a:solidFill>
              <a:latin typeface="나눔스퀘어_ac Light" panose="020B0600000101010101" pitchFamily="50" charset="-127"/>
              <a:ea typeface="나눔스퀘어_ac Light" panose="020B0600000101010101" pitchFamily="50" charset="-127"/>
            </a:endParaRPr>
          </a:p>
        </p:txBody>
      </p:sp>
      <p:pic>
        <p:nvPicPr>
          <p:cNvPr id="2050" name="Picture 2">
            <a:extLst>
              <a:ext uri="{FF2B5EF4-FFF2-40B4-BE49-F238E27FC236}">
                <a16:creationId xmlns:a16="http://schemas.microsoft.com/office/drawing/2014/main" id="{CEC89061-6410-4473-8B86-19ED61ED2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68" y="3157458"/>
            <a:ext cx="4796235" cy="2295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52CE88-C5A4-4992-8A1B-1905F671B0C5}"/>
              </a:ext>
            </a:extLst>
          </p:cNvPr>
          <p:cNvSpPr txBox="1"/>
          <p:nvPr/>
        </p:nvSpPr>
        <p:spPr>
          <a:xfrm>
            <a:off x="6264819" y="1922171"/>
            <a:ext cx="6030818" cy="3970318"/>
          </a:xfrm>
          <a:prstGeom prst="rect">
            <a:avLst/>
          </a:prstGeom>
          <a:noFill/>
        </p:spPr>
        <p:txBody>
          <a:bodyPr wrap="none" rtlCol="0">
            <a:spAutoFit/>
          </a:bodyPr>
          <a:lstStyle/>
          <a:p>
            <a:r>
              <a:rPr lang="en-US" altLang="ko-KR" b="1" dirty="0">
                <a:solidFill>
                  <a:schemeClr val="bg1"/>
                </a:solidFill>
                <a:latin typeface="나눔스퀘어_ac Light" panose="020B0600000101010101" pitchFamily="50" charset="-127"/>
                <a:ea typeface="나눔스퀘어_ac Light" panose="020B0600000101010101" pitchFamily="50" charset="-127"/>
              </a:rPr>
              <a:t>ROUGE-N</a:t>
            </a:r>
            <a:r>
              <a:rPr lang="en-US" altLang="ko-KR" b="1" dirty="0">
                <a:latin typeface="나눔스퀘어_ac Light" panose="020B0600000101010101" pitchFamily="50" charset="-127"/>
                <a:ea typeface="나눔스퀘어_ac Light" panose="020B0600000101010101" pitchFamily="50" charset="-127"/>
              </a:rPr>
              <a:t>    </a:t>
            </a:r>
            <a:r>
              <a:rPr lang="ko-KR" altLang="en-US" b="1" dirty="0">
                <a:latin typeface="나눔스퀘어_ac Light" panose="020B0600000101010101" pitchFamily="50" charset="-127"/>
                <a:ea typeface="나눔스퀘어_ac Light" panose="020B0600000101010101" pitchFamily="50" charset="-127"/>
              </a:rPr>
              <a:t>시스템 요약본</a:t>
            </a:r>
            <a:r>
              <a:rPr lang="ko-KR" altLang="en-US" dirty="0">
                <a:latin typeface="나눔스퀘어_ac Light" panose="020B0600000101010101" pitchFamily="50" charset="-127"/>
                <a:ea typeface="나눔스퀘어_ac Light" panose="020B0600000101010101" pitchFamily="50" charset="-127"/>
              </a:rPr>
              <a:t>과 </a:t>
            </a:r>
            <a:r>
              <a:rPr lang="ko-KR" altLang="en-US" b="1" dirty="0">
                <a:latin typeface="나눔스퀘어_ac Light" panose="020B0600000101010101" pitchFamily="50" charset="-127"/>
                <a:ea typeface="나눔스퀘어_ac Light" panose="020B0600000101010101" pitchFamily="50" charset="-127"/>
              </a:rPr>
              <a:t>참조 요약본</a:t>
            </a:r>
            <a:r>
              <a:rPr lang="ko-KR" altLang="en-US" dirty="0">
                <a:latin typeface="나눔스퀘어_ac Light" panose="020B0600000101010101" pitchFamily="50" charset="-127"/>
                <a:ea typeface="나눔스퀘어_ac Light" panose="020B0600000101010101" pitchFamily="50" charset="-127"/>
              </a:rPr>
              <a:t>의 문장을</a:t>
            </a:r>
            <a:endParaRPr lang="en-US" altLang="ko-KR" dirty="0">
              <a:latin typeface="나눔스퀘어_ac Light" panose="020B0600000101010101" pitchFamily="50" charset="-127"/>
              <a:ea typeface="나눔스퀘어_ac Light" panose="020B0600000101010101" pitchFamily="50" charset="-127"/>
            </a:endParaRPr>
          </a:p>
          <a:p>
            <a:r>
              <a:rPr lang="en-US" altLang="ko-KR" dirty="0">
                <a:latin typeface="나눔스퀘어_ac Light" panose="020B0600000101010101" pitchFamily="50" charset="-127"/>
                <a:ea typeface="나눔스퀘어_ac Light" panose="020B0600000101010101" pitchFamily="50" charset="-127"/>
              </a:rPr>
              <a:t>                     </a:t>
            </a:r>
            <a:r>
              <a:rPr lang="ko-KR" altLang="en-US" dirty="0">
                <a:latin typeface="나눔스퀘어_ac Light" panose="020B0600000101010101" pitchFamily="50" charset="-127"/>
                <a:ea typeface="나눔스퀘어_ac Light" panose="020B0600000101010101" pitchFamily="50" charset="-127"/>
              </a:rPr>
              <a:t>단어 </a:t>
            </a:r>
            <a:r>
              <a:rPr lang="en-US" altLang="ko-KR" dirty="0">
                <a:latin typeface="나눔스퀘어_ac Light" panose="020B0600000101010101" pitchFamily="50" charset="-127"/>
                <a:ea typeface="나눔스퀘어_ac Light" panose="020B0600000101010101" pitchFamily="50" charset="-127"/>
              </a:rPr>
              <a:t>N</a:t>
            </a:r>
            <a:r>
              <a:rPr lang="ko-KR" altLang="en-US" dirty="0">
                <a:latin typeface="나눔스퀘어_ac Light" panose="020B0600000101010101" pitchFamily="50" charset="-127"/>
                <a:ea typeface="나눔스퀘어_ac Light" panose="020B0600000101010101" pitchFamily="50" charset="-127"/>
              </a:rPr>
              <a:t>개씩의 토막으로 분해했을 때</a:t>
            </a:r>
            <a:endParaRPr lang="en-US" altLang="ko-KR" dirty="0">
              <a:latin typeface="나눔스퀘어_ac Light" panose="020B0600000101010101" pitchFamily="50" charset="-127"/>
              <a:ea typeface="나눔스퀘어_ac Light" panose="020B0600000101010101" pitchFamily="50" charset="-127"/>
            </a:endParaRPr>
          </a:p>
          <a:p>
            <a:r>
              <a:rPr lang="ko-KR" altLang="en-US" b="1" dirty="0">
                <a:latin typeface="나눔스퀘어_ac Light" panose="020B0600000101010101" pitchFamily="50" charset="-127"/>
                <a:ea typeface="나눔스퀘어_ac Light" panose="020B0600000101010101" pitchFamily="50" charset="-127"/>
              </a:rPr>
              <a:t>                     겹치는 단어들의 수</a:t>
            </a:r>
            <a:r>
              <a:rPr lang="ko-KR" altLang="en-US" dirty="0">
                <a:latin typeface="나눔스퀘어_ac Light" panose="020B0600000101010101" pitchFamily="50" charset="-127"/>
                <a:ea typeface="나눔스퀘어_ac Light" panose="020B0600000101010101" pitchFamily="50" charset="-127"/>
              </a:rPr>
              <a:t>를 보는 지표</a:t>
            </a:r>
            <a:endParaRPr lang="en-US" altLang="ko-KR" dirty="0">
              <a:latin typeface="나눔스퀘어_ac Light" panose="020B0600000101010101" pitchFamily="50" charset="-127"/>
              <a:ea typeface="나눔스퀘어_ac Light" panose="020B0600000101010101" pitchFamily="50" charset="-127"/>
            </a:endParaRPr>
          </a:p>
          <a:p>
            <a:endParaRPr lang="en-US" altLang="ko-KR" dirty="0">
              <a:latin typeface="나눔스퀘어_ac Light" panose="020B0600000101010101" pitchFamily="50" charset="-127"/>
              <a:ea typeface="나눔스퀘어_ac Light" panose="020B0600000101010101" pitchFamily="50" charset="-127"/>
            </a:endParaRPr>
          </a:p>
          <a:p>
            <a:r>
              <a:rPr lang="en-US" altLang="ko-KR" b="1" dirty="0">
                <a:solidFill>
                  <a:schemeClr val="bg1"/>
                </a:solidFill>
                <a:latin typeface="나눔스퀘어_ac Light" panose="020B0600000101010101" pitchFamily="50" charset="-127"/>
                <a:ea typeface="나눔스퀘어_ac Light" panose="020B0600000101010101" pitchFamily="50" charset="-127"/>
              </a:rPr>
              <a:t>ROUGE-L </a:t>
            </a:r>
            <a:r>
              <a:rPr lang="en-US" altLang="ko-KR" b="1" dirty="0">
                <a:latin typeface="나눔스퀘어_ac Light" panose="020B0600000101010101" pitchFamily="50" charset="-127"/>
                <a:ea typeface="나눔스퀘어_ac Light" panose="020B0600000101010101" pitchFamily="50" charset="-127"/>
              </a:rPr>
              <a:t>  </a:t>
            </a:r>
            <a:r>
              <a:rPr lang="en-US" altLang="ko-KR" dirty="0">
                <a:latin typeface="나눔스퀘어_ac Light" panose="020B0600000101010101" pitchFamily="50" charset="-127"/>
                <a:ea typeface="나눔스퀘어_ac Light" panose="020B0600000101010101" pitchFamily="50" charset="-127"/>
              </a:rPr>
              <a:t>  </a:t>
            </a:r>
            <a:r>
              <a:rPr lang="en-US" altLang="ko-KR" dirty="0">
                <a:latin typeface="나눔스퀘어_ac Light" panose="020B0600000101010101" pitchFamily="50" charset="-127"/>
                <a:ea typeface="나눔스퀘어_ac Light" panose="020B0600000101010101" pitchFamily="50" charset="-127"/>
                <a:hlinkClick r:id="rId3"/>
              </a:rPr>
              <a:t>LCS</a:t>
            </a:r>
            <a:r>
              <a:rPr lang="ko-KR" altLang="en-US" dirty="0">
                <a:latin typeface="나눔스퀘어_ac Light" panose="020B0600000101010101" pitchFamily="50" charset="-127"/>
                <a:ea typeface="나눔스퀘어_ac Light" panose="020B0600000101010101" pitchFamily="50" charset="-127"/>
              </a:rPr>
              <a:t> 기법을 이용해 </a:t>
            </a:r>
            <a:endParaRPr lang="en-US" altLang="ko-KR" dirty="0">
              <a:latin typeface="나눔스퀘어_ac Light" panose="020B0600000101010101" pitchFamily="50" charset="-127"/>
              <a:ea typeface="나눔스퀘어_ac Light" panose="020B0600000101010101" pitchFamily="50" charset="-127"/>
            </a:endParaRPr>
          </a:p>
          <a:p>
            <a:r>
              <a:rPr lang="ko-KR" altLang="en-US" b="1" dirty="0">
                <a:latin typeface="나눔스퀘어_ac Light" panose="020B0600000101010101" pitchFamily="50" charset="-127"/>
                <a:ea typeface="나눔스퀘어_ac Light" panose="020B0600000101010101" pitchFamily="50" charset="-127"/>
              </a:rPr>
              <a:t>                     최장 길이</a:t>
            </a:r>
            <a:r>
              <a:rPr lang="ko-KR" altLang="en-US" dirty="0">
                <a:latin typeface="나눔스퀘어_ac Light" panose="020B0600000101010101" pitchFamily="50" charset="-127"/>
                <a:ea typeface="나눔스퀘어_ac Light" panose="020B0600000101010101" pitchFamily="50" charset="-127"/>
              </a:rPr>
              <a:t>로 매칭되는 문자열을 측정</a:t>
            </a:r>
            <a:endParaRPr lang="en-US" altLang="ko-KR" dirty="0">
              <a:latin typeface="나눔스퀘어_ac Light" panose="020B0600000101010101" pitchFamily="50" charset="-127"/>
              <a:ea typeface="나눔스퀘어_ac Light" panose="020B0600000101010101" pitchFamily="50" charset="-127"/>
            </a:endParaRPr>
          </a:p>
          <a:p>
            <a:endParaRPr lang="en-US" altLang="ko-KR" dirty="0">
              <a:latin typeface="나눔스퀘어_ac Light" panose="020B0600000101010101" pitchFamily="50" charset="-127"/>
              <a:ea typeface="나눔스퀘어_ac Light" panose="020B0600000101010101" pitchFamily="50" charset="-127"/>
            </a:endParaRPr>
          </a:p>
          <a:p>
            <a:r>
              <a:rPr lang="ko-KR" altLang="en-US" dirty="0">
                <a:latin typeface="나눔스퀘어_ac Light" panose="020B0600000101010101" pitchFamily="50" charset="-127"/>
                <a:ea typeface="나눔스퀘어_ac Light" panose="020B0600000101010101" pitchFamily="50" charset="-127"/>
              </a:rPr>
              <a:t>대회에서는</a:t>
            </a:r>
            <a:r>
              <a:rPr lang="en-US" altLang="ko-KR" dirty="0">
                <a:latin typeface="나눔스퀘어_ac Light" panose="020B0600000101010101" pitchFamily="50" charset="-127"/>
                <a:ea typeface="나눔스퀘어_ac Light" panose="020B0600000101010101" pitchFamily="50" charset="-127"/>
              </a:rPr>
              <a:t> </a:t>
            </a:r>
          </a:p>
          <a:p>
            <a:endParaRPr lang="en-US" altLang="ko-KR" dirty="0">
              <a:latin typeface="나눔스퀘어_ac Light" panose="020B0600000101010101" pitchFamily="50" charset="-127"/>
              <a:ea typeface="나눔스퀘어_ac Light" panose="020B0600000101010101" pitchFamily="50" charset="-127"/>
            </a:endParaRPr>
          </a:p>
          <a:p>
            <a:r>
              <a:rPr lang="en-US" altLang="ko-KR" b="1" dirty="0">
                <a:latin typeface="나눔스퀘어_ac Light" panose="020B0600000101010101" pitchFamily="50" charset="-127"/>
                <a:ea typeface="나눔스퀘어_ac Light" panose="020B0600000101010101" pitchFamily="50" charset="-127"/>
              </a:rPr>
              <a:t>ROUGE-1</a:t>
            </a:r>
            <a:r>
              <a:rPr lang="en-US" altLang="ko-KR" dirty="0">
                <a:latin typeface="나눔스퀘어_ac Light" panose="020B0600000101010101" pitchFamily="50" charset="-127"/>
                <a:ea typeface="나눔스퀘어_ac Light" panose="020B0600000101010101" pitchFamily="50" charset="-127"/>
              </a:rPr>
              <a:t>(</a:t>
            </a:r>
            <a:r>
              <a:rPr lang="ko-KR" altLang="en-US" dirty="0">
                <a:latin typeface="나눔스퀘어_ac Light" panose="020B0600000101010101" pitchFamily="50" charset="-127"/>
                <a:ea typeface="나눔스퀘어_ac Light" panose="020B0600000101010101" pitchFamily="50" charset="-127"/>
              </a:rPr>
              <a:t>점수</a:t>
            </a:r>
            <a:r>
              <a:rPr lang="en-US" altLang="ko-KR" dirty="0">
                <a:latin typeface="나눔스퀘어_ac Light" panose="020B0600000101010101" pitchFamily="50" charset="-127"/>
                <a:ea typeface="나눔스퀘어_ac Light" panose="020B0600000101010101" pitchFamily="50" charset="-127"/>
              </a:rPr>
              <a:t>1), </a:t>
            </a:r>
            <a:r>
              <a:rPr lang="en-US" altLang="ko-KR" b="1" dirty="0">
                <a:latin typeface="나눔스퀘어_ac Light" panose="020B0600000101010101" pitchFamily="50" charset="-127"/>
                <a:ea typeface="나눔스퀘어_ac Light" panose="020B0600000101010101" pitchFamily="50" charset="-127"/>
              </a:rPr>
              <a:t>ROUGE-2</a:t>
            </a:r>
            <a:r>
              <a:rPr lang="en-US" altLang="ko-KR" dirty="0">
                <a:latin typeface="나눔스퀘어_ac Light" panose="020B0600000101010101" pitchFamily="50" charset="-127"/>
                <a:ea typeface="나눔스퀘어_ac Light" panose="020B0600000101010101" pitchFamily="50" charset="-127"/>
              </a:rPr>
              <a:t>(</a:t>
            </a:r>
            <a:r>
              <a:rPr lang="ko-KR" altLang="en-US" dirty="0">
                <a:latin typeface="나눔스퀘어_ac Light" panose="020B0600000101010101" pitchFamily="50" charset="-127"/>
                <a:ea typeface="나눔스퀘어_ac Light" panose="020B0600000101010101" pitchFamily="50" charset="-127"/>
              </a:rPr>
              <a:t>점수</a:t>
            </a:r>
            <a:r>
              <a:rPr lang="en-US" altLang="ko-KR" dirty="0">
                <a:latin typeface="나눔스퀘어_ac Light" panose="020B0600000101010101" pitchFamily="50" charset="-127"/>
                <a:ea typeface="나눔스퀘어_ac Light" panose="020B0600000101010101" pitchFamily="50" charset="-127"/>
              </a:rPr>
              <a:t>2), </a:t>
            </a:r>
            <a:r>
              <a:rPr lang="en-US" altLang="ko-KR" b="1" dirty="0">
                <a:latin typeface="나눔스퀘어_ac Light" panose="020B0600000101010101" pitchFamily="50" charset="-127"/>
                <a:ea typeface="나눔스퀘어_ac Light" panose="020B0600000101010101" pitchFamily="50" charset="-127"/>
              </a:rPr>
              <a:t>ROUGE-L</a:t>
            </a:r>
            <a:r>
              <a:rPr lang="en-US" altLang="ko-KR" dirty="0">
                <a:latin typeface="나눔스퀘어_ac Light" panose="020B0600000101010101" pitchFamily="50" charset="-127"/>
                <a:ea typeface="나눔스퀘어_ac Light" panose="020B0600000101010101" pitchFamily="50" charset="-127"/>
              </a:rPr>
              <a:t>(</a:t>
            </a:r>
            <a:r>
              <a:rPr lang="ko-KR" altLang="en-US" dirty="0">
                <a:latin typeface="나눔스퀘어_ac Light" panose="020B0600000101010101" pitchFamily="50" charset="-127"/>
                <a:ea typeface="나눔스퀘어_ac Light" panose="020B0600000101010101" pitchFamily="50" charset="-127"/>
              </a:rPr>
              <a:t>점수</a:t>
            </a:r>
            <a:r>
              <a:rPr lang="en-US" altLang="ko-KR" dirty="0">
                <a:latin typeface="나눔스퀘어_ac Light" panose="020B0600000101010101" pitchFamily="50" charset="-127"/>
                <a:ea typeface="나눔스퀘어_ac Light" panose="020B0600000101010101" pitchFamily="50" charset="-127"/>
              </a:rPr>
              <a:t>3)</a:t>
            </a:r>
            <a:r>
              <a:rPr lang="ko-KR" altLang="en-US" dirty="0">
                <a:latin typeface="나눔스퀘어_ac Light" panose="020B0600000101010101" pitchFamily="50" charset="-127"/>
                <a:ea typeface="나눔스퀘어_ac Light" panose="020B0600000101010101" pitchFamily="50" charset="-127"/>
              </a:rPr>
              <a:t>의</a:t>
            </a:r>
            <a:endParaRPr lang="en-US" altLang="ko-KR" dirty="0">
              <a:latin typeface="나눔스퀘어_ac Light" panose="020B0600000101010101" pitchFamily="50" charset="-127"/>
              <a:ea typeface="나눔스퀘어_ac Light" panose="020B0600000101010101" pitchFamily="50" charset="-127"/>
            </a:endParaRPr>
          </a:p>
          <a:p>
            <a:r>
              <a:rPr lang="ko-KR" altLang="en-US" b="1" dirty="0">
                <a:latin typeface="나눔스퀘어_ac Light" panose="020B0600000101010101" pitchFamily="50" charset="-127"/>
                <a:ea typeface="나눔스퀘어_ac Light" panose="020B0600000101010101" pitchFamily="50" charset="-127"/>
              </a:rPr>
              <a:t>개별 순위의 합산 오름차순</a:t>
            </a:r>
            <a:r>
              <a:rPr lang="ko-KR" altLang="en-US" dirty="0">
                <a:latin typeface="나눔스퀘어_ac Light" panose="020B0600000101010101" pitchFamily="50" charset="-127"/>
                <a:ea typeface="나눔스퀘어_ac Light" panose="020B0600000101010101" pitchFamily="50" charset="-127"/>
              </a:rPr>
              <a:t>으로 순위 결정</a:t>
            </a:r>
            <a:endParaRPr lang="en-US" altLang="ko-KR" dirty="0">
              <a:latin typeface="나눔스퀘어_ac Light" panose="020B0600000101010101" pitchFamily="50" charset="-127"/>
              <a:ea typeface="나눔스퀘어_ac Light" panose="020B0600000101010101" pitchFamily="50" charset="-127"/>
            </a:endParaRPr>
          </a:p>
          <a:p>
            <a:endParaRPr lang="en-US" altLang="ko-KR" dirty="0">
              <a:latin typeface="나눔스퀘어_ac Light" panose="020B0600000101010101" pitchFamily="50" charset="-127"/>
              <a:ea typeface="나눔스퀘어_ac Light" panose="020B0600000101010101" pitchFamily="50" charset="-127"/>
            </a:endParaRPr>
          </a:p>
          <a:p>
            <a:r>
              <a:rPr lang="en-US" altLang="ko-KR" dirty="0">
                <a:latin typeface="나눔스퀘어_ac Light" panose="020B0600000101010101" pitchFamily="50" charset="-127"/>
                <a:ea typeface="나눔스퀘어_ac Light" panose="020B0600000101010101" pitchFamily="50" charset="-127"/>
              </a:rPr>
              <a:t>(Ex. - ROUGE-1: 1</a:t>
            </a:r>
            <a:r>
              <a:rPr lang="ko-KR" altLang="en-US" dirty="0">
                <a:latin typeface="나눔스퀘어_ac Light" panose="020B0600000101010101" pitchFamily="50" charset="-127"/>
                <a:ea typeface="나눔스퀘어_ac Light" panose="020B0600000101010101" pitchFamily="50" charset="-127"/>
              </a:rPr>
              <a:t>위</a:t>
            </a:r>
            <a:r>
              <a:rPr lang="en-US" altLang="ko-KR" dirty="0">
                <a:latin typeface="나눔스퀘어_ac Light" panose="020B0600000101010101" pitchFamily="50" charset="-127"/>
                <a:ea typeface="나눔스퀘어_ac Light" panose="020B0600000101010101" pitchFamily="50" charset="-127"/>
              </a:rPr>
              <a:t>, ROUGE-2: 3</a:t>
            </a:r>
            <a:r>
              <a:rPr lang="ko-KR" altLang="en-US" dirty="0">
                <a:latin typeface="나눔스퀘어_ac Light" panose="020B0600000101010101" pitchFamily="50" charset="-127"/>
                <a:ea typeface="나눔스퀘어_ac Light" panose="020B0600000101010101" pitchFamily="50" charset="-127"/>
              </a:rPr>
              <a:t>위</a:t>
            </a:r>
            <a:r>
              <a:rPr lang="en-US" altLang="ko-KR" dirty="0">
                <a:latin typeface="나눔스퀘어_ac Light" panose="020B0600000101010101" pitchFamily="50" charset="-127"/>
                <a:ea typeface="나눔스퀘어_ac Light" panose="020B0600000101010101" pitchFamily="50" charset="-127"/>
              </a:rPr>
              <a:t>, ROUGE-L: 2</a:t>
            </a:r>
            <a:r>
              <a:rPr lang="ko-KR" altLang="en-US" dirty="0">
                <a:latin typeface="나눔스퀘어_ac Light" panose="020B0600000101010101" pitchFamily="50" charset="-127"/>
                <a:ea typeface="나눔스퀘어_ac Light" panose="020B0600000101010101" pitchFamily="50" charset="-127"/>
              </a:rPr>
              <a:t>위 </a:t>
            </a:r>
            <a:endParaRPr lang="en-US" altLang="ko-KR" dirty="0">
              <a:latin typeface="나눔스퀘어_ac Light" panose="020B0600000101010101" pitchFamily="50" charset="-127"/>
              <a:ea typeface="나눔스퀘어_ac Light" panose="020B0600000101010101" pitchFamily="50" charset="-127"/>
            </a:endParaRPr>
          </a:p>
          <a:p>
            <a:r>
              <a:rPr lang="en-US" altLang="ko-KR" dirty="0">
                <a:latin typeface="나눔스퀘어_ac Light" panose="020B0600000101010101" pitchFamily="50" charset="-127"/>
                <a:ea typeface="나눔스퀘어_ac Light" panose="020B0600000101010101" pitchFamily="50" charset="-127"/>
              </a:rPr>
              <a:t>  </a:t>
            </a:r>
            <a:r>
              <a:rPr lang="ko-KR" altLang="en-US" dirty="0">
                <a:latin typeface="나눔스퀘어_ac Light" panose="020B0600000101010101" pitchFamily="50" charset="-127"/>
                <a:ea typeface="나눔스퀘어_ac Light" panose="020B0600000101010101" pitchFamily="50" charset="-127"/>
              </a:rPr>
              <a:t>→</a:t>
            </a:r>
            <a:r>
              <a:rPr lang="en-US" altLang="ko-KR" dirty="0">
                <a:latin typeface="나눔스퀘어_ac Light" panose="020B0600000101010101" pitchFamily="50" charset="-127"/>
                <a:ea typeface="나눔스퀘어_ac Light" panose="020B0600000101010101" pitchFamily="50" charset="-127"/>
              </a:rPr>
              <a:t> 1+3+2=6</a:t>
            </a:r>
            <a:r>
              <a:rPr lang="ko-KR" altLang="en-US" dirty="0">
                <a:latin typeface="나눔스퀘어_ac Light" panose="020B0600000101010101" pitchFamily="50" charset="-127"/>
                <a:ea typeface="나눔스퀘어_ac Light" panose="020B0600000101010101" pitchFamily="50" charset="-127"/>
              </a:rPr>
              <a:t>점</a:t>
            </a:r>
            <a:r>
              <a:rPr lang="en-US" altLang="ko-KR" dirty="0">
                <a:latin typeface="나눔스퀘어_ac Light" panose="020B0600000101010101" pitchFamily="50" charset="-127"/>
                <a:ea typeface="나눔스퀘어_ac Light" panose="020B0600000101010101" pitchFamily="50" charset="-127"/>
              </a:rPr>
              <a:t>) </a:t>
            </a:r>
          </a:p>
        </p:txBody>
      </p:sp>
    </p:spTree>
    <p:extLst>
      <p:ext uri="{BB962C8B-B14F-4D97-AF65-F5344CB8AC3E}">
        <p14:creationId xmlns:p14="http://schemas.microsoft.com/office/powerpoint/2010/main" val="3239847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611065"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04-1</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3253135"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Preprocessing</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19D9FE4-0F50-4435-A473-F0EB612CC8C5}"/>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5" name="직사각형 64">
            <a:extLst>
              <a:ext uri="{FF2B5EF4-FFF2-40B4-BE49-F238E27FC236}">
                <a16:creationId xmlns:a16="http://schemas.microsoft.com/office/drawing/2014/main" id="{E1C896C5-2556-4883-BC54-D61B23505E29}"/>
              </a:ext>
            </a:extLst>
          </p:cNvPr>
          <p:cNvSpPr/>
          <p:nvPr/>
        </p:nvSpPr>
        <p:spPr>
          <a:xfrm>
            <a:off x="1061629" y="1429860"/>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latin typeface="나눔스퀘어_ac Light" panose="020B0600000101010101" pitchFamily="50" charset="-127"/>
                <a:ea typeface="나눔스퀘어_ac Light" panose="020B0600000101010101" pitchFamily="50" charset="-127"/>
              </a:rPr>
              <a:t>불필요 단어 삭제</a:t>
            </a:r>
          </a:p>
        </p:txBody>
      </p:sp>
      <p:sp>
        <p:nvSpPr>
          <p:cNvPr id="93" name="TextBox 92">
            <a:extLst>
              <a:ext uri="{FF2B5EF4-FFF2-40B4-BE49-F238E27FC236}">
                <a16:creationId xmlns:a16="http://schemas.microsoft.com/office/drawing/2014/main" id="{6CC6E699-CBB3-4347-A89A-64E8A7F6B11B}"/>
              </a:ext>
            </a:extLst>
          </p:cNvPr>
          <p:cNvSpPr txBox="1"/>
          <p:nvPr/>
        </p:nvSpPr>
        <p:spPr>
          <a:xfrm>
            <a:off x="1159949" y="2713136"/>
            <a:ext cx="3196996" cy="4021165"/>
          </a:xfrm>
          <a:prstGeom prst="rect">
            <a:avLst/>
          </a:prstGeom>
          <a:noFill/>
        </p:spPr>
        <p:txBody>
          <a:bodyPr wrap="square" rtlCol="0">
            <a:spAutoFit/>
          </a:bodyPr>
          <a:lstStyle/>
          <a:p>
            <a:pPr fontAlgn="base"/>
            <a:r>
              <a:rPr lang="ko-KR" altLang="en-US" sz="1400" dirty="0">
                <a:latin typeface="나눔스퀘어_ac Light" panose="020B0600000101010101" pitchFamily="50" charset="-127"/>
                <a:ea typeface="나눔스퀘어_ac Light" panose="020B0600000101010101" pitchFamily="50" charset="-127"/>
              </a:rPr>
              <a:t>뉴스 기사에는 특수문자들이 많이 있었고</a:t>
            </a:r>
            <a:r>
              <a:rPr lang="en-US" altLang="ko-KR" sz="1400" dirty="0">
                <a:latin typeface="나눔스퀘어_ac Light" panose="020B0600000101010101" pitchFamily="50" charset="-127"/>
                <a:ea typeface="나눔스퀘어_ac Light" panose="020B0600000101010101" pitchFamily="50" charset="-127"/>
              </a:rPr>
              <a:t>, </a:t>
            </a:r>
            <a:r>
              <a:rPr lang="ko-KR" altLang="en-US" sz="1400" dirty="0">
                <a:latin typeface="나눔스퀘어_ac Light" panose="020B0600000101010101" pitchFamily="50" charset="-127"/>
                <a:ea typeface="나눔스퀘어_ac Light" panose="020B0600000101010101" pitchFamily="50" charset="-127"/>
              </a:rPr>
              <a:t>일부는 </a:t>
            </a:r>
            <a:r>
              <a:rPr lang="ko-KR" altLang="en-US" sz="1400" b="1" dirty="0">
                <a:latin typeface="나눔스퀘어_ac Light" panose="020B0600000101010101" pitchFamily="50" charset="-127"/>
                <a:ea typeface="나눔스퀘어_ac Light" panose="020B0600000101010101" pitchFamily="50" charset="-127"/>
              </a:rPr>
              <a:t>분석에 방해가 되는 특수문자</a:t>
            </a:r>
            <a:endParaRPr lang="en-US" altLang="ko-KR" sz="1400" dirty="0">
              <a:latin typeface="나눔스퀘어_ac Light" panose="020B0600000101010101" pitchFamily="50" charset="-127"/>
              <a:ea typeface="나눔스퀘어_ac Light" panose="020B0600000101010101" pitchFamily="50" charset="-127"/>
            </a:endParaRP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-&gt;</a:t>
            </a: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train data</a:t>
            </a:r>
            <a:r>
              <a:rPr lang="ko-KR" altLang="en-US" sz="1400" dirty="0">
                <a:latin typeface="나눔스퀘어_ac Light" panose="020B0600000101010101" pitchFamily="50" charset="-127"/>
                <a:ea typeface="나눔스퀘어_ac Light" panose="020B0600000101010101" pitchFamily="50" charset="-127"/>
              </a:rPr>
              <a:t>에서 </a:t>
            </a:r>
            <a:endParaRPr lang="en-US" altLang="ko-KR" sz="1400" dirty="0">
              <a:latin typeface="나눔스퀘어_ac Light" panose="020B0600000101010101" pitchFamily="50" charset="-127"/>
              <a:ea typeface="나눔스퀘어_ac Light" panose="020B0600000101010101" pitchFamily="50" charset="-127"/>
            </a:endParaRPr>
          </a:p>
          <a:p>
            <a:pPr fontAlgn="base"/>
            <a:r>
              <a:rPr lang="ko-KR" altLang="en-US" sz="1400" b="1" dirty="0">
                <a:latin typeface="나눔스퀘어_ac Light" panose="020B0600000101010101" pitchFamily="50" charset="-127"/>
                <a:ea typeface="나눔스퀘어_ac Light" panose="020B0600000101010101" pitchFamily="50" charset="-127"/>
              </a:rPr>
              <a:t>실제 요약문에 사용된 특수문자</a:t>
            </a:r>
            <a:r>
              <a:rPr lang="ko-KR" altLang="en-US" sz="1400" dirty="0">
                <a:latin typeface="나눔스퀘어_ac Light" panose="020B0600000101010101" pitchFamily="50" charset="-127"/>
                <a:ea typeface="나눔스퀘어_ac Light" panose="020B0600000101010101" pitchFamily="50" charset="-127"/>
              </a:rPr>
              <a:t>만 </a:t>
            </a:r>
            <a:endParaRPr lang="en-US" altLang="ko-KR" sz="1400" dirty="0">
              <a:latin typeface="나눔스퀘어_ac Light" panose="020B0600000101010101" pitchFamily="50" charset="-127"/>
              <a:ea typeface="나눔스퀘어_ac Light" panose="020B0600000101010101" pitchFamily="50" charset="-127"/>
            </a:endParaRPr>
          </a:p>
          <a:p>
            <a:pPr fontAlgn="base"/>
            <a:r>
              <a:rPr lang="ko-KR" altLang="en-US" sz="1400" dirty="0">
                <a:latin typeface="나눔스퀘어_ac Light" panose="020B0600000101010101" pitchFamily="50" charset="-127"/>
                <a:ea typeface="나눔스퀘어_ac Light" panose="020B0600000101010101" pitchFamily="50" charset="-127"/>
              </a:rPr>
              <a:t>살리기로 결정</a:t>
            </a:r>
            <a:endParaRPr lang="en-US" altLang="ko-KR" sz="1400" dirty="0">
              <a:latin typeface="나눔스퀘어_ac Light" panose="020B0600000101010101" pitchFamily="50" charset="-127"/>
              <a:ea typeface="나눔스퀘어_ac Light" panose="020B0600000101010101" pitchFamily="50" charset="-127"/>
            </a:endParaRPr>
          </a:p>
          <a:p>
            <a:pPr fontAlgn="base"/>
            <a:endParaRPr lang="en-US" altLang="ko-KR" sz="1400" b="1"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-&gt; </a:t>
            </a: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Pattern</a:t>
            </a:r>
            <a:r>
              <a:rPr lang="ko-KR" altLang="en-US" sz="1400" dirty="0">
                <a:latin typeface="나눔스퀘어_ac Light" panose="020B0600000101010101" pitchFamily="50" charset="-127"/>
                <a:ea typeface="나눔스퀘어_ac Light" panose="020B0600000101010101" pitchFamily="50" charset="-127"/>
              </a:rPr>
              <a:t>을 정의해 </a:t>
            </a:r>
            <a:r>
              <a:rPr lang="ko-KR" altLang="en-US" sz="1400" b="1" dirty="0">
                <a:latin typeface="나눔스퀘어_ac Light" panose="020B0600000101010101" pitchFamily="50" charset="-127"/>
                <a:ea typeface="나눔스퀘어_ac Light" panose="020B0600000101010101" pitchFamily="50" charset="-127"/>
              </a:rPr>
              <a:t>영어</a:t>
            </a:r>
            <a:r>
              <a:rPr lang="en-US" altLang="ko-KR" sz="1400" b="1" dirty="0">
                <a:latin typeface="나눔스퀘어_ac Light" panose="020B0600000101010101" pitchFamily="50" charset="-127"/>
                <a:ea typeface="나눔스퀘어_ac Light" panose="020B0600000101010101" pitchFamily="50" charset="-127"/>
              </a:rPr>
              <a:t>,</a:t>
            </a:r>
            <a:r>
              <a:rPr lang="ko-KR" altLang="en-US" sz="1400" b="1" dirty="0">
                <a:latin typeface="나눔스퀘어_ac Light" panose="020B0600000101010101" pitchFamily="50" charset="-127"/>
                <a:ea typeface="나눔스퀘어_ac Light" panose="020B0600000101010101" pitchFamily="50" charset="-127"/>
              </a:rPr>
              <a:t>숫자</a:t>
            </a:r>
            <a:r>
              <a:rPr lang="en-US" altLang="ko-KR" sz="1400" b="1" dirty="0">
                <a:latin typeface="나눔스퀘어_ac Light" panose="020B0600000101010101" pitchFamily="50" charset="-127"/>
                <a:ea typeface="나눔스퀘어_ac Light" panose="020B0600000101010101" pitchFamily="50" charset="-127"/>
              </a:rPr>
              <a:t>,</a:t>
            </a:r>
            <a:r>
              <a:rPr lang="ko-KR" altLang="en-US" sz="1400" b="1" dirty="0">
                <a:latin typeface="나눔스퀘어_ac Light" panose="020B0600000101010101" pitchFamily="50" charset="-127"/>
                <a:ea typeface="나눔스퀘어_ac Light" panose="020B0600000101010101" pitchFamily="50" charset="-127"/>
              </a:rPr>
              <a:t>한글</a:t>
            </a:r>
            <a:r>
              <a:rPr lang="en-US" altLang="ko-KR" sz="1400" b="1" dirty="0">
                <a:latin typeface="나눔스퀘어_ac Light" panose="020B0600000101010101" pitchFamily="50" charset="-127"/>
                <a:ea typeface="나눔스퀘어_ac Light" panose="020B0600000101010101" pitchFamily="50" charset="-127"/>
              </a:rPr>
              <a:t> </a:t>
            </a:r>
            <a:r>
              <a:rPr lang="ko-KR" altLang="en-US" sz="1400" b="1" dirty="0">
                <a:latin typeface="나눔스퀘어_ac Light" panose="020B0600000101010101" pitchFamily="50" charset="-127"/>
                <a:ea typeface="나눔스퀘어_ac Light" panose="020B0600000101010101" pitchFamily="50" charset="-127"/>
              </a:rPr>
              <a:t>등</a:t>
            </a:r>
            <a:endParaRPr lang="en-US" altLang="ko-KR" sz="1400" b="1" dirty="0">
              <a:latin typeface="나눔스퀘어_ac Light" panose="020B0600000101010101" pitchFamily="50" charset="-127"/>
              <a:ea typeface="나눔스퀘어_ac Light" panose="020B0600000101010101" pitchFamily="50" charset="-127"/>
            </a:endParaRPr>
          </a:p>
          <a:p>
            <a:pPr fontAlgn="base"/>
            <a:r>
              <a:rPr lang="ko-KR" altLang="en-US" sz="1400" b="1" dirty="0">
                <a:latin typeface="나눔스퀘어_ac Light" panose="020B0600000101010101" pitchFamily="50" charset="-127"/>
                <a:ea typeface="나눔스퀘어_ac Light" panose="020B0600000101010101" pitchFamily="50" charset="-127"/>
              </a:rPr>
              <a:t>살릴 특수문자를 제외한 모든 기호를 </a:t>
            </a:r>
            <a:endParaRPr lang="en-US" altLang="ko-KR" sz="1400" b="1" dirty="0">
              <a:latin typeface="나눔스퀘어_ac Light" panose="020B0600000101010101" pitchFamily="50" charset="-127"/>
              <a:ea typeface="나눔스퀘어_ac Light" panose="020B0600000101010101" pitchFamily="50" charset="-127"/>
            </a:endParaRPr>
          </a:p>
          <a:p>
            <a:pPr fontAlgn="base"/>
            <a:r>
              <a:rPr lang="en-US" altLang="ko-KR" sz="1400" b="1" dirty="0">
                <a:latin typeface="나눔스퀘어_ac Light" panose="020B0600000101010101" pitchFamily="50" charset="-127"/>
                <a:ea typeface="나눔스퀘어_ac Light" panose="020B0600000101010101" pitchFamily="50" charset="-127"/>
              </a:rPr>
              <a:t>train set</a:t>
            </a:r>
            <a:r>
              <a:rPr lang="ko-KR" altLang="en-US" sz="1400" b="1" dirty="0">
                <a:latin typeface="나눔스퀘어_ac Light" panose="020B0600000101010101" pitchFamily="50" charset="-127"/>
                <a:ea typeface="나눔스퀘어_ac Light" panose="020B0600000101010101" pitchFamily="50" charset="-127"/>
              </a:rPr>
              <a:t>에서 제거</a:t>
            </a:r>
            <a:r>
              <a:rPr lang="en-US" altLang="ko-KR" sz="1400" b="1" dirty="0">
                <a:latin typeface="나눔스퀘어_ac Light" panose="020B0600000101010101" pitchFamily="50" charset="-127"/>
                <a:ea typeface="나눔스퀘어_ac Light" panose="020B0600000101010101" pitchFamily="50" charset="-127"/>
              </a:rPr>
              <a:t>, Test set</a:t>
            </a:r>
            <a:r>
              <a:rPr lang="ko-KR" altLang="en-US" sz="1400" b="1" dirty="0">
                <a:latin typeface="나눔스퀘어_ac Light" panose="020B0600000101010101" pitchFamily="50" charset="-127"/>
                <a:ea typeface="나눔스퀘어_ac Light" panose="020B0600000101010101" pitchFamily="50" charset="-127"/>
              </a:rPr>
              <a:t>에 대해서도 동일한 작업을 수행</a:t>
            </a:r>
          </a:p>
          <a:p>
            <a:pPr fontAlgn="base"/>
            <a:endParaRPr lang="ko-KR" altLang="en-US" sz="1400" b="1" dirty="0">
              <a:latin typeface="나눔스퀘어_ac Light" panose="020B0600000101010101" pitchFamily="50" charset="-127"/>
              <a:ea typeface="나눔스퀘어_ac Light" panose="020B0600000101010101" pitchFamily="50" charset="-127"/>
            </a:endParaRPr>
          </a:p>
          <a:p>
            <a:pPr algn="just">
              <a:lnSpc>
                <a:spcPct val="120000"/>
              </a:lnSpc>
            </a:pP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0" name="Rectangle 4">
            <a:extLst>
              <a:ext uri="{FF2B5EF4-FFF2-40B4-BE49-F238E27FC236}">
                <a16:creationId xmlns:a16="http://schemas.microsoft.com/office/drawing/2014/main" id="{F52E9D48-16EE-419A-8422-C62158F8CFA3}"/>
              </a:ext>
            </a:extLst>
          </p:cNvPr>
          <p:cNvSpPr>
            <a:spLocks noChangeArrowheads="1"/>
          </p:cNvSpPr>
          <p:nvPr/>
        </p:nvSpPr>
        <p:spPr bwMode="auto">
          <a:xfrm>
            <a:off x="7461277" y="22737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2" name="Rectangle 2">
            <a:extLst>
              <a:ext uri="{FF2B5EF4-FFF2-40B4-BE49-F238E27FC236}">
                <a16:creationId xmlns:a16="http://schemas.microsoft.com/office/drawing/2014/main" id="{BFC0BD12-091C-49C1-A748-150FFE13348A}"/>
              </a:ext>
            </a:extLst>
          </p:cNvPr>
          <p:cNvSpPr>
            <a:spLocks noChangeArrowheads="1"/>
          </p:cNvSpPr>
          <p:nvPr/>
        </p:nvSpPr>
        <p:spPr bwMode="auto">
          <a:xfrm>
            <a:off x="4876800"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6145" name="_x206847248">
            <a:extLst>
              <a:ext uri="{FF2B5EF4-FFF2-40B4-BE49-F238E27FC236}">
                <a16:creationId xmlns:a16="http://schemas.microsoft.com/office/drawing/2014/main" id="{A92C52F0-B63F-4FA0-92D5-605E9D100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423719"/>
            <a:ext cx="3419475" cy="22574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a:extLst>
              <a:ext uri="{FF2B5EF4-FFF2-40B4-BE49-F238E27FC236}">
                <a16:creationId xmlns:a16="http://schemas.microsoft.com/office/drawing/2014/main" id="{97B5D096-5B8F-4456-AB2B-752392DA474D}"/>
              </a:ext>
            </a:extLst>
          </p:cNvPr>
          <p:cNvSpPr>
            <a:spLocks noChangeArrowheads="1"/>
          </p:cNvSpPr>
          <p:nvPr/>
        </p:nvSpPr>
        <p:spPr bwMode="auto">
          <a:xfrm>
            <a:off x="4876800" y="375771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6147" name="_x206848048">
            <a:extLst>
              <a:ext uri="{FF2B5EF4-FFF2-40B4-BE49-F238E27FC236}">
                <a16:creationId xmlns:a16="http://schemas.microsoft.com/office/drawing/2014/main" id="{652D7210-4759-4D3D-B255-D687EDF61DF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876800" y="3844412"/>
            <a:ext cx="6602889" cy="269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284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611065"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04-2</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3253135" cy="646331"/>
          </a:xfrm>
          <a:prstGeom prst="rect">
            <a:avLst/>
          </a:prstGeom>
          <a:noFill/>
        </p:spPr>
        <p:txBody>
          <a:bodyPr wrap="none" rtlCol="0">
            <a:spAutoFit/>
          </a:bodyPr>
          <a:lstStyle/>
          <a:p>
            <a:r>
              <a:rPr lang="en-US" altLang="ko-KR" sz="3600" b="1" dirty="0">
                <a:solidFill>
                  <a:schemeClr val="accent2"/>
                </a:solidFill>
                <a:latin typeface="나눔스퀘어_ac Light" panose="020B0600000101010101" pitchFamily="50" charset="-127"/>
                <a:ea typeface="나눔스퀘어_ac Light" panose="020B0600000101010101" pitchFamily="50" charset="-127"/>
              </a:rPr>
              <a:t>Preprocessing</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19D9FE4-0F50-4435-A473-F0EB612CC8C5}"/>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5" name="직사각형 64">
            <a:extLst>
              <a:ext uri="{FF2B5EF4-FFF2-40B4-BE49-F238E27FC236}">
                <a16:creationId xmlns:a16="http://schemas.microsoft.com/office/drawing/2014/main" id="{E1C896C5-2556-4883-BC54-D61B23505E29}"/>
              </a:ext>
            </a:extLst>
          </p:cNvPr>
          <p:cNvSpPr/>
          <p:nvPr/>
        </p:nvSpPr>
        <p:spPr>
          <a:xfrm>
            <a:off x="1061629" y="1429860"/>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latin typeface="나눔스퀘어_ac Light" panose="020B0600000101010101" pitchFamily="50" charset="-127"/>
                <a:ea typeface="나눔스퀘어_ac Light" panose="020B0600000101010101" pitchFamily="50" charset="-127"/>
              </a:rPr>
              <a:t>Tokenizing</a:t>
            </a:r>
            <a:endParaRPr lang="ko-KR" altLang="en-US" b="1">
              <a:latin typeface="나눔스퀘어_ac Light" panose="020B0600000101010101" pitchFamily="50" charset="-127"/>
              <a:ea typeface="나눔스퀘어_ac Light" panose="020B0600000101010101" pitchFamily="50" charset="-127"/>
            </a:endParaRPr>
          </a:p>
        </p:txBody>
      </p:sp>
      <p:sp>
        <p:nvSpPr>
          <p:cNvPr id="93" name="TextBox 92">
            <a:extLst>
              <a:ext uri="{FF2B5EF4-FFF2-40B4-BE49-F238E27FC236}">
                <a16:creationId xmlns:a16="http://schemas.microsoft.com/office/drawing/2014/main" id="{6CC6E699-CBB3-4347-A89A-64E8A7F6B11B}"/>
              </a:ext>
            </a:extLst>
          </p:cNvPr>
          <p:cNvSpPr txBox="1"/>
          <p:nvPr/>
        </p:nvSpPr>
        <p:spPr>
          <a:xfrm>
            <a:off x="1159949" y="2990135"/>
            <a:ext cx="3196996" cy="2297617"/>
          </a:xfrm>
          <a:prstGeom prst="rect">
            <a:avLst/>
          </a:prstGeom>
          <a:noFill/>
        </p:spPr>
        <p:txBody>
          <a:bodyPr wrap="square" rtlCol="0">
            <a:spAutoFit/>
          </a:bodyPr>
          <a:lstStyle/>
          <a:p>
            <a:pPr fontAlgn="base"/>
            <a:r>
              <a:rPr lang="ko-KR" altLang="en-US" sz="1400" dirty="0">
                <a:latin typeface="나눔스퀘어_ac Light" panose="020B0600000101010101" pitchFamily="50" charset="-127"/>
                <a:ea typeface="나눔스퀘어_ac Light" panose="020B0600000101010101" pitchFamily="50" charset="-127"/>
              </a:rPr>
              <a:t>문장 </a:t>
            </a:r>
            <a:r>
              <a:rPr lang="en-US" altLang="ko-KR" sz="1400" dirty="0">
                <a:latin typeface="나눔스퀘어_ac Light" panose="020B0600000101010101" pitchFamily="50" charset="-127"/>
                <a:ea typeface="나눔스퀘어_ac Light" panose="020B0600000101010101" pitchFamily="50" charset="-127"/>
              </a:rPr>
              <a:t>Tokenizer</a:t>
            </a:r>
            <a:r>
              <a:rPr lang="ko-KR" altLang="en-US" sz="1400" dirty="0">
                <a:latin typeface="나눔스퀘어_ac Light" panose="020B0600000101010101" pitchFamily="50" charset="-127"/>
                <a:ea typeface="나눔스퀘어_ac Light" panose="020B0600000101010101" pitchFamily="50" charset="-127"/>
              </a:rPr>
              <a:t> 실험 결과 가장 우수했던 </a:t>
            </a:r>
            <a:r>
              <a:rPr lang="en-US" altLang="ko-KR" sz="1400" b="1" dirty="0" err="1">
                <a:latin typeface="나눔스퀘어_ac Light" panose="020B0600000101010101" pitchFamily="50" charset="-127"/>
                <a:ea typeface="나눔스퀘어_ac Light" panose="020B0600000101010101" pitchFamily="50" charset="-127"/>
              </a:rPr>
              <a:t>Mecab</a:t>
            </a:r>
            <a:r>
              <a:rPr lang="ko-KR" altLang="en-US" sz="1400" b="1" dirty="0">
                <a:latin typeface="나눔스퀘어_ac Light" panose="020B0600000101010101" pitchFamily="50" charset="-127"/>
                <a:ea typeface="나눔스퀘어_ac Light" panose="020B0600000101010101" pitchFamily="50" charset="-127"/>
              </a:rPr>
              <a:t> 적용</a:t>
            </a:r>
            <a:endParaRPr lang="en-US" altLang="ko-KR" sz="1400" dirty="0">
              <a:latin typeface="나눔스퀘어_ac Light" panose="020B0600000101010101" pitchFamily="50" charset="-127"/>
              <a:ea typeface="나눔스퀘어_ac Light" panose="020B0600000101010101" pitchFamily="50" charset="-127"/>
            </a:endParaRP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endParaRPr lang="en-US" altLang="ko-KR" sz="1400" dirty="0">
              <a:latin typeface="나눔스퀘어_ac Light" panose="020B0600000101010101" pitchFamily="50" charset="-127"/>
              <a:ea typeface="나눔스퀘어_ac Light" panose="020B0600000101010101" pitchFamily="50" charset="-127"/>
            </a:endParaRPr>
          </a:p>
          <a:p>
            <a:pPr fontAlgn="base"/>
            <a:r>
              <a:rPr lang="ko-KR" altLang="en-US" sz="1400" dirty="0">
                <a:latin typeface="나눔스퀘어_ac Light" panose="020B0600000101010101" pitchFamily="50" charset="-127"/>
                <a:ea typeface="나눔스퀘어_ac Light" panose="020B0600000101010101" pitchFamily="50" charset="-127"/>
              </a:rPr>
              <a:t>자료를 알고리즘에 넣기 전 </a:t>
            </a:r>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err="1">
                <a:latin typeface="나눔스퀘어_ac Light" panose="020B0600000101010101" pitchFamily="50" charset="-127"/>
                <a:ea typeface="나눔스퀘어_ac Light" panose="020B0600000101010101" pitchFamily="50" charset="-127"/>
              </a:rPr>
              <a:t>Mecab</a:t>
            </a:r>
            <a:r>
              <a:rPr lang="ko-KR" altLang="en-US" sz="1400" dirty="0">
                <a:latin typeface="나눔스퀘어_ac Light" panose="020B0600000101010101" pitchFamily="50" charset="-127"/>
                <a:ea typeface="나눔스퀘어_ac Light" panose="020B0600000101010101" pitchFamily="50" charset="-127"/>
              </a:rPr>
              <a:t>의 </a:t>
            </a:r>
            <a:r>
              <a:rPr lang="en-US" altLang="ko-KR" sz="1400" dirty="0">
                <a:latin typeface="나눔스퀘어_ac Light" panose="020B0600000101010101" pitchFamily="50" charset="-127"/>
                <a:ea typeface="나눔스퀘어_ac Light" panose="020B0600000101010101" pitchFamily="50" charset="-127"/>
              </a:rPr>
              <a:t>Tagging</a:t>
            </a:r>
            <a:r>
              <a:rPr lang="ko-KR" altLang="en-US" sz="1400" dirty="0">
                <a:latin typeface="나눔스퀘어_ac Light" panose="020B0600000101010101" pitchFamily="50" charset="-127"/>
                <a:ea typeface="나눔스퀘어_ac Light" panose="020B0600000101010101" pitchFamily="50" charset="-127"/>
              </a:rPr>
              <a:t>을 </a:t>
            </a:r>
            <a:endParaRPr lang="en-US" altLang="ko-KR" sz="1400" dirty="0">
              <a:latin typeface="나눔스퀘어_ac Light" panose="020B0600000101010101" pitchFamily="50" charset="-127"/>
              <a:ea typeface="나눔스퀘어_ac Light" panose="020B0600000101010101" pitchFamily="50" charset="-127"/>
            </a:endParaRPr>
          </a:p>
          <a:p>
            <a:pPr fontAlgn="base"/>
            <a:r>
              <a:rPr lang="ko-KR" altLang="en-US" sz="1400" dirty="0">
                <a:latin typeface="나눔스퀘어_ac Light" panose="020B0600000101010101" pitchFamily="50" charset="-127"/>
                <a:ea typeface="나눔스퀘어_ac Light" panose="020B0600000101010101" pitchFamily="50" charset="-127"/>
              </a:rPr>
              <a:t>명사 </a:t>
            </a:r>
            <a:r>
              <a:rPr lang="en-US" altLang="ko-KR" sz="1400" dirty="0">
                <a:latin typeface="나눔스퀘어_ac Light" panose="020B0600000101010101" pitchFamily="50" charset="-127"/>
                <a:ea typeface="나눔스퀘어_ac Light" panose="020B0600000101010101" pitchFamily="50" charset="-127"/>
              </a:rPr>
              <a:t>(NN), </a:t>
            </a:r>
            <a:r>
              <a:rPr lang="ko-KR" altLang="en-US" sz="1400" dirty="0">
                <a:latin typeface="나눔스퀘어_ac Light" panose="020B0600000101010101" pitchFamily="50" charset="-127"/>
                <a:ea typeface="나눔스퀘어_ac Light" panose="020B0600000101010101" pitchFamily="50" charset="-127"/>
              </a:rPr>
              <a:t>어근 </a:t>
            </a:r>
            <a:r>
              <a:rPr lang="en-US" altLang="ko-KR" sz="1400" dirty="0">
                <a:latin typeface="나눔스퀘어_ac Light" panose="020B0600000101010101" pitchFamily="50" charset="-127"/>
                <a:ea typeface="나눔스퀘어_ac Light" panose="020B0600000101010101" pitchFamily="50" charset="-127"/>
              </a:rPr>
              <a:t>(XR), </a:t>
            </a:r>
            <a:r>
              <a:rPr lang="ko-KR" altLang="en-US" sz="1400" dirty="0">
                <a:latin typeface="나눔스퀘어_ac Light" panose="020B0600000101010101" pitchFamily="50" charset="-127"/>
                <a:ea typeface="나눔스퀘어_ac Light" panose="020B0600000101010101" pitchFamily="50" charset="-127"/>
              </a:rPr>
              <a:t>형용사 </a:t>
            </a:r>
            <a:r>
              <a:rPr lang="en-US" altLang="ko-KR" sz="1400" dirty="0">
                <a:latin typeface="나눔스퀘어_ac Light" panose="020B0600000101010101" pitchFamily="50" charset="-127"/>
                <a:ea typeface="나눔스퀘어_ac Light" panose="020B0600000101010101" pitchFamily="50" charset="-127"/>
              </a:rPr>
              <a:t>(VA), </a:t>
            </a:r>
          </a:p>
          <a:p>
            <a:pPr fontAlgn="base"/>
            <a:r>
              <a:rPr lang="ko-KR" altLang="en-US" sz="1400" dirty="0">
                <a:latin typeface="나눔스퀘어_ac Light" panose="020B0600000101010101" pitchFamily="50" charset="-127"/>
                <a:ea typeface="나눔스퀘어_ac Light" panose="020B0600000101010101" pitchFamily="50" charset="-127"/>
              </a:rPr>
              <a:t>동사 </a:t>
            </a:r>
            <a:r>
              <a:rPr lang="en-US" altLang="ko-KR" sz="1400" dirty="0">
                <a:latin typeface="나눔스퀘어_ac Light" panose="020B0600000101010101" pitchFamily="50" charset="-127"/>
                <a:ea typeface="나눔스퀘어_ac Light" panose="020B0600000101010101" pitchFamily="50" charset="-127"/>
              </a:rPr>
              <a:t>(VV) </a:t>
            </a:r>
            <a:r>
              <a:rPr lang="ko-KR" altLang="en-US" sz="1400" dirty="0">
                <a:latin typeface="나눔스퀘어_ac Light" panose="020B0600000101010101" pitchFamily="50" charset="-127"/>
                <a:ea typeface="나눔스퀘어_ac Light" panose="020B0600000101010101" pitchFamily="50" charset="-127"/>
              </a:rPr>
              <a:t>만을 이용해 </a:t>
            </a:r>
            <a:r>
              <a:rPr lang="en-US" altLang="ko-KR" sz="1400" dirty="0">
                <a:latin typeface="나눔스퀘어_ac Light" panose="020B0600000101010101" pitchFamily="50" charset="-127"/>
                <a:ea typeface="나눔스퀘어_ac Light" panose="020B0600000101010101" pitchFamily="50" charset="-127"/>
              </a:rPr>
              <a:t>tokenizing</a:t>
            </a:r>
          </a:p>
          <a:p>
            <a:pPr fontAlgn="base"/>
            <a:endParaRPr lang="en-US" altLang="ko-KR" sz="1400" dirty="0">
              <a:latin typeface="나눔스퀘어_ac Light" panose="020B0600000101010101" pitchFamily="50" charset="-127"/>
              <a:ea typeface="나눔스퀘어_ac Light" panose="020B0600000101010101" pitchFamily="50" charset="-127"/>
            </a:endParaRPr>
          </a:p>
          <a:p>
            <a:pPr algn="just">
              <a:lnSpc>
                <a:spcPct val="120000"/>
              </a:lnSpc>
            </a:pPr>
            <a:endParaRPr lang="ko-KR" altLang="en-US" sz="16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10" name="Rectangle 4">
            <a:extLst>
              <a:ext uri="{FF2B5EF4-FFF2-40B4-BE49-F238E27FC236}">
                <a16:creationId xmlns:a16="http://schemas.microsoft.com/office/drawing/2014/main" id="{F52E9D48-16EE-419A-8422-C62158F8CFA3}"/>
              </a:ext>
            </a:extLst>
          </p:cNvPr>
          <p:cNvSpPr>
            <a:spLocks noChangeArrowheads="1"/>
          </p:cNvSpPr>
          <p:nvPr/>
        </p:nvSpPr>
        <p:spPr bwMode="auto">
          <a:xfrm>
            <a:off x="7461277" y="227375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pic>
        <p:nvPicPr>
          <p:cNvPr id="12" name="그림 11">
            <a:extLst>
              <a:ext uri="{FF2B5EF4-FFF2-40B4-BE49-F238E27FC236}">
                <a16:creationId xmlns:a16="http://schemas.microsoft.com/office/drawing/2014/main" id="{5D11E680-96CA-4C08-8F68-0842F1949B9B}"/>
              </a:ext>
            </a:extLst>
          </p:cNvPr>
          <p:cNvPicPr>
            <a:picLocks noChangeAspect="1"/>
          </p:cNvPicPr>
          <p:nvPr/>
        </p:nvPicPr>
        <p:blipFill>
          <a:blip r:embed="rId2"/>
          <a:stretch>
            <a:fillRect/>
          </a:stretch>
        </p:blipFill>
        <p:spPr>
          <a:xfrm>
            <a:off x="4876800" y="2143125"/>
            <a:ext cx="6438900" cy="2571750"/>
          </a:xfrm>
          <a:prstGeom prst="rect">
            <a:avLst/>
          </a:prstGeom>
        </p:spPr>
      </p:pic>
    </p:spTree>
    <p:extLst>
      <p:ext uri="{BB962C8B-B14F-4D97-AF65-F5344CB8AC3E}">
        <p14:creationId xmlns:p14="http://schemas.microsoft.com/office/powerpoint/2010/main" val="1754085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412292"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05</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3108543" cy="646331"/>
          </a:xfrm>
          <a:prstGeom prst="rect">
            <a:avLst/>
          </a:prstGeom>
          <a:noFill/>
        </p:spPr>
        <p:txBody>
          <a:bodyPr wrap="none" rtlCol="0">
            <a:spAutoFit/>
          </a:bodyPr>
          <a:lstStyle/>
          <a:p>
            <a:r>
              <a:rPr lang="en-US" altLang="ko-KR" sz="3600" b="1">
                <a:solidFill>
                  <a:schemeClr val="accent2"/>
                </a:solidFill>
                <a:latin typeface="나눔스퀘어_ac Light" panose="020B0600000101010101" pitchFamily="50" charset="-127"/>
                <a:ea typeface="나눔스퀘어_ac Light" panose="020B0600000101010101" pitchFamily="50" charset="-127"/>
              </a:rPr>
              <a:t>KR WordRank</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직사각형 28">
            <a:extLst>
              <a:ext uri="{FF2B5EF4-FFF2-40B4-BE49-F238E27FC236}">
                <a16:creationId xmlns:a16="http://schemas.microsoft.com/office/drawing/2014/main" id="{03446394-221F-4EE5-9197-C9A8E23F69C0}"/>
              </a:ext>
            </a:extLst>
          </p:cNvPr>
          <p:cNvSpPr/>
          <p:nvPr/>
        </p:nvSpPr>
        <p:spPr>
          <a:xfrm>
            <a:off x="1199037" y="1398321"/>
            <a:ext cx="10701592" cy="51548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0" name="자유형: 도형 29">
            <a:extLst>
              <a:ext uri="{FF2B5EF4-FFF2-40B4-BE49-F238E27FC236}">
                <a16:creationId xmlns:a16="http://schemas.microsoft.com/office/drawing/2014/main" id="{571B8904-9196-4ACC-A7BF-6AA7F014E569}"/>
              </a:ext>
            </a:extLst>
          </p:cNvPr>
          <p:cNvSpPr/>
          <p:nvPr/>
        </p:nvSpPr>
        <p:spPr>
          <a:xfrm>
            <a:off x="5794467" y="1398321"/>
            <a:ext cx="2137077" cy="3442272"/>
          </a:xfrm>
          <a:custGeom>
            <a:avLst/>
            <a:gdLst>
              <a:gd name="connsiteX0" fmla="*/ 0 w 1768709"/>
              <a:gd name="connsiteY0" fmla="*/ 0 h 2848927"/>
              <a:gd name="connsiteX1" fmla="*/ 1768709 w 1768709"/>
              <a:gd name="connsiteY1" fmla="*/ 0 h 2848927"/>
              <a:gd name="connsiteX2" fmla="*/ 1768709 w 1768709"/>
              <a:gd name="connsiteY2" fmla="*/ 2848927 h 2848927"/>
              <a:gd name="connsiteX3" fmla="*/ 0 w 1768709"/>
              <a:gd name="connsiteY3" fmla="*/ 2848927 h 2848927"/>
              <a:gd name="connsiteX4" fmla="*/ 0 w 1768709"/>
              <a:gd name="connsiteY4" fmla="*/ 0 h 284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709" h="2848927">
                <a:moveTo>
                  <a:pt x="0" y="0"/>
                </a:moveTo>
                <a:lnTo>
                  <a:pt x="1768709" y="0"/>
                </a:lnTo>
                <a:lnTo>
                  <a:pt x="1768709" y="2848927"/>
                </a:lnTo>
                <a:lnTo>
                  <a:pt x="0" y="2848927"/>
                </a:lnTo>
                <a:lnTo>
                  <a:pt x="0" y="0"/>
                </a:lnTo>
                <a:close/>
              </a:path>
            </a:pathLst>
          </a:custGeom>
          <a:noFill/>
          <a:ln>
            <a:noFill/>
          </a:ln>
          <a:sp3d/>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0" tIns="157734" rIns="0" bIns="0" numCol="1" spcCol="1270" anchor="t" anchorCtr="0">
            <a:noAutofit/>
          </a:bodyPr>
          <a:lstStyle/>
          <a:p>
            <a:pPr marL="0" lvl="0" indent="0" algn="l" defTabSz="2044700" latinLnBrk="1">
              <a:lnSpc>
                <a:spcPct val="90000"/>
              </a:lnSpc>
              <a:spcBef>
                <a:spcPct val="0"/>
              </a:spcBef>
              <a:spcAft>
                <a:spcPct val="35000"/>
              </a:spcAft>
              <a:buNone/>
            </a:pPr>
            <a:endParaRPr lang="ko-KR" altLang="en-US" sz="4600" kern="1200">
              <a:latin typeface="나눔스퀘어_ac Light" panose="020B0600000101010101" pitchFamily="50" charset="-127"/>
              <a:ea typeface="나눔스퀘어_ac Light" panose="020B0600000101010101" pitchFamily="50" charset="-127"/>
            </a:endParaRPr>
          </a:p>
        </p:txBody>
      </p:sp>
      <p:graphicFrame>
        <p:nvGraphicFramePr>
          <p:cNvPr id="51" name="차트 50">
            <a:extLst>
              <a:ext uri="{FF2B5EF4-FFF2-40B4-BE49-F238E27FC236}">
                <a16:creationId xmlns:a16="http://schemas.microsoft.com/office/drawing/2014/main" id="{5101F247-5FDF-4480-8410-7A2AE8CDBCD4}"/>
              </a:ext>
            </a:extLst>
          </p:cNvPr>
          <p:cNvGraphicFramePr/>
          <p:nvPr>
            <p:extLst>
              <p:ext uri="{D42A27DB-BD31-4B8C-83A1-F6EECF244321}">
                <p14:modId xmlns:p14="http://schemas.microsoft.com/office/powerpoint/2010/main" val="2284004411"/>
              </p:ext>
            </p:extLst>
          </p:nvPr>
        </p:nvGraphicFramePr>
        <p:xfrm>
          <a:off x="5700409" y="1764052"/>
          <a:ext cx="5969920" cy="4559732"/>
        </p:xfrm>
        <a:graphic>
          <a:graphicData uri="http://schemas.openxmlformats.org/drawingml/2006/chart">
            <c:chart xmlns:c="http://schemas.openxmlformats.org/drawingml/2006/chart" xmlns:r="http://schemas.openxmlformats.org/officeDocument/2006/relationships" r:id="rId2"/>
          </a:graphicData>
        </a:graphic>
      </p:graphicFrame>
      <p:sp>
        <p:nvSpPr>
          <p:cNvPr id="53" name="TextBox 52">
            <a:extLst>
              <a:ext uri="{FF2B5EF4-FFF2-40B4-BE49-F238E27FC236}">
                <a16:creationId xmlns:a16="http://schemas.microsoft.com/office/drawing/2014/main" id="{09A44C7D-E4D4-47C9-B60D-807F0A893102}"/>
              </a:ext>
            </a:extLst>
          </p:cNvPr>
          <p:cNvSpPr txBox="1"/>
          <p:nvPr/>
        </p:nvSpPr>
        <p:spPr>
          <a:xfrm>
            <a:off x="1219200" y="1903378"/>
            <a:ext cx="3589444" cy="1446550"/>
          </a:xfrm>
          <a:prstGeom prst="rect">
            <a:avLst/>
          </a:prstGeom>
          <a:noFill/>
        </p:spPr>
        <p:txBody>
          <a:bodyPr wrap="none" rtlCol="0">
            <a:spAutoFit/>
          </a:bodyPr>
          <a:lstStyle/>
          <a:p>
            <a:r>
              <a:rPr lang="ko-KR" altLang="en-US" sz="2800" b="1" spc="-300">
                <a:solidFill>
                  <a:schemeClr val="accent2"/>
                </a:solidFill>
                <a:latin typeface="나눔스퀘어_ac Light" panose="020B0600000101010101" pitchFamily="50" charset="-127"/>
                <a:ea typeface="나눔스퀘어_ac Light" panose="020B0600000101010101" pitchFamily="50" charset="-127"/>
              </a:rPr>
              <a:t>한국어의 어절 구조를 고려한</a:t>
            </a:r>
            <a:endParaRPr lang="en-US" altLang="ko-KR" sz="2800" b="1" spc="-300">
              <a:solidFill>
                <a:schemeClr val="accent2"/>
              </a:solidFill>
              <a:latin typeface="나눔스퀘어_ac Light" panose="020B0600000101010101" pitchFamily="50" charset="-127"/>
              <a:ea typeface="나눔스퀘어_ac Light" panose="020B0600000101010101" pitchFamily="50" charset="-127"/>
            </a:endParaRPr>
          </a:p>
          <a:p>
            <a:r>
              <a:rPr lang="ko-KR" altLang="en-US" sz="2800" b="1" spc="-300">
                <a:solidFill>
                  <a:schemeClr val="accent2"/>
                </a:solidFill>
                <a:latin typeface="나눔스퀘어_ac Light" panose="020B0600000101010101" pitchFamily="50" charset="-127"/>
                <a:ea typeface="나눔스퀘어_ac Light" panose="020B0600000101010101" pitchFamily="50" charset="-127"/>
              </a:rPr>
              <a:t>비지도학습 알고리즘</a:t>
            </a:r>
          </a:p>
          <a:p>
            <a:endParaRPr lang="ko-KR" altLang="en-US" sz="3200" spc="-300" dirty="0">
              <a:solidFill>
                <a:schemeClr val="accent2"/>
              </a:solidFill>
              <a:latin typeface="나눔스퀘어_ac Light" panose="020B0600000101010101" pitchFamily="50" charset="-127"/>
              <a:ea typeface="+mj-ea"/>
            </a:endParaRPr>
          </a:p>
        </p:txBody>
      </p:sp>
      <p:cxnSp>
        <p:nvCxnSpPr>
          <p:cNvPr id="54" name="직선 연결선 53">
            <a:extLst>
              <a:ext uri="{FF2B5EF4-FFF2-40B4-BE49-F238E27FC236}">
                <a16:creationId xmlns:a16="http://schemas.microsoft.com/office/drawing/2014/main" id="{2AE38FBD-FDE8-42AD-92FE-EDFBD1657ADF}"/>
              </a:ext>
            </a:extLst>
          </p:cNvPr>
          <p:cNvCxnSpPr>
            <a:cxnSpLocks/>
          </p:cNvCxnSpPr>
          <p:nvPr/>
        </p:nvCxnSpPr>
        <p:spPr>
          <a:xfrm>
            <a:off x="1658679" y="1764051"/>
            <a:ext cx="776177"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4E18FEBA-3619-4222-A303-8A562326F449}"/>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794467" y="3522235"/>
            <a:ext cx="5875862" cy="2636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1002D5-EBCC-47B5-9380-F3A9B17558E7}"/>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096000" y="1773220"/>
            <a:ext cx="5402797" cy="170686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86E8611-AD0E-4D05-9FB4-28E618E189C9}"/>
              </a:ext>
            </a:extLst>
          </p:cNvPr>
          <p:cNvSpPr txBox="1"/>
          <p:nvPr/>
        </p:nvSpPr>
        <p:spPr>
          <a:xfrm>
            <a:off x="1295265" y="3119457"/>
            <a:ext cx="4214858" cy="3046988"/>
          </a:xfrm>
          <a:prstGeom prst="rect">
            <a:avLst/>
          </a:prstGeom>
          <a:noFill/>
        </p:spPr>
        <p:txBody>
          <a:bodyPr wrap="square" rtlCol="0">
            <a:spAutoFit/>
          </a:bodyPr>
          <a:lstStyle/>
          <a:p>
            <a:pPr algn="just"/>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graph ranking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알고리즘을 이용하여 단어를 추출하는</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Wordrank</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 에서 한국어의 어절</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띄어쓰기를 고려해 보완</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r>
              <a:rPr lang="en-US" altLang="ko-KR" sz="1200" spc="-150">
                <a:latin typeface="나눔스퀘어_ac Light" panose="020B0600000101010101" pitchFamily="50" charset="-127"/>
                <a:ea typeface="나눔스퀘어_ac Light" panose="020B0600000101010101" pitchFamily="50" charset="-127"/>
                <a:cs typeface="Arial" panose="020B0604020202020204" pitchFamily="34" charset="0"/>
              </a:rPr>
              <a:t>1)</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a:t>
            </a:r>
            <a:r>
              <a:rPr lang="ko-KR" altLang="en-US" sz="1200">
                <a:latin typeface="나눔스퀘어_ac Light" panose="020B0600000101010101" pitchFamily="50" charset="-127"/>
                <a:ea typeface="나눔스퀘어_ac Light" panose="020B0600000101010101" pitchFamily="50" charset="-127"/>
              </a:rPr>
              <a:t>어절의 위치</a:t>
            </a:r>
            <a:r>
              <a:rPr lang="en-US" altLang="ko-KR" sz="1200">
                <a:latin typeface="나눔스퀘어_ac Light" panose="020B0600000101010101" pitchFamily="50" charset="-127"/>
                <a:ea typeface="나눔스퀘어_ac Light" panose="020B0600000101010101" pitchFamily="50" charset="-127"/>
              </a:rPr>
              <a:t>(L,R)</a:t>
            </a:r>
            <a:r>
              <a:rPr lang="ko-KR" altLang="en-US" sz="1200">
                <a:latin typeface="나눔스퀘어_ac Light" panose="020B0600000101010101" pitchFamily="50" charset="-127"/>
                <a:ea typeface="나눔스퀘어_ac Light" panose="020B0600000101010101" pitchFamily="50" charset="-127"/>
              </a:rPr>
              <a:t>에 따라 </a:t>
            </a:r>
            <a:r>
              <a:rPr lang="en-US" altLang="ko-KR" sz="1200">
                <a:latin typeface="나눔스퀘어_ac Light" panose="020B0600000101010101" pitchFamily="50" charset="-127"/>
                <a:ea typeface="나눔스퀘어_ac Light" panose="020B0600000101010101" pitchFamily="50" charset="-127"/>
              </a:rPr>
              <a:t>substring</a:t>
            </a:r>
            <a:r>
              <a:rPr lang="ko-KR" altLang="en-US" sz="1200">
                <a:latin typeface="나눔스퀘어_ac Light" panose="020B0600000101010101" pitchFamily="50" charset="-127"/>
                <a:ea typeface="나눔스퀘어_ac Light" panose="020B0600000101010101" pitchFamily="50" charset="-127"/>
              </a:rPr>
              <a:t>의 </a:t>
            </a:r>
            <a:r>
              <a:rPr lang="en-US" altLang="ko-KR" sz="1200">
                <a:latin typeface="나눔스퀘어_ac Light" panose="020B0600000101010101" pitchFamily="50" charset="-127"/>
                <a:ea typeface="나눔스퀘어_ac Light" panose="020B0600000101010101" pitchFamily="50" charset="-127"/>
              </a:rPr>
              <a:t>ranking</a:t>
            </a:r>
            <a:r>
              <a:rPr lang="ko-KR" altLang="en-US" sz="1200">
                <a:latin typeface="나눔스퀘어_ac Light" panose="020B0600000101010101" pitchFamily="50" charset="-127"/>
                <a:ea typeface="나눔스퀘어_ac Light" panose="020B0600000101010101" pitchFamily="50" charset="-127"/>
              </a:rPr>
              <a:t>을 계산</a:t>
            </a:r>
            <a:endParaRPr lang="en-US" altLang="ko-KR" sz="1200">
              <a:latin typeface="나눔스퀘어_ac Light" panose="020B0600000101010101" pitchFamily="50" charset="-127"/>
              <a:ea typeface="나눔스퀘어_ac Light" panose="020B0600000101010101" pitchFamily="50" charset="-127"/>
            </a:endParaRPr>
          </a:p>
          <a:p>
            <a:endParaRPr lang="en-US" altLang="ko-KR" sz="1200">
              <a:latin typeface="나눔스퀘어_ac Light" panose="020B0600000101010101" pitchFamily="50" charset="-127"/>
              <a:ea typeface="나눔스퀘어_ac Light" panose="020B0600000101010101" pitchFamily="50" charset="-127"/>
            </a:endParaRPr>
          </a:p>
          <a:p>
            <a:r>
              <a:rPr lang="en-US" altLang="ko-KR" sz="1200">
                <a:latin typeface="나눔스퀘어_ac Light" panose="020B0600000101010101" pitchFamily="50" charset="-127"/>
                <a:ea typeface="나눔스퀘어_ac Light" panose="020B0600000101010101" pitchFamily="50" charset="-127"/>
              </a:rPr>
              <a:t>2)</a:t>
            </a:r>
            <a:r>
              <a:rPr lang="ko-KR" altLang="en-US" sz="1200">
                <a:latin typeface="나눔스퀘어_ac Light" panose="020B0600000101010101" pitchFamily="50" charset="-127"/>
                <a:ea typeface="나눔스퀘어_ac Light" panose="020B0600000101010101" pitchFamily="50" charset="-127"/>
              </a:rPr>
              <a:t> 같은 위치</a:t>
            </a:r>
            <a:r>
              <a:rPr lang="en-US" altLang="ko-KR" sz="1200">
                <a:latin typeface="나눔스퀘어_ac Light" panose="020B0600000101010101" pitchFamily="50" charset="-127"/>
                <a:ea typeface="나눔스퀘어_ac Light" panose="020B0600000101010101" pitchFamily="50" charset="-127"/>
              </a:rPr>
              <a:t>(L,R)</a:t>
            </a:r>
            <a:r>
              <a:rPr lang="ko-KR" altLang="en-US" sz="1200">
                <a:latin typeface="나눔스퀘어_ac Light" panose="020B0600000101010101" pitchFamily="50" charset="-127"/>
                <a:ea typeface="나눔스퀘어_ac Light" panose="020B0600000101010101" pitchFamily="50" charset="-127"/>
              </a:rPr>
              <a:t>이면서 빈도수가 같은 </a:t>
            </a:r>
            <a:r>
              <a:rPr lang="en-US" altLang="ko-KR" sz="1200">
                <a:latin typeface="나눔스퀘어_ac Light" panose="020B0600000101010101" pitchFamily="50" charset="-127"/>
                <a:ea typeface="나눔스퀘어_ac Light" panose="020B0600000101010101" pitchFamily="50" charset="-127"/>
              </a:rPr>
              <a:t>subsrtings </a:t>
            </a:r>
            <a:r>
              <a:rPr lang="ko-KR" altLang="en-US" sz="1200">
                <a:latin typeface="나눔스퀘어_ac Light" panose="020B0600000101010101" pitchFamily="50" charset="-127"/>
                <a:ea typeface="나눔스퀘어_ac Light" panose="020B0600000101010101" pitchFamily="50" charset="-127"/>
              </a:rPr>
              <a:t>은 제거</a:t>
            </a:r>
            <a:endParaRPr lang="en-US" altLang="ko-KR" sz="1200">
              <a:latin typeface="나눔스퀘어_ac Light" panose="020B0600000101010101" pitchFamily="50" charset="-127"/>
              <a:ea typeface="나눔스퀘어_ac Light" panose="020B0600000101010101" pitchFamily="50" charset="-127"/>
            </a:endParaRPr>
          </a:p>
          <a:p>
            <a:endParaRPr lang="en-US" altLang="ko-KR" sz="1200">
              <a:latin typeface="나눔스퀘어_ac Light" panose="020B0600000101010101" pitchFamily="50" charset="-127"/>
              <a:ea typeface="나눔스퀘어_ac Light" panose="020B0600000101010101" pitchFamily="50" charset="-127"/>
            </a:endParaRPr>
          </a:p>
          <a:p>
            <a:r>
              <a:rPr lang="en-US" altLang="ko-KR" sz="1200">
                <a:latin typeface="나눔스퀘어_ac Light" panose="020B0600000101010101" pitchFamily="50" charset="-127"/>
                <a:ea typeface="나눔스퀘어_ac Light" panose="020B0600000101010101" pitchFamily="50" charset="-127"/>
              </a:rPr>
              <a:t>3) </a:t>
            </a:r>
            <a:r>
              <a:rPr lang="ko-KR" altLang="en-US" sz="1200">
                <a:latin typeface="나눔스퀘어_ac Light" panose="020B0600000101010101" pitchFamily="50" charset="-127"/>
                <a:ea typeface="나눔스퀘어_ac Light" panose="020B0600000101010101" pitchFamily="50" charset="-127"/>
              </a:rPr>
              <a:t>어절 내 </a:t>
            </a:r>
            <a:r>
              <a:rPr lang="en-US" altLang="ko-KR" sz="1200">
                <a:latin typeface="나눔스퀘어_ac Light" panose="020B0600000101010101" pitchFamily="50" charset="-127"/>
                <a:ea typeface="나눔스퀘어_ac Light" panose="020B0600000101010101" pitchFamily="50" charset="-127"/>
              </a:rPr>
              <a:t>L </a:t>
            </a:r>
            <a:r>
              <a:rPr lang="ko-KR" altLang="en-US" sz="1200">
                <a:latin typeface="나눔스퀘어_ac Light" panose="020B0600000101010101" pitchFamily="50" charset="-127"/>
                <a:ea typeface="나눔스퀘어_ac Light" panose="020B0600000101010101" pitchFamily="50" charset="-127"/>
              </a:rPr>
              <a:t>과 </a:t>
            </a:r>
            <a:r>
              <a:rPr lang="en-US" altLang="ko-KR" sz="1200">
                <a:latin typeface="나눔스퀘어_ac Light" panose="020B0600000101010101" pitchFamily="50" charset="-127"/>
                <a:ea typeface="나눔스퀘어_ac Light" panose="020B0600000101010101" pitchFamily="50" charset="-127"/>
              </a:rPr>
              <a:t>R </a:t>
            </a:r>
            <a:r>
              <a:rPr lang="ko-KR" altLang="en-US" sz="1200">
                <a:latin typeface="나눔스퀘어_ac Light" panose="020B0600000101010101" pitchFamily="50" charset="-127"/>
                <a:ea typeface="나눔스퀘어_ac Light" panose="020B0600000101010101" pitchFamily="50" charset="-127"/>
              </a:rPr>
              <a:t>와 어절 간 링크를 구성</a:t>
            </a:r>
            <a:endParaRPr lang="en-US" altLang="ko-KR" sz="1200">
              <a:latin typeface="나눔스퀘어_ac Light" panose="020B0600000101010101" pitchFamily="50" charset="-127"/>
              <a:ea typeface="나눔스퀘어_ac Light" panose="020B0600000101010101" pitchFamily="50" charset="-127"/>
            </a:endParaRPr>
          </a:p>
          <a:p>
            <a:endParaRPr lang="en-US" altLang="ko-KR" sz="1200">
              <a:latin typeface="나눔스퀘어_ac Light" panose="020B0600000101010101" pitchFamily="50" charset="-127"/>
              <a:ea typeface="나눔스퀘어_ac Light" panose="020B0600000101010101" pitchFamily="50" charset="-127"/>
            </a:endParaRPr>
          </a:p>
          <a:p>
            <a:r>
              <a:rPr lang="en-US" altLang="ko-KR" sz="1200">
                <a:latin typeface="나눔스퀘어_ac Light" panose="020B0600000101010101" pitchFamily="50" charset="-127"/>
                <a:ea typeface="나눔스퀘어_ac Light" panose="020B0600000101010101" pitchFamily="50" charset="-127"/>
              </a:rPr>
              <a:t>4) Graph ranking </a:t>
            </a:r>
            <a:r>
              <a:rPr lang="ko-KR" altLang="en-US" sz="1200">
                <a:latin typeface="나눔스퀘어_ac Light" panose="020B0600000101010101" pitchFamily="50" charset="-127"/>
                <a:ea typeface="나눔스퀘어_ac Light" panose="020B0600000101010101" pitchFamily="50" charset="-127"/>
              </a:rPr>
              <a:t>학습 </a:t>
            </a:r>
            <a:endParaRPr lang="en-US" altLang="ko-KR" sz="1200">
              <a:latin typeface="나눔스퀘어_ac Light" panose="020B0600000101010101" pitchFamily="50" charset="-127"/>
              <a:ea typeface="나눔스퀘어_ac Light" panose="020B0600000101010101" pitchFamily="50" charset="-127"/>
            </a:endParaRPr>
          </a:p>
          <a:p>
            <a:pPr marL="228600" indent="-228600">
              <a:buAutoNum type="arabicParenR" startAt="4"/>
            </a:pPr>
            <a:endParaRPr lang="en-US" altLang="ko-KR" sz="1200">
              <a:latin typeface="나눔스퀘어_ac Light" panose="020B0600000101010101" pitchFamily="50" charset="-127"/>
              <a:ea typeface="나눔스퀘어_ac Light" panose="020B0600000101010101" pitchFamily="50" charset="-127"/>
            </a:endParaRPr>
          </a:p>
          <a:p>
            <a:r>
              <a:rPr lang="en-US" altLang="ko-KR" sz="1200">
                <a:latin typeface="나눔스퀘어_ac Light" panose="020B0600000101010101" pitchFamily="50" charset="-127"/>
                <a:ea typeface="나눔스퀘어_ac Light" panose="020B0600000101010101" pitchFamily="50" charset="-127"/>
              </a:rPr>
              <a:t>5) R </a:t>
            </a:r>
            <a:r>
              <a:rPr lang="ko-KR" altLang="en-US" sz="1200">
                <a:latin typeface="나눔스퀘어_ac Light" panose="020B0600000101010101" pitchFamily="50" charset="-127"/>
                <a:ea typeface="나눔스퀘어_ac Light" panose="020B0600000101010101" pitchFamily="50" charset="-127"/>
              </a:rPr>
              <a:t>중 상위 </a:t>
            </a:r>
            <a:r>
              <a:rPr lang="en-US" altLang="ko-KR" sz="1200">
                <a:latin typeface="나눔스퀘어_ac Light" panose="020B0600000101010101" pitchFamily="50" charset="-127"/>
                <a:ea typeface="나눔스퀘어_ac Light" panose="020B0600000101010101" pitchFamily="50" charset="-127"/>
              </a:rPr>
              <a:t>rank</a:t>
            </a:r>
            <a:r>
              <a:rPr lang="ko-KR" altLang="en-US" sz="1200">
                <a:latin typeface="나눔스퀘어_ac Light" panose="020B0600000101010101" pitchFamily="50" charset="-127"/>
                <a:ea typeface="나눔스퀘어_ac Light" panose="020B0600000101010101" pitchFamily="50" charset="-127"/>
              </a:rPr>
              <a:t>를 </a:t>
            </a:r>
            <a:r>
              <a:rPr lang="en-US" altLang="ko-KR" sz="1200">
                <a:latin typeface="나눔스퀘어_ac Light" panose="020B0600000101010101" pitchFamily="50" charset="-127"/>
                <a:ea typeface="나눔스퀘어_ac Light" panose="020B0600000101010101" pitchFamily="50" charset="-127"/>
              </a:rPr>
              <a:t>suffix set </a:t>
            </a:r>
            <a:r>
              <a:rPr lang="ko-KR" altLang="en-US" sz="1200">
                <a:latin typeface="나눔스퀘어_ac Light" panose="020B0600000101010101" pitchFamily="50" charset="-127"/>
                <a:ea typeface="나눔스퀘어_ac Light" panose="020B0600000101010101" pitchFamily="50" charset="-127"/>
              </a:rPr>
              <a:t>으로 선택</a:t>
            </a:r>
            <a:r>
              <a:rPr lang="en-US" altLang="ko-KR" sz="1200">
                <a:latin typeface="나눔스퀘어_ac Light" panose="020B0600000101010101" pitchFamily="50" charset="-127"/>
                <a:ea typeface="나눔스퀘어_ac Light" panose="020B0600000101010101" pitchFamily="50" charset="-127"/>
              </a:rPr>
              <a:t> </a:t>
            </a:r>
            <a:r>
              <a:rPr lang="ko-KR" altLang="en-US" sz="1200">
                <a:latin typeface="나눔스퀘어_ac Light" panose="020B0600000101010101" pitchFamily="50" charset="-127"/>
                <a:ea typeface="나눔스퀘어_ac Light" panose="020B0600000101010101" pitchFamily="50" charset="-127"/>
              </a:rPr>
              <a:t>후</a:t>
            </a:r>
            <a:endParaRPr lang="en-US" altLang="ko-KR" sz="1200">
              <a:latin typeface="나눔스퀘어_ac Light" panose="020B0600000101010101" pitchFamily="50" charset="-127"/>
              <a:ea typeface="나눔스퀘어_ac Light" panose="020B0600000101010101" pitchFamily="50" charset="-127"/>
            </a:endParaRPr>
          </a:p>
          <a:p>
            <a:r>
              <a:rPr lang="en-US" altLang="ko-KR" sz="1200">
                <a:latin typeface="나눔스퀘어_ac Light" panose="020B0600000101010101" pitchFamily="50" charset="-127"/>
                <a:ea typeface="나눔스퀘어_ac Light" panose="020B0600000101010101" pitchFamily="50" charset="-127"/>
              </a:rPr>
              <a:t>     rank </a:t>
            </a:r>
            <a:r>
              <a:rPr lang="ko-KR" altLang="en-US" sz="1200">
                <a:latin typeface="나눔스퀘어_ac Light" panose="020B0600000101010101" pitchFamily="50" charset="-127"/>
                <a:ea typeface="나눔스퀘어_ac Light" panose="020B0600000101010101" pitchFamily="50" charset="-127"/>
              </a:rPr>
              <a:t>기준으로 </a:t>
            </a:r>
            <a:r>
              <a:rPr lang="en-US" altLang="ko-KR" sz="1200">
                <a:latin typeface="나눔스퀘어_ac Light" panose="020B0600000101010101" pitchFamily="50" charset="-127"/>
                <a:ea typeface="나눔스퀘어_ac Light" panose="020B0600000101010101" pitchFamily="50" charset="-127"/>
              </a:rPr>
              <a:t>L </a:t>
            </a:r>
            <a:r>
              <a:rPr lang="ko-KR" altLang="en-US" sz="1200">
                <a:latin typeface="나눔스퀘어_ac Light" panose="020B0600000101010101" pitchFamily="50" charset="-127"/>
                <a:ea typeface="나눔스퀘어_ac Light" panose="020B0600000101010101" pitchFamily="50" charset="-127"/>
              </a:rPr>
              <a:t>을 필터링 </a:t>
            </a:r>
            <a:r>
              <a:rPr lang="en-US" altLang="ko-KR" sz="1200">
                <a:latin typeface="나눔스퀘어_ac Light" panose="020B0600000101010101" pitchFamily="50" charset="-127"/>
                <a:ea typeface="나눔스퀘어_ac Light" panose="020B0600000101010101" pitchFamily="50" charset="-127"/>
              </a:rPr>
              <a:t>=&gt; keywords</a:t>
            </a:r>
          </a:p>
          <a:p>
            <a:r>
              <a:rPr lang="en-US" altLang="ko-KR" sz="1200">
                <a:latin typeface="나눔스퀘어_ac Light" panose="020B0600000101010101" pitchFamily="50" charset="-127"/>
                <a:ea typeface="나눔스퀘어_ac Light" panose="020B0600000101010101" pitchFamily="50" charset="-127"/>
              </a:rPr>
              <a:t>      </a:t>
            </a:r>
            <a:endParaRPr lang="en-US" altLang="ko-KR" sz="1600" spc="-150" dirty="0">
              <a:latin typeface="나눔스퀘어_ac Light" panose="020B0600000101010101" pitchFamily="50" charset="-127"/>
              <a:ea typeface="나눔스퀘어_ac Light" panose="020B0600000101010101" pitchFamily="50" charset="-127"/>
              <a:cs typeface="Arial" panose="020B0604020202020204" pitchFamily="34" charset="0"/>
            </a:endParaRPr>
          </a:p>
          <a:p>
            <a:endParaRPr lang="en-US" altLang="ko-KR" sz="1600" spc="-150">
              <a:latin typeface="나눔스퀘어_ac Light" panose="020B0600000101010101" pitchFamily="50" charset="-127"/>
              <a:ea typeface="나눔스퀘어_ac Light" panose="020B0600000101010101" pitchFamily="50" charset="-127"/>
              <a:cs typeface="Arial" panose="020B0604020202020204" pitchFamily="34" charset="0"/>
            </a:endParaRPr>
          </a:p>
        </p:txBody>
      </p:sp>
    </p:spTree>
    <p:extLst>
      <p:ext uri="{BB962C8B-B14F-4D97-AF65-F5344CB8AC3E}">
        <p14:creationId xmlns:p14="http://schemas.microsoft.com/office/powerpoint/2010/main" val="3501069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611065"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06-1</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2083968" cy="646331"/>
          </a:xfrm>
          <a:prstGeom prst="rect">
            <a:avLst/>
          </a:prstGeom>
          <a:noFill/>
        </p:spPr>
        <p:txBody>
          <a:bodyPr wrap="none" rtlCol="0">
            <a:spAutoFit/>
          </a:bodyPr>
          <a:lstStyle/>
          <a:p>
            <a:r>
              <a:rPr lang="en-US" altLang="ko-KR" sz="3600" b="1">
                <a:solidFill>
                  <a:schemeClr val="accent2"/>
                </a:solidFill>
                <a:latin typeface="나눔스퀘어_ac Light" panose="020B0600000101010101" pitchFamily="50" charset="-127"/>
                <a:ea typeface="나눔스퀘어_ac Light" panose="020B0600000101010101" pitchFamily="50" charset="-127"/>
              </a:rPr>
              <a:t>TextRank</a:t>
            </a:r>
            <a:endParaRPr lang="ko-KR" altLang="en-US" sz="3600" b="1" dirty="0">
              <a:solidFill>
                <a:schemeClr val="accent2"/>
              </a:solidFill>
              <a:latin typeface="나눔스퀘어_ac Light" panose="020B0600000101010101" pitchFamily="50" charset="-127"/>
              <a:ea typeface="나눔스퀘어_ac Light" panose="020B0600000101010101" pitchFamily="50" charset="-127"/>
            </a:endParaRP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직사각형 28">
            <a:extLst>
              <a:ext uri="{FF2B5EF4-FFF2-40B4-BE49-F238E27FC236}">
                <a16:creationId xmlns:a16="http://schemas.microsoft.com/office/drawing/2014/main" id="{03446394-221F-4EE5-9197-C9A8E23F69C0}"/>
              </a:ext>
            </a:extLst>
          </p:cNvPr>
          <p:cNvSpPr/>
          <p:nvPr/>
        </p:nvSpPr>
        <p:spPr>
          <a:xfrm>
            <a:off x="1199037" y="1398321"/>
            <a:ext cx="10701592" cy="51548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0" name="자유형: 도형 29">
            <a:extLst>
              <a:ext uri="{FF2B5EF4-FFF2-40B4-BE49-F238E27FC236}">
                <a16:creationId xmlns:a16="http://schemas.microsoft.com/office/drawing/2014/main" id="{571B8904-9196-4ACC-A7BF-6AA7F014E569}"/>
              </a:ext>
            </a:extLst>
          </p:cNvPr>
          <p:cNvSpPr/>
          <p:nvPr/>
        </p:nvSpPr>
        <p:spPr>
          <a:xfrm>
            <a:off x="5794467" y="1398321"/>
            <a:ext cx="2137077" cy="3442272"/>
          </a:xfrm>
          <a:custGeom>
            <a:avLst/>
            <a:gdLst>
              <a:gd name="connsiteX0" fmla="*/ 0 w 1768709"/>
              <a:gd name="connsiteY0" fmla="*/ 0 h 2848927"/>
              <a:gd name="connsiteX1" fmla="*/ 1768709 w 1768709"/>
              <a:gd name="connsiteY1" fmla="*/ 0 h 2848927"/>
              <a:gd name="connsiteX2" fmla="*/ 1768709 w 1768709"/>
              <a:gd name="connsiteY2" fmla="*/ 2848927 h 2848927"/>
              <a:gd name="connsiteX3" fmla="*/ 0 w 1768709"/>
              <a:gd name="connsiteY3" fmla="*/ 2848927 h 2848927"/>
              <a:gd name="connsiteX4" fmla="*/ 0 w 1768709"/>
              <a:gd name="connsiteY4" fmla="*/ 0 h 284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709" h="2848927">
                <a:moveTo>
                  <a:pt x="0" y="0"/>
                </a:moveTo>
                <a:lnTo>
                  <a:pt x="1768709" y="0"/>
                </a:lnTo>
                <a:lnTo>
                  <a:pt x="1768709" y="2848927"/>
                </a:lnTo>
                <a:lnTo>
                  <a:pt x="0" y="2848927"/>
                </a:lnTo>
                <a:lnTo>
                  <a:pt x="0" y="0"/>
                </a:lnTo>
                <a:close/>
              </a:path>
            </a:pathLst>
          </a:custGeom>
          <a:noFill/>
          <a:ln>
            <a:noFill/>
          </a:ln>
          <a:sp3d/>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0" tIns="157734" rIns="0" bIns="0" numCol="1" spcCol="1270" anchor="t" anchorCtr="0">
            <a:noAutofit/>
          </a:bodyPr>
          <a:lstStyle/>
          <a:p>
            <a:pPr marL="0" lvl="0" indent="0" algn="l" defTabSz="2044700" latinLnBrk="1">
              <a:lnSpc>
                <a:spcPct val="90000"/>
              </a:lnSpc>
              <a:spcBef>
                <a:spcPct val="0"/>
              </a:spcBef>
              <a:spcAft>
                <a:spcPct val="35000"/>
              </a:spcAft>
              <a:buNone/>
            </a:pPr>
            <a:endParaRPr lang="ko-KR" altLang="en-US" sz="4600" kern="1200">
              <a:latin typeface="나눔스퀘어_ac Light" panose="020B0600000101010101" pitchFamily="50" charset="-127"/>
              <a:ea typeface="나눔스퀘어_ac Light" panose="020B0600000101010101" pitchFamily="50" charset="-127"/>
            </a:endParaRPr>
          </a:p>
        </p:txBody>
      </p:sp>
      <p:graphicFrame>
        <p:nvGraphicFramePr>
          <p:cNvPr id="51" name="차트 50">
            <a:extLst>
              <a:ext uri="{FF2B5EF4-FFF2-40B4-BE49-F238E27FC236}">
                <a16:creationId xmlns:a16="http://schemas.microsoft.com/office/drawing/2014/main" id="{5101F247-5FDF-4480-8410-7A2AE8CDBCD4}"/>
              </a:ext>
            </a:extLst>
          </p:cNvPr>
          <p:cNvGraphicFramePr/>
          <p:nvPr>
            <p:extLst>
              <p:ext uri="{D42A27DB-BD31-4B8C-83A1-F6EECF244321}">
                <p14:modId xmlns:p14="http://schemas.microsoft.com/office/powerpoint/2010/main" val="3808764012"/>
              </p:ext>
            </p:extLst>
          </p:nvPr>
        </p:nvGraphicFramePr>
        <p:xfrm>
          <a:off x="5291847" y="3007092"/>
          <a:ext cx="6403810" cy="3447603"/>
        </p:xfrm>
        <a:graphic>
          <a:graphicData uri="http://schemas.openxmlformats.org/drawingml/2006/chart">
            <c:chart xmlns:c="http://schemas.openxmlformats.org/drawingml/2006/chart" xmlns:r="http://schemas.openxmlformats.org/officeDocument/2006/relationships" r:id="rId2"/>
          </a:graphicData>
        </a:graphic>
      </p:graphicFrame>
      <p:sp>
        <p:nvSpPr>
          <p:cNvPr id="53" name="TextBox 52">
            <a:extLst>
              <a:ext uri="{FF2B5EF4-FFF2-40B4-BE49-F238E27FC236}">
                <a16:creationId xmlns:a16="http://schemas.microsoft.com/office/drawing/2014/main" id="{09A44C7D-E4D4-47C9-B60D-807F0A893102}"/>
              </a:ext>
            </a:extLst>
          </p:cNvPr>
          <p:cNvSpPr txBox="1"/>
          <p:nvPr/>
        </p:nvSpPr>
        <p:spPr>
          <a:xfrm>
            <a:off x="1199037" y="1929874"/>
            <a:ext cx="3637534" cy="1077218"/>
          </a:xfrm>
          <a:prstGeom prst="rect">
            <a:avLst/>
          </a:prstGeom>
          <a:noFill/>
        </p:spPr>
        <p:txBody>
          <a:bodyPr wrap="none" rtlCol="0">
            <a:spAutoFit/>
          </a:bodyPr>
          <a:lstStyle/>
          <a:p>
            <a:r>
              <a:rPr lang="en-US" altLang="ko-KR" sz="3200" b="1" spc="-300">
                <a:solidFill>
                  <a:schemeClr val="accent2"/>
                </a:solidFill>
                <a:latin typeface="나눔스퀘어_ac Light" panose="020B0600000101010101" pitchFamily="50" charset="-127"/>
                <a:ea typeface="+mj-ea"/>
              </a:rPr>
              <a:t>PageRank </a:t>
            </a:r>
            <a:r>
              <a:rPr lang="ko-KR" altLang="en-US" sz="3200" b="1" spc="-300">
                <a:solidFill>
                  <a:schemeClr val="accent2"/>
                </a:solidFill>
                <a:latin typeface="나눔스퀘어_ac Light" panose="020B0600000101010101" pitchFamily="50" charset="-127"/>
                <a:ea typeface="+mj-ea"/>
              </a:rPr>
              <a:t>기반 </a:t>
            </a:r>
            <a:endParaRPr lang="en-US" altLang="ko-KR" sz="3200" b="1" spc="-300">
              <a:solidFill>
                <a:schemeClr val="accent2"/>
              </a:solidFill>
              <a:latin typeface="나눔스퀘어_ac Light" panose="020B0600000101010101" pitchFamily="50" charset="-127"/>
              <a:ea typeface="+mj-ea"/>
            </a:endParaRPr>
          </a:p>
          <a:p>
            <a:r>
              <a:rPr lang="ko-KR" altLang="en-US" sz="3200" b="1" spc="-300">
                <a:solidFill>
                  <a:schemeClr val="accent2"/>
                </a:solidFill>
                <a:latin typeface="나눔스퀘어_ac Light" panose="020B0600000101010101" pitchFamily="50" charset="-127"/>
                <a:ea typeface="+mj-ea"/>
              </a:rPr>
              <a:t>비지도학습 알고리즘</a:t>
            </a:r>
            <a:endParaRPr lang="ko-KR" altLang="en-US" sz="3200" b="1" spc="-300" dirty="0">
              <a:solidFill>
                <a:schemeClr val="accent2"/>
              </a:solidFill>
              <a:latin typeface="나눔스퀘어_ac Light" panose="020B0600000101010101" pitchFamily="50" charset="-127"/>
              <a:ea typeface="+mj-ea"/>
            </a:endParaRPr>
          </a:p>
        </p:txBody>
      </p:sp>
      <p:cxnSp>
        <p:nvCxnSpPr>
          <p:cNvPr id="54" name="직선 연결선 53">
            <a:extLst>
              <a:ext uri="{FF2B5EF4-FFF2-40B4-BE49-F238E27FC236}">
                <a16:creationId xmlns:a16="http://schemas.microsoft.com/office/drawing/2014/main" id="{2AE38FBD-FDE8-42AD-92FE-EDFBD1657ADF}"/>
              </a:ext>
            </a:extLst>
          </p:cNvPr>
          <p:cNvCxnSpPr>
            <a:cxnSpLocks/>
          </p:cNvCxnSpPr>
          <p:nvPr/>
        </p:nvCxnSpPr>
        <p:spPr>
          <a:xfrm>
            <a:off x="1658679" y="1764051"/>
            <a:ext cx="776177"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872F8E58-BE9F-448A-B0D0-A8DDA563F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057" y="3264043"/>
            <a:ext cx="63246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4B50F4A-8146-49B1-90F8-2C8EAAC739F5}"/>
              </a:ext>
            </a:extLst>
          </p:cNvPr>
          <p:cNvSpPr txBox="1"/>
          <p:nvPr/>
        </p:nvSpPr>
        <p:spPr>
          <a:xfrm>
            <a:off x="1219200" y="2836014"/>
            <a:ext cx="4214858" cy="2954655"/>
          </a:xfrm>
          <a:prstGeom prst="rect">
            <a:avLst/>
          </a:prstGeom>
          <a:noFill/>
        </p:spPr>
        <p:txBody>
          <a:bodyPr wrap="square" rtlCol="0">
            <a:spAutoFit/>
          </a:bodyPr>
          <a:lstStyle/>
          <a:p>
            <a:pPr algn="just"/>
            <a:endParaRPr lang="en-US" altLang="ko-KR" sz="12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endParaRPr lang="en-US" altLang="ko-KR" sz="12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endParaRPr lang="en-US" altLang="ko-KR" sz="12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endParaRPr lang="en-US" altLang="ko-KR" sz="12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endParaRPr lang="en-US" altLang="ko-KR" sz="12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1)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핵심 단어를 선택하기 위해</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      단어 간의 </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co-occurrence graph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생성</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a:t>
            </a:r>
          </a:p>
          <a:p>
            <a:pPr algn="just"/>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2)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핵심 문장을 선택하기 위해 </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      문장 간 유사도 기반 </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sentence similarity graph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생성</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3)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각각 </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graph</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에 </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PageRank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를 학습하여 </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      각 마디 </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단어 혹은 문장</a:t>
            </a:r>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a:t>
            </a:r>
            <a:r>
              <a:rPr lang="ko-KR" altLang="en-US" sz="1400" spc="-150">
                <a:latin typeface="나눔스퀘어_ac Light" panose="020B0600000101010101" pitchFamily="50" charset="-127"/>
                <a:ea typeface="나눔스퀘어_ac Light" panose="020B0600000101010101" pitchFamily="50" charset="-127"/>
                <a:cs typeface="Arial" panose="020B0604020202020204" pitchFamily="34" charset="0"/>
              </a:rPr>
              <a:t>의 랭킹 계산</a:t>
            </a:r>
            <a:endPar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endParaRPr>
          </a:p>
          <a:p>
            <a:pPr algn="just"/>
            <a:r>
              <a:rPr lang="en-US" altLang="ko-KR" sz="1400" spc="-150">
                <a:latin typeface="나눔스퀘어_ac Light" panose="020B0600000101010101" pitchFamily="50" charset="-127"/>
                <a:ea typeface="나눔스퀘어_ac Light" panose="020B0600000101010101" pitchFamily="50" charset="-127"/>
                <a:cs typeface="Arial" panose="020B0604020202020204" pitchFamily="34" charset="0"/>
              </a:rPr>
              <a:t>       = &gt; keywords, key sentences.</a:t>
            </a:r>
            <a:endParaRPr lang="en-US" altLang="ko-KR" sz="1400" spc="-150" dirty="0">
              <a:latin typeface="나눔스퀘어_ac Light" panose="020B0600000101010101" pitchFamily="50" charset="-127"/>
              <a:ea typeface="나눔스퀘어_ac Light" panose="020B0600000101010101" pitchFamily="50" charset="-127"/>
              <a:cs typeface="Arial" panose="020B0604020202020204" pitchFamily="34" charset="0"/>
            </a:endParaRPr>
          </a:p>
        </p:txBody>
      </p:sp>
    </p:spTree>
    <p:extLst>
      <p:ext uri="{BB962C8B-B14F-4D97-AF65-F5344CB8AC3E}">
        <p14:creationId xmlns:p14="http://schemas.microsoft.com/office/powerpoint/2010/main" val="24664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5793BFC-7410-4CA5-9F33-BBE620E91B97}"/>
              </a:ext>
            </a:extLst>
          </p:cNvPr>
          <p:cNvSpPr/>
          <p:nvPr/>
        </p:nvSpPr>
        <p:spPr>
          <a:xfrm>
            <a:off x="0" y="-2"/>
            <a:ext cx="2438400" cy="160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3" name="직사각형 2">
            <a:extLst>
              <a:ext uri="{FF2B5EF4-FFF2-40B4-BE49-F238E27FC236}">
                <a16:creationId xmlns:a16="http://schemas.microsoft.com/office/drawing/2014/main" id="{5911BEAA-E3C2-4AE3-963F-87E3CAF3FB81}"/>
              </a:ext>
            </a:extLst>
          </p:cNvPr>
          <p:cNvSpPr/>
          <p:nvPr/>
        </p:nvSpPr>
        <p:spPr>
          <a:xfrm>
            <a:off x="2438400" y="-2"/>
            <a:ext cx="2438400" cy="16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4" name="직사각형 3">
            <a:extLst>
              <a:ext uri="{FF2B5EF4-FFF2-40B4-BE49-F238E27FC236}">
                <a16:creationId xmlns:a16="http://schemas.microsoft.com/office/drawing/2014/main" id="{E7D8FA21-061E-4374-84B8-289D75129065}"/>
              </a:ext>
            </a:extLst>
          </p:cNvPr>
          <p:cNvSpPr/>
          <p:nvPr/>
        </p:nvSpPr>
        <p:spPr>
          <a:xfrm>
            <a:off x="4876800" y="-2"/>
            <a:ext cx="2438400" cy="160423"/>
          </a:xfrm>
          <a:prstGeom prst="rect">
            <a:avLst/>
          </a:prstGeom>
          <a:solidFill>
            <a:srgbClr val="FD9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5" name="직사각형 4">
            <a:extLst>
              <a:ext uri="{FF2B5EF4-FFF2-40B4-BE49-F238E27FC236}">
                <a16:creationId xmlns:a16="http://schemas.microsoft.com/office/drawing/2014/main" id="{F13425E8-514E-4A6A-80B1-6C04D22E0E7B}"/>
              </a:ext>
            </a:extLst>
          </p:cNvPr>
          <p:cNvSpPr/>
          <p:nvPr/>
        </p:nvSpPr>
        <p:spPr>
          <a:xfrm>
            <a:off x="73152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6" name="직사각형 5">
            <a:extLst>
              <a:ext uri="{FF2B5EF4-FFF2-40B4-BE49-F238E27FC236}">
                <a16:creationId xmlns:a16="http://schemas.microsoft.com/office/drawing/2014/main" id="{D73FA5A3-7443-4A4A-A0C2-99EF274D1D5C}"/>
              </a:ext>
            </a:extLst>
          </p:cNvPr>
          <p:cNvSpPr/>
          <p:nvPr/>
        </p:nvSpPr>
        <p:spPr>
          <a:xfrm>
            <a:off x="9753600" y="-3"/>
            <a:ext cx="2438400" cy="160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8" name="TextBox 7">
            <a:extLst>
              <a:ext uri="{FF2B5EF4-FFF2-40B4-BE49-F238E27FC236}">
                <a16:creationId xmlns:a16="http://schemas.microsoft.com/office/drawing/2014/main" id="{348BFED9-3247-4858-97FC-29981B727AB9}"/>
              </a:ext>
            </a:extLst>
          </p:cNvPr>
          <p:cNvSpPr txBox="1"/>
          <p:nvPr/>
        </p:nvSpPr>
        <p:spPr>
          <a:xfrm>
            <a:off x="160421" y="304800"/>
            <a:ext cx="611065" cy="338554"/>
          </a:xfrm>
          <a:prstGeom prst="rect">
            <a:avLst/>
          </a:prstGeom>
          <a:noFill/>
        </p:spPr>
        <p:txBody>
          <a:bodyPr wrap="none" rtlCol="0">
            <a:spAutoFit/>
          </a:bodyPr>
          <a:lstStyle/>
          <a:p>
            <a:r>
              <a:rPr lang="en-US" altLang="ko-KR" sz="1600" dirty="0">
                <a:solidFill>
                  <a:schemeClr val="accent2"/>
                </a:solidFill>
                <a:latin typeface="나눔스퀘어_ac Light" panose="020B0600000101010101" pitchFamily="50" charset="-127"/>
                <a:ea typeface="나눔스퀘어_ac Light" panose="020B0600000101010101" pitchFamily="50" charset="-127"/>
              </a:rPr>
              <a:t>06-2</a:t>
            </a:r>
            <a:endParaRPr lang="ko-KR" altLang="en-US" sz="1600" dirty="0">
              <a:solidFill>
                <a:schemeClr val="accent2"/>
              </a:solidFill>
              <a:latin typeface="나눔스퀘어_ac Light" panose="020B0600000101010101" pitchFamily="50" charset="-127"/>
              <a:ea typeface="나눔스퀘어_ac Light" panose="020B0600000101010101" pitchFamily="50" charset="-127"/>
            </a:endParaRPr>
          </a:p>
        </p:txBody>
      </p:sp>
      <p:sp>
        <p:nvSpPr>
          <p:cNvPr id="9" name="TextBox 8">
            <a:extLst>
              <a:ext uri="{FF2B5EF4-FFF2-40B4-BE49-F238E27FC236}">
                <a16:creationId xmlns:a16="http://schemas.microsoft.com/office/drawing/2014/main" id="{AE05A515-73BD-4F7C-A919-EAFE378DB41F}"/>
              </a:ext>
            </a:extLst>
          </p:cNvPr>
          <p:cNvSpPr txBox="1"/>
          <p:nvPr/>
        </p:nvSpPr>
        <p:spPr>
          <a:xfrm>
            <a:off x="1061630" y="320188"/>
            <a:ext cx="4808689" cy="646331"/>
          </a:xfrm>
          <a:prstGeom prst="rect">
            <a:avLst/>
          </a:prstGeom>
          <a:noFill/>
        </p:spPr>
        <p:txBody>
          <a:bodyPr wrap="none" rtlCol="0">
            <a:spAutoFit/>
          </a:bodyPr>
          <a:lstStyle/>
          <a:p>
            <a:r>
              <a:rPr lang="en-US" altLang="ko-KR" sz="3600" b="1" dirty="0" err="1">
                <a:solidFill>
                  <a:schemeClr val="accent2"/>
                </a:solidFill>
                <a:latin typeface="나눔스퀘어_ac Light" panose="020B0600000101010101" pitchFamily="50" charset="-127"/>
                <a:ea typeface="나눔스퀘어_ac Light" panose="020B0600000101010101" pitchFamily="50" charset="-127"/>
              </a:rPr>
              <a:t>TextRank</a:t>
            </a:r>
            <a:r>
              <a:rPr lang="ko-KR" altLang="en-US" sz="3600" b="1" dirty="0">
                <a:solidFill>
                  <a:schemeClr val="accent2"/>
                </a:solidFill>
                <a:latin typeface="나눔스퀘어_ac Light" panose="020B0600000101010101" pitchFamily="50" charset="-127"/>
                <a:ea typeface="나눔스퀘어_ac Light" panose="020B0600000101010101" pitchFamily="50" charset="-127"/>
              </a:rPr>
              <a:t>의 개선 과정</a:t>
            </a:r>
          </a:p>
        </p:txBody>
      </p:sp>
      <p:cxnSp>
        <p:nvCxnSpPr>
          <p:cNvPr id="11" name="직선 연결선 10">
            <a:extLst>
              <a:ext uri="{FF2B5EF4-FFF2-40B4-BE49-F238E27FC236}">
                <a16:creationId xmlns:a16="http://schemas.microsoft.com/office/drawing/2014/main" id="{D594AD39-1264-44FB-9659-7901314242FB}"/>
              </a:ext>
            </a:extLst>
          </p:cNvPr>
          <p:cNvCxnSpPr>
            <a:cxnSpLocks/>
          </p:cNvCxnSpPr>
          <p:nvPr/>
        </p:nvCxnSpPr>
        <p:spPr>
          <a:xfrm>
            <a:off x="1061630" y="1097280"/>
            <a:ext cx="1113037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3FE08D4C-6C9D-47D7-9639-CE3A4757CECB}"/>
              </a:ext>
            </a:extLst>
          </p:cNvPr>
          <p:cNvSpPr>
            <a:spLocks noChangeArrowheads="1"/>
          </p:cNvSpPr>
          <p:nvPr/>
        </p:nvSpPr>
        <p:spPr bwMode="auto">
          <a:xfrm>
            <a:off x="3352396" y="10104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나눔스퀘어_ac Light" panose="020B0600000101010101" pitchFamily="50" charset="-127"/>
              <a:ea typeface="나눔스퀘어_ac Light" panose="020B0600000101010101" pitchFamily="50" charset="-127"/>
            </a:endParaRPr>
          </a:p>
        </p:txBody>
      </p:sp>
      <p:sp>
        <p:nvSpPr>
          <p:cNvPr id="21" name="직사각형 20">
            <a:extLst>
              <a:ext uri="{FF2B5EF4-FFF2-40B4-BE49-F238E27FC236}">
                <a16:creationId xmlns:a16="http://schemas.microsoft.com/office/drawing/2014/main" id="{5C9F01E6-0EF2-4A45-833F-6C9234153263}"/>
              </a:ext>
            </a:extLst>
          </p:cNvPr>
          <p:cNvSpPr/>
          <p:nvPr/>
        </p:nvSpPr>
        <p:spPr>
          <a:xfrm>
            <a:off x="1061630" y="1429862"/>
            <a:ext cx="3393637" cy="5107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_ac Light" panose="020B0600000101010101" pitchFamily="50" charset="-127"/>
              <a:ea typeface="나눔스퀘어_ac Light" panose="020B0600000101010101" pitchFamily="50" charset="-127"/>
            </a:endParaRPr>
          </a:p>
        </p:txBody>
      </p:sp>
      <p:sp>
        <p:nvSpPr>
          <p:cNvPr id="22" name="직사각형 21">
            <a:extLst>
              <a:ext uri="{FF2B5EF4-FFF2-40B4-BE49-F238E27FC236}">
                <a16:creationId xmlns:a16="http://schemas.microsoft.com/office/drawing/2014/main" id="{A2192733-F74F-4328-9F07-A3606ADCAF92}"/>
              </a:ext>
            </a:extLst>
          </p:cNvPr>
          <p:cNvSpPr/>
          <p:nvPr/>
        </p:nvSpPr>
        <p:spPr>
          <a:xfrm>
            <a:off x="1061629" y="1429860"/>
            <a:ext cx="3393637" cy="604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latin typeface="나눔스퀘어_ac Light" panose="020B0600000101010101" pitchFamily="50" charset="-127"/>
                <a:ea typeface="나눔스퀘어_ac Light" panose="020B0600000101010101" pitchFamily="50" charset="-127"/>
              </a:rPr>
              <a:t>Bias Feature </a:t>
            </a:r>
            <a:r>
              <a:rPr lang="ko-KR" altLang="en-US" b="1">
                <a:latin typeface="나눔스퀘어_ac Light" panose="020B0600000101010101" pitchFamily="50" charset="-127"/>
                <a:ea typeface="나눔스퀘어_ac Light" panose="020B0600000101010101" pitchFamily="50" charset="-127"/>
              </a:rPr>
              <a:t>구성</a:t>
            </a:r>
          </a:p>
        </p:txBody>
      </p:sp>
      <p:sp>
        <p:nvSpPr>
          <p:cNvPr id="24" name="TextBox 23">
            <a:extLst>
              <a:ext uri="{FF2B5EF4-FFF2-40B4-BE49-F238E27FC236}">
                <a16:creationId xmlns:a16="http://schemas.microsoft.com/office/drawing/2014/main" id="{76242072-4410-4D26-A08E-A3B4E24A3CCA}"/>
              </a:ext>
            </a:extLst>
          </p:cNvPr>
          <p:cNvSpPr txBox="1"/>
          <p:nvPr/>
        </p:nvSpPr>
        <p:spPr>
          <a:xfrm>
            <a:off x="1159949" y="2366719"/>
            <a:ext cx="3196996" cy="3496342"/>
          </a:xfrm>
          <a:prstGeom prst="rect">
            <a:avLst/>
          </a:prstGeom>
          <a:noFill/>
        </p:spPr>
        <p:txBody>
          <a:bodyPr wrap="square" rtlCol="0">
            <a:spAutoFit/>
          </a:bodyPr>
          <a:lstStyle/>
          <a:p>
            <a:pPr algn="just">
              <a:lnSpc>
                <a:spcPct val="120000"/>
              </a:lnSpc>
            </a:pPr>
            <a:r>
              <a:rPr lang="ko-KR" altLang="en-US" sz="1400" dirty="0">
                <a:latin typeface="나눔스퀘어_ac Light" panose="020B0600000101010101" pitchFamily="50" charset="-127"/>
                <a:ea typeface="나눔스퀘어_ac Light" panose="020B0600000101010101" pitchFamily="50" charset="-127"/>
              </a:rPr>
              <a:t>주어진 </a:t>
            </a:r>
            <a:r>
              <a:rPr lang="en-US" altLang="ko-KR" sz="1400" dirty="0">
                <a:latin typeface="나눔스퀘어_ac Light" panose="020B0600000101010101" pitchFamily="50" charset="-127"/>
                <a:ea typeface="나눔스퀘어_ac Light" panose="020B0600000101010101" pitchFamily="50" charset="-127"/>
              </a:rPr>
              <a:t>train set</a:t>
            </a:r>
            <a:r>
              <a:rPr lang="ko-KR" altLang="en-US" sz="1400" dirty="0">
                <a:latin typeface="나눔스퀘어_ac Light" panose="020B0600000101010101" pitchFamily="50" charset="-127"/>
                <a:ea typeface="나눔스퀘어_ac Light" panose="020B0600000101010101" pitchFamily="50" charset="-127"/>
              </a:rPr>
              <a:t>에서</a:t>
            </a:r>
            <a:r>
              <a:rPr lang="en-US" altLang="ko-KR" sz="1400" dirty="0">
                <a:latin typeface="나눔스퀘어_ac Light" panose="020B0600000101010101" pitchFamily="50" charset="-127"/>
                <a:ea typeface="나눔스퀘어_ac Light" panose="020B0600000101010101" pitchFamily="50" charset="-127"/>
              </a:rPr>
              <a:t> </a:t>
            </a:r>
            <a:r>
              <a:rPr lang="ko-KR" altLang="en-US" sz="1400" dirty="0">
                <a:latin typeface="나눔스퀘어_ac Light" panose="020B0600000101010101" pitchFamily="50" charset="-127"/>
                <a:ea typeface="나눔스퀘어_ac Light" panose="020B0600000101010101" pitchFamily="50" charset="-127"/>
              </a:rPr>
              <a:t>기사들은 </a:t>
            </a:r>
            <a:endParaRPr lang="en-US" altLang="ko-KR" sz="1400" dirty="0">
              <a:latin typeface="나눔스퀘어_ac Light" panose="020B0600000101010101" pitchFamily="50" charset="-127"/>
              <a:ea typeface="나눔스퀘어_ac Light" panose="020B0600000101010101" pitchFamily="50" charset="-127"/>
            </a:endParaRPr>
          </a:p>
          <a:p>
            <a:pPr algn="just">
              <a:lnSpc>
                <a:spcPct val="120000"/>
              </a:lnSpc>
            </a:pPr>
            <a:r>
              <a:rPr lang="en-US" altLang="ko-KR" sz="1400" b="1" dirty="0">
                <a:latin typeface="나눔스퀘어_ac Light" panose="020B0600000101010101" pitchFamily="50" charset="-127"/>
                <a:ea typeface="나눔스퀘어_ac Light" panose="020B0600000101010101" pitchFamily="50" charset="-127"/>
              </a:rPr>
              <a:t>3</a:t>
            </a:r>
            <a:r>
              <a:rPr lang="ko-KR" altLang="en-US" sz="1400" b="1" dirty="0" err="1">
                <a:latin typeface="나눔스퀘어_ac Light" panose="020B0600000101010101" pitchFamily="50" charset="-127"/>
                <a:ea typeface="나눔스퀘어_ac Light" panose="020B0600000101010101" pitchFamily="50" charset="-127"/>
              </a:rPr>
              <a:t>분위수</a:t>
            </a:r>
            <a:r>
              <a:rPr lang="ko-KR" altLang="en-US" sz="1400" b="1" dirty="0">
                <a:latin typeface="나눔스퀘어_ac Light" panose="020B0600000101010101" pitchFamily="50" charset="-127"/>
                <a:ea typeface="나눔스퀘어_ac Light" panose="020B0600000101010101" pitchFamily="50" charset="-127"/>
              </a:rPr>
              <a:t> 까지가 </a:t>
            </a:r>
            <a:r>
              <a:rPr lang="en-US" altLang="ko-KR" sz="1400" b="1" dirty="0">
                <a:latin typeface="나눔스퀘어_ac Light" panose="020B0600000101010101" pitchFamily="50" charset="-127"/>
                <a:ea typeface="나눔스퀘어_ac Light" panose="020B0600000101010101" pitchFamily="50" charset="-127"/>
              </a:rPr>
              <a:t>20</a:t>
            </a:r>
            <a:r>
              <a:rPr lang="ko-KR" altLang="en-US" sz="1400" b="1" dirty="0">
                <a:latin typeface="나눔스퀘어_ac Light" panose="020B0600000101010101" pitchFamily="50" charset="-127"/>
                <a:ea typeface="나눔스퀘어_ac Light" panose="020B0600000101010101" pitchFamily="50" charset="-127"/>
              </a:rPr>
              <a:t>문장 아래로 이루어져 있음</a:t>
            </a:r>
            <a:r>
              <a:rPr lang="ko-KR" altLang="en-US" sz="1400" dirty="0">
                <a:latin typeface="나눔스퀘어_ac Light" panose="020B0600000101010101" pitchFamily="50" charset="-127"/>
                <a:ea typeface="나눔스퀘어_ac Light" panose="020B0600000101010101" pitchFamily="50" charset="-127"/>
              </a:rPr>
              <a:t>을 확인</a:t>
            </a:r>
            <a:endParaRPr lang="en-US" altLang="ko-KR" sz="1400" dirty="0">
              <a:latin typeface="나눔스퀘어_ac Light" panose="020B0600000101010101" pitchFamily="50" charset="-127"/>
              <a:ea typeface="나눔스퀘어_ac Light" panose="020B0600000101010101" pitchFamily="50" charset="-127"/>
            </a:endParaRPr>
          </a:p>
          <a:p>
            <a:pPr lvl="0" fontAlgn="base"/>
            <a:endParaRPr lang="en-US" altLang="ko-KR" sz="1400" dirty="0">
              <a:latin typeface="나눔스퀘어_ac Light" panose="020B0600000101010101" pitchFamily="50" charset="-127"/>
              <a:ea typeface="나눔스퀘어_ac Light" panose="020B0600000101010101" pitchFamily="50" charset="-127"/>
            </a:endParaRPr>
          </a:p>
          <a:p>
            <a:pPr lvl="0" fontAlgn="base"/>
            <a:r>
              <a:rPr lang="en-US" altLang="ko-KR" sz="1400" dirty="0">
                <a:latin typeface="나눔스퀘어_ac Light" panose="020B0600000101010101" pitchFamily="50" charset="-127"/>
                <a:ea typeface="나눔스퀘어_ac Light" panose="020B0600000101010101" pitchFamily="50" charset="-127"/>
              </a:rPr>
              <a:t>Train set</a:t>
            </a:r>
            <a:r>
              <a:rPr lang="ko-KR" altLang="en-US" sz="1400" dirty="0">
                <a:latin typeface="나눔스퀘어_ac Light" panose="020B0600000101010101" pitchFamily="50" charset="-127"/>
                <a:ea typeface="나눔스퀘어_ac Light" panose="020B0600000101010101" pitchFamily="50" charset="-127"/>
              </a:rPr>
              <a:t>의</a:t>
            </a:r>
            <a:endParaRPr lang="en-US" altLang="ko-KR" sz="1400" dirty="0">
              <a:latin typeface="나눔스퀘어_ac Light" panose="020B0600000101010101" pitchFamily="50" charset="-127"/>
              <a:ea typeface="나눔스퀘어_ac Light" panose="020B0600000101010101" pitchFamily="50" charset="-127"/>
            </a:endParaRPr>
          </a:p>
          <a:p>
            <a:pPr lvl="0" fontAlgn="base"/>
            <a:r>
              <a:rPr lang="ko-KR" altLang="en-US" sz="1400" dirty="0">
                <a:latin typeface="나눔스퀘어_ac Light" panose="020B0600000101010101" pitchFamily="50" charset="-127"/>
                <a:ea typeface="나눔스퀘어_ac Light" panose="020B0600000101010101" pitchFamily="50" charset="-127"/>
              </a:rPr>
              <a:t>기사 중 </a:t>
            </a:r>
            <a:r>
              <a:rPr lang="ko-KR" altLang="en-US" sz="1400" dirty="0" err="1">
                <a:latin typeface="나눔스퀘어_ac Light" panose="020B0600000101010101" pitchFamily="50" charset="-127"/>
                <a:ea typeface="나눔스퀘어_ac Light" panose="020B0600000101010101" pitchFamily="50" charset="-127"/>
              </a:rPr>
              <a:t>몇번째</a:t>
            </a:r>
            <a:r>
              <a:rPr lang="ko-KR" altLang="en-US" sz="1400" dirty="0">
                <a:latin typeface="나눔스퀘어_ac Light" panose="020B0600000101010101" pitchFamily="50" charset="-127"/>
                <a:ea typeface="나눔스퀘어_ac Light" panose="020B0600000101010101" pitchFamily="50" charset="-127"/>
              </a:rPr>
              <a:t> 문장이 </a:t>
            </a:r>
            <a:endParaRPr lang="en-US" altLang="ko-KR" sz="1400" dirty="0">
              <a:latin typeface="나눔스퀘어_ac Light" panose="020B0600000101010101" pitchFamily="50" charset="-127"/>
              <a:ea typeface="나눔스퀘어_ac Light" panose="020B0600000101010101" pitchFamily="50" charset="-127"/>
            </a:endParaRPr>
          </a:p>
          <a:p>
            <a:pPr lvl="0" fontAlgn="base"/>
            <a:r>
              <a:rPr lang="ko-KR" altLang="en-US" sz="1400" dirty="0">
                <a:latin typeface="나눔스퀘어_ac Light" panose="020B0600000101010101" pitchFamily="50" charset="-127"/>
                <a:ea typeface="나눔스퀘어_ac Light" panose="020B0600000101010101" pitchFamily="50" charset="-127"/>
              </a:rPr>
              <a:t>요약에 선택되었는지를 나타내는 ‘</a:t>
            </a:r>
            <a:r>
              <a:rPr lang="en-US" altLang="ko-KR" sz="1400" dirty="0">
                <a:latin typeface="나눔스퀘어_ac Light" panose="020B0600000101010101" pitchFamily="50" charset="-127"/>
                <a:ea typeface="나눔스퀘어_ac Light" panose="020B0600000101010101" pitchFamily="50" charset="-127"/>
              </a:rPr>
              <a:t>extractive’</a:t>
            </a:r>
            <a:r>
              <a:rPr lang="ko-KR" altLang="en-US" sz="1400" dirty="0">
                <a:latin typeface="나눔스퀘어_ac Light" panose="020B0600000101010101" pitchFamily="50" charset="-127"/>
                <a:ea typeface="나눔스퀘어_ac Light" panose="020B0600000101010101" pitchFamily="50" charset="-127"/>
              </a:rPr>
              <a:t>의 분포를 그래프화 해보면</a:t>
            </a:r>
            <a:r>
              <a:rPr lang="en-US" altLang="ko-KR" sz="1400" dirty="0">
                <a:latin typeface="나눔스퀘어_ac Light" panose="020B0600000101010101" pitchFamily="50" charset="-127"/>
                <a:ea typeface="나눔스퀘어_ac Light" panose="020B0600000101010101" pitchFamily="50" charset="-127"/>
              </a:rPr>
              <a:t> </a:t>
            </a:r>
          </a:p>
          <a:p>
            <a:pPr lvl="0" fontAlgn="base"/>
            <a:r>
              <a:rPr lang="ko-KR" altLang="en-US" sz="1400" dirty="0">
                <a:latin typeface="나눔스퀘어_ac Light" panose="020B0600000101010101" pitchFamily="50" charset="-127"/>
                <a:ea typeface="나눔스퀘어_ac Light" panose="020B0600000101010101" pitchFamily="50" charset="-127"/>
              </a:rPr>
              <a:t>모든 기사의 문장들이 </a:t>
            </a:r>
            <a:endParaRPr lang="en-US" altLang="ko-KR" sz="1400" dirty="0">
              <a:latin typeface="나눔스퀘어_ac Light" panose="020B0600000101010101" pitchFamily="50" charset="-127"/>
              <a:ea typeface="나눔스퀘어_ac Light" panose="020B0600000101010101" pitchFamily="50" charset="-127"/>
            </a:endParaRPr>
          </a:p>
          <a:p>
            <a:pPr lvl="0" fontAlgn="base"/>
            <a:r>
              <a:rPr lang="ko-KR" altLang="en-US" sz="1400" dirty="0">
                <a:latin typeface="나눔스퀘어_ac Light" panose="020B0600000101010101" pitchFamily="50" charset="-127"/>
                <a:ea typeface="나눔스퀘어_ac Light" panose="020B0600000101010101" pitchFamily="50" charset="-127"/>
              </a:rPr>
              <a:t>동일한 확률로 선택되지 않고</a:t>
            </a:r>
            <a:r>
              <a:rPr lang="en-US" altLang="ko-KR" sz="1400" dirty="0">
                <a:latin typeface="나눔스퀘어_ac Light" panose="020B0600000101010101" pitchFamily="50" charset="-127"/>
                <a:ea typeface="나눔스퀘어_ac Light" panose="020B0600000101010101" pitchFamily="50" charset="-127"/>
              </a:rPr>
              <a:t>, </a:t>
            </a:r>
          </a:p>
          <a:p>
            <a:pPr lvl="0" fontAlgn="base"/>
            <a:r>
              <a:rPr lang="ko-KR" altLang="en-US" sz="1400" b="1" dirty="0">
                <a:latin typeface="나눔스퀘어_ac Light" panose="020B0600000101010101" pitchFamily="50" charset="-127"/>
                <a:ea typeface="나눔스퀘어_ac Light" panose="020B0600000101010101" pitchFamily="50" charset="-127"/>
              </a:rPr>
              <a:t>오히려 기사의 앞쪽에서 </a:t>
            </a:r>
            <a:endParaRPr lang="en-US" altLang="ko-KR" sz="1400" b="1" dirty="0">
              <a:latin typeface="나눔스퀘어_ac Light" panose="020B0600000101010101" pitchFamily="50" charset="-127"/>
              <a:ea typeface="나눔스퀘어_ac Light" panose="020B0600000101010101" pitchFamily="50" charset="-127"/>
            </a:endParaRPr>
          </a:p>
          <a:p>
            <a:pPr lvl="0" fontAlgn="base"/>
            <a:r>
              <a:rPr lang="ko-KR" altLang="en-US" sz="1400" b="1" dirty="0">
                <a:latin typeface="나눔스퀘어_ac Light" panose="020B0600000101010101" pitchFamily="50" charset="-127"/>
                <a:ea typeface="나눔스퀘어_ac Light" panose="020B0600000101010101" pitchFamily="50" charset="-127"/>
              </a:rPr>
              <a:t>실제 사람이 요약한 요약문에 </a:t>
            </a:r>
            <a:endParaRPr lang="en-US" altLang="ko-KR" sz="1400" b="1" dirty="0">
              <a:latin typeface="나눔스퀘어_ac Light" panose="020B0600000101010101" pitchFamily="50" charset="-127"/>
              <a:ea typeface="나눔스퀘어_ac Light" panose="020B0600000101010101" pitchFamily="50" charset="-127"/>
            </a:endParaRPr>
          </a:p>
          <a:p>
            <a:pPr lvl="0" fontAlgn="base"/>
            <a:r>
              <a:rPr lang="ko-KR" altLang="en-US" sz="1400" b="1" dirty="0">
                <a:latin typeface="나눔스퀘어_ac Light" panose="020B0600000101010101" pitchFamily="50" charset="-127"/>
                <a:ea typeface="나눔스퀘어_ac Light" panose="020B0600000101010101" pitchFamily="50" charset="-127"/>
              </a:rPr>
              <a:t>선택된 문장이 몰려 있음을 확인</a:t>
            </a:r>
            <a:r>
              <a:rPr lang="en-US" altLang="ko-KR" sz="1400" dirty="0">
                <a:latin typeface="나눔스퀘어_ac Light" panose="020B0600000101010101" pitchFamily="50" charset="-127"/>
                <a:ea typeface="나눔스퀘어_ac Light" panose="020B0600000101010101" pitchFamily="50" charset="-127"/>
              </a:rPr>
              <a:t>.</a:t>
            </a:r>
          </a:p>
          <a:p>
            <a:pPr algn="just">
              <a:lnSpc>
                <a:spcPct val="120000"/>
              </a:lnSpc>
            </a:pPr>
            <a:endParaRPr lang="en-US" altLang="ko-KR" sz="1400" dirty="0">
              <a:latin typeface="나눔스퀘어_ac Light" panose="020B0600000101010101" pitchFamily="50" charset="-127"/>
              <a:ea typeface="나눔스퀘어_ac Light" panose="020B0600000101010101" pitchFamily="50" charset="-127"/>
            </a:endParaRPr>
          </a:p>
          <a:p>
            <a:pPr fontAlgn="base"/>
            <a:r>
              <a:rPr lang="en-US" altLang="ko-KR" sz="1400" dirty="0">
                <a:latin typeface="나눔스퀘어_ac Light" panose="020B0600000101010101" pitchFamily="50" charset="-127"/>
                <a:ea typeface="나눔스퀘어_ac Light" panose="020B0600000101010101" pitchFamily="50" charset="-127"/>
              </a:rPr>
              <a:t>-&gt;</a:t>
            </a:r>
            <a:r>
              <a:rPr lang="ko-KR" altLang="en-US" sz="1400" dirty="0">
                <a:latin typeface="나눔스퀘어_ac Light" panose="020B0600000101010101" pitchFamily="50" charset="-127"/>
                <a:ea typeface="나눔스퀘어_ac Light" panose="020B0600000101010101" pitchFamily="50" charset="-127"/>
              </a:rPr>
              <a:t> </a:t>
            </a:r>
            <a:r>
              <a:rPr lang="en-US" altLang="ko-KR" sz="1400" dirty="0">
                <a:latin typeface="나눔스퀘어_ac Light" panose="020B0600000101010101" pitchFamily="50" charset="-127"/>
                <a:ea typeface="나눔스퀘어_ac Light" panose="020B0600000101010101" pitchFamily="50" charset="-127"/>
              </a:rPr>
              <a:t>‘bias’</a:t>
            </a:r>
            <a:r>
              <a:rPr lang="ko-KR" altLang="en-US" sz="1400" dirty="0">
                <a:latin typeface="나눔스퀘어_ac Light" panose="020B0600000101010101" pitchFamily="50" charset="-127"/>
                <a:ea typeface="나눔스퀘어_ac Light" panose="020B0600000101010101" pitchFamily="50" charset="-127"/>
              </a:rPr>
              <a:t>라는 </a:t>
            </a:r>
            <a:r>
              <a:rPr lang="en-US" altLang="ko-KR" sz="1400" dirty="0">
                <a:latin typeface="나눔스퀘어_ac Light" panose="020B0600000101010101" pitchFamily="50" charset="-127"/>
                <a:ea typeface="나눔스퀘어_ac Light" panose="020B0600000101010101" pitchFamily="50" charset="-127"/>
              </a:rPr>
              <a:t>feature</a:t>
            </a:r>
            <a:r>
              <a:rPr lang="ko-KR" altLang="en-US" sz="1400" dirty="0">
                <a:latin typeface="나눔스퀘어_ac Light" panose="020B0600000101010101" pitchFamily="50" charset="-127"/>
                <a:ea typeface="나눔스퀘어_ac Light" panose="020B0600000101010101" pitchFamily="50" charset="-127"/>
              </a:rPr>
              <a:t>를 구성</a:t>
            </a:r>
            <a:endParaRPr lang="en-US" altLang="ko-KR" sz="1400" spc="-150" dirty="0">
              <a:solidFill>
                <a:schemeClr val="tx1">
                  <a:lumMod val="75000"/>
                  <a:lumOff val="25000"/>
                </a:schemeClr>
              </a:solidFill>
              <a:latin typeface="나눔스퀘어_ac Light" panose="020B0600000101010101" pitchFamily="50" charset="-127"/>
              <a:ea typeface="나눔스퀘어_ac Light" panose="020B0600000101010101" pitchFamily="50" charset="-127"/>
            </a:endParaRPr>
          </a:p>
        </p:txBody>
      </p:sp>
      <p:pic>
        <p:nvPicPr>
          <p:cNvPr id="25" name="_x206939184">
            <a:extLst>
              <a:ext uri="{FF2B5EF4-FFF2-40B4-BE49-F238E27FC236}">
                <a16:creationId xmlns:a16="http://schemas.microsoft.com/office/drawing/2014/main" id="{428C399A-DCFF-400D-967E-28B3F562F3E8}"/>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4768175" y="1228042"/>
            <a:ext cx="2684562" cy="3881427"/>
          </a:xfrm>
          <a:prstGeom prst="rect">
            <a:avLst/>
          </a:prstGeom>
          <a:noFill/>
          <a:extLst>
            <a:ext uri="{909E8E84-426E-40DD-AFC4-6F175D3DCCD1}">
              <a14:hiddenFill xmlns:a14="http://schemas.microsoft.com/office/drawing/2010/main">
                <a:solidFill>
                  <a:srgbClr val="FFFFFF"/>
                </a:solidFill>
              </a14:hiddenFill>
            </a:ext>
          </a:extLst>
        </p:spPr>
      </p:pic>
      <p:pic>
        <p:nvPicPr>
          <p:cNvPr id="16" name="_x206848048">
            <a:extLst>
              <a:ext uri="{FF2B5EF4-FFF2-40B4-BE49-F238E27FC236}">
                <a16:creationId xmlns:a16="http://schemas.microsoft.com/office/drawing/2014/main" id="{E3B26579-50CE-4887-A725-CCDE8F959D50}"/>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5112659" y="2976131"/>
            <a:ext cx="6843482" cy="3300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39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Business">
      <a:dk1>
        <a:sysClr val="windowText" lastClr="000000"/>
      </a:dk1>
      <a:lt1>
        <a:sysClr val="window" lastClr="FFFFFF"/>
      </a:lt1>
      <a:dk2>
        <a:srgbClr val="44546A"/>
      </a:dk2>
      <a:lt2>
        <a:srgbClr val="E7E6E6"/>
      </a:lt2>
      <a:accent1>
        <a:srgbClr val="FD9401"/>
      </a:accent1>
      <a:accent2>
        <a:srgbClr val="595347"/>
      </a:accent2>
      <a:accent3>
        <a:srgbClr val="D9D8D5"/>
      </a:accent3>
      <a:accent4>
        <a:srgbClr val="B48B61"/>
      </a:accent4>
      <a:accent5>
        <a:srgbClr val="6F7071"/>
      </a:accent5>
      <a:accent6>
        <a:srgbClr val="CD8B2E"/>
      </a:accent6>
      <a:hlink>
        <a:srgbClr val="3F3F3F"/>
      </a:hlink>
      <a:folHlink>
        <a:srgbClr val="3F3F3F"/>
      </a:folHlink>
    </a:clrScheme>
    <a:fontScheme name="G마켓 산스 TTF Bold">
      <a:majorFont>
        <a:latin typeface="G마켓 산스 TTF Bold"/>
        <a:ea typeface="나눔스퀘어 Bold"/>
        <a:cs typeface=""/>
      </a:majorFont>
      <a:minorFont>
        <a:latin typeface="G마켓 산스 TTF Light"/>
        <a:ea typeface="나눔스퀘어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1268</Words>
  <Application>Microsoft Office PowerPoint</Application>
  <PresentationFormat>와이드스크린</PresentationFormat>
  <Paragraphs>291</Paragraphs>
  <Slides>22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나눔스퀘어_ac Light</vt:lpstr>
      <vt:lpstr>Arial</vt:lpstr>
      <vt:lpstr>Bahnschrift</vt:lpstr>
      <vt:lpstr>나눔스퀘어_ac</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Song Jae Jun</dc:creator>
  <cp:lastModifiedBy>이준희</cp:lastModifiedBy>
  <cp:revision>137</cp:revision>
  <dcterms:created xsi:type="dcterms:W3CDTF">2020-12-11T15:28:22Z</dcterms:created>
  <dcterms:modified xsi:type="dcterms:W3CDTF">2022-03-17T03:59:58Z</dcterms:modified>
</cp:coreProperties>
</file>