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>
      <p:cViewPr>
        <p:scale>
          <a:sx n="115" d="100"/>
          <a:sy n="115" d="100"/>
        </p:scale>
        <p:origin x="178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8976-A08F-9E89-513E-B152E6FE7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282F5-2E1B-3EE0-507E-67B2B48B6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5B62-94C7-78A2-CE77-75795CC8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869-8DC6-E740-826B-DA31C51B220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13F2-B44A-E429-BFCC-D2376659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D6BC-1547-BA90-5042-FDDE6229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378-44B0-D842-920F-E423F03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DB0C-ED90-54EC-AC86-03C2A2DC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54955-5843-3F29-80FF-0BC293D98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A753-590C-87E5-D815-6C8A3165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869-8DC6-E740-826B-DA31C51B220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ABA5-9172-E495-85A2-20EB7668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3951-6DC1-33A4-7879-59CE65A7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378-44B0-D842-920F-E423F03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C6A42-0EF5-2DE5-27B4-C10815D5A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5FF9D-326B-EC95-4641-D06865008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59CD3-AA68-6F09-323C-FAA08A31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869-8DC6-E740-826B-DA31C51B220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FB90-10E9-D81B-00EB-3ABF1D70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D2C4-D0B2-6185-A4A4-798434B1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378-44B0-D842-920F-E423F03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441E-6CC9-BB43-6419-2D3E4A92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8E87-1278-3D25-F053-9311ACF5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84F2-3348-1E80-4504-10F00B64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869-8DC6-E740-826B-DA31C51B220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4784-67C3-4699-A553-C3C6688E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7B69-449B-57C2-3646-5C2F6D94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378-44B0-D842-920F-E423F03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44CC-ED3B-3036-9D20-F85B25B2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CD84C-4C6E-A979-B2C8-A22942E86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60C2-AE50-97D3-4113-950F9B0A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869-8DC6-E740-826B-DA31C51B220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EAE4-EB63-211A-87CC-E2B074F2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FB8D7-DFAC-2350-BA46-1D7AE187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378-44B0-D842-920F-E423F03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63CD-7F77-918C-987D-5B75190E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E243-65A5-76C6-B3E8-416C2FC4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0DE88-2F69-691D-08D2-2165C5630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8CAAB-DEED-CC1F-0EE2-9977D5FC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869-8DC6-E740-826B-DA31C51B220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58689-9C04-30EE-D077-EAD00B24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0A287-FDA3-D57A-ACFB-0E92886E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378-44B0-D842-920F-E423F03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0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5BE7-674D-A81F-A21D-A7C8F382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0F37A-2727-190B-95B8-6B34A3206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C90A6-626C-B499-06E7-740674D83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1B284-F7F5-C351-B863-5D00A1826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FE149-6DC5-3BA1-6D54-A3E6CAF18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B1E14-732A-E35F-1547-950438EE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869-8DC6-E740-826B-DA31C51B220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CD3E0-B22D-1CD2-6CAA-5629F921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902D-2BCC-B40A-87E5-0A1A30D8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378-44B0-D842-920F-E423F03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2A64-5E97-9FA0-3C60-A02C0CDA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BD311-F833-0681-16C2-C6B9FA12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869-8DC6-E740-826B-DA31C51B220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7E1A9-E783-F730-2DD7-4D4F2A40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2872A-09A8-1B41-69C0-879832FE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378-44B0-D842-920F-E423F03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0FA0B-6D30-CC71-71C9-622B913A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869-8DC6-E740-826B-DA31C51B220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EB195-E26A-AC20-CB87-74418FD9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BC53-AB2F-B2D3-0F30-80232B4B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378-44B0-D842-920F-E423F03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DA6A-EFD8-7992-7AFF-05CEF59A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6660-7D5B-7B0E-3438-9A22CC943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56558-3D35-D766-8D5C-033C833A9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E25D1-FDBF-A0FA-8869-6F0A281A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869-8DC6-E740-826B-DA31C51B220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E2FE2-946A-A5DF-F233-68FD104C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6DC06-CC0B-2F4B-81AE-30928D4A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378-44B0-D842-920F-E423F03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05BF-BD01-CAD6-B6FD-FC0FDC8E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7F2BF-D3C5-6934-8F5B-208108934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B41FF-B257-03F8-75CE-520DE819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47584-7BE7-EA56-3CA2-F7A5D571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3869-8DC6-E740-826B-DA31C51B220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C041E-FB18-259B-4CE1-A562290C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4447F-3C6E-1393-6321-DC26EB03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378-44B0-D842-920F-E423F03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8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BC759-75D1-6528-E94E-736DD3BE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6CA38-B26C-B3CF-602F-1E4F8695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31A94-2623-FE3A-7D1A-EDF4FBCDB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E3869-8DC6-E740-826B-DA31C51B220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CA0E-239B-DCB3-7A71-9733F8845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9F44-870A-8475-06E0-2E7674814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35378-44B0-D842-920F-E423F038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6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omniamahmoudsaeed/real-estate-sales-2001-2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61C4F-F5FE-A743-AB99-F06AF6F82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258908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2800" dirty="0">
                <a:solidFill>
                  <a:schemeClr val="tx2"/>
                </a:solidFill>
              </a:rPr>
              <a:t>Connecticut Real Estate Sales (2001–2022)  Exploratory Data Analysis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2F4E5-663F-E6EA-913E-EE481D59C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Andre Warsaw</a:t>
            </a: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57AC8D08-1BDA-7FA4-32BE-49BB54FBF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45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5C54B-2E3B-CEAE-B066-D0FA33AC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573" y="807396"/>
            <a:ext cx="3297241" cy="66456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D1DE-3F5F-5382-F798-E9D9F5B7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2" y="2324912"/>
            <a:ext cx="5519852" cy="43769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Upon deeper Research on the data set I was able to confirm: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The impact that the housing market crash in 2008 had in the state of Connecticut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Popular counties in CT to own a home (i.e., Bridgeford and Stamford) vs. more expensive counties to purchase a home (i.e., Greenwich, New Canaan, and Darien)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Increase cost in housing as median sale price continually increases at a rapid pace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A concerning decline in house sales from 2021-2023, which I assume has to do with house sale price sharply increasing, echoing the trends that occurred prior to the housing market crash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Summer is the most popular time to purchase a home whereas winter is the least popular </a:t>
            </a:r>
          </a:p>
        </p:txBody>
      </p:sp>
      <p:pic>
        <p:nvPicPr>
          <p:cNvPr id="5" name="Picture 4" descr="Houses in an area">
            <a:extLst>
              <a:ext uri="{FF2B5EF4-FFF2-40B4-BE49-F238E27FC236}">
                <a16:creationId xmlns:a16="http://schemas.microsoft.com/office/drawing/2014/main" id="{8BB96A6D-DB0D-727A-2C97-3B69E188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45" r="25054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3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E503B-AB09-2E05-E1F9-22F59CE2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3602-B853-CCD8-4E0C-E534645E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For my project, I will be observing residential real estate sales across Connecticut from </a:t>
            </a:r>
            <a:r>
              <a:rPr lang="en-GB" sz="2000" b="1" dirty="0"/>
              <a:t>2001–2022</a:t>
            </a:r>
            <a:r>
              <a:rPr lang="en-GB" sz="2000" dirty="0"/>
              <a:t>, focusing on price levels, trends over time, market mix by property/residential types, and regional (town-level) differences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09BBE-8FFC-CCA9-0687-CF172BBB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52" r="18380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9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8BEFB-58D1-EC8C-CE35-D2306531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About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616F-BFCD-6740-C46B-3618F650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dirty="0"/>
              <a:t>Data Set web-scraped by Omnia Mahmoud Saeed (source: </a:t>
            </a:r>
            <a:r>
              <a:rPr lang="en-GB" sz="1400" dirty="0">
                <a:hlinkClick r:id="rId2"/>
              </a:rPr>
              <a:t>https://www.kaggle.com/datasets/omniamahmoudsaeed/real-estate-sales-2001-2022</a:t>
            </a:r>
            <a:r>
              <a:rPr lang="en-GB" sz="1400" dirty="0"/>
              <a:t>)</a:t>
            </a:r>
          </a:p>
          <a:p>
            <a:pPr marL="0" indent="0">
              <a:buNone/>
            </a:pPr>
            <a:r>
              <a:rPr lang="en-GB" sz="1400" dirty="0"/>
              <a:t>Offers over 1 million observations including 14 variables including:</a:t>
            </a:r>
          </a:p>
          <a:p>
            <a:r>
              <a:rPr lang="en-GB" sz="1400" dirty="0"/>
              <a:t>Serial Number (of the sale)</a:t>
            </a:r>
          </a:p>
          <a:p>
            <a:r>
              <a:rPr lang="en-GB" sz="1400" dirty="0"/>
              <a:t>List Year</a:t>
            </a:r>
          </a:p>
          <a:p>
            <a:r>
              <a:rPr lang="en-GB" sz="1400" dirty="0"/>
              <a:t>Date Recorded (when the author recorded the data)</a:t>
            </a:r>
          </a:p>
          <a:p>
            <a:r>
              <a:rPr lang="en-GB" sz="1400" dirty="0"/>
              <a:t>Town</a:t>
            </a:r>
          </a:p>
          <a:p>
            <a:r>
              <a:rPr lang="en-GB" sz="1400" dirty="0"/>
              <a:t>Address</a:t>
            </a:r>
          </a:p>
          <a:p>
            <a:r>
              <a:rPr lang="en-GB" sz="1400" dirty="0"/>
              <a:t>Assessed Value (value assigned to the property for tax purposes)</a:t>
            </a:r>
          </a:p>
          <a:p>
            <a:r>
              <a:rPr lang="en-GB" sz="1400" dirty="0"/>
              <a:t>Sale Amount (final sale price)</a:t>
            </a:r>
          </a:p>
          <a:p>
            <a:r>
              <a:rPr lang="en-GB" sz="1400" dirty="0"/>
              <a:t>Sales Ratio (ratio of the sale amount to the assessed value)</a:t>
            </a:r>
          </a:p>
          <a:p>
            <a:r>
              <a:rPr lang="en-GB" sz="1400" dirty="0"/>
              <a:t>Property Type (whether it be residential, commercial, etc)</a:t>
            </a:r>
          </a:p>
          <a:p>
            <a:r>
              <a:rPr lang="en-GB" sz="1400" dirty="0"/>
              <a:t>Residential Type (specific type of residential property i.e. Single Family)</a:t>
            </a:r>
          </a:p>
          <a:p>
            <a:r>
              <a:rPr lang="en-GB" sz="1400" dirty="0"/>
              <a:t>Non-Use Code (for land that is not used for typical purpose i.e. vacant land)</a:t>
            </a:r>
          </a:p>
          <a:p>
            <a:r>
              <a:rPr lang="en-GB" sz="1400" dirty="0"/>
              <a:t>Assessor Remarks (will likely not be used for my observations)</a:t>
            </a:r>
          </a:p>
          <a:p>
            <a:r>
              <a:rPr lang="en-GB" sz="1400" dirty="0"/>
              <a:t>OPM Remarks (will likely not be used for my observations)</a:t>
            </a:r>
          </a:p>
          <a:p>
            <a:r>
              <a:rPr lang="en-GB" sz="1400" dirty="0"/>
              <a:t>Location (longitude and latitude of location)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49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F5E53-8579-0B8F-0BD8-EFD1B7D0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Questions</a:t>
            </a:r>
          </a:p>
        </p:txBody>
      </p:sp>
      <p:pic>
        <p:nvPicPr>
          <p:cNvPr id="5" name="Picture 4" descr="Houses in a subdivision">
            <a:extLst>
              <a:ext uri="{FF2B5EF4-FFF2-40B4-BE49-F238E27FC236}">
                <a16:creationId xmlns:a16="http://schemas.microsoft.com/office/drawing/2014/main" id="{F383E1B9-7DEF-A606-75A4-9144E4A9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75" r="23679" b="-1"/>
          <a:stretch>
            <a:fillRect/>
          </a:stretch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4478-48D7-B328-FF2C-C2599CEF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GB" sz="2000"/>
              <a:t>How many sales were recorded each year?</a:t>
            </a:r>
          </a:p>
          <a:p>
            <a:r>
              <a:rPr lang="en-GB" sz="2000"/>
              <a:t>How did median sale prices evolve over time?</a:t>
            </a:r>
          </a:p>
          <a:p>
            <a:r>
              <a:rPr lang="en-GB" sz="2000"/>
              <a:t>What property types dominate, and how do residential subtypes break down?</a:t>
            </a:r>
          </a:p>
          <a:p>
            <a:r>
              <a:rPr lang="en-GB" sz="2000"/>
              <a:t>Which towns have the most sales and highest median prices?</a:t>
            </a:r>
          </a:p>
          <a:p>
            <a:r>
              <a:rPr lang="en-GB" sz="2000"/>
              <a:t>Are sales seasonal within a year?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583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1AC91-7297-B406-4856-FE448B6E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26" y="2402242"/>
            <a:ext cx="2910051" cy="288602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Many </a:t>
            </a:r>
            <a:r>
              <a:rPr lang="en-US" sz="4800" dirty="0">
                <a:solidFill>
                  <a:schemeClr val="bg1"/>
                </a:solidFill>
              </a:rPr>
              <a:t>S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ales were Recorded </a:t>
            </a:r>
            <a:r>
              <a:rPr lang="en-US" sz="4800" dirty="0">
                <a:solidFill>
                  <a:schemeClr val="bg1"/>
                </a:solidFill>
              </a:rPr>
              <a:t>E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ach </a:t>
            </a:r>
            <a:r>
              <a:rPr lang="en-US" sz="4800" dirty="0">
                <a:solidFill>
                  <a:schemeClr val="bg1"/>
                </a:solidFill>
              </a:rPr>
              <a:t>Y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ear?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sales&#10;&#10;AI-generated content may be incorrect.">
            <a:extLst>
              <a:ext uri="{FF2B5EF4-FFF2-40B4-BE49-F238E27FC236}">
                <a16:creationId xmlns:a16="http://schemas.microsoft.com/office/drawing/2014/main" id="{6895CBAF-324E-B80B-EE1C-44A4296FE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967" y="278780"/>
            <a:ext cx="7397100" cy="35664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1FC64-42DE-EB65-3D61-490E21159A45}"/>
              </a:ext>
            </a:extLst>
          </p:cNvPr>
          <p:cNvSpPr txBox="1"/>
          <p:nvPr/>
        </p:nvSpPr>
        <p:spPr>
          <a:xfrm>
            <a:off x="5738739" y="4613751"/>
            <a:ext cx="5365556" cy="841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Sales volumes vary, with slowdowns around the late-2000s (likely due to the housing market crash) and what appears to be a repeating trend from 2020-2023.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B579D-E3ED-98C1-66DB-42C34744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69" y="3102845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</a:rPr>
              <a:t>How did Median Sale Prices Evolve over Time?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BA14C-4EBD-D259-3CE0-24F184067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7198"/>
          <a:stretch>
            <a:fillRect/>
          </a:stretch>
        </p:blipFill>
        <p:spPr>
          <a:xfrm>
            <a:off x="6096000" y="292074"/>
            <a:ext cx="6096000" cy="36543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BC885-5DFA-943A-48D6-3759BE2BB970}"/>
              </a:ext>
            </a:extLst>
          </p:cNvPr>
          <p:cNvSpPr txBox="1"/>
          <p:nvPr/>
        </p:nvSpPr>
        <p:spPr>
          <a:xfrm>
            <a:off x="6988659" y="4658541"/>
            <a:ext cx="4310672" cy="1057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Median sale prices trend upward over the period with cyclical cooling and re-acceleration; the long-run median remains higher in the 2015–2022 window.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242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CD681-4D71-E7F2-FBC0-91E982B5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Property Types Dominate, and How Do Residential Subtypes Break Down?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02D60B-AFE0-9305-3B91-C8A0A709E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7198"/>
          <a:stretch>
            <a:fillRect/>
          </a:stretch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E2027-2831-715C-BD9D-4512C4D5752D}"/>
              </a:ext>
            </a:extLst>
          </p:cNvPr>
          <p:cNvSpPr txBox="1"/>
          <p:nvPr/>
        </p:nvSpPr>
        <p:spPr>
          <a:xfrm>
            <a:off x="6734649" y="4750698"/>
            <a:ext cx="4310672" cy="146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Single Family properties dominate this data set (with a total of 401,522 properties included), followed by many real estate records with no information recorded under the assumption that the author was unable to locate said information.</a:t>
            </a:r>
          </a:p>
        </p:txBody>
      </p:sp>
    </p:spTree>
    <p:extLst>
      <p:ext uri="{BB962C8B-B14F-4D97-AF65-F5344CB8AC3E}">
        <p14:creationId xmlns:p14="http://schemas.microsoft.com/office/powerpoint/2010/main" val="57324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1272-2760-34A1-FF00-BC04C05E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Which Towns Have The Most Sales and Highest Median Prices?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10A50-9830-0579-05E3-E9C234226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569" y="2394335"/>
            <a:ext cx="5070231" cy="24409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D5E49-6319-7F28-32C5-CBF05C3D0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77" y="2435366"/>
            <a:ext cx="5377431" cy="2165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303F6-E6CF-776C-B8C5-D39970F9C88B}"/>
              </a:ext>
            </a:extLst>
          </p:cNvPr>
          <p:cNvSpPr txBox="1"/>
          <p:nvPr/>
        </p:nvSpPr>
        <p:spPr>
          <a:xfrm>
            <a:off x="366877" y="5022844"/>
            <a:ext cx="555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Greenwich, New Canaan, and Darien all appear to be very close to each other in high median sale amount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18993-C372-707C-4953-9C960A6A7469}"/>
              </a:ext>
            </a:extLst>
          </p:cNvPr>
          <p:cNvSpPr txBox="1"/>
          <p:nvPr/>
        </p:nvSpPr>
        <p:spPr>
          <a:xfrm>
            <a:off x="6283569" y="4981319"/>
            <a:ext cx="555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Bridgeport and Stamford are the top 2 towns for number of homes sold</a:t>
            </a:r>
          </a:p>
        </p:txBody>
      </p:sp>
    </p:spTree>
    <p:extLst>
      <p:ext uri="{BB962C8B-B14F-4D97-AF65-F5344CB8AC3E}">
        <p14:creationId xmlns:p14="http://schemas.microsoft.com/office/powerpoint/2010/main" val="360815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8E134-288F-D475-7535-DAA15FBB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817" y="2043802"/>
            <a:ext cx="2910051" cy="3042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Are Sales Seasonal Within a Year?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A6811687-A791-4DB6-52E3-36F6AB0FE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137" r="2237" b="-2"/>
          <a:stretch>
            <a:fillRect/>
          </a:stretch>
        </p:blipFill>
        <p:spPr>
          <a:xfrm>
            <a:off x="4701843" y="126394"/>
            <a:ext cx="7308020" cy="38247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3996909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0EDE7-BE7C-18D4-5A3C-E7F4AA7BAB2B}"/>
              </a:ext>
            </a:extLst>
          </p:cNvPr>
          <p:cNvSpPr txBox="1"/>
          <p:nvPr/>
        </p:nvSpPr>
        <p:spPr>
          <a:xfrm>
            <a:off x="5630645" y="4410758"/>
            <a:ext cx="5592818" cy="94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There is a clear trend of higher purchase rates during the summer season and very low purchase rates during winter </a:t>
            </a:r>
          </a:p>
        </p:txBody>
      </p:sp>
    </p:spTree>
    <p:extLst>
      <p:ext uri="{BB962C8B-B14F-4D97-AF65-F5344CB8AC3E}">
        <p14:creationId xmlns:p14="http://schemas.microsoft.com/office/powerpoint/2010/main" val="172163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597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Connecticut Real Estate Sales (2001–2022)  Exploratory Data Analysis</vt:lpstr>
      <vt:lpstr>Objective </vt:lpstr>
      <vt:lpstr>About the Data Set</vt:lpstr>
      <vt:lpstr>Questions</vt:lpstr>
      <vt:lpstr>How Many Sales were Recorded Each Year? </vt:lpstr>
      <vt:lpstr>How did Median Sale Prices Evolve over Time?</vt:lpstr>
      <vt:lpstr>What Property Types Dominate, and How Do Residential Subtypes Break Down?</vt:lpstr>
      <vt:lpstr>Which Towns Have The Most Sales and Highest Median Prices?</vt:lpstr>
      <vt:lpstr>Are Sales Seasonal Within a Year?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Warsaw, Andre</dc:creator>
  <cp:lastModifiedBy>Warsaw, Andre</cp:lastModifiedBy>
  <cp:revision>1</cp:revision>
  <dcterms:created xsi:type="dcterms:W3CDTF">2025-10-31T00:38:36Z</dcterms:created>
  <dcterms:modified xsi:type="dcterms:W3CDTF">2025-10-31T20:24:30Z</dcterms:modified>
</cp:coreProperties>
</file>