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6" r:id="rId5"/>
    <p:sldId id="274" r:id="rId6"/>
    <p:sldId id="271" r:id="rId7"/>
    <p:sldId id="266" r:id="rId8"/>
    <p:sldId id="276"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758" autoAdjust="0"/>
  </p:normalViewPr>
  <p:slideViewPr>
    <p:cSldViewPr>
      <p:cViewPr>
        <p:scale>
          <a:sx n="80" d="100"/>
          <a:sy n="80" d="100"/>
        </p:scale>
        <p:origin x="378" y="-330"/>
      </p:cViewPr>
      <p:guideLst>
        <p:guide pos="3840"/>
        <p:guide orient="horz" pos="2160"/>
      </p:guideLst>
    </p:cSldViewPr>
  </p:slideViewPr>
  <p:notesTextViewPr>
    <p:cViewPr>
      <p:scale>
        <a:sx n="1" d="1"/>
        <a:sy n="1" d="1"/>
      </p:scale>
      <p:origin x="0" y="0"/>
    </p:cViewPr>
  </p:notesTextViewPr>
  <p:notesViewPr>
    <p:cSldViewPr showGuides="1">
      <p:cViewPr varScale="1">
        <p:scale>
          <a:sx n="90" d="100"/>
          <a:sy n="90" d="100"/>
        </p:scale>
        <p:origin x="37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a:p>
        </p:txBody>
      </p:sp>
      <p:sp>
        <p:nvSpPr>
          <p:cNvPr id="3" name="Marcador de posición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C57DE37D-B738-4817-B751-0C1B86D8B665}" type="datetime1">
              <a:rPr lang="es-ES" smtClean="0"/>
              <a:t>03/12/2023</a:t>
            </a:fld>
            <a:endParaRPr dirty="0"/>
          </a:p>
        </p:txBody>
      </p:sp>
      <p:sp>
        <p:nvSpPr>
          <p:cNvPr id="4" name="Marcador de posición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45ACAF8E-318A-4EFE-8633-D9E72ABCE0ED}" type="slidenum">
              <a:rPr lang="es-ES"/>
              <a:pPr algn="r" rtl="0"/>
              <a:t>‹Nº›</a:t>
            </a:fld>
            <a:endParaRPr lang="es-ES"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17BB30D9-D505-4352-B274-A1AB529BC646}" type="datetime1">
              <a:rPr lang="es-ES" smtClean="0"/>
              <a:pPr/>
              <a:t>03/12/2023</a:t>
            </a:fld>
            <a:endParaRPr lang="es-ES" dirty="0"/>
          </a:p>
        </p:txBody>
      </p:sp>
      <p:sp>
        <p:nvSpPr>
          <p:cNvPr id="4" name="Marcador de posición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vl1pPr>
          </a:lstStyle>
          <a:p>
            <a:fld id="{5EE2CF44-2B13-41B4-A334-1CDF534EEBBF}" type="slidenum">
              <a:rPr lang="es-ES" smtClean="0"/>
              <a:pPr/>
              <a:t>‹Nº›</a:t>
            </a:fld>
            <a:endParaRPr lang="es-ES"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2</a:t>
            </a:fld>
            <a:endParaRPr lang="es-ES" dirty="0"/>
          </a:p>
        </p:txBody>
      </p:sp>
    </p:spTree>
    <p:extLst>
      <p:ext uri="{BB962C8B-B14F-4D97-AF65-F5344CB8AC3E}">
        <p14:creationId xmlns:p14="http://schemas.microsoft.com/office/powerpoint/2010/main" val="1115843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3</a:t>
            </a:fld>
            <a:endParaRPr lang="es-ES" dirty="0"/>
          </a:p>
        </p:txBody>
      </p:sp>
    </p:spTree>
    <p:extLst>
      <p:ext uri="{BB962C8B-B14F-4D97-AF65-F5344CB8AC3E}">
        <p14:creationId xmlns:p14="http://schemas.microsoft.com/office/powerpoint/2010/main" val="208830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4</a:t>
            </a:fld>
            <a:endParaRPr lang="es-ES" dirty="0"/>
          </a:p>
        </p:txBody>
      </p:sp>
    </p:spTree>
    <p:extLst>
      <p:ext uri="{BB962C8B-B14F-4D97-AF65-F5344CB8AC3E}">
        <p14:creationId xmlns:p14="http://schemas.microsoft.com/office/powerpoint/2010/main" val="3171899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5EE2CF44-2B13-41B4-A334-1CDF534EEBBF}" type="slidenum">
              <a:rPr lang="es-ES" smtClean="0"/>
              <a:pPr/>
              <a:t>5</a:t>
            </a:fld>
            <a:endParaRPr lang="es-ES" dirty="0"/>
          </a:p>
        </p:txBody>
      </p:sp>
    </p:spTree>
    <p:extLst>
      <p:ext uri="{BB962C8B-B14F-4D97-AF65-F5344CB8AC3E}">
        <p14:creationId xmlns:p14="http://schemas.microsoft.com/office/powerpoint/2010/main" val="362193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Rectángulo 6">
            <a:extLst>
              <a:ext uri="{FF2B5EF4-FFF2-40B4-BE49-F238E27FC236}">
                <a16:creationId xmlns:a16="http://schemas.microsoft.com/office/drawing/2014/main" id="{ADF39DC4-D5B7-8B9B-62EC-F8730C3FD1AC}"/>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8" name="Rectángulo 7">
            <a:extLst>
              <a:ext uri="{FF2B5EF4-FFF2-40B4-BE49-F238E27FC236}">
                <a16:creationId xmlns:a16="http://schemas.microsoft.com/office/drawing/2014/main" id="{8F370708-D2ED-5731-83BF-960E1A64D25E}"/>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Tree>
    <p:extLst>
      <p:ext uri="{BB962C8B-B14F-4D97-AF65-F5344CB8AC3E}">
        <p14:creationId xmlns:p14="http://schemas.microsoft.com/office/powerpoint/2010/main" val="154435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C1B432D-78E7-40AE-81C6-52773394A046}" type="datetime1">
              <a:rPr lang="es-ES" smtClean="0"/>
              <a:pPr/>
              <a:t>03/12/2023</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003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lgn="r"/>
            <a:fld id="{E062C603-371F-4D8B-AFB8-8337237C6271}" type="datetime1">
              <a:rPr lang="es-ES" smtClean="0"/>
              <a:pPr algn="r"/>
              <a:t>03/12/2023</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884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002587" y="1600200"/>
            <a:ext cx="3122613" cy="1828800"/>
          </a:xfrm>
        </p:spPr>
        <p:txBody>
          <a:bodyPr rtlCol="0" anchor="b">
            <a:normAutofit/>
          </a:bodyPr>
          <a:lstStyle>
            <a:lvl1pPr algn="l" rtl="0">
              <a:defRPr sz="340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760412" y="762000"/>
            <a:ext cx="6400800" cy="53340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8001039" y="3429000"/>
            <a:ext cx="3124161" cy="1828800"/>
          </a:xfrm>
        </p:spPr>
        <p:txBody>
          <a:bodyPr rtlCol="0"/>
          <a:lstStyle>
            <a:lvl1pPr marL="0" indent="0" algn="l" rtl="0">
              <a:spcBef>
                <a:spcPts val="0"/>
              </a:spcBef>
              <a:buNone/>
              <a:defRPr sz="1600"/>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lvl1pPr>
          </a:lstStyle>
          <a:p>
            <a:pPr algn="r"/>
            <a:fld id="{AF364E66-D00E-49A9-9E62-AB0485562249}" type="datetime1">
              <a:rPr lang="es-ES" smtClean="0"/>
              <a:pPr algn="r"/>
              <a:t>03/12/2023</a:t>
            </a:fld>
            <a:endParaRPr lang="es-ES"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lgn="r">
              <a:defRPr/>
            </a:lvl1pPr>
          </a:lstStyle>
          <a:p>
            <a:fld id="{E31375A4-56A4-47D6-9801-1991572033F7}" type="slidenum">
              <a:rPr lang="es-ES" smtClean="0"/>
              <a:pPr/>
              <a:t>‹Nº›</a:t>
            </a:fld>
            <a:endParaRPr lang="es-ES" dirty="0"/>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3D15E0-E6C7-48CB-A009-DF16BCB95302}" type="datetime1">
              <a:rPr lang="es-ES" smtClean="0"/>
              <a:pPr/>
              <a:t>03/12/2023</a:t>
            </a:fld>
            <a:endParaRPr lang="es-ES" dirty="0"/>
          </a:p>
        </p:txBody>
      </p:sp>
      <p:sp>
        <p:nvSpPr>
          <p:cNvPr id="5" name="Footer Placeholder 4"/>
          <p:cNvSpPr>
            <a:spLocks noGrp="1"/>
          </p:cNvSpPr>
          <p:nvPr>
            <p:ph type="ftr" sz="quarter" idx="11"/>
          </p:nvPr>
        </p:nvSpPr>
        <p:spPr/>
        <p:txBody>
          <a:bodyPr/>
          <a:lstStyle/>
          <a:p>
            <a:pPr rtl="0"/>
            <a:endParaRPr lang="es-ES" noProof="0" dirty="0"/>
          </a:p>
        </p:txBody>
      </p:sp>
      <p:sp>
        <p:nvSpPr>
          <p:cNvPr id="6" name="Slide Number Placeholder 5"/>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35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3802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CAF1BE7-5365-4137-AE14-A7C362FC891C}" type="datetime1">
              <a:rPr lang="es-ES" smtClean="0"/>
              <a:pPr/>
              <a:t>03/12/2023</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43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CE83AA6-4601-4BF7-BD54-99DD2B193FD1}" type="datetime1">
              <a:rPr lang="es-ES" smtClean="0"/>
              <a:pPr/>
              <a:t>03/12/2023</a:t>
            </a:fld>
            <a:endParaRPr lang="es-ES" dirty="0"/>
          </a:p>
        </p:txBody>
      </p:sp>
      <p:sp>
        <p:nvSpPr>
          <p:cNvPr id="8" name="Footer Placeholder 7"/>
          <p:cNvSpPr>
            <a:spLocks noGrp="1"/>
          </p:cNvSpPr>
          <p:nvPr>
            <p:ph type="ftr" sz="quarter" idx="11"/>
          </p:nvPr>
        </p:nvSpPr>
        <p:spPr/>
        <p:txBody>
          <a:bodyPr/>
          <a:lstStyle/>
          <a:p>
            <a:pPr rtl="0"/>
            <a:endParaRPr lang="es-ES" noProof="0" dirty="0"/>
          </a:p>
        </p:txBody>
      </p:sp>
      <p:sp>
        <p:nvSpPr>
          <p:cNvPr id="9" name="Slide Number Placeholder 8"/>
          <p:cNvSpPr>
            <a:spLocks noGrp="1"/>
          </p:cNvSpPr>
          <p:nvPr>
            <p:ph type="sldNum" sz="quarter" idx="12"/>
          </p:nvPr>
        </p:nvSpPr>
        <p:spPr/>
        <p:txBody>
          <a:bodyPr/>
          <a:lstStyle/>
          <a:p>
            <a:pPr algn="r"/>
            <a:fld id="{E31375A4-56A4-47D6-9801-1991572033F7}" type="slidenum">
              <a:rPr lang="es-ES" noProof="0" smtClean="0"/>
              <a:pPr algn="r"/>
              <a:t>‹Nº›</a:t>
            </a:fld>
            <a:endParaRPr lang="es-ES" noProof="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6095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08DBE58-23DC-4EE9-8158-B69AC44D4A43}" type="datetime1">
              <a:rPr lang="es-ES" smtClean="0"/>
              <a:pPr/>
              <a:t>03/12/2023</a:t>
            </a:fld>
            <a:endParaRPr lang="es-ES" dirty="0"/>
          </a:p>
        </p:txBody>
      </p:sp>
      <p:sp>
        <p:nvSpPr>
          <p:cNvPr id="4" name="Footer Placeholder 3"/>
          <p:cNvSpPr>
            <a:spLocks noGrp="1"/>
          </p:cNvSpPr>
          <p:nvPr>
            <p:ph type="ftr" sz="quarter" idx="11"/>
          </p:nvPr>
        </p:nvSpPr>
        <p:spPr/>
        <p:txBody>
          <a:bodyPr/>
          <a:lstStyle/>
          <a:p>
            <a:pPr rtl="0"/>
            <a:endParaRPr lang="es-ES" noProof="0" dirty="0"/>
          </a:p>
        </p:txBody>
      </p:sp>
      <p:sp>
        <p:nvSpPr>
          <p:cNvPr id="5" name="Slide Number Placeholder 4"/>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912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EBBF-D49B-4842-B69E-CE552000DC09}" type="datetime1">
              <a:rPr lang="es-ES" smtClean="0"/>
              <a:pPr/>
              <a:t>03/12/2023</a:t>
            </a:fld>
            <a:endParaRPr lang="es-ES" dirty="0"/>
          </a:p>
        </p:txBody>
      </p:sp>
      <p:sp>
        <p:nvSpPr>
          <p:cNvPr id="3" name="Footer Placeholder 2"/>
          <p:cNvSpPr>
            <a:spLocks noGrp="1"/>
          </p:cNvSpPr>
          <p:nvPr>
            <p:ph type="ftr" sz="quarter" idx="11"/>
          </p:nvPr>
        </p:nvSpPr>
        <p:spPr/>
        <p:txBody>
          <a:bodyPr/>
          <a:lstStyle/>
          <a:p>
            <a:pPr rtl="0"/>
            <a:endParaRPr lang="es-ES" noProof="0" dirty="0"/>
          </a:p>
        </p:txBody>
      </p:sp>
      <p:sp>
        <p:nvSpPr>
          <p:cNvPr id="4" name="Slide Number Placeholder 3"/>
          <p:cNvSpPr>
            <a:spLocks noGrp="1"/>
          </p:cNvSpPr>
          <p:nvPr>
            <p:ph type="sldNum" sz="quarter" idx="12"/>
          </p:nvPr>
        </p:nvSpPr>
        <p:spPr/>
        <p:txBody>
          <a:bodyPr/>
          <a:lstStyle/>
          <a:p>
            <a:pPr algn="r"/>
            <a:fld id="{E31375A4-56A4-47D6-9801-1991572033F7}" type="slidenum">
              <a:rPr lang="es-ES" smtClean="0"/>
              <a:pPr algn="r"/>
              <a:t>‹Nº›</a:t>
            </a:fld>
            <a:endParaRPr lang="es-ES" dirty="0"/>
          </a:p>
        </p:txBody>
      </p:sp>
    </p:spTree>
    <p:extLst>
      <p:ext uri="{BB962C8B-B14F-4D97-AF65-F5344CB8AC3E}">
        <p14:creationId xmlns:p14="http://schemas.microsoft.com/office/powerpoint/2010/main" val="38076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lgn="r"/>
            <a:fld id="{AF364E66-D00E-49A9-9E62-AB0485562249}" type="datetime1">
              <a:rPr lang="es-ES" smtClean="0"/>
              <a:pPr algn="r"/>
              <a:t>03/12/2023</a:t>
            </a:fld>
            <a:endParaRPr lang="es-ES" dirty="0"/>
          </a:p>
        </p:txBody>
      </p:sp>
      <p:sp>
        <p:nvSpPr>
          <p:cNvPr id="6" name="Footer Placeholder 5"/>
          <p:cNvSpPr>
            <a:spLocks noGrp="1"/>
          </p:cNvSpPr>
          <p:nvPr>
            <p:ph type="ftr" sz="quarter" idx="11"/>
          </p:nvPr>
        </p:nvSpPr>
        <p:spPr/>
        <p:txBody>
          <a:bodyPr/>
          <a:lstStyle/>
          <a:p>
            <a:pPr rtl="0"/>
            <a:endParaRPr lang="es-ES" noProof="0" dirty="0"/>
          </a:p>
        </p:txBody>
      </p:sp>
      <p:sp>
        <p:nvSpPr>
          <p:cNvPr id="7" name="Slide Number Placeholder 6"/>
          <p:cNvSpPr>
            <a:spLocks noGrp="1"/>
          </p:cNvSpPr>
          <p:nvPr>
            <p:ph type="sldNum" sz="quarter" idx="12"/>
          </p:nvPr>
        </p:nvSpPr>
        <p:spPr/>
        <p:txBody>
          <a:bodyPr/>
          <a:lstStyle/>
          <a:p>
            <a:fld id="{E31375A4-56A4-47D6-9801-1991572033F7}" type="slidenum">
              <a:rPr lang="es-ES" smtClean="0"/>
              <a:pPr/>
              <a:t>‹Nº›</a:t>
            </a:fld>
            <a:endParaRPr lang="es-E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996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EB92E29-7FB2-4284-9496-FE061DBF8A30}" type="datetime1">
              <a:rPr lang="es-ES" smtClean="0"/>
              <a:pPr/>
              <a:t>03/12/2023</a:t>
            </a:fld>
            <a:endParaRPr lang="es-ES" dirty="0"/>
          </a:p>
        </p:txBody>
      </p:sp>
      <p:sp>
        <p:nvSpPr>
          <p:cNvPr id="6" name="Footer Placeholder 5"/>
          <p:cNvSpPr>
            <a:spLocks noGrp="1"/>
          </p:cNvSpPr>
          <p:nvPr>
            <p:ph type="ftr" sz="quarter" idx="11"/>
          </p:nvPr>
        </p:nvSpPr>
        <p:spPr>
          <a:xfrm>
            <a:off x="1447382" y="318640"/>
            <a:ext cx="5541004" cy="320931"/>
          </a:xfrm>
        </p:spPr>
        <p:txBody>
          <a:bodyPr/>
          <a:lstStyle/>
          <a:p>
            <a:pPr rtl="0"/>
            <a:endParaRPr lang="es-ES" noProof="0" dirty="0"/>
          </a:p>
        </p:txBody>
      </p:sp>
      <p:sp>
        <p:nvSpPr>
          <p:cNvPr id="7" name="Slide Number Placeholder 6"/>
          <p:cNvSpPr>
            <a:spLocks noGrp="1"/>
          </p:cNvSpPr>
          <p:nvPr>
            <p:ph type="sldNum" sz="quarter" idx="12"/>
          </p:nvPr>
        </p:nvSpPr>
        <p:spPr/>
        <p:txBody>
          <a:bodyPr/>
          <a:lstStyle/>
          <a:p>
            <a:pPr algn="r"/>
            <a:fld id="{E31375A4-56A4-47D6-9801-1991572033F7}" type="slidenum">
              <a:rPr lang="es-ES" smtClean="0"/>
              <a:pPr algn="r"/>
              <a:t>‹Nº›</a:t>
            </a:fld>
            <a:endParaRPr lang="es-E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Rectángulo 8">
            <a:extLst>
              <a:ext uri="{FF2B5EF4-FFF2-40B4-BE49-F238E27FC236}">
                <a16:creationId xmlns:a16="http://schemas.microsoft.com/office/drawing/2014/main" id="{D6C73E2E-A781-7CB8-B0E8-60D4364206D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600" noProof="0" dirty="0"/>
          </a:p>
        </p:txBody>
      </p:sp>
    </p:spTree>
    <p:extLst>
      <p:ext uri="{BB962C8B-B14F-4D97-AF65-F5344CB8AC3E}">
        <p14:creationId xmlns:p14="http://schemas.microsoft.com/office/powerpoint/2010/main" val="165217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3D15E0-E6C7-48CB-A009-DF16BCB95302}" type="datetime1">
              <a:rPr lang="es-ES" smtClean="0"/>
              <a:pPr/>
              <a:t>03/12/2023</a:t>
            </a:fld>
            <a:endParaRPr lang="es-E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s-ES" noProof="0"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fld id="{E31375A4-56A4-47D6-9801-1991572033F7}" type="slidenum">
              <a:rPr lang="es-ES" smtClean="0"/>
              <a:pPr algn="r"/>
              <a:t>‹Nº›</a:t>
            </a:fld>
            <a:endParaRPr lang="es-E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082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Aprovisionamiento de reservas</a:t>
            </a:r>
          </a:p>
        </p:txBody>
      </p:sp>
      <p:sp>
        <p:nvSpPr>
          <p:cNvPr id="3" name="Subtítulo 2"/>
          <p:cNvSpPr>
            <a:spLocks noGrp="1"/>
          </p:cNvSpPr>
          <p:nvPr>
            <p:ph type="subTitle" idx="1"/>
          </p:nvPr>
        </p:nvSpPr>
        <p:spPr>
          <a:xfrm>
            <a:off x="2417780" y="3531204"/>
            <a:ext cx="8637072" cy="1914020"/>
          </a:xfrm>
        </p:spPr>
        <p:txBody>
          <a:bodyPr rtlCol="0">
            <a:normAutofit/>
          </a:bodyPr>
          <a:lstStyle/>
          <a:p>
            <a:pPr rtl="0"/>
            <a:r>
              <a:rPr lang="es-ES" dirty="0"/>
              <a:t>Línea de seguros de compensación laboral </a:t>
            </a:r>
          </a:p>
          <a:p>
            <a:pPr rtl="0"/>
            <a:endParaRPr lang="es-ES" dirty="0"/>
          </a:p>
          <a:p>
            <a:pPr rtl="0"/>
            <a:r>
              <a:rPr lang="es-ES" dirty="0"/>
              <a:t>William Andrés Sánchez </a:t>
            </a:r>
            <a:r>
              <a:rPr lang="es-ES" dirty="0" err="1"/>
              <a:t>Sánchez</a:t>
            </a:r>
            <a:r>
              <a:rPr lang="es-ES" dirty="0"/>
              <a:t> </a:t>
            </a:r>
          </a:p>
          <a:p>
            <a:pPr rtl="0"/>
            <a:r>
              <a:rPr lang="es-ES" dirty="0"/>
              <a:t>Diciembre 2023</a:t>
            </a:r>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Contexto DEL PROBLEMA</a:t>
            </a:r>
          </a:p>
        </p:txBody>
      </p:sp>
      <p:sp>
        <p:nvSpPr>
          <p:cNvPr id="3" name="Marcador de posición de contenido 2"/>
          <p:cNvSpPr>
            <a:spLocks noGrp="1"/>
          </p:cNvSpPr>
          <p:nvPr>
            <p:ph idx="1"/>
          </p:nvPr>
        </p:nvSpPr>
        <p:spPr/>
        <p:txBody>
          <a:bodyPr rtlCol="0"/>
          <a:lstStyle/>
          <a:p>
            <a:pPr rtl="0"/>
            <a:r>
              <a:rPr lang="es-ES" dirty="0"/>
              <a:t>Se tiene la Línea de seguro diseñada para proteger a los trabajadores y empleadores ante accidentes laborales o enfermedades ocupacionales. </a:t>
            </a:r>
          </a:p>
          <a:p>
            <a:pPr rtl="0"/>
            <a:r>
              <a:rPr lang="es-MX" dirty="0"/>
              <a:t>La aseguradora está experimentando dificultades en la estimación precisa de las reservas necesarias para cubrir las reclamaciones futuras de compensación de trabajadores. </a:t>
            </a:r>
            <a:endParaRPr lang="es-ES" dirty="0"/>
          </a:p>
          <a:p>
            <a:pPr rtl="0"/>
            <a:r>
              <a:rPr lang="es-ES" dirty="0"/>
              <a:t>Se requiere </a:t>
            </a:r>
            <a:r>
              <a:rPr lang="es-MX" dirty="0"/>
              <a:t>mejorar la precisión en la estimación de las reservas para apoyar a la aseguradora en la toma de decisiones informadas en términos de provisiones financieras. </a:t>
            </a:r>
          </a:p>
          <a:p>
            <a:pPr rtl="0"/>
            <a:endParaRPr lang="es-ES" dirty="0"/>
          </a:p>
        </p:txBody>
      </p:sp>
      <p:sp>
        <p:nvSpPr>
          <p:cNvPr id="4" name="Marcador de posición de texto 3"/>
          <p:cNvSpPr>
            <a:spLocks noGrp="1"/>
          </p:cNvSpPr>
          <p:nvPr>
            <p:ph type="body" sz="half" idx="2"/>
          </p:nvPr>
        </p:nvSpPr>
        <p:spPr/>
        <p:txBody>
          <a:bodyPr rtlCol="0"/>
          <a:lstStyle/>
          <a:p>
            <a:pPr rtl="0"/>
            <a:r>
              <a:rPr lang="es-MX" dirty="0"/>
              <a:t>La aseguradora está experimentando dificultades en la estimación precisa de las reservas necesarias para cubrir las reclamaciones futuras de compensación de trabajadores. </a:t>
            </a:r>
          </a:p>
          <a:p>
            <a:pPr rtl="0"/>
            <a:endParaRPr lang="es-ES" dirty="0"/>
          </a:p>
        </p:txBody>
      </p:sp>
    </p:spTree>
    <p:extLst>
      <p:ext uri="{BB962C8B-B14F-4D97-AF65-F5344CB8AC3E}">
        <p14:creationId xmlns:p14="http://schemas.microsoft.com/office/powerpoint/2010/main" val="3232560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Solución propuesta</a:t>
            </a:r>
          </a:p>
        </p:txBody>
      </p:sp>
      <p:sp>
        <p:nvSpPr>
          <p:cNvPr id="3" name="Marcador de posición de texto 2"/>
          <p:cNvSpPr>
            <a:spLocks noGrp="1"/>
          </p:cNvSpPr>
          <p:nvPr>
            <p:ph type="body" idx="1"/>
          </p:nvPr>
        </p:nvSpPr>
        <p:spPr/>
        <p:txBody>
          <a:bodyPr rtlCol="0"/>
          <a:lstStyle/>
          <a:p>
            <a:pPr rtl="0"/>
            <a:r>
              <a:rPr lang="es-ES" dirty="0"/>
              <a:t>Modelo actual</a:t>
            </a:r>
          </a:p>
        </p:txBody>
      </p:sp>
      <p:sp>
        <p:nvSpPr>
          <p:cNvPr id="4" name="Marcador de posición de contenido 3"/>
          <p:cNvSpPr>
            <a:spLocks noGrp="1"/>
          </p:cNvSpPr>
          <p:nvPr>
            <p:ph sz="half" idx="2"/>
          </p:nvPr>
        </p:nvSpPr>
        <p:spPr/>
        <p:txBody>
          <a:bodyPr rtlCol="0"/>
          <a:lstStyle/>
          <a:p>
            <a:pPr rtl="0"/>
            <a:r>
              <a:rPr lang="es-ES" dirty="0"/>
              <a:t>Modelo </a:t>
            </a:r>
            <a:r>
              <a:rPr lang="es-ES" dirty="0" err="1"/>
              <a:t>Chain</a:t>
            </a:r>
            <a:r>
              <a:rPr lang="es-ES" dirty="0"/>
              <a:t> Ladder Determinístico </a:t>
            </a:r>
          </a:p>
          <a:p>
            <a:pPr rtl="0"/>
            <a:r>
              <a:rPr lang="es-ES" dirty="0"/>
              <a:t>Error de predicción: 9.6% </a:t>
            </a:r>
          </a:p>
          <a:p>
            <a:pPr rtl="0"/>
            <a:endParaRPr lang="es-ES" dirty="0"/>
          </a:p>
        </p:txBody>
      </p:sp>
      <p:sp>
        <p:nvSpPr>
          <p:cNvPr id="5" name="Marcador de posición de texto 4"/>
          <p:cNvSpPr>
            <a:spLocks noGrp="1"/>
          </p:cNvSpPr>
          <p:nvPr>
            <p:ph type="body" sz="quarter" idx="3"/>
          </p:nvPr>
        </p:nvSpPr>
        <p:spPr/>
        <p:txBody>
          <a:bodyPr rtlCol="0"/>
          <a:lstStyle/>
          <a:p>
            <a:pPr rtl="0"/>
            <a:r>
              <a:rPr lang="es-ES" dirty="0"/>
              <a:t>Modelo propuesto</a:t>
            </a:r>
          </a:p>
        </p:txBody>
      </p:sp>
      <p:sp>
        <p:nvSpPr>
          <p:cNvPr id="6" name="Marcador de posición de contenido 5"/>
          <p:cNvSpPr>
            <a:spLocks noGrp="1"/>
          </p:cNvSpPr>
          <p:nvPr>
            <p:ph sz="quarter" idx="4"/>
          </p:nvPr>
        </p:nvSpPr>
        <p:spPr/>
        <p:txBody>
          <a:bodyPr rtlCol="0"/>
          <a:lstStyle/>
          <a:p>
            <a:pPr rtl="0"/>
            <a:r>
              <a:rPr lang="es-ES" dirty="0"/>
              <a:t>Regresión Lineal con regularización de Lasso</a:t>
            </a:r>
          </a:p>
          <a:p>
            <a:pPr rtl="0"/>
            <a:r>
              <a:rPr lang="es-ES" dirty="0"/>
              <a:t>Error de predicción: 2.21%</a:t>
            </a:r>
          </a:p>
          <a:p>
            <a:pPr rtl="0"/>
            <a:endParaRPr lang="es-ES" dirty="0"/>
          </a:p>
        </p:txBody>
      </p:sp>
    </p:spTree>
    <p:extLst>
      <p:ext uri="{BB962C8B-B14F-4D97-AF65-F5344CB8AC3E}">
        <p14:creationId xmlns:p14="http://schemas.microsoft.com/office/powerpoint/2010/main" val="147584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algn="ctr" rtl="0"/>
            <a:r>
              <a:rPr lang="es-ES" dirty="0"/>
              <a:t>Comparación del desempeño</a:t>
            </a:r>
            <a:br>
              <a:rPr lang="es-ES" dirty="0"/>
            </a:br>
            <a:r>
              <a:rPr lang="es-ES" dirty="0"/>
              <a:t>modelo actual vs modelo propuesto</a:t>
            </a:r>
          </a:p>
        </p:txBody>
      </p:sp>
      <p:pic>
        <p:nvPicPr>
          <p:cNvPr id="5" name="Marcador de contenido 4">
            <a:extLst>
              <a:ext uri="{FF2B5EF4-FFF2-40B4-BE49-F238E27FC236}">
                <a16:creationId xmlns:a16="http://schemas.microsoft.com/office/drawing/2014/main" id="{CA100772-7DBA-F032-555C-1A99D63B684C}"/>
              </a:ext>
            </a:extLst>
          </p:cNvPr>
          <p:cNvPicPr>
            <a:picLocks noGrp="1" noChangeAspect="1"/>
          </p:cNvPicPr>
          <p:nvPr>
            <p:ph idx="1"/>
          </p:nvPr>
        </p:nvPicPr>
        <p:blipFill>
          <a:blip r:embed="rId3"/>
          <a:stretch>
            <a:fillRect/>
          </a:stretch>
        </p:blipFill>
        <p:spPr>
          <a:xfrm>
            <a:off x="390789" y="2348880"/>
            <a:ext cx="5271128" cy="2969252"/>
          </a:xfrm>
          <a:prstGeom prst="rect">
            <a:avLst/>
          </a:prstGeom>
        </p:spPr>
      </p:pic>
      <p:pic>
        <p:nvPicPr>
          <p:cNvPr id="6" name="Imagen 5" descr="Interfaz de usuario gráfica&#10;&#10;Descripción generada automáticamente">
            <a:extLst>
              <a:ext uri="{FF2B5EF4-FFF2-40B4-BE49-F238E27FC236}">
                <a16:creationId xmlns:a16="http://schemas.microsoft.com/office/drawing/2014/main" id="{4CEC868F-B973-A838-08E4-7161B28E7569}"/>
              </a:ext>
            </a:extLst>
          </p:cNvPr>
          <p:cNvPicPr>
            <a:picLocks noChangeAspect="1"/>
          </p:cNvPicPr>
          <p:nvPr/>
        </p:nvPicPr>
        <p:blipFill>
          <a:blip r:embed="rId4"/>
          <a:stretch>
            <a:fillRect/>
          </a:stretch>
        </p:blipFill>
        <p:spPr>
          <a:xfrm>
            <a:off x="5951984" y="2636912"/>
            <a:ext cx="5487166" cy="974636"/>
          </a:xfrm>
          <a:prstGeom prst="rect">
            <a:avLst/>
          </a:prstGeom>
        </p:spPr>
      </p:pic>
      <p:pic>
        <p:nvPicPr>
          <p:cNvPr id="9" name="Imagen 8">
            <a:extLst>
              <a:ext uri="{FF2B5EF4-FFF2-40B4-BE49-F238E27FC236}">
                <a16:creationId xmlns:a16="http://schemas.microsoft.com/office/drawing/2014/main" id="{47D9C834-F592-3B73-AFBB-689FA4C4ECEA}"/>
              </a:ext>
            </a:extLst>
          </p:cNvPr>
          <p:cNvPicPr>
            <a:picLocks noChangeAspect="1"/>
          </p:cNvPicPr>
          <p:nvPr/>
        </p:nvPicPr>
        <p:blipFill>
          <a:blip r:embed="rId5"/>
          <a:stretch>
            <a:fillRect/>
          </a:stretch>
        </p:blipFill>
        <p:spPr>
          <a:xfrm>
            <a:off x="5951984" y="3933056"/>
            <a:ext cx="5487166" cy="1209844"/>
          </a:xfrm>
          <a:prstGeom prst="rect">
            <a:avLst/>
          </a:prstGeom>
        </p:spPr>
      </p:pic>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Evaluación de los resultados</a:t>
            </a:r>
          </a:p>
        </p:txBody>
      </p:sp>
      <p:sp>
        <p:nvSpPr>
          <p:cNvPr id="3" name="Marcador de posición de contenido 2"/>
          <p:cNvSpPr>
            <a:spLocks noGrp="1"/>
          </p:cNvSpPr>
          <p:nvPr>
            <p:ph idx="1"/>
          </p:nvPr>
        </p:nvSpPr>
        <p:spPr/>
        <p:txBody>
          <a:bodyPr rtlCol="0">
            <a:normAutofit/>
          </a:bodyPr>
          <a:lstStyle/>
          <a:p>
            <a:pPr marL="0" indent="0" rtl="0">
              <a:buNone/>
            </a:pPr>
            <a:r>
              <a:rPr lang="es-MX" dirty="0"/>
              <a:t>Respecto a los objetivos y criterios de éxito definidos para la organización: </a:t>
            </a:r>
          </a:p>
          <a:p>
            <a:pPr rtl="0"/>
            <a:r>
              <a:rPr lang="es-MX" dirty="0"/>
              <a:t>Precisión en la estimación de reservas</a:t>
            </a:r>
          </a:p>
          <a:p>
            <a:pPr rtl="0"/>
            <a:r>
              <a:rPr lang="es-ES" dirty="0"/>
              <a:t>Reducción de riesgos financieros</a:t>
            </a:r>
          </a:p>
          <a:p>
            <a:pPr rtl="0"/>
            <a:r>
              <a:rPr lang="es-MX" dirty="0"/>
              <a:t>Mejora en la eficiencia operativa</a:t>
            </a:r>
          </a:p>
          <a:p>
            <a:pPr rtl="0"/>
            <a:r>
              <a:rPr lang="es-ES" dirty="0"/>
              <a:t>Cumplimiento Normativo</a:t>
            </a:r>
          </a:p>
          <a:p>
            <a:pPr marL="0" indent="0" rtl="0">
              <a:buNone/>
            </a:pPr>
            <a:endParaRPr lang="es-ES" dirty="0"/>
          </a:p>
        </p:txBody>
      </p:sp>
      <p:sp>
        <p:nvSpPr>
          <p:cNvPr id="4" name="Marcador de posición de texto 3"/>
          <p:cNvSpPr>
            <a:spLocks noGrp="1"/>
          </p:cNvSpPr>
          <p:nvPr>
            <p:ph type="body" sz="half" idx="2"/>
          </p:nvPr>
        </p:nvSpPr>
        <p:spPr/>
        <p:txBody>
          <a:bodyPr rtlCol="0">
            <a:normAutofit fontScale="77500" lnSpcReduction="20000"/>
          </a:bodyPr>
          <a:lstStyle/>
          <a:p>
            <a:pPr rtl="0"/>
            <a:r>
              <a:rPr lang="es-MX" dirty="0"/>
              <a:t>La implementación exitosa del modelo de regresión lineal con ajuste de Lasso aborda efectivamente el desafío de aprovisionamiento de reservas en el ámbito de Compensación Laboral. El modelo supera las expectativas al mejorar significativamente la precisión en las estimaciones de reservas, permitiendo a la aseguradora tomar decisiones más informadas y garantizar una mejor gestión financiera.</a:t>
            </a:r>
          </a:p>
        </p:txBody>
      </p:sp>
    </p:spTree>
    <p:extLst>
      <p:ext uri="{BB962C8B-B14F-4D97-AF65-F5344CB8AC3E}">
        <p14:creationId xmlns:p14="http://schemas.microsoft.com/office/powerpoint/2010/main" val="1535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B5D90-F135-9C4D-105C-919550A4AC71}"/>
              </a:ext>
            </a:extLst>
          </p:cNvPr>
          <p:cNvSpPr>
            <a:spLocks noGrp="1"/>
          </p:cNvSpPr>
          <p:nvPr>
            <p:ph type="title"/>
          </p:nvPr>
        </p:nvSpPr>
        <p:spPr/>
        <p:txBody>
          <a:bodyPr/>
          <a:lstStyle/>
          <a:p>
            <a:r>
              <a:rPr lang="es-MX" dirty="0"/>
              <a:t>Gracias por su atención</a:t>
            </a:r>
            <a:endParaRPr lang="es-CO" dirty="0"/>
          </a:p>
        </p:txBody>
      </p:sp>
      <p:sp>
        <p:nvSpPr>
          <p:cNvPr id="3" name="Marcador de texto 2">
            <a:extLst>
              <a:ext uri="{FF2B5EF4-FFF2-40B4-BE49-F238E27FC236}">
                <a16:creationId xmlns:a16="http://schemas.microsoft.com/office/drawing/2014/main" id="{D9130902-2A51-6841-993C-890BED825ACD}"/>
              </a:ext>
            </a:extLst>
          </p:cNvPr>
          <p:cNvSpPr>
            <a:spLocks noGrp="1"/>
          </p:cNvSpPr>
          <p:nvPr>
            <p:ph type="body" idx="1"/>
          </p:nvPr>
        </p:nvSpPr>
        <p:spPr/>
        <p:txBody>
          <a:bodyPr/>
          <a:lstStyle/>
          <a:p>
            <a:endParaRPr lang="es-CO"/>
          </a:p>
        </p:txBody>
      </p:sp>
    </p:spTree>
    <p:extLst>
      <p:ext uri="{BB962C8B-B14F-4D97-AF65-F5344CB8AC3E}">
        <p14:creationId xmlns:p14="http://schemas.microsoft.com/office/powerpoint/2010/main" val="4045332363"/>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1566889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2012-05-23T08:44:00+00:00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TP102901017</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836753</LocLastLocAttemptVersionLookup>
    <IsSearchable xmlns="4873beb7-5857-4685-be1f-d57550cc96cc">true</IsSearchable>
    <TemplateTemplateType xmlns="4873beb7-5857-4685-be1f-d57550cc96cc">PowerPoint Design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REDMOND\v-anij</DisplayName>
        <AccountId>2469</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B5C6E15-39DC-470B-9445-F754B9458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98515-0C12-46CF-BC7C-69B4A13CD5FA}">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284</TotalTime>
  <Words>250</Words>
  <Application>Microsoft Office PowerPoint</Application>
  <PresentationFormat>Panorámica</PresentationFormat>
  <Paragraphs>30</Paragraphs>
  <Slides>6</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Candara</vt:lpstr>
      <vt:lpstr>Gill Sans MT</vt:lpstr>
      <vt:lpstr>Galería</vt:lpstr>
      <vt:lpstr>Aprovisionamiento de reservas</vt:lpstr>
      <vt:lpstr>Contexto DEL PROBLEMA</vt:lpstr>
      <vt:lpstr>Solución propuesta</vt:lpstr>
      <vt:lpstr>Comparación del desempeño modelo actual vs modelo propuesto</vt:lpstr>
      <vt:lpstr>Evaluación de los resultados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Aprovisionamiento de reservas</dc:title>
  <dc:creator>William Andres Sanchez Sanchez</dc:creator>
  <cp:lastModifiedBy>William Andres Sanchez Sanchez</cp:lastModifiedBy>
  <cp:revision>7</cp:revision>
  <dcterms:created xsi:type="dcterms:W3CDTF">2023-12-03T02:46:06Z</dcterms:created>
  <dcterms:modified xsi:type="dcterms:W3CDTF">2023-12-03T23:51:40Z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