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นโยบายคุ้มครองข้อมูลส่วนบุคคล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นโยบายคุ้มครองข้อมูลส่วนบุคคล</a:t>
            </a:r>
          </a:p>
        </p:txBody>
      </p:sp>
      <p:sp>
        <p:nvSpPr>
          <p:cNvPr id="120" name="(Personal Data Privacy Policy)…"/>
          <p:cNvSpPr txBox="1"/>
          <p:nvPr>
            <p:ph type="subTitle" sz="half" idx="1"/>
          </p:nvPr>
        </p:nvSpPr>
        <p:spPr>
          <a:xfrm>
            <a:off x="1417346" y="7386466"/>
            <a:ext cx="21994113" cy="5722990"/>
          </a:xfrm>
          <a:prstGeom prst="rect">
            <a:avLst/>
          </a:prstGeom>
        </p:spPr>
        <p:txBody>
          <a:bodyPr/>
          <a:lstStyle/>
          <a:p>
            <a:pPr/>
            <a:r>
              <a:t>(Personal Data Privacy Policy)</a:t>
            </a:r>
          </a:p>
          <a:p>
            <a:pPr/>
            <a:r>
              <a:t>สาขาวิชาวิทยาการคอมพิวเตอร์และนวัตกรรมข้อมูล</a:t>
            </a:r>
          </a:p>
          <a:p>
            <a:pPr/>
            <a:r>
              <a:t>มหาวิทยาลัยราชภัฎสวนสุนันทา</a:t>
            </a:r>
          </a:p>
          <a:p>
            <a:pPr/>
          </a:p>
          <a:p>
            <a:pPr/>
          </a:p>
        </p:txBody>
      </p:sp>
      <p:graphicFrame>
        <p:nvGraphicFramePr>
          <p:cNvPr id="121" name="Table 1"/>
          <p:cNvGraphicFramePr/>
          <p:nvPr/>
        </p:nvGraphicFramePr>
        <p:xfrm>
          <a:off x="25155598" y="1152867"/>
          <a:ext cx="21005801" cy="1016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251450"/>
                <a:gridCol w="5251450"/>
                <a:gridCol w="5251450"/>
                <a:gridCol w="5251450"/>
              </a:tblGrid>
              <a:tr h="2032000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32000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นโยบายคุ้มครองข้อมูลส่วนบุคคล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7044">
              <a:defRPr sz="6607"/>
            </a:pPr>
            <a:r>
              <a:t>นโยบายคุ้มครองข้อมูลส่วนบุคคล</a:t>
            </a:r>
          </a:p>
          <a:p>
            <a:pPr defTabSz="487044">
              <a:defRPr sz="6607"/>
            </a:pPr>
            <a:r>
              <a:t>(Personal Data Privacy Policy)</a:t>
            </a:r>
          </a:p>
        </p:txBody>
      </p:sp>
      <p:sp>
        <p:nvSpPr>
          <p:cNvPr id="124" name="สาขาวิชาวิทยาการคอมพิวเตอร์และนวัตกรรมข้อมูล มหาวิทยาลัยราชภัฎสวนสุนันทาในฐานะผู้ควบคุมดูแลระบบฐานข้อมูลศิษย์เก่าวิทยาการคอมพิวเตอร์ และจัดเก็บข้อมูลส่วนบุคคลตามพระราชบัญญัติคุ้มครองข้อมูลส่วนบุคคล พ.ศ.2562 ได้ตระหนักถึงความสำคัญของการคุ้มครองข้อมูลส่วน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4800"/>
              </a:spcBef>
              <a:defRPr sz="3936"/>
            </a:pPr>
            <a:r>
              <a:t>สาขาวิชาวิทยาการคอมพิวเตอร์และนวัตกรรมข้อมูล มหาวิทยาลัยราชภัฎสวนสุนันทาในฐานะผู้ควบคุมดูแลระบบฐานข้อมูลศิษย์เก่าวิทยาการคอมพิวเตอร์ และจัดเก็บข้อมูลส่วนบุคคลตามพระราชบัญญัติคุ้มครองข้อมูลส่วนบุคคล พ.ศ.2562 ได้ตระหนักถึงความสำคัญของการคุ้มครองข้อมูลส่วนบุคคลที่มีประสิทธิภาพ และสอดคล้องกับหลักการพื้นฐานของการคุ้มครองข้อมูลส่วนบุคคล คือ หลักความจำเป็น ความได้สัดส่วน และการเคารพสิทธิขั้นพื้นฐานของเจ้าของข้อมูลส่วนบุคคลตามรัฐธรรมนูญ และมาตรฐานสากล จึงได้จัดทำนโยบายคุ้มครองข้อมูลส่วนบุคคล เพื่อให้เจ้าของข้อมูลและสาธารณชนรับทราบและเข้าใจถึงวัตถุประสงค์ หลักการ และมาตรการรักษาความปลอดภัยของข้อมูลส่วนบุคคล โดย ธปท. เพื่อดำเนินการในหน้าที่รวบรวมและรักษาข้อมูลส่วนบุคคล และการกำกับดูแลข้อมูลนั้น ให้เป็นประโยชน์ต่อการพัฒนาฐานข้อมูลศิษย์เก่าของสาขาวิชา ตลอดจนการบริหารจัดการภายในสาขาวิชา</a:t>
            </a:r>
          </a:p>
          <a:p>
            <a:pPr marL="520700" indent="-520700" defTabSz="676909">
              <a:spcBef>
                <a:spcPts val="4800"/>
              </a:spcBef>
              <a:defRPr sz="3936"/>
            </a:pPr>
            <a:r>
              <a:t>ข้าพเจ้ารับทราบนโยบายและยินยอมให้จัดเก็บข้อมูล  &gt;&gt;&gt;&gt; ไปหน้าแบบสอบถาม</a:t>
            </a:r>
          </a:p>
          <a:p>
            <a:pPr marL="520700" indent="-520700" defTabSz="676909">
              <a:spcBef>
                <a:spcPts val="4800"/>
              </a:spcBef>
              <a:defRPr sz="3936"/>
            </a:pPr>
            <a:r>
              <a:t>ข้าพเจ้ารับทราบนโยบายและไม่ยินยอมให้จัดเก็บข้อมูล &gt;&gt;&gt;&gt; ปิดและออกจากระบบ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