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>
        <p:scale>
          <a:sx n="100" d="100"/>
          <a:sy n="100" d="100"/>
        </p:scale>
        <p:origin x="7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832E-3C13-4077-950C-965255E59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46949-0FEE-42DD-B9CD-B59CB4BFE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079C-8904-4CB4-A911-BC0259DB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B621E-1B9E-488E-ABF2-57E6811C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2EB2-A2B9-4F6D-9B98-490873D9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5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9752-5C10-4C97-B0CF-3142464F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E749F-B466-4F27-B432-BB26A96F4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A34D8-94EE-46CA-AE58-C9233C96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E18E-4065-4563-AB67-446B62EE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1446-3C88-4A59-A4BD-AD5AA7C7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5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25664-04C2-4972-925A-6D3FF118F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4E4DB-704C-4A88-AE23-B750D2DDA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6D62-7A9F-4CF9-8585-40AB6F27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12DB-8447-4FA3-A0A4-F8991DC8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3550D-B5CF-4D82-884E-00542924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01B0-7EAB-4157-9BAC-21585917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1FB7-381E-4C29-A2BF-61A059C1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CDD65-0931-4B0E-9E13-CEFCE0D8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1006D-71FA-4659-AEE5-7A8E789A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94C5-22ED-4584-8AAE-1423AC8B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AD5D-7154-4C2D-92C2-903B0239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0AF1-33B1-4871-968E-B75362B1E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0F1FF-1A4F-435B-9392-990CC7FE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C1DF0-C668-4EE7-A0A0-A33B77E6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F381-2DEF-4BD3-B34D-61C66A2A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2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64DD-02C0-47F5-830B-9B636474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530F-2775-49A6-A3DE-30BFBB9D3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62F68-63B7-4E87-A084-CCB918FBB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875B6-A797-44D1-A8D4-9D18D464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90287-81A1-4F6B-94E9-A0DABBC5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F0470-A4F6-44CB-9635-25E32E07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FF42-3D9B-4C7E-8E49-527BCB2A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8615-C9A9-48C2-9CC7-550EF4FAA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D9F43-DB78-42D0-9137-3DE1B49F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D0D2D-7AB0-4957-9705-001826560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8D769-82FA-49E5-883B-DD0880FAF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4F108-C506-46A0-ABBD-2B3A6C6A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CF382-6FA2-47CA-A988-3CCC052B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D036A-814C-4DF9-A692-8AAF28F6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5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5DD4-2136-4B3A-808B-37AF07F4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72F67-59A9-455A-B104-799D7422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EEAEE-4377-4192-A778-FC92FE4F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D1536-8675-4B17-AD47-9D6F5F1E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8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0F25F-B245-45B8-8A8B-39F76955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F951F-3A5B-4A94-A02B-BFCEE912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EFCFC-64B5-49C3-846E-EFD11C46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7FFA-75A9-445D-87C2-3BA2BAE7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13E4-A76A-42D7-99F9-63BB3E141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EFAA0-D501-4B21-BDC1-F2D16307D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79E9F-82AC-4186-AB41-3FC810A7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55EEE-3DF1-4E65-99EA-FD0AB7ED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547C6-E9DD-48B0-A7F7-E5D27928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8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593E-F2A5-4960-AC7B-9A6F0786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A861E-60A5-44A9-BB90-339E0D7FC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C3019-48DE-450B-ABE2-9C7F96DB6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B9DE-9013-4B1B-AD1F-AAA2A80D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7B083-D276-4799-9AC8-8F8D56D4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BCC9B-2AB4-4BD8-A802-4AC78845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75106-5DE4-41C8-84A0-7B0476C9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BEACA-6AC6-4FAD-8EED-AD524767A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452A2-1D74-4D0A-993A-0C1B5EEBD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C1A98-D711-4E89-A222-B1C5DF80FA80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0CEC-14C6-4832-9303-F6E2BC857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549D8-24BD-452F-94F0-A5F026060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59D4-DCAA-4665-8E26-6879B7B9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87F5C90-7FAF-48A6-9F4E-77477CBF855A}"/>
              </a:ext>
            </a:extLst>
          </p:cNvPr>
          <p:cNvSpPr/>
          <p:nvPr/>
        </p:nvSpPr>
        <p:spPr>
          <a:xfrm>
            <a:off x="4728487" y="2454323"/>
            <a:ext cx="1752118" cy="1131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BD506A-90E0-44AF-BFD9-CC9653B81BB5}"/>
              </a:ext>
            </a:extLst>
          </p:cNvPr>
          <p:cNvSpPr/>
          <p:nvPr/>
        </p:nvSpPr>
        <p:spPr>
          <a:xfrm>
            <a:off x="4728487" y="903548"/>
            <a:ext cx="1752118" cy="1501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FC7CB0-0EC5-49FF-8A7F-84A27269B423}"/>
              </a:ext>
            </a:extLst>
          </p:cNvPr>
          <p:cNvSpPr/>
          <p:nvPr/>
        </p:nvSpPr>
        <p:spPr>
          <a:xfrm>
            <a:off x="2019988" y="1368693"/>
            <a:ext cx="1677497" cy="16521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C029EF-1B48-46A6-B813-A4CEFEE47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6930"/>
              </p:ext>
            </p:extLst>
          </p:nvPr>
        </p:nvGraphicFramePr>
        <p:xfrm>
          <a:off x="46851" y="1612175"/>
          <a:ext cx="1349432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58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FC22CF-85D1-4976-9650-90894BFF882E}"/>
              </a:ext>
            </a:extLst>
          </p:cNvPr>
          <p:cNvSpPr txBox="1"/>
          <p:nvPr/>
        </p:nvSpPr>
        <p:spPr>
          <a:xfrm>
            <a:off x="0" y="1302963"/>
            <a:ext cx="498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mydf</a:t>
            </a:r>
            <a:endParaRPr lang="en-US" sz="1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FDF8F8-6CA5-4781-963D-9183388A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23301"/>
              </p:ext>
            </p:extLst>
          </p:nvPr>
        </p:nvGraphicFramePr>
        <p:xfrm>
          <a:off x="2102473" y="1650104"/>
          <a:ext cx="105599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97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850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949D0A-D433-4027-A754-2F7A2AC69DF3}"/>
              </a:ext>
            </a:extLst>
          </p:cNvPr>
          <p:cNvSpPr txBox="1"/>
          <p:nvPr/>
        </p:nvSpPr>
        <p:spPr>
          <a:xfrm>
            <a:off x="2102473" y="136869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C14729-C3C2-4F8F-A6E9-672201787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98375"/>
              </p:ext>
            </p:extLst>
          </p:nvPr>
        </p:nvGraphicFramePr>
        <p:xfrm>
          <a:off x="3245645" y="1648008"/>
          <a:ext cx="351997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97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5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107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02CBA4A-2555-4256-8B6A-6A9E0E0D1B8D}"/>
              </a:ext>
            </a:extLst>
          </p:cNvPr>
          <p:cNvSpPr txBox="1"/>
          <p:nvPr/>
        </p:nvSpPr>
        <p:spPr>
          <a:xfrm>
            <a:off x="3245645" y="13961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3E325F-79FC-443B-9221-5757348768FA}"/>
              </a:ext>
            </a:extLst>
          </p:cNvPr>
          <p:cNvCxnSpPr>
            <a:cxnSpLocks/>
          </p:cNvCxnSpPr>
          <p:nvPr/>
        </p:nvCxnSpPr>
        <p:spPr>
          <a:xfrm>
            <a:off x="1470389" y="1875138"/>
            <a:ext cx="53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0FD2B1F-7010-4636-8DAE-BEAB19760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82264"/>
              </p:ext>
            </p:extLst>
          </p:nvPr>
        </p:nvGraphicFramePr>
        <p:xfrm>
          <a:off x="4815667" y="1241672"/>
          <a:ext cx="96793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939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B764397-592C-4A3F-AC76-7B7C532319F4}"/>
              </a:ext>
            </a:extLst>
          </p:cNvPr>
          <p:cNvSpPr txBox="1"/>
          <p:nvPr/>
        </p:nvSpPr>
        <p:spPr>
          <a:xfrm>
            <a:off x="4765894" y="963923"/>
            <a:ext cx="6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train_X</a:t>
            </a:r>
            <a:endParaRPr lang="en-US" sz="12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DA09D10-8193-4A24-997F-900D6976F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41475"/>
              </p:ext>
            </p:extLst>
          </p:nvPr>
        </p:nvGraphicFramePr>
        <p:xfrm>
          <a:off x="5903218" y="1255553"/>
          <a:ext cx="32264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0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156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AD27852-7E7F-4526-B530-94D927CCC8B6}"/>
              </a:ext>
            </a:extLst>
          </p:cNvPr>
          <p:cNvSpPr txBox="1"/>
          <p:nvPr/>
        </p:nvSpPr>
        <p:spPr>
          <a:xfrm>
            <a:off x="5853445" y="977804"/>
            <a:ext cx="627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train_Y</a:t>
            </a:r>
            <a:endParaRPr lang="en-US" sz="12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CA6669C-38F0-4DB0-8285-C3589E6AF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49372"/>
              </p:ext>
            </p:extLst>
          </p:nvPr>
        </p:nvGraphicFramePr>
        <p:xfrm>
          <a:off x="4847648" y="2917612"/>
          <a:ext cx="96793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D9B5393-5B29-4B0A-B15A-A2C4E635E5B1}"/>
              </a:ext>
            </a:extLst>
          </p:cNvPr>
          <p:cNvSpPr txBox="1"/>
          <p:nvPr/>
        </p:nvSpPr>
        <p:spPr>
          <a:xfrm>
            <a:off x="4847648" y="263986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test_X</a:t>
            </a:r>
            <a:endParaRPr lang="en-US" sz="1200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7641ADE-BDF1-4F3D-AD5F-4BF93C5DC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474595"/>
              </p:ext>
            </p:extLst>
          </p:nvPr>
        </p:nvGraphicFramePr>
        <p:xfrm>
          <a:off x="5946293" y="2917612"/>
          <a:ext cx="3226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2FCEEAD-292D-48C5-82CF-484E8B445410}"/>
              </a:ext>
            </a:extLst>
          </p:cNvPr>
          <p:cNvSpPr txBox="1"/>
          <p:nvPr/>
        </p:nvSpPr>
        <p:spPr>
          <a:xfrm>
            <a:off x="5946293" y="2639863"/>
            <a:ext cx="574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test_Y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A621E-B987-4EAE-9DC3-B8FAD1049BF8}"/>
              </a:ext>
            </a:extLst>
          </p:cNvPr>
          <p:cNvCxnSpPr>
            <a:cxnSpLocks/>
          </p:cNvCxnSpPr>
          <p:nvPr/>
        </p:nvCxnSpPr>
        <p:spPr>
          <a:xfrm flipV="1">
            <a:off x="3766507" y="2365329"/>
            <a:ext cx="899037" cy="196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E87153-AE9C-4FC1-BE2A-B62860F20FFD}"/>
              </a:ext>
            </a:extLst>
          </p:cNvPr>
          <p:cNvSpPr txBox="1"/>
          <p:nvPr/>
        </p:nvSpPr>
        <p:spPr>
          <a:xfrm>
            <a:off x="3771591" y="1789475"/>
            <a:ext cx="89395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train_test_split</a:t>
            </a:r>
            <a:r>
              <a:rPr lang="en-US" sz="1200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556E62-BDAF-4E07-9187-1C18B59A1C17}"/>
              </a:ext>
            </a:extLst>
          </p:cNvPr>
          <p:cNvSpPr txBox="1"/>
          <p:nvPr/>
        </p:nvSpPr>
        <p:spPr>
          <a:xfrm>
            <a:off x="1372306" y="1997156"/>
            <a:ext cx="7094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Column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D29558-490F-4CD2-B839-26DDFB82CA9E}"/>
              </a:ext>
            </a:extLst>
          </p:cNvPr>
          <p:cNvSpPr txBox="1"/>
          <p:nvPr/>
        </p:nvSpPr>
        <p:spPr>
          <a:xfrm>
            <a:off x="46850" y="64131"/>
            <a:ext cx="10641413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sklearn: splitting data for machine learning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63485C-0917-4B31-9035-C14879105A33}"/>
              </a:ext>
            </a:extLst>
          </p:cNvPr>
          <p:cNvCxnSpPr>
            <a:cxnSpLocks/>
          </p:cNvCxnSpPr>
          <p:nvPr/>
        </p:nvCxnSpPr>
        <p:spPr>
          <a:xfrm>
            <a:off x="6550447" y="1852232"/>
            <a:ext cx="6795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50F59C-8FFC-4737-8D16-9B33CC7D3F38}"/>
              </a:ext>
            </a:extLst>
          </p:cNvPr>
          <p:cNvCxnSpPr>
            <a:cxnSpLocks/>
          </p:cNvCxnSpPr>
          <p:nvPr/>
        </p:nvCxnSpPr>
        <p:spPr>
          <a:xfrm flipV="1">
            <a:off x="6594779" y="2094358"/>
            <a:ext cx="679506" cy="854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F5D221A-F7DE-43B2-94DA-CA89BB2EE02C}"/>
              </a:ext>
            </a:extLst>
          </p:cNvPr>
          <p:cNvSpPr txBox="1"/>
          <p:nvPr/>
        </p:nvSpPr>
        <p:spPr>
          <a:xfrm>
            <a:off x="6550447" y="977791"/>
            <a:ext cx="679506" cy="5770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Create A Model</a:t>
            </a:r>
          </a:p>
          <a:p>
            <a:pPr algn="ctr"/>
            <a:r>
              <a:rPr lang="en-US" sz="1050" dirty="0"/>
              <a:t>.fit()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6F3E26-5D1C-427F-9090-3E11ED5E86FF}"/>
              </a:ext>
            </a:extLst>
          </p:cNvPr>
          <p:cNvSpPr/>
          <p:nvPr/>
        </p:nvSpPr>
        <p:spPr>
          <a:xfrm>
            <a:off x="8495125" y="953882"/>
            <a:ext cx="707727" cy="1501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9D9B02-151A-4B55-8C9C-5A1657E99641}"/>
              </a:ext>
            </a:extLst>
          </p:cNvPr>
          <p:cNvSpPr txBox="1"/>
          <p:nvPr/>
        </p:nvSpPr>
        <p:spPr>
          <a:xfrm>
            <a:off x="46849" y="501564"/>
            <a:ext cx="6762449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 Processing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E20C3A2F-2682-405E-A2CA-9ED7CE57B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1374"/>
              </p:ext>
            </p:extLst>
          </p:nvPr>
        </p:nvGraphicFramePr>
        <p:xfrm>
          <a:off x="8710093" y="1291256"/>
          <a:ext cx="322645" cy="10363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0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156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D09D9CEA-6EAD-41EA-A80F-F2186B0B7C1F}"/>
              </a:ext>
            </a:extLst>
          </p:cNvPr>
          <p:cNvSpPr txBox="1"/>
          <p:nvPr/>
        </p:nvSpPr>
        <p:spPr>
          <a:xfrm>
            <a:off x="8558812" y="1013507"/>
            <a:ext cx="667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train_Y</a:t>
            </a:r>
            <a:r>
              <a:rPr lang="en-US" sz="1200" dirty="0"/>
              <a:t>’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8486C8-0079-4270-84B2-03F1F9EA902D}"/>
              </a:ext>
            </a:extLst>
          </p:cNvPr>
          <p:cNvSpPr/>
          <p:nvPr/>
        </p:nvSpPr>
        <p:spPr>
          <a:xfrm>
            <a:off x="7320785" y="1612175"/>
            <a:ext cx="662730" cy="4362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17695F4-EC17-47CD-82C2-86B8A9430A17}"/>
              </a:ext>
            </a:extLst>
          </p:cNvPr>
          <p:cNvCxnSpPr>
            <a:cxnSpLocks/>
          </p:cNvCxnSpPr>
          <p:nvPr/>
        </p:nvCxnSpPr>
        <p:spPr>
          <a:xfrm>
            <a:off x="8057199" y="1826729"/>
            <a:ext cx="4263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B93B779-54AE-48B5-8CD8-37713F6461A4}"/>
              </a:ext>
            </a:extLst>
          </p:cNvPr>
          <p:cNvSpPr txBox="1"/>
          <p:nvPr/>
        </p:nvSpPr>
        <p:spPr>
          <a:xfrm rot="16200000">
            <a:off x="7840117" y="1114273"/>
            <a:ext cx="752571" cy="25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.predict()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45B4D2-42F1-4DF7-8ABA-058A9ED93212}"/>
              </a:ext>
            </a:extLst>
          </p:cNvPr>
          <p:cNvSpPr/>
          <p:nvPr/>
        </p:nvSpPr>
        <p:spPr>
          <a:xfrm>
            <a:off x="9696637" y="953882"/>
            <a:ext cx="1003166" cy="14114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Model Performance Measurement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D0E7A5-31CD-434A-9AE1-D111ACF0BC25}"/>
              </a:ext>
            </a:extLst>
          </p:cNvPr>
          <p:cNvCxnSpPr>
            <a:cxnSpLocks/>
          </p:cNvCxnSpPr>
          <p:nvPr/>
        </p:nvCxnSpPr>
        <p:spPr>
          <a:xfrm>
            <a:off x="9310443" y="2242985"/>
            <a:ext cx="3746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8D19805-D2ED-4184-9BD2-F2F6DE2D6BE0}"/>
              </a:ext>
            </a:extLst>
          </p:cNvPr>
          <p:cNvSpPr/>
          <p:nvPr/>
        </p:nvSpPr>
        <p:spPr>
          <a:xfrm>
            <a:off x="8495125" y="2515253"/>
            <a:ext cx="707727" cy="10707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3B6A3AB3-286C-4C3E-937A-90473EE57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72828"/>
              </p:ext>
            </p:extLst>
          </p:nvPr>
        </p:nvGraphicFramePr>
        <p:xfrm>
          <a:off x="8710093" y="2874994"/>
          <a:ext cx="322645" cy="5181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A89BD32C-64BA-4793-B6B9-E81485186A4C}"/>
              </a:ext>
            </a:extLst>
          </p:cNvPr>
          <p:cNvSpPr txBox="1"/>
          <p:nvPr/>
        </p:nvSpPr>
        <p:spPr>
          <a:xfrm>
            <a:off x="8558812" y="2597245"/>
            <a:ext cx="614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test_Y</a:t>
            </a:r>
            <a:r>
              <a:rPr lang="en-US" sz="1200" dirty="0"/>
              <a:t>’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CA37DD-1929-462A-A0F6-1BDDAA1C2D72}"/>
              </a:ext>
            </a:extLst>
          </p:cNvPr>
          <p:cNvCxnSpPr>
            <a:cxnSpLocks/>
          </p:cNvCxnSpPr>
          <p:nvPr/>
        </p:nvCxnSpPr>
        <p:spPr>
          <a:xfrm>
            <a:off x="7983515" y="2142932"/>
            <a:ext cx="426386" cy="7726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19DD959-FE5C-4E50-A901-DE368DF158D7}"/>
              </a:ext>
            </a:extLst>
          </p:cNvPr>
          <p:cNvSpPr/>
          <p:nvPr/>
        </p:nvSpPr>
        <p:spPr>
          <a:xfrm>
            <a:off x="9696637" y="2467431"/>
            <a:ext cx="1003166" cy="11186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Model Performance Measurement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E0CF74-7AE8-44DF-BDCB-84C18176082A}"/>
              </a:ext>
            </a:extLst>
          </p:cNvPr>
          <p:cNvCxnSpPr>
            <a:cxnSpLocks/>
          </p:cNvCxnSpPr>
          <p:nvPr/>
        </p:nvCxnSpPr>
        <p:spPr>
          <a:xfrm>
            <a:off x="9310443" y="3393154"/>
            <a:ext cx="31593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9D7B881-8734-49A6-AA64-C0CAD6DC6846}"/>
              </a:ext>
            </a:extLst>
          </p:cNvPr>
          <p:cNvSpPr txBox="1"/>
          <p:nvPr/>
        </p:nvSpPr>
        <p:spPr>
          <a:xfrm>
            <a:off x="6879142" y="503783"/>
            <a:ext cx="3820661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Modeling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30EBA96-90FD-45F0-AEEE-6451925B1E44}"/>
              </a:ext>
            </a:extLst>
          </p:cNvPr>
          <p:cNvSpPr/>
          <p:nvPr/>
        </p:nvSpPr>
        <p:spPr>
          <a:xfrm>
            <a:off x="4728487" y="3672542"/>
            <a:ext cx="1752118" cy="15017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18A12B21-776A-45B3-90DE-2CA63EDEF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55133"/>
              </p:ext>
            </p:extLst>
          </p:nvPr>
        </p:nvGraphicFramePr>
        <p:xfrm>
          <a:off x="4815667" y="4010666"/>
          <a:ext cx="96793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93925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7ABF9CBC-1D29-4FF6-909E-3D57C5682781}"/>
              </a:ext>
            </a:extLst>
          </p:cNvPr>
          <p:cNvSpPr txBox="1"/>
          <p:nvPr/>
        </p:nvSpPr>
        <p:spPr>
          <a:xfrm>
            <a:off x="4765894" y="3732917"/>
            <a:ext cx="92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unknown_X</a:t>
            </a:r>
            <a:endParaRPr lang="en-US" sz="1200" dirty="0"/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F58278E7-9A83-454B-B644-EC91BE8E8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15320"/>
              </p:ext>
            </p:extLst>
          </p:nvPr>
        </p:nvGraphicFramePr>
        <p:xfrm>
          <a:off x="5903218" y="4024547"/>
          <a:ext cx="32264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0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15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08536D83-9286-4EE8-B359-1E9CC966D4E2}"/>
              </a:ext>
            </a:extLst>
          </p:cNvPr>
          <p:cNvSpPr txBox="1"/>
          <p:nvPr/>
        </p:nvSpPr>
        <p:spPr>
          <a:xfrm>
            <a:off x="5635331" y="3730020"/>
            <a:ext cx="919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unknown_Y</a:t>
            </a:r>
            <a:endParaRPr lang="en-US" sz="12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9F3004-7216-4F3D-A998-8C223A44185E}"/>
              </a:ext>
            </a:extLst>
          </p:cNvPr>
          <p:cNvSpPr/>
          <p:nvPr/>
        </p:nvSpPr>
        <p:spPr>
          <a:xfrm>
            <a:off x="8483585" y="3713054"/>
            <a:ext cx="707727" cy="15017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754DB0EB-B3CE-4ECB-B8F1-C5756B51E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106558"/>
              </p:ext>
            </p:extLst>
          </p:nvPr>
        </p:nvGraphicFramePr>
        <p:xfrm>
          <a:off x="8698553" y="4050429"/>
          <a:ext cx="322645" cy="10363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66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39497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AAD28578-9443-4DDB-A778-756392A545A5}"/>
              </a:ext>
            </a:extLst>
          </p:cNvPr>
          <p:cNvSpPr txBox="1"/>
          <p:nvPr/>
        </p:nvSpPr>
        <p:spPr>
          <a:xfrm>
            <a:off x="8547272" y="3772680"/>
            <a:ext cx="960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unknown_Y</a:t>
            </a:r>
            <a:r>
              <a:rPr lang="en-US" sz="1200" dirty="0"/>
              <a:t>’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5FDE421-BF8E-42ED-A0DA-DCFD98277332}"/>
              </a:ext>
            </a:extLst>
          </p:cNvPr>
          <p:cNvSpPr/>
          <p:nvPr/>
        </p:nvSpPr>
        <p:spPr>
          <a:xfrm>
            <a:off x="9685097" y="3772680"/>
            <a:ext cx="1003166" cy="14421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Model Performance Measurement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E977854-D83D-49E6-8244-F6046D390978}"/>
              </a:ext>
            </a:extLst>
          </p:cNvPr>
          <p:cNvCxnSpPr>
            <a:cxnSpLocks/>
          </p:cNvCxnSpPr>
          <p:nvPr/>
        </p:nvCxnSpPr>
        <p:spPr>
          <a:xfrm>
            <a:off x="9298903" y="5031612"/>
            <a:ext cx="31593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D18D15-CE4C-4BCD-A89A-77D993740CB2}"/>
              </a:ext>
            </a:extLst>
          </p:cNvPr>
          <p:cNvCxnSpPr>
            <a:cxnSpLocks/>
          </p:cNvCxnSpPr>
          <p:nvPr/>
        </p:nvCxnSpPr>
        <p:spPr>
          <a:xfrm flipV="1">
            <a:off x="6541586" y="2128232"/>
            <a:ext cx="883049" cy="22175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EEA3381-AE73-4752-B0B0-3E874D1DC01D}"/>
              </a:ext>
            </a:extLst>
          </p:cNvPr>
          <p:cNvCxnSpPr>
            <a:cxnSpLocks/>
          </p:cNvCxnSpPr>
          <p:nvPr/>
        </p:nvCxnSpPr>
        <p:spPr>
          <a:xfrm>
            <a:off x="7872704" y="2222937"/>
            <a:ext cx="515994" cy="19631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C8BC852-A4EB-4CA7-BEE4-885665CB5DDA}"/>
              </a:ext>
            </a:extLst>
          </p:cNvPr>
          <p:cNvCxnSpPr>
            <a:cxnSpLocks/>
            <a:stCxn id="20" idx="2"/>
            <a:endCxn id="57" idx="2"/>
          </p:cNvCxnSpPr>
          <p:nvPr/>
        </p:nvCxnSpPr>
        <p:spPr>
          <a:xfrm rot="5400000" flipH="1" flipV="1">
            <a:off x="7468206" y="2032563"/>
            <a:ext cx="42618" cy="2763800"/>
          </a:xfrm>
          <a:prstGeom prst="bentConnector3">
            <a:avLst>
              <a:gd name="adj1" fmla="val -22144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DC67DD8C-1D61-47DD-880F-D20DB598762A}"/>
              </a:ext>
            </a:extLst>
          </p:cNvPr>
          <p:cNvCxnSpPr>
            <a:cxnSpLocks/>
            <a:stCxn id="16" idx="2"/>
            <a:endCxn id="47" idx="2"/>
          </p:cNvCxnSpPr>
          <p:nvPr/>
        </p:nvCxnSpPr>
        <p:spPr>
          <a:xfrm rot="16200000" flipH="1">
            <a:off x="7450126" y="906286"/>
            <a:ext cx="35703" cy="2806875"/>
          </a:xfrm>
          <a:prstGeom prst="bentConnector3">
            <a:avLst>
              <a:gd name="adj1" fmla="val 24685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770F090-87B8-4907-88F8-2A1FCAB3E40B}"/>
              </a:ext>
            </a:extLst>
          </p:cNvPr>
          <p:cNvCxnSpPr>
            <a:cxnSpLocks/>
            <a:stCxn id="84" idx="2"/>
            <a:endCxn id="87" idx="2"/>
          </p:cNvCxnSpPr>
          <p:nvPr/>
        </p:nvCxnSpPr>
        <p:spPr>
          <a:xfrm rot="16200000" flipH="1">
            <a:off x="7449266" y="3676140"/>
            <a:ext cx="25882" cy="2795335"/>
          </a:xfrm>
          <a:prstGeom prst="bentConnector3">
            <a:avLst>
              <a:gd name="adj1" fmla="val 594289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9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919150F-051F-4828-A5AD-5321C84B31A4}"/>
              </a:ext>
            </a:extLst>
          </p:cNvPr>
          <p:cNvSpPr/>
          <p:nvPr/>
        </p:nvSpPr>
        <p:spPr>
          <a:xfrm>
            <a:off x="5297150" y="5924050"/>
            <a:ext cx="1496849" cy="915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7F5C90-7FAF-48A6-9F4E-77477CBF855A}"/>
              </a:ext>
            </a:extLst>
          </p:cNvPr>
          <p:cNvSpPr/>
          <p:nvPr/>
        </p:nvSpPr>
        <p:spPr>
          <a:xfrm>
            <a:off x="5296623" y="2454323"/>
            <a:ext cx="1752118" cy="1131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BD506A-90E0-44AF-BFD9-CC9653B81BB5}"/>
              </a:ext>
            </a:extLst>
          </p:cNvPr>
          <p:cNvSpPr/>
          <p:nvPr/>
        </p:nvSpPr>
        <p:spPr>
          <a:xfrm>
            <a:off x="5296623" y="903548"/>
            <a:ext cx="1752118" cy="1501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FC7CB0-0EC5-49FF-8A7F-84A27269B423}"/>
              </a:ext>
            </a:extLst>
          </p:cNvPr>
          <p:cNvSpPr/>
          <p:nvPr/>
        </p:nvSpPr>
        <p:spPr>
          <a:xfrm>
            <a:off x="2588124" y="1368693"/>
            <a:ext cx="1677497" cy="16521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C029EF-1B48-46A6-B813-A4CEFEE47E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713" y="1612175"/>
          <a:ext cx="161768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21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FC22CF-85D1-4976-9650-90894BFF882E}"/>
              </a:ext>
            </a:extLst>
          </p:cNvPr>
          <p:cNvSpPr txBox="1"/>
          <p:nvPr/>
        </p:nvSpPr>
        <p:spPr>
          <a:xfrm>
            <a:off x="0" y="1302856"/>
            <a:ext cx="498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mydf</a:t>
            </a:r>
            <a:endParaRPr lang="en-US" sz="1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FDF8F8-6CA5-4781-963D-9183388AF9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70609" y="1650104"/>
          <a:ext cx="105599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97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51997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850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949D0A-D433-4027-A754-2F7A2AC69DF3}"/>
              </a:ext>
            </a:extLst>
          </p:cNvPr>
          <p:cNvSpPr txBox="1"/>
          <p:nvPr/>
        </p:nvSpPr>
        <p:spPr>
          <a:xfrm>
            <a:off x="2670609" y="136869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C14729-C3C2-4F8F-A6E9-6722017873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13781" y="1648008"/>
          <a:ext cx="351997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97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5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107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02CBA4A-2555-4256-8B6A-6A9E0E0D1B8D}"/>
              </a:ext>
            </a:extLst>
          </p:cNvPr>
          <p:cNvSpPr txBox="1"/>
          <p:nvPr/>
        </p:nvSpPr>
        <p:spPr>
          <a:xfrm>
            <a:off x="3813781" y="13961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3E325F-79FC-443B-9221-5757348768FA}"/>
              </a:ext>
            </a:extLst>
          </p:cNvPr>
          <p:cNvCxnSpPr>
            <a:cxnSpLocks/>
          </p:cNvCxnSpPr>
          <p:nvPr/>
        </p:nvCxnSpPr>
        <p:spPr>
          <a:xfrm>
            <a:off x="1816015" y="1875138"/>
            <a:ext cx="7030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0FD2B1F-7010-4636-8DAE-BEAB19760A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83803" y="1241672"/>
          <a:ext cx="96793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939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B764397-592C-4A3F-AC76-7B7C532319F4}"/>
              </a:ext>
            </a:extLst>
          </p:cNvPr>
          <p:cNvSpPr txBox="1"/>
          <p:nvPr/>
        </p:nvSpPr>
        <p:spPr>
          <a:xfrm>
            <a:off x="5334030" y="963923"/>
            <a:ext cx="63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train_X</a:t>
            </a:r>
            <a:endParaRPr lang="en-US" sz="12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DA09D10-8193-4A24-997F-900D6976FC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71354" y="1255553"/>
          <a:ext cx="32264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0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156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AD27852-7E7F-4526-B530-94D927CCC8B6}"/>
              </a:ext>
            </a:extLst>
          </p:cNvPr>
          <p:cNvSpPr txBox="1"/>
          <p:nvPr/>
        </p:nvSpPr>
        <p:spPr>
          <a:xfrm>
            <a:off x="6421581" y="977804"/>
            <a:ext cx="627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train_Y</a:t>
            </a:r>
            <a:endParaRPr lang="en-US" sz="12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CA6669C-38F0-4DB0-8285-C3589E6AFF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15784" y="2783388"/>
          <a:ext cx="96793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264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D9B5393-5B29-4B0A-B15A-A2C4E635E5B1}"/>
              </a:ext>
            </a:extLst>
          </p:cNvPr>
          <p:cNvSpPr txBox="1"/>
          <p:nvPr/>
        </p:nvSpPr>
        <p:spPr>
          <a:xfrm>
            <a:off x="5415784" y="2505639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test_X</a:t>
            </a:r>
            <a:endParaRPr lang="en-US" sz="1200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7641ADE-BDF1-4F3D-AD5F-4BF93C5DC5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14429" y="2783388"/>
          <a:ext cx="3226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2FCEEAD-292D-48C5-82CF-484E8B445410}"/>
              </a:ext>
            </a:extLst>
          </p:cNvPr>
          <p:cNvSpPr txBox="1"/>
          <p:nvPr/>
        </p:nvSpPr>
        <p:spPr>
          <a:xfrm>
            <a:off x="6514429" y="2505639"/>
            <a:ext cx="574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test_Y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A621E-B987-4EAE-9DC3-B8FAD1049BF8}"/>
              </a:ext>
            </a:extLst>
          </p:cNvPr>
          <p:cNvCxnSpPr>
            <a:cxnSpLocks/>
          </p:cNvCxnSpPr>
          <p:nvPr/>
        </p:nvCxnSpPr>
        <p:spPr>
          <a:xfrm flipV="1">
            <a:off x="4334643" y="2365329"/>
            <a:ext cx="899037" cy="196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E87153-AE9C-4FC1-BE2A-B62860F20FFD}"/>
              </a:ext>
            </a:extLst>
          </p:cNvPr>
          <p:cNvSpPr txBox="1"/>
          <p:nvPr/>
        </p:nvSpPr>
        <p:spPr>
          <a:xfrm>
            <a:off x="4339727" y="1789475"/>
            <a:ext cx="89395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train_test_split</a:t>
            </a:r>
            <a:r>
              <a:rPr lang="en-US" sz="1200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556E62-BDAF-4E07-9187-1C18B59A1C17}"/>
              </a:ext>
            </a:extLst>
          </p:cNvPr>
          <p:cNvSpPr txBox="1"/>
          <p:nvPr/>
        </p:nvSpPr>
        <p:spPr>
          <a:xfrm>
            <a:off x="1789194" y="1941106"/>
            <a:ext cx="1046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Column selection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0CCA0A5-5A00-4F51-A9D5-74D0821BE7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5008" y="4994493"/>
          <a:ext cx="161768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21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404421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3A20E1C-3C36-4B26-AA14-0A289E4223A0}"/>
              </a:ext>
            </a:extLst>
          </p:cNvPr>
          <p:cNvSpPr txBox="1"/>
          <p:nvPr/>
        </p:nvSpPr>
        <p:spPr>
          <a:xfrm>
            <a:off x="62295" y="4685174"/>
            <a:ext cx="498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mydf</a:t>
            </a:r>
            <a:endParaRPr lang="en-US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701605-0439-42FC-9B9A-137002EFE4D0}"/>
              </a:ext>
            </a:extLst>
          </p:cNvPr>
          <p:cNvCxnSpPr>
            <a:cxnSpLocks/>
          </p:cNvCxnSpPr>
          <p:nvPr/>
        </p:nvCxnSpPr>
        <p:spPr>
          <a:xfrm>
            <a:off x="2131613" y="5692839"/>
            <a:ext cx="27172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FDE2C8-CFEC-46A9-9CD5-7880F705772A}"/>
              </a:ext>
            </a:extLst>
          </p:cNvPr>
          <p:cNvSpPr txBox="1"/>
          <p:nvPr/>
        </p:nvSpPr>
        <p:spPr>
          <a:xfrm>
            <a:off x="2667059" y="5326466"/>
            <a:ext cx="122168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train_test_split</a:t>
            </a:r>
            <a:r>
              <a:rPr lang="en-US" sz="1200" dirty="0"/>
              <a:t>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CA0B2B-2EAF-4D94-8018-C2B7E51A6E70}"/>
              </a:ext>
            </a:extLst>
          </p:cNvPr>
          <p:cNvSpPr/>
          <p:nvPr/>
        </p:nvSpPr>
        <p:spPr>
          <a:xfrm>
            <a:off x="5296623" y="4477169"/>
            <a:ext cx="1497376" cy="1399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6DD77EB-1F78-41DF-AD63-5584AEE3226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3645" y="4730456"/>
          <a:ext cx="128231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8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97390982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9392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4725461-6881-4785-9526-0469AECCF353}"/>
              </a:ext>
            </a:extLst>
          </p:cNvPr>
          <p:cNvSpPr txBox="1"/>
          <p:nvPr/>
        </p:nvSpPr>
        <p:spPr>
          <a:xfrm>
            <a:off x="5343874" y="4452707"/>
            <a:ext cx="678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train_df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18DC6F-E5CF-4F80-B0C5-A1786C8F5875}"/>
              </a:ext>
            </a:extLst>
          </p:cNvPr>
          <p:cNvSpPr txBox="1"/>
          <p:nvPr/>
        </p:nvSpPr>
        <p:spPr>
          <a:xfrm>
            <a:off x="5397030" y="5924049"/>
            <a:ext cx="625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test_df</a:t>
            </a:r>
            <a:endParaRPr lang="en-US" sz="1200" dirty="0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9A9ABA1-5810-4A84-B4FE-3BF9C5DFBB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7028" y="6207339"/>
          <a:ext cx="12823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78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320578">
                  <a:extLst>
                    <a:ext uri="{9D8B030D-6E8A-4147-A177-3AD203B41FA5}">
                      <a16:colId xmlns:a16="http://schemas.microsoft.com/office/drawing/2014/main" val="397390982"/>
                    </a:ext>
                  </a:extLst>
                </a:gridCol>
              </a:tblGrid>
              <a:tr h="1385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385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DD29558-490F-4CD2-B839-26DDFB82CA9E}"/>
              </a:ext>
            </a:extLst>
          </p:cNvPr>
          <p:cNvSpPr txBox="1"/>
          <p:nvPr/>
        </p:nvSpPr>
        <p:spPr>
          <a:xfrm>
            <a:off x="102713" y="64131"/>
            <a:ext cx="1137381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sklearn: splitting data for machine learning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63485C-0917-4B31-9035-C14879105A33}"/>
              </a:ext>
            </a:extLst>
          </p:cNvPr>
          <p:cNvCxnSpPr>
            <a:cxnSpLocks/>
          </p:cNvCxnSpPr>
          <p:nvPr/>
        </p:nvCxnSpPr>
        <p:spPr>
          <a:xfrm>
            <a:off x="7118583" y="1852232"/>
            <a:ext cx="6795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50F59C-8FFC-4737-8D16-9B33CC7D3F38}"/>
              </a:ext>
            </a:extLst>
          </p:cNvPr>
          <p:cNvCxnSpPr>
            <a:cxnSpLocks/>
          </p:cNvCxnSpPr>
          <p:nvPr/>
        </p:nvCxnSpPr>
        <p:spPr>
          <a:xfrm flipV="1">
            <a:off x="7162915" y="2094358"/>
            <a:ext cx="679506" cy="854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F5D221A-F7DE-43B2-94DA-CA89BB2EE02C}"/>
              </a:ext>
            </a:extLst>
          </p:cNvPr>
          <p:cNvSpPr txBox="1"/>
          <p:nvPr/>
        </p:nvSpPr>
        <p:spPr>
          <a:xfrm>
            <a:off x="7118583" y="977791"/>
            <a:ext cx="679506" cy="5770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Create A Model</a:t>
            </a:r>
          </a:p>
          <a:p>
            <a:pPr algn="ctr"/>
            <a:r>
              <a:rPr lang="en-US" sz="1050" dirty="0"/>
              <a:t>.fit()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6F3E26-5D1C-427F-9090-3E11ED5E86FF}"/>
              </a:ext>
            </a:extLst>
          </p:cNvPr>
          <p:cNvSpPr/>
          <p:nvPr/>
        </p:nvSpPr>
        <p:spPr>
          <a:xfrm>
            <a:off x="9063261" y="953882"/>
            <a:ext cx="707727" cy="15017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9D9B02-151A-4B55-8C9C-5A1657E99641}"/>
              </a:ext>
            </a:extLst>
          </p:cNvPr>
          <p:cNvSpPr txBox="1"/>
          <p:nvPr/>
        </p:nvSpPr>
        <p:spPr>
          <a:xfrm>
            <a:off x="102713" y="501564"/>
            <a:ext cx="6946027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 Processing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E20C3A2F-2682-405E-A2CA-9ED7CE57B0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78229" y="1291256"/>
          <a:ext cx="322645" cy="10363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0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7156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D09D9CEA-6EAD-41EA-A80F-F2186B0B7C1F}"/>
              </a:ext>
            </a:extLst>
          </p:cNvPr>
          <p:cNvSpPr txBox="1"/>
          <p:nvPr/>
        </p:nvSpPr>
        <p:spPr>
          <a:xfrm>
            <a:off x="9126948" y="1013507"/>
            <a:ext cx="667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train_Y</a:t>
            </a:r>
            <a:r>
              <a:rPr lang="en-US" sz="1200" dirty="0"/>
              <a:t>’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8486C8-0079-4270-84B2-03F1F9EA902D}"/>
              </a:ext>
            </a:extLst>
          </p:cNvPr>
          <p:cNvSpPr/>
          <p:nvPr/>
        </p:nvSpPr>
        <p:spPr>
          <a:xfrm>
            <a:off x="7888921" y="1612175"/>
            <a:ext cx="662730" cy="4362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17695F4-EC17-47CD-82C2-86B8A9430A17}"/>
              </a:ext>
            </a:extLst>
          </p:cNvPr>
          <p:cNvCxnSpPr>
            <a:cxnSpLocks/>
          </p:cNvCxnSpPr>
          <p:nvPr/>
        </p:nvCxnSpPr>
        <p:spPr>
          <a:xfrm>
            <a:off x="8625335" y="1826729"/>
            <a:ext cx="4263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B93B779-54AE-48B5-8CD8-37713F6461A4}"/>
              </a:ext>
            </a:extLst>
          </p:cNvPr>
          <p:cNvSpPr txBox="1"/>
          <p:nvPr/>
        </p:nvSpPr>
        <p:spPr>
          <a:xfrm rot="16200000">
            <a:off x="8408253" y="1114273"/>
            <a:ext cx="752571" cy="25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.predict()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45B4D2-42F1-4DF7-8ABA-058A9ED93212}"/>
              </a:ext>
            </a:extLst>
          </p:cNvPr>
          <p:cNvSpPr/>
          <p:nvPr/>
        </p:nvSpPr>
        <p:spPr>
          <a:xfrm>
            <a:off x="10264773" y="953882"/>
            <a:ext cx="1211752" cy="14114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 Performance Measurement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D0E7A5-31CD-434A-9AE1-D111ACF0BC25}"/>
              </a:ext>
            </a:extLst>
          </p:cNvPr>
          <p:cNvCxnSpPr>
            <a:cxnSpLocks/>
          </p:cNvCxnSpPr>
          <p:nvPr/>
        </p:nvCxnSpPr>
        <p:spPr>
          <a:xfrm>
            <a:off x="9859915" y="1824047"/>
            <a:ext cx="374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8D19805-D2ED-4184-9BD2-F2F6DE2D6BE0}"/>
              </a:ext>
            </a:extLst>
          </p:cNvPr>
          <p:cNvSpPr/>
          <p:nvPr/>
        </p:nvSpPr>
        <p:spPr>
          <a:xfrm>
            <a:off x="9063261" y="2403396"/>
            <a:ext cx="707727" cy="11826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3B6A3AB3-286C-4C3E-937A-90473EE570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78229" y="2740770"/>
          <a:ext cx="322645" cy="5181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2645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A89BD32C-64BA-4793-B6B9-E81485186A4C}"/>
              </a:ext>
            </a:extLst>
          </p:cNvPr>
          <p:cNvSpPr txBox="1"/>
          <p:nvPr/>
        </p:nvSpPr>
        <p:spPr>
          <a:xfrm>
            <a:off x="9126948" y="2463021"/>
            <a:ext cx="614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test_Y</a:t>
            </a:r>
            <a:r>
              <a:rPr lang="en-US" sz="1200" dirty="0"/>
              <a:t>’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CA37DD-1929-462A-A0F6-1BDDAA1C2D72}"/>
              </a:ext>
            </a:extLst>
          </p:cNvPr>
          <p:cNvCxnSpPr>
            <a:cxnSpLocks/>
          </p:cNvCxnSpPr>
          <p:nvPr/>
        </p:nvCxnSpPr>
        <p:spPr>
          <a:xfrm>
            <a:off x="8551651" y="2142932"/>
            <a:ext cx="426386" cy="7726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19DD959-FE5C-4E50-A901-DE368DF158D7}"/>
              </a:ext>
            </a:extLst>
          </p:cNvPr>
          <p:cNvSpPr/>
          <p:nvPr/>
        </p:nvSpPr>
        <p:spPr>
          <a:xfrm>
            <a:off x="10264773" y="2467431"/>
            <a:ext cx="1211752" cy="11186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 Performance Measurement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E0CF74-7AE8-44DF-BDCB-84C18176082A}"/>
              </a:ext>
            </a:extLst>
          </p:cNvPr>
          <p:cNvCxnSpPr>
            <a:cxnSpLocks/>
          </p:cNvCxnSpPr>
          <p:nvPr/>
        </p:nvCxnSpPr>
        <p:spPr>
          <a:xfrm>
            <a:off x="9859915" y="3020831"/>
            <a:ext cx="3159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9D7B881-8734-49A6-AA64-C0CAD6DC6846}"/>
              </a:ext>
            </a:extLst>
          </p:cNvPr>
          <p:cNvSpPr txBox="1"/>
          <p:nvPr/>
        </p:nvSpPr>
        <p:spPr>
          <a:xfrm>
            <a:off x="7118583" y="503783"/>
            <a:ext cx="435794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Modeling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A4DEA7-253A-4CC9-9179-4F92476EFE2B}"/>
              </a:ext>
            </a:extLst>
          </p:cNvPr>
          <p:cNvCxnSpPr>
            <a:cxnSpLocks/>
          </p:cNvCxnSpPr>
          <p:nvPr/>
        </p:nvCxnSpPr>
        <p:spPr>
          <a:xfrm>
            <a:off x="165008" y="4308413"/>
            <a:ext cx="113115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1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128F1D-7C40-4577-A11B-9E96AA7FB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5" y="520941"/>
            <a:ext cx="9091220" cy="6129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566291-A529-4599-9526-A7AEA61878C6}"/>
              </a:ext>
            </a:extLst>
          </p:cNvPr>
          <p:cNvSpPr txBox="1"/>
          <p:nvPr/>
        </p:nvSpPr>
        <p:spPr>
          <a:xfrm>
            <a:off x="2271825" y="1426129"/>
            <a:ext cx="157872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Underfitting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BFFE06-E5F3-48EF-BBB6-68037A11F09C}"/>
              </a:ext>
            </a:extLst>
          </p:cNvPr>
          <p:cNvSpPr txBox="1"/>
          <p:nvPr/>
        </p:nvSpPr>
        <p:spPr>
          <a:xfrm>
            <a:off x="7273061" y="5202573"/>
            <a:ext cx="1392767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Overfitting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778AA4-F702-4EF0-91CC-A7E229D324EC}"/>
              </a:ext>
            </a:extLst>
          </p:cNvPr>
          <p:cNvSpPr txBox="1"/>
          <p:nvPr/>
        </p:nvSpPr>
        <p:spPr>
          <a:xfrm>
            <a:off x="3465682" y="3677175"/>
            <a:ext cx="13927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Goldilocks Zone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B53686-BCFF-456A-9F03-E58A7B456882}"/>
              </a:ext>
            </a:extLst>
          </p:cNvPr>
          <p:cNvSpPr/>
          <p:nvPr/>
        </p:nvSpPr>
        <p:spPr>
          <a:xfrm>
            <a:off x="4238886" y="4496499"/>
            <a:ext cx="1021011" cy="1224793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917448-4E40-41EF-8A88-38525D2F314D}"/>
              </a:ext>
            </a:extLst>
          </p:cNvPr>
          <p:cNvSpPr/>
          <p:nvPr/>
        </p:nvSpPr>
        <p:spPr>
          <a:xfrm>
            <a:off x="2957861" y="4496498"/>
            <a:ext cx="1168504" cy="1224793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8933D7-7671-44F1-8B5E-0AD5770DABD8}"/>
              </a:ext>
            </a:extLst>
          </p:cNvPr>
          <p:cNvSpPr txBox="1"/>
          <p:nvPr/>
        </p:nvSpPr>
        <p:spPr>
          <a:xfrm>
            <a:off x="3304116" y="5279526"/>
            <a:ext cx="1757019" cy="646331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Good!</a:t>
            </a:r>
          </a:p>
          <a:p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Decrease validation Error</a:t>
            </a:r>
          </a:p>
          <a:p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Decrease training Error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681E57-814C-400E-A943-084D9FDB2101}"/>
              </a:ext>
            </a:extLst>
          </p:cNvPr>
          <p:cNvCxnSpPr>
            <a:cxnSpLocks/>
          </p:cNvCxnSpPr>
          <p:nvPr/>
        </p:nvCxnSpPr>
        <p:spPr>
          <a:xfrm>
            <a:off x="3260511" y="5192047"/>
            <a:ext cx="738665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01A2B3-E459-45AB-8E5A-2B4E3AD9BEFA}"/>
              </a:ext>
            </a:extLst>
          </p:cNvPr>
          <p:cNvCxnSpPr>
            <a:cxnSpLocks/>
          </p:cNvCxnSpPr>
          <p:nvPr/>
        </p:nvCxnSpPr>
        <p:spPr>
          <a:xfrm flipH="1">
            <a:off x="4328719" y="5192047"/>
            <a:ext cx="84151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62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24CEE1-19D3-474C-A8F8-A2D6BD106920}"/>
              </a:ext>
            </a:extLst>
          </p:cNvPr>
          <p:cNvSpPr/>
          <p:nvPr/>
        </p:nvSpPr>
        <p:spPr>
          <a:xfrm>
            <a:off x="5410244" y="1849134"/>
            <a:ext cx="1434508" cy="7487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DFF8F-B5ED-4165-940F-CBB5018FDFA5}"/>
              </a:ext>
            </a:extLst>
          </p:cNvPr>
          <p:cNvSpPr/>
          <p:nvPr/>
        </p:nvSpPr>
        <p:spPr>
          <a:xfrm>
            <a:off x="5410244" y="711263"/>
            <a:ext cx="1434508" cy="1075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667FD-53C2-43B9-923E-291CDDF542AF}"/>
              </a:ext>
            </a:extLst>
          </p:cNvPr>
          <p:cNvSpPr/>
          <p:nvPr/>
        </p:nvSpPr>
        <p:spPr>
          <a:xfrm>
            <a:off x="3361129" y="698828"/>
            <a:ext cx="1422177" cy="1896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Intermediate Set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4C3E20-2559-49C1-BD14-AAD685E0A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322425"/>
              </p:ext>
            </p:extLst>
          </p:nvPr>
        </p:nvGraphicFramePr>
        <p:xfrm>
          <a:off x="87520" y="758800"/>
          <a:ext cx="1349432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58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  <a:gridCol w="337358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23760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37607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7042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DD13065-C7FE-455B-BB71-8E39C5219D98}"/>
              </a:ext>
            </a:extLst>
          </p:cNvPr>
          <p:cNvSpPr txBox="1"/>
          <p:nvPr/>
        </p:nvSpPr>
        <p:spPr>
          <a:xfrm>
            <a:off x="40669" y="449588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Original Dataset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DF2F89-B887-4105-886D-9A5C0D629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84890"/>
              </p:ext>
            </p:extLst>
          </p:nvPr>
        </p:nvGraphicFramePr>
        <p:xfrm>
          <a:off x="3443614" y="978143"/>
          <a:ext cx="926475" cy="122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8503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2029BF-19EE-4560-BE3F-E572A1A4C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53453"/>
              </p:ext>
            </p:extLst>
          </p:nvPr>
        </p:nvGraphicFramePr>
        <p:xfrm>
          <a:off x="4434913" y="978143"/>
          <a:ext cx="25828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81642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1071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450A81-9E07-4FA4-98D0-84E4EB431B0B}"/>
              </a:ext>
            </a:extLst>
          </p:cNvPr>
          <p:cNvCxnSpPr>
            <a:cxnSpLocks/>
          </p:cNvCxnSpPr>
          <p:nvPr/>
        </p:nvCxnSpPr>
        <p:spPr>
          <a:xfrm>
            <a:off x="2811529" y="1205273"/>
            <a:ext cx="53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FE43B7-C0E0-4019-B468-E92DDB3DC468}"/>
              </a:ext>
            </a:extLst>
          </p:cNvPr>
          <p:cNvSpPr txBox="1"/>
          <p:nvPr/>
        </p:nvSpPr>
        <p:spPr>
          <a:xfrm rot="16200000">
            <a:off x="2382305" y="1831498"/>
            <a:ext cx="125159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train_test_split</a:t>
            </a:r>
            <a:r>
              <a:rPr lang="en-US" sz="1200" dirty="0"/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399029-E34D-4D59-9A39-0C8A58A39A1D}"/>
              </a:ext>
            </a:extLst>
          </p:cNvPr>
          <p:cNvSpPr/>
          <p:nvPr/>
        </p:nvSpPr>
        <p:spPr>
          <a:xfrm>
            <a:off x="91476" y="1031818"/>
            <a:ext cx="1345476" cy="5201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81208-AD77-41B9-8CDA-2214A853B7ED}"/>
              </a:ext>
            </a:extLst>
          </p:cNvPr>
          <p:cNvSpPr/>
          <p:nvPr/>
        </p:nvSpPr>
        <p:spPr>
          <a:xfrm>
            <a:off x="87520" y="1556554"/>
            <a:ext cx="1345476" cy="2299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77DF39-635E-4355-AF2C-E6F75B806295}"/>
              </a:ext>
            </a:extLst>
          </p:cNvPr>
          <p:cNvSpPr/>
          <p:nvPr/>
        </p:nvSpPr>
        <p:spPr>
          <a:xfrm>
            <a:off x="81338" y="1786488"/>
            <a:ext cx="1345476" cy="2299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Test/</a:t>
            </a:r>
            <a:r>
              <a:rPr lang="en-US" sz="1050" dirty="0" err="1">
                <a:solidFill>
                  <a:schemeClr val="tx1"/>
                </a:solidFill>
              </a:rPr>
              <a:t>Produc</a:t>
            </a:r>
            <a:r>
              <a:rPr lang="en-US" sz="1050" dirty="0">
                <a:solidFill>
                  <a:schemeClr val="tx1"/>
                </a:solidFill>
              </a:rPr>
              <a:t> Set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3154A08-C8D1-4BAB-886C-2DE05B0C2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93247"/>
              </p:ext>
            </p:extLst>
          </p:nvPr>
        </p:nvGraphicFramePr>
        <p:xfrm>
          <a:off x="5500851" y="951254"/>
          <a:ext cx="926475" cy="733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37373F6-AB1B-4172-B24C-5A7B33AFA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77503"/>
              </p:ext>
            </p:extLst>
          </p:nvPr>
        </p:nvGraphicFramePr>
        <p:xfrm>
          <a:off x="6492150" y="951254"/>
          <a:ext cx="2582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1F0914-AA24-4C26-972C-590B5BAF2C89}"/>
              </a:ext>
            </a:extLst>
          </p:cNvPr>
          <p:cNvCxnSpPr>
            <a:cxnSpLocks/>
          </p:cNvCxnSpPr>
          <p:nvPr/>
        </p:nvCxnSpPr>
        <p:spPr>
          <a:xfrm>
            <a:off x="4840524" y="1210526"/>
            <a:ext cx="5393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EDBC4BD-266D-4B41-9D04-D76A43F02D75}"/>
              </a:ext>
            </a:extLst>
          </p:cNvPr>
          <p:cNvSpPr txBox="1"/>
          <p:nvPr/>
        </p:nvSpPr>
        <p:spPr>
          <a:xfrm rot="16200000">
            <a:off x="4411300" y="1836751"/>
            <a:ext cx="125159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train_test_split</a:t>
            </a:r>
            <a:r>
              <a:rPr lang="en-US" sz="1200" dirty="0"/>
              <a:t>()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45AD7A6-FEA3-45B7-89C1-A5F600B08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20814"/>
              </p:ext>
            </p:extLst>
          </p:nvPr>
        </p:nvGraphicFramePr>
        <p:xfrm>
          <a:off x="5506619" y="2064131"/>
          <a:ext cx="926475" cy="48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A427024-3C2B-43DF-B690-66E869927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85697"/>
              </p:ext>
            </p:extLst>
          </p:nvPr>
        </p:nvGraphicFramePr>
        <p:xfrm>
          <a:off x="6497918" y="2064131"/>
          <a:ext cx="2582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79501960-A44E-43E7-89E2-580F68B0BDA7}"/>
              </a:ext>
            </a:extLst>
          </p:cNvPr>
          <p:cNvSpPr/>
          <p:nvPr/>
        </p:nvSpPr>
        <p:spPr>
          <a:xfrm>
            <a:off x="5417557" y="2674152"/>
            <a:ext cx="1434508" cy="7487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 Set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AB612FB8-A92B-430A-8084-63E56A169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59790"/>
              </p:ext>
            </p:extLst>
          </p:nvPr>
        </p:nvGraphicFramePr>
        <p:xfrm>
          <a:off x="5513932" y="2894402"/>
          <a:ext cx="926475" cy="48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057EC62-424C-43EB-8CD9-E9BA9DA72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68518"/>
              </p:ext>
            </p:extLst>
          </p:nvPr>
        </p:nvGraphicFramePr>
        <p:xfrm>
          <a:off x="6505231" y="2894402"/>
          <a:ext cx="2582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1A56B9EB-D7C6-49B3-B3CC-AD5813304F51}"/>
              </a:ext>
            </a:extLst>
          </p:cNvPr>
          <p:cNvSpPr/>
          <p:nvPr/>
        </p:nvSpPr>
        <p:spPr>
          <a:xfrm>
            <a:off x="3353499" y="2674152"/>
            <a:ext cx="1434508" cy="7487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 Set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2876933-75DA-4946-9861-48D5B8A7E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32150"/>
              </p:ext>
            </p:extLst>
          </p:nvPr>
        </p:nvGraphicFramePr>
        <p:xfrm>
          <a:off x="3449874" y="2889149"/>
          <a:ext cx="926475" cy="48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25">
                  <a:extLst>
                    <a:ext uri="{9D8B030D-6E8A-4147-A177-3AD203B41FA5}">
                      <a16:colId xmlns:a16="http://schemas.microsoft.com/office/drawing/2014/main" val="1821465526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634153550"/>
                    </a:ext>
                  </a:extLst>
                </a:gridCol>
                <a:gridCol w="308825">
                  <a:extLst>
                    <a:ext uri="{9D8B030D-6E8A-4147-A177-3AD203B41FA5}">
                      <a16:colId xmlns:a16="http://schemas.microsoft.com/office/drawing/2014/main" val="372574935"/>
                    </a:ext>
                  </a:extLst>
                </a:gridCol>
              </a:tblGrid>
              <a:tr h="244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244358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63086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ED7A951-F243-4E37-AFC3-6B3F1B235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92526"/>
              </p:ext>
            </p:extLst>
          </p:nvPr>
        </p:nvGraphicFramePr>
        <p:xfrm>
          <a:off x="4441173" y="2889149"/>
          <a:ext cx="25828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2">
                  <a:extLst>
                    <a:ext uri="{9D8B030D-6E8A-4147-A177-3AD203B41FA5}">
                      <a16:colId xmlns:a16="http://schemas.microsoft.com/office/drawing/2014/main" val="3388713200"/>
                    </a:ext>
                  </a:extLst>
                </a:gridCol>
              </a:tblGrid>
              <a:tr h="177565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90834"/>
                  </a:ext>
                </a:extLst>
              </a:tr>
              <a:tr h="17756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3265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7C6A5F8B-2D24-42C3-841F-2DFAA23E0168}"/>
              </a:ext>
            </a:extLst>
          </p:cNvPr>
          <p:cNvSpPr txBox="1"/>
          <p:nvPr/>
        </p:nvSpPr>
        <p:spPr>
          <a:xfrm>
            <a:off x="40669" y="80256"/>
            <a:ext cx="82556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sklearn: splitting data for machine learning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C5A2D9-681A-4D08-B635-4FEB19A2406A}"/>
              </a:ext>
            </a:extLst>
          </p:cNvPr>
          <p:cNvSpPr/>
          <p:nvPr/>
        </p:nvSpPr>
        <p:spPr>
          <a:xfrm>
            <a:off x="1854378" y="789370"/>
            <a:ext cx="892327" cy="1295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Validation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Choose the Best </a:t>
            </a:r>
            <a:r>
              <a:rPr lang="en-US" sz="1200" dirty="0" err="1"/>
              <a:t>Algorithmn</a:t>
            </a:r>
            <a:endParaRPr lang="en-US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74F04E-993C-4D94-989A-912E2DD48C21}"/>
              </a:ext>
            </a:extLst>
          </p:cNvPr>
          <p:cNvCxnSpPr>
            <a:cxnSpLocks/>
          </p:cNvCxnSpPr>
          <p:nvPr/>
        </p:nvCxnSpPr>
        <p:spPr>
          <a:xfrm>
            <a:off x="1479427" y="1214317"/>
            <a:ext cx="323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8E3CDEF-C7CC-459D-B275-D40CFBCC12A0}"/>
              </a:ext>
            </a:extLst>
          </p:cNvPr>
          <p:cNvCxnSpPr>
            <a:cxnSpLocks/>
            <a:stCxn id="60" idx="3"/>
            <a:endCxn id="61" idx="3"/>
          </p:cNvCxnSpPr>
          <p:nvPr/>
        </p:nvCxnSpPr>
        <p:spPr>
          <a:xfrm flipH="1">
            <a:off x="6917501" y="870312"/>
            <a:ext cx="17858" cy="1600557"/>
          </a:xfrm>
          <a:prstGeom prst="bentConnector3">
            <a:avLst>
              <a:gd name="adj1" fmla="val -72538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C756A21-682B-42ED-B28E-7744DDCE6297}"/>
              </a:ext>
            </a:extLst>
          </p:cNvPr>
          <p:cNvSpPr/>
          <p:nvPr/>
        </p:nvSpPr>
        <p:spPr>
          <a:xfrm>
            <a:off x="6893712" y="1080435"/>
            <a:ext cx="1251729" cy="1146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Models with different Hyperparameter </a:t>
            </a:r>
          </a:p>
          <a:p>
            <a:pPr algn="ctr"/>
            <a:r>
              <a:rPr lang="en-US" sz="1200" dirty="0"/>
              <a:t>(Regularization)</a:t>
            </a:r>
          </a:p>
          <a:p>
            <a:pPr algn="ctr"/>
            <a:r>
              <a:rPr lang="en-US" sz="1200" dirty="0"/>
              <a:t>Choose the best 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AD8468-7900-4EFD-B519-1125C8D5F686}"/>
              </a:ext>
            </a:extLst>
          </p:cNvPr>
          <p:cNvSpPr/>
          <p:nvPr/>
        </p:nvSpPr>
        <p:spPr>
          <a:xfrm>
            <a:off x="6852065" y="789370"/>
            <a:ext cx="83294" cy="161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2AF40-30C1-471F-9463-C5B98FAEABFC}"/>
              </a:ext>
            </a:extLst>
          </p:cNvPr>
          <p:cNvSpPr/>
          <p:nvPr/>
        </p:nvSpPr>
        <p:spPr>
          <a:xfrm>
            <a:off x="6834207" y="2389927"/>
            <a:ext cx="83294" cy="161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286</Words>
  <Application>Microsoft Office PowerPoint</Application>
  <PresentationFormat>Widescreen</PresentationFormat>
  <Paragraphs>149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Keh Soon Yong</dc:creator>
  <cp:lastModifiedBy>Keh Soon Yong</cp:lastModifiedBy>
  <cp:revision>22</cp:revision>
  <dcterms:created xsi:type="dcterms:W3CDTF">2018-06-10T02:43:58Z</dcterms:created>
  <dcterms:modified xsi:type="dcterms:W3CDTF">2018-06-16T10:08:01Z</dcterms:modified>
</cp:coreProperties>
</file>