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0" r:id="rId4"/>
    <p:sldId id="261" r:id="rId5"/>
    <p:sldId id="266" r:id="rId6"/>
    <p:sldId id="273" r:id="rId7"/>
    <p:sldId id="269" r:id="rId8"/>
    <p:sldId id="271" r:id="rId9"/>
    <p:sldId id="262" r:id="rId10"/>
    <p:sldId id="268" r:id="rId11"/>
    <p:sldId id="274" r:id="rId12"/>
    <p:sldId id="275" r:id="rId13"/>
    <p:sldId id="276" r:id="rId14"/>
    <p:sldId id="277" r:id="rId15"/>
    <p:sldId id="278" r:id="rId16"/>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A0A0"/>
    <a:srgbClr val="D9B1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471" autoAdjust="0"/>
  </p:normalViewPr>
  <p:slideViewPr>
    <p:cSldViewPr>
      <p:cViewPr varScale="1">
        <p:scale>
          <a:sx n="39" d="100"/>
          <a:sy n="39" d="100"/>
        </p:scale>
        <p:origin x="94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0CB4E5DC-D774-4BB1-B8E7-88313F89F51A}" type="datetimeFigureOut">
              <a:rPr lang="en-US" smtClean="0"/>
              <a:t>3/15/2020</a:t>
            </a:fld>
            <a:endParaRPr lang="en-US"/>
          </a:p>
        </p:txBody>
      </p:sp>
      <p:sp>
        <p:nvSpPr>
          <p:cNvPr id="4" name="Espace réservé de l'image des diapositives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0DA38212-553E-41BB-83EE-DAE07C13F9C0}" type="slidenum">
              <a:rPr lang="en-US" smtClean="0"/>
              <a:t>‹N°›</a:t>
            </a:fld>
            <a:endParaRPr lang="en-US"/>
          </a:p>
        </p:txBody>
      </p:sp>
    </p:spTree>
    <p:extLst>
      <p:ext uri="{BB962C8B-B14F-4D97-AF65-F5344CB8AC3E}">
        <p14:creationId xmlns:p14="http://schemas.microsoft.com/office/powerpoint/2010/main" val="3879780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0DA38212-553E-41BB-83EE-DAE07C13F9C0}" type="slidenum">
              <a:rPr lang="en-US" smtClean="0"/>
              <a:t>1</a:t>
            </a:fld>
            <a:endParaRPr lang="en-US"/>
          </a:p>
        </p:txBody>
      </p:sp>
    </p:spTree>
    <p:extLst>
      <p:ext uri="{BB962C8B-B14F-4D97-AF65-F5344CB8AC3E}">
        <p14:creationId xmlns:p14="http://schemas.microsoft.com/office/powerpoint/2010/main" val="3772729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Il faut tester toutes les combinaisons : </a:t>
            </a:r>
          </a:p>
          <a:p>
            <a:r>
              <a:rPr lang="fr-FR" dirty="0" smtClean="0"/>
              <a:t>On commence par les items de </a:t>
            </a:r>
            <a:r>
              <a:rPr lang="fr-FR" dirty="0" err="1" smtClean="0"/>
              <a:t>card</a:t>
            </a:r>
            <a:r>
              <a:rPr lang="fr-FR" dirty="0" smtClean="0"/>
              <a:t>=2</a:t>
            </a:r>
          </a:p>
          <a:p>
            <a:r>
              <a:rPr lang="fr-FR" dirty="0" smtClean="0"/>
              <a:t>2 tests par </a:t>
            </a:r>
            <a:r>
              <a:rPr lang="fr-FR" dirty="0" err="1" smtClean="0"/>
              <a:t>itemset</a:t>
            </a:r>
            <a:r>
              <a:rPr lang="fr-FR" dirty="0" smtClean="0"/>
              <a:t> Tous les supports sont dispos dans le treillis, pas besoin de scanner la base</a:t>
            </a:r>
          </a:p>
          <a:p>
            <a:r>
              <a:rPr lang="fr-FR" dirty="0" smtClean="0"/>
              <a:t>Les </a:t>
            </a:r>
            <a:r>
              <a:rPr lang="fr-FR" dirty="0" err="1" smtClean="0"/>
              <a:t>Regles</a:t>
            </a:r>
            <a:r>
              <a:rPr lang="fr-FR" dirty="0" smtClean="0"/>
              <a:t> d association </a:t>
            </a:r>
            <a:r>
              <a:rPr lang="fr-FR" baseline="0" dirty="0" smtClean="0"/>
              <a:t>après extraction sont :</a:t>
            </a:r>
          </a:p>
          <a:p>
            <a:r>
              <a:rPr lang="fr-FR" sz="1200" b="1" dirty="0" smtClean="0"/>
              <a:t>P1-&gt;p3 , p3-&gt;p1 </a:t>
            </a:r>
            <a:endParaRPr lang="fr-FR" dirty="0" smtClean="0"/>
          </a:p>
          <a:p>
            <a:endParaRPr lang="en-US" dirty="0"/>
          </a:p>
        </p:txBody>
      </p:sp>
      <p:sp>
        <p:nvSpPr>
          <p:cNvPr id="4" name="Espace réservé du numéro de diapositive 3"/>
          <p:cNvSpPr>
            <a:spLocks noGrp="1"/>
          </p:cNvSpPr>
          <p:nvPr>
            <p:ph type="sldNum" sz="quarter" idx="10"/>
          </p:nvPr>
        </p:nvSpPr>
        <p:spPr/>
        <p:txBody>
          <a:bodyPr/>
          <a:lstStyle/>
          <a:p>
            <a:fld id="{0DA38212-553E-41BB-83EE-DAE07C13F9C0}" type="slidenum">
              <a:rPr lang="en-US" smtClean="0"/>
              <a:t>13</a:t>
            </a:fld>
            <a:endParaRPr lang="en-US"/>
          </a:p>
        </p:txBody>
      </p:sp>
    </p:spTree>
    <p:extLst>
      <p:ext uri="{BB962C8B-B14F-4D97-AF65-F5344CB8AC3E}">
        <p14:creationId xmlns:p14="http://schemas.microsoft.com/office/powerpoint/2010/main" val="2519092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Les items de </a:t>
            </a:r>
            <a:r>
              <a:rPr lang="fr-FR" dirty="0" err="1" smtClean="0"/>
              <a:t>card</a:t>
            </a:r>
            <a:r>
              <a:rPr lang="fr-FR" dirty="0" smtClean="0"/>
              <a:t>=3</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On</a:t>
            </a:r>
            <a:r>
              <a:rPr lang="fr-FR" baseline="0" dirty="0" smtClean="0"/>
              <a:t> a une seule </a:t>
            </a:r>
            <a:r>
              <a:rPr lang="fr-FR" dirty="0" err="1" smtClean="0"/>
              <a:t>Regle</a:t>
            </a:r>
            <a:r>
              <a:rPr lang="fr-FR" dirty="0" smtClean="0"/>
              <a:t> d`association </a:t>
            </a:r>
            <a:r>
              <a:rPr lang="fr-FR"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{p1,p2}  -&gt; {p3}  avec </a:t>
            </a:r>
            <a:r>
              <a:rPr lang="en-US" sz="1200" b="1" dirty="0" err="1" smtClean="0"/>
              <a:t>une</a:t>
            </a:r>
            <a:r>
              <a:rPr lang="en-US" sz="1200" b="1" dirty="0" smtClean="0"/>
              <a:t> </a:t>
            </a:r>
            <a:r>
              <a:rPr lang="en-US" sz="1200" b="1" dirty="0" err="1" smtClean="0"/>
              <a:t>confiance</a:t>
            </a:r>
            <a:r>
              <a:rPr lang="en-US" sz="1200" b="1" dirty="0" smtClean="0"/>
              <a:t> de 100%</a:t>
            </a:r>
            <a:endParaRPr lang="fr-FR" baseline="0" dirty="0" smtClean="0"/>
          </a:p>
        </p:txBody>
      </p:sp>
      <p:sp>
        <p:nvSpPr>
          <p:cNvPr id="4" name="Espace réservé du numéro de diapositive 3"/>
          <p:cNvSpPr>
            <a:spLocks noGrp="1"/>
          </p:cNvSpPr>
          <p:nvPr>
            <p:ph type="sldNum" sz="quarter" idx="10"/>
          </p:nvPr>
        </p:nvSpPr>
        <p:spPr/>
        <p:txBody>
          <a:bodyPr/>
          <a:lstStyle/>
          <a:p>
            <a:fld id="{0DA38212-553E-41BB-83EE-DAE07C13F9C0}" type="slidenum">
              <a:rPr lang="en-US" smtClean="0"/>
              <a:t>14</a:t>
            </a:fld>
            <a:endParaRPr lang="en-US"/>
          </a:p>
        </p:txBody>
      </p:sp>
    </p:spTree>
    <p:extLst>
      <p:ext uri="{BB962C8B-B14F-4D97-AF65-F5344CB8AC3E}">
        <p14:creationId xmlns:p14="http://schemas.microsoft.com/office/powerpoint/2010/main" val="1313049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0DA38212-553E-41BB-83EE-DAE07C13F9C0}" type="slidenum">
              <a:rPr lang="en-US" smtClean="0"/>
              <a:t>15</a:t>
            </a:fld>
            <a:endParaRPr lang="en-US"/>
          </a:p>
        </p:txBody>
      </p:sp>
    </p:spTree>
    <p:extLst>
      <p:ext uri="{BB962C8B-B14F-4D97-AF65-F5344CB8AC3E}">
        <p14:creationId xmlns:p14="http://schemas.microsoft.com/office/powerpoint/2010/main" val="127243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2700" marR="5080" indent="0">
              <a:lnSpc>
                <a:spcPct val="122600"/>
              </a:lnSpc>
              <a:spcBef>
                <a:spcPts val="100"/>
              </a:spcBef>
              <a:buFont typeface="Wingdings" panose="05000000000000000000" pitchFamily="2" charset="2"/>
              <a:buNone/>
            </a:pPr>
            <a:r>
              <a:rPr lang="en-US" sz="1200" dirty="0" smtClean="0">
                <a:latin typeface="Georgia"/>
                <a:cs typeface="Georgia"/>
              </a:rPr>
              <a:t>Un</a:t>
            </a:r>
            <a:r>
              <a:rPr lang="en-US" sz="1200" baseline="0" dirty="0" smtClean="0">
                <a:latin typeface="Georgia"/>
                <a:cs typeface="Georgia"/>
              </a:rPr>
              <a:t> </a:t>
            </a:r>
            <a:r>
              <a:rPr lang="en-US" sz="1200" baseline="0" dirty="0" err="1" smtClean="0">
                <a:latin typeface="Georgia"/>
                <a:cs typeface="Georgia"/>
              </a:rPr>
              <a:t>processus</a:t>
            </a:r>
            <a:r>
              <a:rPr lang="en-US" sz="1200" baseline="0" dirty="0" smtClean="0">
                <a:latin typeface="Georgia"/>
                <a:cs typeface="Georgia"/>
              </a:rPr>
              <a:t> </a:t>
            </a:r>
            <a:r>
              <a:rPr lang="en-US" sz="1200" baseline="0" dirty="0" err="1" smtClean="0">
                <a:latin typeface="Georgia"/>
                <a:cs typeface="Georgia"/>
              </a:rPr>
              <a:t>itératif</a:t>
            </a:r>
            <a:r>
              <a:rPr lang="en-US" sz="1200" baseline="0" dirty="0" smtClean="0">
                <a:latin typeface="Georgia"/>
                <a:cs typeface="Georgia"/>
              </a:rPr>
              <a:t> par </a:t>
            </a:r>
            <a:r>
              <a:rPr lang="en-US" sz="1200" baseline="0" dirty="0" err="1" smtClean="0">
                <a:latin typeface="Georgia"/>
                <a:cs typeface="Georgia"/>
              </a:rPr>
              <a:t>lequel</a:t>
            </a:r>
            <a:r>
              <a:rPr lang="en-US" sz="1200" baseline="0" dirty="0" smtClean="0">
                <a:latin typeface="Georgia"/>
                <a:cs typeface="Georgia"/>
              </a:rPr>
              <a:t> on </a:t>
            </a:r>
            <a:r>
              <a:rPr lang="en-US" sz="1200" baseline="0" dirty="0" err="1" smtClean="0">
                <a:latin typeface="Georgia"/>
                <a:cs typeface="Georgia"/>
              </a:rPr>
              <a:t>extrait</a:t>
            </a:r>
            <a:r>
              <a:rPr lang="en-US" sz="1200" baseline="0" dirty="0" smtClean="0">
                <a:latin typeface="Georgia"/>
                <a:cs typeface="Georgia"/>
              </a:rPr>
              <a:t> des </a:t>
            </a:r>
            <a:r>
              <a:rPr lang="en-US" sz="1200" baseline="0" dirty="0" err="1" smtClean="0">
                <a:latin typeface="Georgia"/>
                <a:cs typeface="Georgia"/>
              </a:rPr>
              <a:t>connaissance</a:t>
            </a:r>
            <a:r>
              <a:rPr lang="en-US" sz="1200" baseline="0" dirty="0" smtClean="0">
                <a:latin typeface="Georgia"/>
                <a:cs typeface="Georgia"/>
              </a:rPr>
              <a:t>:</a:t>
            </a:r>
            <a:endParaRPr lang="en-US" sz="1200" dirty="0" smtClean="0">
              <a:latin typeface="Georgia"/>
              <a:cs typeface="Georgia"/>
            </a:endParaRPr>
          </a:p>
          <a:p>
            <a:pPr marL="469900" marR="5080" indent="-457200">
              <a:lnSpc>
                <a:spcPct val="122600"/>
              </a:lnSpc>
              <a:spcBef>
                <a:spcPts val="100"/>
              </a:spcBef>
              <a:buFont typeface="Wingdings" panose="05000000000000000000" pitchFamily="2" charset="2"/>
              <a:buChar char="§"/>
            </a:pPr>
            <a:r>
              <a:rPr lang="en-US" sz="1200" dirty="0" err="1" smtClean="0">
                <a:latin typeface="Georgia"/>
                <a:cs typeface="Georgia"/>
              </a:rPr>
              <a:t>Valides</a:t>
            </a:r>
            <a:endParaRPr lang="en-US" sz="1200" dirty="0" smtClean="0">
              <a:latin typeface="Georgia"/>
              <a:cs typeface="Georgia"/>
            </a:endParaRPr>
          </a:p>
          <a:p>
            <a:pPr marL="469900" marR="5080" indent="-457200">
              <a:lnSpc>
                <a:spcPct val="122600"/>
              </a:lnSpc>
              <a:spcBef>
                <a:spcPts val="100"/>
              </a:spcBef>
              <a:buFont typeface="Wingdings" panose="05000000000000000000" pitchFamily="2" charset="2"/>
              <a:buChar char="§"/>
            </a:pPr>
            <a:r>
              <a:rPr lang="en-US" sz="1200" dirty="0" err="1" smtClean="0">
                <a:latin typeface="Georgia"/>
                <a:cs typeface="Georgia"/>
              </a:rPr>
              <a:t>Nouvelles</a:t>
            </a:r>
            <a:endParaRPr lang="en-US" sz="1200" dirty="0" smtClean="0">
              <a:latin typeface="Georgia"/>
              <a:cs typeface="Georgia"/>
            </a:endParaRPr>
          </a:p>
          <a:p>
            <a:pPr marL="469900" marR="5080" indent="-457200">
              <a:lnSpc>
                <a:spcPct val="122600"/>
              </a:lnSpc>
              <a:spcBef>
                <a:spcPts val="100"/>
              </a:spcBef>
              <a:buFont typeface="Wingdings" panose="05000000000000000000" pitchFamily="2" charset="2"/>
              <a:buChar char="§"/>
            </a:pPr>
            <a:r>
              <a:rPr lang="en-US" sz="1200" dirty="0" err="1" smtClean="0">
                <a:latin typeface="Georgia"/>
                <a:cs typeface="Georgia"/>
              </a:rPr>
              <a:t>Potentiellemet</a:t>
            </a:r>
            <a:r>
              <a:rPr lang="en-US" sz="1200" dirty="0" smtClean="0">
                <a:latin typeface="Georgia"/>
                <a:cs typeface="Georgia"/>
              </a:rPr>
              <a:t> </a:t>
            </a:r>
            <a:r>
              <a:rPr lang="en-US" sz="1200" dirty="0" err="1" smtClean="0">
                <a:latin typeface="Georgia"/>
                <a:cs typeface="Georgia"/>
              </a:rPr>
              <a:t>utiles</a:t>
            </a:r>
            <a:endParaRPr lang="en-US" sz="1200" dirty="0" smtClean="0">
              <a:latin typeface="Georgia"/>
              <a:cs typeface="Georgia"/>
            </a:endParaRPr>
          </a:p>
          <a:p>
            <a:pPr marL="469900" marR="5080" indent="-457200">
              <a:lnSpc>
                <a:spcPct val="122600"/>
              </a:lnSpc>
              <a:spcBef>
                <a:spcPts val="100"/>
              </a:spcBef>
              <a:buFont typeface="Wingdings" panose="05000000000000000000" pitchFamily="2" charset="2"/>
              <a:buChar char="§"/>
            </a:pPr>
            <a:r>
              <a:rPr lang="en-US" sz="1200" dirty="0" smtClean="0">
                <a:latin typeface="Georgia"/>
                <a:cs typeface="Georgia"/>
              </a:rPr>
              <a:t>Comprehensible</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dirty="0" smtClean="0">
              <a:latin typeface="Palatino Linotype"/>
              <a:cs typeface="Palatino Linotype"/>
            </a:endParaRPr>
          </a:p>
          <a:p>
            <a:r>
              <a:rPr lang="en-US" dirty="0" smtClean="0"/>
              <a:t>On</a:t>
            </a:r>
            <a:r>
              <a:rPr lang="en-US" baseline="0" dirty="0" smtClean="0"/>
              <a:t> a un ensemble de </a:t>
            </a:r>
            <a:r>
              <a:rPr lang="en-US" baseline="0" dirty="0" err="1" smtClean="0"/>
              <a:t>données</a:t>
            </a:r>
            <a:r>
              <a:rPr lang="en-US" baseline="0" dirty="0" smtClean="0"/>
              <a:t> (un grand dataset)</a:t>
            </a:r>
          </a:p>
          <a:p>
            <a:r>
              <a:rPr lang="en-US" baseline="0" dirty="0" smtClean="0"/>
              <a:t>La </a:t>
            </a:r>
            <a:r>
              <a:rPr lang="en-US" baseline="0" dirty="0" err="1" smtClean="0"/>
              <a:t>premiére</a:t>
            </a:r>
            <a:r>
              <a:rPr lang="en-US" baseline="0" dirty="0" smtClean="0"/>
              <a:t> </a:t>
            </a:r>
            <a:r>
              <a:rPr lang="en-US" baseline="0" dirty="0" err="1" smtClean="0"/>
              <a:t>etape</a:t>
            </a:r>
            <a:r>
              <a:rPr lang="en-US" baseline="0" dirty="0" smtClean="0"/>
              <a:t> : selection des </a:t>
            </a:r>
            <a:r>
              <a:rPr lang="en-US" baseline="0" dirty="0" err="1" smtClean="0"/>
              <a:t>données</a:t>
            </a:r>
            <a:r>
              <a:rPr lang="en-US" baseline="0" dirty="0" smtClean="0"/>
              <a:t> important pour </a:t>
            </a:r>
            <a:r>
              <a:rPr lang="en-US" baseline="0" dirty="0" err="1" smtClean="0"/>
              <a:t>l`analyse</a:t>
            </a:r>
            <a:r>
              <a:rPr lang="en-US" baseline="0" dirty="0" smtClean="0"/>
              <a:t> don’t on </a:t>
            </a:r>
            <a:r>
              <a:rPr lang="en-US" baseline="0" dirty="0" err="1" smtClean="0"/>
              <a:t>obtient</a:t>
            </a:r>
            <a:r>
              <a:rPr lang="en-US" baseline="0" dirty="0" smtClean="0"/>
              <a:t> un Target Data</a:t>
            </a:r>
          </a:p>
          <a:p>
            <a:r>
              <a:rPr lang="en-US" baseline="0" dirty="0" smtClean="0"/>
              <a:t>2                             :Processing  </a:t>
            </a:r>
          </a:p>
          <a:p>
            <a:endParaRPr lang="en-US" dirty="0"/>
          </a:p>
        </p:txBody>
      </p:sp>
      <p:sp>
        <p:nvSpPr>
          <p:cNvPr id="4" name="Espace réservé du numéro de diapositive 3"/>
          <p:cNvSpPr>
            <a:spLocks noGrp="1"/>
          </p:cNvSpPr>
          <p:nvPr>
            <p:ph type="sldNum" sz="quarter" idx="10"/>
          </p:nvPr>
        </p:nvSpPr>
        <p:spPr/>
        <p:txBody>
          <a:bodyPr/>
          <a:lstStyle/>
          <a:p>
            <a:fld id="{0DA38212-553E-41BB-83EE-DAE07C13F9C0}" type="slidenum">
              <a:rPr lang="en-US" smtClean="0"/>
              <a:t>4</a:t>
            </a:fld>
            <a:endParaRPr lang="en-US"/>
          </a:p>
        </p:txBody>
      </p:sp>
    </p:spTree>
    <p:extLst>
      <p:ext uri="{BB962C8B-B14F-4D97-AF65-F5344CB8AC3E}">
        <p14:creationId xmlns:p14="http://schemas.microsoft.com/office/powerpoint/2010/main" val="3678959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b="1" baseline="0" dirty="0" smtClean="0"/>
          </a:p>
          <a:p>
            <a:r>
              <a:rPr lang="en-US" dirty="0" err="1" smtClean="0"/>
              <a:t>Regle</a:t>
            </a:r>
            <a:r>
              <a:rPr lang="en-US" dirty="0" smtClean="0"/>
              <a:t> </a:t>
            </a:r>
            <a:r>
              <a:rPr lang="en-US" dirty="0" err="1" smtClean="0"/>
              <a:t>d`association</a:t>
            </a:r>
            <a:r>
              <a:rPr lang="en-US" baseline="0" dirty="0" smtClean="0"/>
              <a:t> </a:t>
            </a:r>
            <a:r>
              <a:rPr lang="en-US" baseline="0" dirty="0" err="1" smtClean="0"/>
              <a:t>est</a:t>
            </a:r>
            <a:r>
              <a:rPr lang="en-US" baseline="0" dirty="0" smtClean="0"/>
              <a:t> </a:t>
            </a:r>
            <a:r>
              <a:rPr lang="en-US" baseline="0" dirty="0" err="1" smtClean="0"/>
              <a:t>une</a:t>
            </a:r>
            <a:r>
              <a:rPr lang="en-US" baseline="0" dirty="0" smtClean="0"/>
              <a:t> application de la </a:t>
            </a:r>
            <a:r>
              <a:rPr lang="en-US" baseline="0" dirty="0" err="1" smtClean="0"/>
              <a:t>forme</a:t>
            </a:r>
            <a:r>
              <a:rPr lang="en-US" baseline="0" dirty="0" smtClean="0"/>
              <a:t> X&lt;-Y , </a:t>
            </a:r>
            <a:r>
              <a:rPr lang="en-US" baseline="0" dirty="0" err="1" smtClean="0"/>
              <a:t>ou</a:t>
            </a:r>
            <a:r>
              <a:rPr lang="en-US" baseline="0" dirty="0" smtClean="0"/>
              <a:t> X et Y </a:t>
            </a:r>
            <a:r>
              <a:rPr lang="en-US" baseline="0" dirty="0" err="1" smtClean="0"/>
              <a:t>sont</a:t>
            </a:r>
            <a:r>
              <a:rPr lang="en-US" baseline="0" dirty="0" smtClean="0"/>
              <a:t> des ensembles </a:t>
            </a:r>
            <a:r>
              <a:rPr lang="en-US" baseline="0" dirty="0" err="1" smtClean="0"/>
              <a:t>d`items</a:t>
            </a:r>
            <a:r>
              <a:rPr lang="en-US" baseline="0" dirty="0" smtClean="0"/>
              <a:t> disjoints</a:t>
            </a:r>
            <a:endParaRPr lang="en-US" dirty="0"/>
          </a:p>
        </p:txBody>
      </p:sp>
      <p:sp>
        <p:nvSpPr>
          <p:cNvPr id="4" name="Espace réservé du numéro de diapositive 3"/>
          <p:cNvSpPr>
            <a:spLocks noGrp="1"/>
          </p:cNvSpPr>
          <p:nvPr>
            <p:ph type="sldNum" sz="quarter" idx="10"/>
          </p:nvPr>
        </p:nvSpPr>
        <p:spPr/>
        <p:txBody>
          <a:bodyPr/>
          <a:lstStyle/>
          <a:p>
            <a:fld id="{0DA38212-553E-41BB-83EE-DAE07C13F9C0}" type="slidenum">
              <a:rPr lang="en-US" smtClean="0"/>
              <a:t>6</a:t>
            </a:fld>
            <a:endParaRPr lang="en-US"/>
          </a:p>
        </p:txBody>
      </p:sp>
    </p:spTree>
    <p:extLst>
      <p:ext uri="{BB962C8B-B14F-4D97-AF65-F5344CB8AC3E}">
        <p14:creationId xmlns:p14="http://schemas.microsoft.com/office/powerpoint/2010/main" val="193228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aseline="0" dirty="0" smtClean="0"/>
              <a:t>La force </a:t>
            </a:r>
            <a:r>
              <a:rPr lang="en-US" baseline="0" dirty="0" err="1" smtClean="0"/>
              <a:t>d`une</a:t>
            </a:r>
            <a:r>
              <a:rPr lang="en-US" baseline="0" dirty="0" smtClean="0"/>
              <a:t> </a:t>
            </a:r>
            <a:r>
              <a:rPr lang="en-US" baseline="0" dirty="0" err="1" smtClean="0"/>
              <a:t>regle</a:t>
            </a:r>
            <a:r>
              <a:rPr lang="en-US" baseline="0" dirty="0" smtClean="0"/>
              <a:t> </a:t>
            </a:r>
            <a:r>
              <a:rPr lang="en-US" baseline="0" dirty="0" err="1" smtClean="0"/>
              <a:t>d`association</a:t>
            </a:r>
            <a:r>
              <a:rPr lang="en-US" baseline="0" dirty="0" smtClean="0"/>
              <a:t> </a:t>
            </a:r>
            <a:r>
              <a:rPr lang="en-US" baseline="0" dirty="0" err="1" smtClean="0"/>
              <a:t>peut</a:t>
            </a:r>
            <a:r>
              <a:rPr lang="en-US" baseline="0" dirty="0" smtClean="0"/>
              <a:t> </a:t>
            </a:r>
            <a:r>
              <a:rPr lang="en-US" baseline="0" dirty="0" err="1" smtClean="0"/>
              <a:t>etre</a:t>
            </a:r>
            <a:r>
              <a:rPr lang="en-US" baseline="0" dirty="0" smtClean="0"/>
              <a:t> </a:t>
            </a:r>
            <a:r>
              <a:rPr lang="en-US" baseline="0" dirty="0" err="1" smtClean="0"/>
              <a:t>musuré</a:t>
            </a:r>
            <a:r>
              <a:rPr lang="en-US" baseline="0" dirty="0" smtClean="0"/>
              <a:t> </a:t>
            </a:r>
            <a:r>
              <a:rPr lang="en-US" baseline="0" dirty="0" err="1" smtClean="0"/>
              <a:t>en</a:t>
            </a:r>
            <a:r>
              <a:rPr lang="en-US" baseline="0" dirty="0" smtClean="0"/>
              <a:t> </a:t>
            </a:r>
            <a:r>
              <a:rPr lang="en-US" baseline="0" dirty="0" err="1" smtClean="0"/>
              <a:t>utilisant</a:t>
            </a:r>
            <a:r>
              <a:rPr lang="en-US" baseline="0" dirty="0" smtClean="0"/>
              <a:t> son support et son </a:t>
            </a:r>
            <a:r>
              <a:rPr lang="en-US" baseline="0" dirty="0" err="1" smtClean="0"/>
              <a:t>confiance</a:t>
            </a:r>
            <a:r>
              <a:rPr lang="en-US" baseline="0" dirty="0" smtClean="0"/>
              <a:t>:</a:t>
            </a:r>
          </a:p>
          <a:p>
            <a:endParaRPr lang="en-US" baseline="0" dirty="0" smtClean="0"/>
          </a:p>
          <a:p>
            <a:r>
              <a:rPr lang="en-US" b="1" baseline="0" dirty="0" smtClean="0">
                <a:solidFill>
                  <a:srgbClr val="FF0000"/>
                </a:solidFill>
              </a:rPr>
              <a:t>Le support : </a:t>
            </a:r>
            <a:r>
              <a:rPr lang="en-US" b="1" baseline="0" dirty="0" err="1" smtClean="0">
                <a:solidFill>
                  <a:srgbClr val="FF0000"/>
                </a:solidFill>
              </a:rPr>
              <a:t>indécateur</a:t>
            </a:r>
            <a:r>
              <a:rPr lang="en-US" b="1" baseline="0" dirty="0" smtClean="0">
                <a:solidFill>
                  <a:srgbClr val="FF0000"/>
                </a:solidFill>
              </a:rPr>
              <a:t> de </a:t>
            </a:r>
            <a:r>
              <a:rPr lang="en-US" b="1" baseline="0" dirty="0" err="1" smtClean="0">
                <a:solidFill>
                  <a:srgbClr val="FF0000"/>
                </a:solidFill>
              </a:rPr>
              <a:t>fiabilité</a:t>
            </a:r>
            <a:r>
              <a:rPr lang="en-US" b="1" baseline="0" dirty="0" smtClean="0">
                <a:solidFill>
                  <a:srgbClr val="FF0000"/>
                </a:solidFill>
              </a:rPr>
              <a:t> de la </a:t>
            </a:r>
            <a:r>
              <a:rPr lang="en-US" b="1" baseline="0" dirty="0" err="1" smtClean="0">
                <a:solidFill>
                  <a:srgbClr val="FF0000"/>
                </a:solidFill>
              </a:rPr>
              <a:t>regle</a:t>
            </a:r>
            <a:r>
              <a:rPr lang="en-US" b="1" baseline="0" dirty="0" smtClean="0">
                <a:solidFill>
                  <a:srgbClr val="FF0000"/>
                </a:solidFill>
              </a:rPr>
              <a:t> .</a:t>
            </a:r>
          </a:p>
          <a:p>
            <a:r>
              <a:rPr lang="en-US" b="1" baseline="0" dirty="0" smtClean="0"/>
              <a:t>Le support</a:t>
            </a:r>
            <a:r>
              <a:rPr lang="en-US" baseline="0" dirty="0" smtClean="0"/>
              <a:t>= </a:t>
            </a:r>
            <a:r>
              <a:rPr lang="en-US" baseline="0" dirty="0" err="1" smtClean="0"/>
              <a:t>nombre</a:t>
            </a:r>
            <a:r>
              <a:rPr lang="en-US" baseline="0" dirty="0" smtClean="0"/>
              <a:t> </a:t>
            </a:r>
            <a:r>
              <a:rPr lang="en-US" baseline="0" dirty="0" err="1" smtClean="0"/>
              <a:t>d`occurrence</a:t>
            </a:r>
            <a:r>
              <a:rPr lang="en-US" baseline="0" dirty="0" smtClean="0"/>
              <a:t> de la </a:t>
            </a:r>
            <a:r>
              <a:rPr lang="en-US" baseline="0" dirty="0" err="1" smtClean="0"/>
              <a:t>regle</a:t>
            </a:r>
            <a:r>
              <a:rPr lang="en-US" baseline="0" dirty="0" smtClean="0"/>
              <a:t> </a:t>
            </a:r>
            <a:r>
              <a:rPr lang="en-US" baseline="0" dirty="0" err="1" smtClean="0"/>
              <a:t>d`association</a:t>
            </a:r>
            <a:r>
              <a:rPr lang="en-US" baseline="0" dirty="0" smtClean="0"/>
              <a:t> </a:t>
            </a:r>
            <a:r>
              <a:rPr lang="en-US" baseline="0" dirty="0" err="1" smtClean="0"/>
              <a:t>dans</a:t>
            </a:r>
            <a:r>
              <a:rPr lang="en-US" baseline="0" dirty="0" smtClean="0"/>
              <a:t> la base (combine de </a:t>
            </a:r>
            <a:r>
              <a:rPr lang="en-US" baseline="0" dirty="0" err="1" smtClean="0"/>
              <a:t>fois</a:t>
            </a:r>
            <a:r>
              <a:rPr lang="en-US" baseline="0" dirty="0" smtClean="0"/>
              <a:t> la </a:t>
            </a:r>
            <a:r>
              <a:rPr lang="en-US" baseline="0" dirty="0" err="1" smtClean="0"/>
              <a:t>regle</a:t>
            </a:r>
            <a:r>
              <a:rPr lang="en-US" baseline="0" dirty="0" smtClean="0"/>
              <a:t> </a:t>
            </a:r>
            <a:r>
              <a:rPr lang="en-US" baseline="0" dirty="0" err="1" smtClean="0"/>
              <a:t>est</a:t>
            </a:r>
            <a:r>
              <a:rPr lang="en-US" baseline="0" dirty="0" smtClean="0"/>
              <a:t> </a:t>
            </a:r>
            <a:r>
              <a:rPr lang="en-US" baseline="0" dirty="0" err="1" smtClean="0"/>
              <a:t>vrai</a:t>
            </a:r>
            <a:r>
              <a:rPr lang="en-US" baseline="0" dirty="0" smtClean="0"/>
              <a:t> </a:t>
            </a:r>
            <a:r>
              <a:rPr lang="en-US" baseline="0" dirty="0" err="1" smtClean="0"/>
              <a:t>ou</a:t>
            </a:r>
            <a:r>
              <a:rPr lang="en-US" baseline="0" dirty="0" smtClean="0"/>
              <a:t> </a:t>
            </a:r>
            <a:r>
              <a:rPr lang="en-US" baseline="0" dirty="0" err="1" smtClean="0"/>
              <a:t>satisfaite</a:t>
            </a:r>
            <a:r>
              <a:rPr lang="en-US" baseline="0" dirty="0" smtClean="0"/>
              <a:t> </a:t>
            </a:r>
            <a:r>
              <a:rPr lang="en-US" baseline="0" dirty="0" err="1" smtClean="0"/>
              <a:t>dans</a:t>
            </a:r>
            <a:r>
              <a:rPr lang="en-US" baseline="0" dirty="0" smtClean="0"/>
              <a:t> la base de </a:t>
            </a:r>
            <a:r>
              <a:rPr lang="en-US" baseline="0" dirty="0" err="1" smtClean="0"/>
              <a:t>données</a:t>
            </a:r>
            <a:r>
              <a:rPr lang="en-US" baseline="0" dirty="0" smtClean="0"/>
              <a:t>), </a:t>
            </a:r>
            <a:r>
              <a:rPr lang="en-US" baseline="0" dirty="0" err="1" smtClean="0"/>
              <a:t>c`est</a:t>
            </a:r>
            <a:r>
              <a:rPr lang="en-US" baseline="0" dirty="0" smtClean="0"/>
              <a:t> le support relative.</a:t>
            </a:r>
          </a:p>
          <a:p>
            <a:r>
              <a:rPr lang="en-US" b="1" baseline="0" dirty="0" smtClean="0"/>
              <a:t>Sup</a:t>
            </a:r>
            <a:r>
              <a:rPr lang="en-US" baseline="0" dirty="0" smtClean="0"/>
              <a:t> </a:t>
            </a:r>
            <a:r>
              <a:rPr lang="en-US" baseline="0" dirty="0" err="1" smtClean="0"/>
              <a:t>est</a:t>
            </a:r>
            <a:r>
              <a:rPr lang="en-US" baseline="0" dirty="0" smtClean="0"/>
              <a:t> </a:t>
            </a:r>
            <a:r>
              <a:rPr lang="en-US" baseline="0" dirty="0" err="1" smtClean="0"/>
              <a:t>l`abbreviation</a:t>
            </a:r>
            <a:r>
              <a:rPr lang="en-US" baseline="0" dirty="0" smtClean="0"/>
              <a:t> de support</a:t>
            </a:r>
          </a:p>
          <a:p>
            <a:r>
              <a:rPr lang="en-US" b="1" baseline="0" dirty="0" smtClean="0"/>
              <a:t>X&lt;-Y</a:t>
            </a:r>
            <a:r>
              <a:rPr lang="en-US" baseline="0" dirty="0" smtClean="0"/>
              <a:t>:  </a:t>
            </a:r>
            <a:r>
              <a:rPr lang="en-US" baseline="0" dirty="0" err="1" smtClean="0"/>
              <a:t>regle</a:t>
            </a:r>
            <a:r>
              <a:rPr lang="en-US" baseline="0" dirty="0" smtClean="0"/>
              <a:t> </a:t>
            </a:r>
            <a:r>
              <a:rPr lang="en-US" baseline="0" dirty="0" err="1" smtClean="0"/>
              <a:t>d`association</a:t>
            </a:r>
            <a:endParaRPr lang="en-US" baseline="0" dirty="0" smtClean="0"/>
          </a:p>
          <a:p>
            <a:r>
              <a:rPr lang="en-US" b="1" baseline="0" dirty="0" smtClean="0"/>
              <a:t>N: </a:t>
            </a:r>
            <a:r>
              <a:rPr lang="en-US" baseline="0" dirty="0" err="1" smtClean="0"/>
              <a:t>nombre</a:t>
            </a:r>
            <a:r>
              <a:rPr lang="en-US" baseline="0" dirty="0" smtClean="0"/>
              <a:t> </a:t>
            </a:r>
            <a:r>
              <a:rPr lang="en-US" baseline="0" dirty="0" err="1" smtClean="0"/>
              <a:t>totale</a:t>
            </a:r>
            <a:r>
              <a:rPr lang="en-US" baseline="0" dirty="0" smtClean="0"/>
              <a:t> </a:t>
            </a:r>
            <a:r>
              <a:rPr lang="en-US" baseline="0" dirty="0" err="1" smtClean="0"/>
              <a:t>d`association</a:t>
            </a:r>
            <a:endParaRPr lang="en-US" baseline="0" dirty="0" smtClean="0"/>
          </a:p>
          <a:p>
            <a:r>
              <a:rPr lang="en-US" b="1" baseline="0" dirty="0" smtClean="0"/>
              <a:t>Le support </a:t>
            </a:r>
            <a:r>
              <a:rPr lang="en-US" baseline="0" dirty="0" smtClean="0"/>
              <a:t>de </a:t>
            </a:r>
            <a:r>
              <a:rPr lang="en-US" baseline="0" dirty="0" err="1" smtClean="0"/>
              <a:t>cette</a:t>
            </a:r>
            <a:r>
              <a:rPr lang="en-US" baseline="0" dirty="0" smtClean="0"/>
              <a:t> </a:t>
            </a:r>
            <a:r>
              <a:rPr lang="en-US" baseline="0" dirty="0" err="1" smtClean="0"/>
              <a:t>regle</a:t>
            </a:r>
            <a:r>
              <a:rPr lang="en-US" baseline="0" dirty="0" smtClean="0"/>
              <a:t>= support </a:t>
            </a:r>
            <a:r>
              <a:rPr lang="en-US" baseline="0" dirty="0" err="1" smtClean="0"/>
              <a:t>relatif</a:t>
            </a:r>
            <a:r>
              <a:rPr lang="en-US" baseline="0" dirty="0" smtClean="0"/>
              <a:t>/ N</a:t>
            </a:r>
          </a:p>
          <a:p>
            <a:endParaRPr lang="en-US" baseline="0" dirty="0" smtClean="0"/>
          </a:p>
          <a:p>
            <a:endParaRPr lang="en-US" baseline="0" dirty="0" smtClean="0"/>
          </a:p>
          <a:p>
            <a:r>
              <a:rPr lang="en-US" b="1" baseline="0" dirty="0" smtClean="0"/>
              <a:t>La </a:t>
            </a:r>
            <a:r>
              <a:rPr lang="en-US" b="1" baseline="0" dirty="0" err="1" smtClean="0"/>
              <a:t>confiance</a:t>
            </a:r>
            <a:r>
              <a:rPr lang="en-US" b="1" baseline="0" dirty="0" smtClean="0"/>
              <a:t>:  </a:t>
            </a:r>
            <a:r>
              <a:rPr lang="en-US" b="1" baseline="0" dirty="0" err="1" smtClean="0"/>
              <a:t>indécateur</a:t>
            </a:r>
            <a:r>
              <a:rPr lang="en-US" b="1" baseline="0" dirty="0" smtClean="0"/>
              <a:t> de precision de la </a:t>
            </a:r>
            <a:r>
              <a:rPr lang="en-US" b="1" baseline="0" dirty="0" err="1" smtClean="0"/>
              <a:t>regle</a:t>
            </a:r>
            <a:r>
              <a:rPr lang="en-US" b="1" baseline="0" dirty="0" smtClean="0"/>
              <a:t> .</a:t>
            </a:r>
          </a:p>
          <a:p>
            <a:endParaRPr lang="en-US" b="1" baseline="0" dirty="0" smtClean="0"/>
          </a:p>
          <a:p>
            <a:endParaRPr lang="en-US" dirty="0"/>
          </a:p>
        </p:txBody>
      </p:sp>
      <p:sp>
        <p:nvSpPr>
          <p:cNvPr id="4" name="Espace réservé du numéro de diapositive 3"/>
          <p:cNvSpPr>
            <a:spLocks noGrp="1"/>
          </p:cNvSpPr>
          <p:nvPr>
            <p:ph type="sldNum" sz="quarter" idx="10"/>
          </p:nvPr>
        </p:nvSpPr>
        <p:spPr/>
        <p:txBody>
          <a:bodyPr/>
          <a:lstStyle/>
          <a:p>
            <a:fld id="{0DA38212-553E-41BB-83EE-DAE07C13F9C0}" type="slidenum">
              <a:rPr lang="en-US" smtClean="0"/>
              <a:t>7</a:t>
            </a:fld>
            <a:endParaRPr lang="en-US"/>
          </a:p>
        </p:txBody>
      </p:sp>
    </p:spTree>
    <p:extLst>
      <p:ext uri="{BB962C8B-B14F-4D97-AF65-F5344CB8AC3E}">
        <p14:creationId xmlns:p14="http://schemas.microsoft.com/office/powerpoint/2010/main" val="4095799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smtClean="0"/>
              <a:t>Une</a:t>
            </a:r>
            <a:r>
              <a:rPr lang="en-US" baseline="0" dirty="0" smtClean="0"/>
              <a:t> implication </a:t>
            </a:r>
            <a:r>
              <a:rPr lang="en-US" baseline="0" dirty="0" err="1" smtClean="0"/>
              <a:t>conditionnelle</a:t>
            </a:r>
            <a:r>
              <a:rPr lang="en-US" baseline="0" dirty="0" smtClean="0"/>
              <a:t> entre ensembles </a:t>
            </a:r>
            <a:r>
              <a:rPr lang="en-US" baseline="0" dirty="0" err="1" smtClean="0"/>
              <a:t>d`attribute</a:t>
            </a:r>
            <a:r>
              <a:rPr lang="en-US" baseline="0" dirty="0" smtClean="0"/>
              <a:t> </a:t>
            </a:r>
            <a:r>
              <a:rPr lang="en-US" baseline="0" dirty="0" err="1" smtClean="0"/>
              <a:t>appelés</a:t>
            </a:r>
            <a:r>
              <a:rPr lang="en-US" baseline="0" dirty="0" smtClean="0"/>
              <a:t> items</a:t>
            </a:r>
          </a:p>
          <a:p>
            <a:endParaRPr lang="en-US" baseline="0" dirty="0" smtClean="0"/>
          </a:p>
          <a:p>
            <a:r>
              <a:rPr lang="en-US" baseline="0" dirty="0" smtClean="0"/>
              <a:t>Le </a:t>
            </a:r>
            <a:r>
              <a:rPr lang="en-US" baseline="0" dirty="0" err="1" smtClean="0"/>
              <a:t>processus</a:t>
            </a:r>
            <a:r>
              <a:rPr lang="en-US" baseline="0" dirty="0" smtClean="0"/>
              <a:t> </a:t>
            </a:r>
            <a:r>
              <a:rPr lang="en-US" baseline="0" dirty="0" err="1" smtClean="0"/>
              <a:t>d`association</a:t>
            </a:r>
            <a:r>
              <a:rPr lang="en-US" baseline="0" dirty="0" smtClean="0"/>
              <a:t> se decompose </a:t>
            </a:r>
            <a:r>
              <a:rPr lang="en-US" baseline="0" dirty="0" err="1" smtClean="0"/>
              <a:t>en</a:t>
            </a:r>
            <a:r>
              <a:rPr lang="en-US" baseline="0" dirty="0" smtClean="0"/>
              <a:t> </a:t>
            </a:r>
            <a:r>
              <a:rPr lang="en-US" baseline="0" dirty="0" err="1" smtClean="0"/>
              <a:t>deux</a:t>
            </a:r>
            <a:r>
              <a:rPr lang="en-US" baseline="0" dirty="0" smtClean="0"/>
              <a:t> sous </a:t>
            </a:r>
            <a:r>
              <a:rPr lang="en-US" baseline="0" dirty="0" err="1" smtClean="0"/>
              <a:t>processus</a:t>
            </a:r>
            <a:r>
              <a:rPr lang="en-US" baseline="0" dirty="0" smtClean="0"/>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La </a:t>
            </a:r>
            <a:r>
              <a:rPr lang="en-US" baseline="0" dirty="0" err="1" smtClean="0"/>
              <a:t>recherche</a:t>
            </a:r>
            <a:r>
              <a:rPr lang="en-US" baseline="0" dirty="0" smtClean="0"/>
              <a:t> </a:t>
            </a:r>
            <a:r>
              <a:rPr lang="en-US" b="1" baseline="0" dirty="0" smtClean="0"/>
              <a:t>des ensembles frequents </a:t>
            </a:r>
            <a:r>
              <a:rPr lang="en-US" b="1" baseline="0" dirty="0" err="1" smtClean="0"/>
              <a:t>d`items</a:t>
            </a:r>
            <a:r>
              <a:rPr lang="en-US" b="1" baseline="0" dirty="0" smtClean="0"/>
              <a:t> </a:t>
            </a:r>
            <a:r>
              <a:rPr lang="en-US" baseline="0" dirty="0" smtClean="0"/>
              <a:t>se fait </a:t>
            </a:r>
            <a:r>
              <a:rPr lang="en-US" baseline="0" dirty="0" err="1" smtClean="0"/>
              <a:t>en</a:t>
            </a:r>
            <a:r>
              <a:rPr lang="en-US" baseline="0" dirty="0" smtClean="0"/>
              <a:t> </a:t>
            </a:r>
            <a:r>
              <a:rPr lang="en-US" baseline="0" dirty="0" err="1" smtClean="0"/>
              <a:t>parcourant</a:t>
            </a:r>
            <a:r>
              <a:rPr lang="en-US" baseline="0" dirty="0" smtClean="0"/>
              <a:t> un </a:t>
            </a:r>
            <a:r>
              <a:rPr lang="en-US" baseline="0" dirty="0" err="1" smtClean="0"/>
              <a:t>treillis</a:t>
            </a:r>
            <a:r>
              <a:rPr lang="en-US" baseline="0" dirty="0" smtClean="0"/>
              <a:t>  et </a:t>
            </a:r>
            <a:r>
              <a:rPr lang="en-US" baseline="0" dirty="0" err="1" smtClean="0"/>
              <a:t>en</a:t>
            </a:r>
            <a:r>
              <a:rPr lang="en-US" baseline="0" dirty="0" smtClean="0"/>
              <a:t> </a:t>
            </a:r>
            <a:r>
              <a:rPr lang="en-US" baseline="0" dirty="0" err="1" smtClean="0"/>
              <a:t>calculant</a:t>
            </a:r>
            <a:r>
              <a:rPr lang="en-US" baseline="0" dirty="0" smtClean="0"/>
              <a:t>  les </a:t>
            </a:r>
            <a:r>
              <a:rPr lang="en-US" baseline="0" dirty="0" err="1" smtClean="0"/>
              <a:t>seuil</a:t>
            </a:r>
            <a:r>
              <a:rPr lang="en-US" baseline="0" dirty="0" smtClean="0"/>
              <a:t> </a:t>
            </a:r>
            <a:r>
              <a:rPr lang="en-US" baseline="0" dirty="0" err="1" smtClean="0"/>
              <a:t>minsup</a:t>
            </a:r>
            <a:r>
              <a:rPr lang="en-US" baseline="0" dirty="0" smtClean="0"/>
              <a:t> et </a:t>
            </a:r>
            <a:r>
              <a:rPr lang="en-US" baseline="0" dirty="0" err="1" smtClean="0"/>
              <a:t>minconf</a:t>
            </a:r>
            <a:endParaRPr lang="en-US" baseline="0" dirty="0" smtClean="0"/>
          </a:p>
          <a:p>
            <a:pPr marL="0" indent="0">
              <a:buFont typeface="Arial" panose="020B0604020202020204" pitchFamily="34" charset="0"/>
              <a:buNone/>
            </a:pPr>
            <a:r>
              <a:rPr lang="en-US" baseline="0" dirty="0" smtClean="0"/>
              <a:t>(</a:t>
            </a:r>
            <a:r>
              <a:rPr lang="en-US" baseline="0" dirty="0" err="1" smtClean="0"/>
              <a:t>voir</a:t>
            </a:r>
            <a:r>
              <a:rPr lang="en-US" baseline="0" dirty="0" smtClean="0"/>
              <a:t> </a:t>
            </a:r>
            <a:r>
              <a:rPr lang="en-US" baseline="0" dirty="0" err="1" smtClean="0"/>
              <a:t>l`exemple</a:t>
            </a:r>
            <a:r>
              <a:rPr lang="en-US" baseline="0" dirty="0" smtClean="0"/>
              <a:t>)</a:t>
            </a:r>
          </a:p>
          <a:p>
            <a:pPr marL="171450" indent="-171450">
              <a:buFont typeface="Arial" panose="020B0604020202020204" pitchFamily="34" charset="0"/>
              <a:buChar char="•"/>
            </a:pPr>
            <a:r>
              <a:rPr lang="en-US" baseline="0" dirty="0" smtClean="0"/>
              <a:t>La generation des </a:t>
            </a:r>
            <a:r>
              <a:rPr lang="en-US" baseline="0" dirty="0" err="1" smtClean="0"/>
              <a:t>regles</a:t>
            </a:r>
            <a:r>
              <a:rPr lang="en-US" baseline="0" dirty="0" smtClean="0"/>
              <a:t> </a:t>
            </a:r>
            <a:r>
              <a:rPr lang="en-US" baseline="0" dirty="0" err="1" smtClean="0"/>
              <a:t>d`association</a:t>
            </a:r>
            <a:r>
              <a:rPr lang="en-US" baseline="0" dirty="0" smtClean="0"/>
              <a:t> a </a:t>
            </a:r>
            <a:r>
              <a:rPr lang="en-US" baseline="0" dirty="0" err="1" smtClean="0"/>
              <a:t>partir</a:t>
            </a:r>
            <a:r>
              <a:rPr lang="en-US" baseline="0" dirty="0" smtClean="0"/>
              <a:t> de </a:t>
            </a:r>
            <a:r>
              <a:rPr lang="en-US" baseline="0" dirty="0" err="1" smtClean="0"/>
              <a:t>ces</a:t>
            </a:r>
            <a:r>
              <a:rPr lang="en-US" baseline="0" dirty="0" smtClean="0"/>
              <a:t> ensembles </a:t>
            </a:r>
          </a:p>
          <a:p>
            <a:pPr marL="0" indent="0">
              <a:buFont typeface="Arial" panose="020B0604020202020204" pitchFamily="34" charset="0"/>
              <a:buNone/>
            </a:pPr>
            <a:endParaRPr lang="en-US" baseline="0" dirty="0" smtClean="0"/>
          </a:p>
          <a:p>
            <a:r>
              <a:rPr lang="en-US" baseline="0" dirty="0" smtClean="0"/>
              <a:t>-&gt; </a:t>
            </a:r>
            <a:r>
              <a:rPr lang="en-US" baseline="0" dirty="0" err="1" smtClean="0"/>
              <a:t>l`objectif</a:t>
            </a:r>
            <a:r>
              <a:rPr lang="en-US" baseline="0" dirty="0" smtClean="0"/>
              <a:t> </a:t>
            </a:r>
            <a:r>
              <a:rPr lang="en-US" baseline="0" dirty="0" err="1" smtClean="0"/>
              <a:t>est</a:t>
            </a:r>
            <a:r>
              <a:rPr lang="en-US" baseline="0" dirty="0" smtClean="0"/>
              <a:t> de </a:t>
            </a:r>
            <a:r>
              <a:rPr lang="en-US" baseline="0" dirty="0" err="1" smtClean="0"/>
              <a:t>trouver</a:t>
            </a:r>
            <a:r>
              <a:rPr lang="en-US" baseline="0" dirty="0" smtClean="0"/>
              <a:t> </a:t>
            </a:r>
            <a:r>
              <a:rPr lang="en-US" baseline="0" dirty="0" err="1" smtClean="0"/>
              <a:t>tous</a:t>
            </a:r>
            <a:r>
              <a:rPr lang="en-US" baseline="0" dirty="0" smtClean="0"/>
              <a:t> les ensembles </a:t>
            </a:r>
            <a:r>
              <a:rPr lang="en-US" baseline="0" dirty="0" err="1" smtClean="0"/>
              <a:t>d`items</a:t>
            </a:r>
            <a:r>
              <a:rPr lang="en-US" baseline="0" dirty="0" smtClean="0"/>
              <a:t> qui </a:t>
            </a:r>
            <a:r>
              <a:rPr lang="en-US" baseline="0" dirty="0" err="1" smtClean="0"/>
              <a:t>satisfont</a:t>
            </a:r>
            <a:r>
              <a:rPr lang="en-US" baseline="0" dirty="0" smtClean="0"/>
              <a:t> les </a:t>
            </a:r>
            <a:r>
              <a:rPr lang="en-US" baseline="0" dirty="0" err="1" smtClean="0"/>
              <a:t>seuil</a:t>
            </a:r>
            <a:r>
              <a:rPr lang="en-US" baseline="0" dirty="0" smtClean="0"/>
              <a:t> </a:t>
            </a:r>
            <a:r>
              <a:rPr lang="en-US" baseline="0" dirty="0" err="1" smtClean="0"/>
              <a:t>minsup</a:t>
            </a:r>
            <a:r>
              <a:rPr lang="en-US" baseline="0" dirty="0" smtClean="0"/>
              <a:t> et </a:t>
            </a:r>
            <a:r>
              <a:rPr lang="en-US" baseline="0" dirty="0" err="1" smtClean="0"/>
              <a:t>minconf</a:t>
            </a:r>
            <a:endParaRPr lang="en-US" baseline="0" dirty="0" smtClean="0"/>
          </a:p>
          <a:p>
            <a:endParaRPr lang="en-US" baseline="0" dirty="0" smtClean="0"/>
          </a:p>
          <a:p>
            <a:r>
              <a:rPr lang="fr-FR" sz="1200" kern="1200" dirty="0" smtClean="0">
                <a:solidFill>
                  <a:schemeClr val="tx1"/>
                </a:solidFill>
                <a:effectLst/>
                <a:latin typeface="+mn-lt"/>
                <a:ea typeface="+mn-ea"/>
                <a:cs typeface="+mn-cs"/>
              </a:rPr>
              <a:t>Sont des seuils pour le support et la confiance </a:t>
            </a:r>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Espace réservé du numéro de diapositive 3"/>
          <p:cNvSpPr>
            <a:spLocks noGrp="1"/>
          </p:cNvSpPr>
          <p:nvPr>
            <p:ph type="sldNum" sz="quarter" idx="10"/>
          </p:nvPr>
        </p:nvSpPr>
        <p:spPr/>
        <p:txBody>
          <a:bodyPr/>
          <a:lstStyle/>
          <a:p>
            <a:fld id="{0DA38212-553E-41BB-83EE-DAE07C13F9C0}" type="slidenum">
              <a:rPr lang="en-US" smtClean="0"/>
              <a:t>8</a:t>
            </a:fld>
            <a:endParaRPr lang="en-US"/>
          </a:p>
        </p:txBody>
      </p:sp>
    </p:spTree>
    <p:extLst>
      <p:ext uri="{BB962C8B-B14F-4D97-AF65-F5344CB8AC3E}">
        <p14:creationId xmlns:p14="http://schemas.microsoft.com/office/powerpoint/2010/main" val="3574438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De nombreuse entreprises commerciales accumulent d`importante quantités de données lors de leurs opérations quotidiennes, par exemple, les grands magasins collectent énormément de données sur les achats des consommateurs via les tickets de caisses. Le tableau suivant donne une illustration de ce type de données, chaque rang correspond à une transaction et reporte le numéro de ticket ainsi qu’une liste des produits achetés. Les commerçants sont intéressés par l`analyse des données pour mieux connaitre les comportements d`achat de leurs clients, ces informations servent à bien mener les campagnes marketing, mieux gérer les inventaires ou améliorer les relations clients.</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Donc on va faire une analyse des associations détaillé pour cette exemple:</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Les</a:t>
            </a:r>
            <a:r>
              <a:rPr lang="fr-FR" sz="1200" kern="1200" baseline="0" dirty="0" smtClean="0">
                <a:solidFill>
                  <a:schemeClr val="tx1"/>
                </a:solidFill>
                <a:effectLst/>
                <a:latin typeface="+mn-lt"/>
                <a:ea typeface="+mn-ea"/>
                <a:cs typeface="+mn-cs"/>
              </a:rPr>
              <a:t> données des transactions telle de celles présentées  dans le tableau peuvent facilement se mettre en format binaire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12700">
              <a:lnSpc>
                <a:spcPct val="100000"/>
              </a:lnSpc>
              <a:spcBef>
                <a:spcPts val="100"/>
              </a:spcBef>
            </a:pPr>
            <a:r>
              <a:rPr lang="en-US" sz="1200" b="1" spc="65" dirty="0" smtClean="0">
                <a:solidFill>
                  <a:schemeClr val="accent2">
                    <a:lumMod val="75000"/>
                  </a:schemeClr>
                </a:solidFill>
                <a:latin typeface="Georgia"/>
                <a:cs typeface="Georgia"/>
              </a:rPr>
              <a:t>OBJECTIF:</a:t>
            </a:r>
          </a:p>
          <a:p>
            <a:pPr marL="12700">
              <a:lnSpc>
                <a:spcPct val="100000"/>
              </a:lnSpc>
              <a:spcBef>
                <a:spcPts val="100"/>
              </a:spcBef>
            </a:pPr>
            <a:r>
              <a:rPr lang="en-US" sz="1200" spc="65" dirty="0" smtClean="0">
                <a:solidFill>
                  <a:srgbClr val="323232"/>
                </a:solidFill>
                <a:latin typeface="Georgia"/>
                <a:cs typeface="Georgia"/>
              </a:rPr>
              <a:t> </a:t>
            </a:r>
            <a:r>
              <a:rPr lang="en-US" sz="1200" spc="65" dirty="0" err="1" smtClean="0">
                <a:solidFill>
                  <a:srgbClr val="323232"/>
                </a:solidFill>
                <a:latin typeface="Georgia"/>
                <a:cs typeface="Georgia"/>
              </a:rPr>
              <a:t>Transcrire</a:t>
            </a:r>
            <a:r>
              <a:rPr lang="en-US" sz="1200" spc="65" dirty="0" smtClean="0">
                <a:solidFill>
                  <a:srgbClr val="323232"/>
                </a:solidFill>
                <a:latin typeface="Georgia"/>
                <a:cs typeface="Georgia"/>
              </a:rPr>
              <a:t> la </a:t>
            </a:r>
            <a:r>
              <a:rPr lang="en-US" sz="1200" spc="65" dirty="0" err="1" smtClean="0">
                <a:solidFill>
                  <a:srgbClr val="323232"/>
                </a:solidFill>
                <a:latin typeface="Georgia"/>
                <a:cs typeface="Georgia"/>
              </a:rPr>
              <a:t>connaissance</a:t>
            </a:r>
            <a:r>
              <a:rPr lang="en-US" sz="1200" spc="65" dirty="0" smtClean="0">
                <a:solidFill>
                  <a:srgbClr val="323232"/>
                </a:solidFill>
                <a:latin typeface="Georgia"/>
                <a:cs typeface="Georgia"/>
              </a:rPr>
              <a:t> sous </a:t>
            </a:r>
            <a:r>
              <a:rPr lang="en-US" sz="1200" spc="65" dirty="0" err="1" smtClean="0">
                <a:solidFill>
                  <a:srgbClr val="323232"/>
                </a:solidFill>
                <a:latin typeface="Georgia"/>
                <a:cs typeface="Georgia"/>
              </a:rPr>
              <a:t>forme</a:t>
            </a:r>
            <a:r>
              <a:rPr lang="en-US" sz="1200" spc="65" dirty="0" smtClean="0">
                <a:solidFill>
                  <a:srgbClr val="323232"/>
                </a:solidFill>
                <a:latin typeface="Georgia"/>
                <a:cs typeface="Georgia"/>
              </a:rPr>
              <a:t> de </a:t>
            </a:r>
            <a:r>
              <a:rPr lang="en-US" sz="1200" spc="65" dirty="0" err="1" smtClean="0">
                <a:solidFill>
                  <a:srgbClr val="323232"/>
                </a:solidFill>
                <a:latin typeface="Georgia"/>
                <a:cs typeface="Georgia"/>
              </a:rPr>
              <a:t>regles</a:t>
            </a:r>
            <a:r>
              <a:rPr lang="en-US" sz="1200" spc="65" dirty="0" smtClean="0">
                <a:solidFill>
                  <a:srgbClr val="323232"/>
                </a:solidFill>
                <a:latin typeface="Georgia"/>
                <a:cs typeface="Georgia"/>
              </a:rPr>
              <a:t> </a:t>
            </a:r>
            <a:r>
              <a:rPr lang="en-US" sz="1200" spc="65" dirty="0" err="1" smtClean="0">
                <a:solidFill>
                  <a:srgbClr val="323232"/>
                </a:solidFill>
                <a:latin typeface="Georgia"/>
                <a:cs typeface="Georgia"/>
              </a:rPr>
              <a:t>d`associations</a:t>
            </a:r>
            <a:r>
              <a:rPr lang="en-US" sz="1200" spc="65" dirty="0" smtClean="0">
                <a:solidFill>
                  <a:srgbClr val="323232"/>
                </a:solidFill>
                <a:latin typeface="Georgia"/>
                <a:cs typeface="Georgia"/>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12700">
              <a:lnSpc>
                <a:spcPct val="100000"/>
              </a:lnSpc>
              <a:spcBef>
                <a:spcPts val="100"/>
              </a:spcBef>
            </a:pPr>
            <a:r>
              <a:rPr lang="en-US" sz="1200" spc="65" dirty="0" err="1" smtClean="0">
                <a:solidFill>
                  <a:srgbClr val="323232"/>
                </a:solidFill>
                <a:latin typeface="Georgia"/>
                <a:cs typeface="Georgia"/>
              </a:rPr>
              <a:t>Une</a:t>
            </a:r>
            <a:r>
              <a:rPr lang="en-US" sz="1200" spc="65" dirty="0" smtClean="0">
                <a:solidFill>
                  <a:srgbClr val="323232"/>
                </a:solidFill>
                <a:latin typeface="Georgia"/>
                <a:cs typeface="Georgia"/>
              </a:rPr>
              <a:t> Observation =un Caddie</a:t>
            </a:r>
          </a:p>
          <a:p>
            <a:pPr marL="12700">
              <a:lnSpc>
                <a:spcPct val="100000"/>
              </a:lnSpc>
              <a:spcBef>
                <a:spcPts val="100"/>
              </a:spcBef>
            </a:pPr>
            <a:endParaRPr lang="en-US" sz="1200" spc="65" dirty="0" smtClean="0">
              <a:solidFill>
                <a:srgbClr val="323232"/>
              </a:solidFill>
              <a:latin typeface="Georgia"/>
              <a:cs typeface="Georgia"/>
            </a:endParaRPr>
          </a:p>
          <a:p>
            <a:pPr marL="12700">
              <a:lnSpc>
                <a:spcPct val="100000"/>
              </a:lnSpc>
              <a:spcBef>
                <a:spcPts val="100"/>
              </a:spcBef>
            </a:pPr>
            <a:r>
              <a:rPr lang="en-US" sz="1200" b="1" dirty="0" err="1" smtClean="0"/>
              <a:t>Regle</a:t>
            </a:r>
            <a:r>
              <a:rPr lang="en-US" sz="1200" b="1" dirty="0" smtClean="0"/>
              <a:t>: </a:t>
            </a:r>
          </a:p>
          <a:p>
            <a:pPr marL="12700">
              <a:lnSpc>
                <a:spcPct val="100000"/>
              </a:lnSpc>
              <a:spcBef>
                <a:spcPts val="100"/>
              </a:spcBef>
            </a:pPr>
            <a:r>
              <a:rPr lang="en-US" sz="1200" dirty="0" smtClean="0"/>
              <a:t>Si </a:t>
            </a:r>
            <a:r>
              <a:rPr lang="en-US" sz="1200" b="1" dirty="0" err="1" smtClean="0">
                <a:solidFill>
                  <a:schemeClr val="accent2">
                    <a:lumMod val="75000"/>
                  </a:schemeClr>
                </a:solidFill>
              </a:rPr>
              <a:t>antécédent</a:t>
            </a:r>
            <a:r>
              <a:rPr lang="en-US" sz="1200" dirty="0" smtClean="0"/>
              <a:t> </a:t>
            </a:r>
            <a:r>
              <a:rPr lang="en-US" sz="1200" dirty="0" err="1" smtClean="0"/>
              <a:t>Alors</a:t>
            </a:r>
            <a:r>
              <a:rPr lang="en-US" sz="1200" dirty="0" smtClean="0"/>
              <a:t> </a:t>
            </a:r>
            <a:r>
              <a:rPr lang="en-US" sz="1200" b="1" dirty="0" smtClean="0">
                <a:solidFill>
                  <a:schemeClr val="accent2">
                    <a:lumMod val="75000"/>
                  </a:schemeClr>
                </a:solidFill>
              </a:rPr>
              <a:t>consequent</a:t>
            </a:r>
          </a:p>
          <a:p>
            <a:pPr marL="12700" marR="0" indent="0" algn="l" defTabSz="914400" rtl="0" eaLnBrk="1" fontAlgn="auto" latinLnBrk="0" hangingPunct="1">
              <a:lnSpc>
                <a:spcPct val="100000"/>
              </a:lnSpc>
              <a:spcBef>
                <a:spcPts val="100"/>
              </a:spcBef>
              <a:spcAft>
                <a:spcPts val="0"/>
              </a:spcAft>
              <a:buClrTx/>
              <a:buSzTx/>
              <a:buFontTx/>
              <a:buNone/>
              <a:tabLst/>
              <a:defRPr/>
            </a:pPr>
            <a:r>
              <a:rPr lang="en-US" dirty="0" err="1" smtClean="0"/>
              <a:t>Intécédent</a:t>
            </a:r>
            <a:r>
              <a:rPr lang="en-US" baseline="0" dirty="0" smtClean="0"/>
              <a:t> et consequent </a:t>
            </a:r>
            <a:r>
              <a:rPr lang="en-US" baseline="0" dirty="0" err="1" smtClean="0"/>
              <a:t>sont</a:t>
            </a:r>
            <a:r>
              <a:rPr lang="en-US" baseline="0" dirty="0" smtClean="0"/>
              <a:t> les </a:t>
            </a:r>
            <a:r>
              <a:rPr lang="en-US" baseline="0" dirty="0" err="1" smtClean="0"/>
              <a:t>listes</a:t>
            </a:r>
            <a:r>
              <a:rPr lang="en-US" baseline="0" dirty="0" smtClean="0"/>
              <a:t> de </a:t>
            </a:r>
            <a:r>
              <a:rPr lang="en-US" baseline="0" dirty="0" err="1" smtClean="0"/>
              <a:t>produit</a:t>
            </a:r>
            <a:r>
              <a:rPr lang="en-US" baseline="0" dirty="0" smtClean="0"/>
              <a:t> </a:t>
            </a:r>
          </a:p>
          <a:p>
            <a:pPr marL="12700">
              <a:lnSpc>
                <a:spcPct val="100000"/>
              </a:lnSpc>
              <a:spcBef>
                <a:spcPts val="100"/>
              </a:spcBef>
            </a:pPr>
            <a:r>
              <a:rPr lang="fr-FR" sz="1200" b="1" dirty="0" smtClean="0"/>
              <a:t>Ex.   </a:t>
            </a:r>
            <a:r>
              <a:rPr lang="fr-FR" sz="1200" dirty="0" smtClean="0"/>
              <a:t>Si </a:t>
            </a:r>
            <a:r>
              <a:rPr lang="fr-FR" sz="1200" b="1" dirty="0" smtClean="0">
                <a:solidFill>
                  <a:schemeClr val="accent2">
                    <a:lumMod val="75000"/>
                  </a:schemeClr>
                </a:solidFill>
              </a:rPr>
              <a:t>FROMAGE</a:t>
            </a:r>
            <a:r>
              <a:rPr lang="fr-FR" sz="1200" dirty="0" smtClean="0"/>
              <a:t> et </a:t>
            </a:r>
            <a:r>
              <a:rPr lang="fr-FR" sz="1200" b="1" dirty="0" smtClean="0">
                <a:solidFill>
                  <a:schemeClr val="accent2">
                    <a:lumMod val="75000"/>
                  </a:schemeClr>
                </a:solidFill>
              </a:rPr>
              <a:t>VIANDE</a:t>
            </a:r>
            <a:r>
              <a:rPr lang="fr-FR" sz="1200" dirty="0" smtClean="0"/>
              <a:t> Alors</a:t>
            </a:r>
            <a:r>
              <a:rPr lang="fr-FR" sz="1200" baseline="0" dirty="0" smtClean="0"/>
              <a:t> </a:t>
            </a:r>
            <a:r>
              <a:rPr lang="fr-FR" sz="1200" b="1" baseline="0" dirty="0" smtClean="0"/>
              <a:t>PAIN</a:t>
            </a:r>
          </a:p>
          <a:p>
            <a:pPr marL="12700">
              <a:lnSpc>
                <a:spcPct val="100000"/>
              </a:lnSpc>
              <a:spcBef>
                <a:spcPts val="100"/>
              </a:spcBef>
            </a:pPr>
            <a:endParaRPr lang="fr-FR" sz="1200" b="1" baseline="0" dirty="0" smtClean="0"/>
          </a:p>
          <a:p>
            <a:pPr marL="12700">
              <a:lnSpc>
                <a:spcPct val="100000"/>
              </a:lnSpc>
              <a:spcBef>
                <a:spcPts val="100"/>
              </a:spcBef>
            </a:pPr>
            <a:endParaRPr lang="fr-FR" sz="1200" b="1" baseline="0" dirty="0" smtClean="0"/>
          </a:p>
          <a:p>
            <a:pPr marL="12700">
              <a:lnSpc>
                <a:spcPct val="100000"/>
              </a:lnSpc>
              <a:spcBef>
                <a:spcPts val="100"/>
              </a:spcBef>
            </a:pPr>
            <a:endParaRPr lang="fr-FR" sz="1200" b="1" baseline="0" dirty="0" smtClean="0"/>
          </a:p>
          <a:p>
            <a:pPr marL="12700">
              <a:lnSpc>
                <a:spcPct val="100000"/>
              </a:lnSpc>
              <a:spcBef>
                <a:spcPts val="100"/>
              </a:spcBef>
            </a:pPr>
            <a:endParaRPr lang="fr-FR" sz="1200" b="1" baseline="0" dirty="0" smtClean="0"/>
          </a:p>
          <a:p>
            <a:pPr>
              <a:lnSpc>
                <a:spcPct val="100000"/>
              </a:lnSpc>
              <a:spcBef>
                <a:spcPts val="45"/>
              </a:spcBef>
            </a:pPr>
            <a:r>
              <a:rPr lang="en-US" sz="1200" b="1" dirty="0" err="1" smtClean="0">
                <a:cs typeface="Times New Roman"/>
              </a:rPr>
              <a:t>Consderons</a:t>
            </a:r>
            <a:r>
              <a:rPr lang="en-US" sz="1200" b="1" dirty="0" smtClean="0">
                <a:cs typeface="Times New Roman"/>
              </a:rPr>
              <a:t> la </a:t>
            </a:r>
            <a:r>
              <a:rPr lang="en-US" sz="1200" b="1" dirty="0" err="1" smtClean="0">
                <a:cs typeface="Times New Roman"/>
              </a:rPr>
              <a:t>regle</a:t>
            </a:r>
            <a:endParaRPr lang="en-US" sz="1200" b="1" dirty="0" smtClean="0">
              <a:cs typeface="Times New Roman"/>
            </a:endParaRPr>
          </a:p>
          <a:p>
            <a:pPr>
              <a:lnSpc>
                <a:spcPct val="100000"/>
              </a:lnSpc>
              <a:spcBef>
                <a:spcPts val="45"/>
              </a:spcBef>
            </a:pPr>
            <a:r>
              <a:rPr lang="en-US" sz="1200" b="1" dirty="0" smtClean="0">
                <a:cs typeface="Times New Roman"/>
              </a:rPr>
              <a:t>	R1: </a:t>
            </a:r>
            <a:r>
              <a:rPr lang="en-US" sz="1200" b="1" dirty="0" smtClean="0">
                <a:solidFill>
                  <a:schemeClr val="accent2">
                    <a:lumMod val="75000"/>
                  </a:schemeClr>
                </a:solidFill>
              </a:rPr>
              <a:t>{ FROMAGE  }  --&gt;  </a:t>
            </a:r>
            <a:r>
              <a:rPr lang="en-US" sz="1200" b="1" dirty="0" smtClean="0">
                <a:solidFill>
                  <a:schemeClr val="accent2">
                    <a:lumMod val="75000"/>
                  </a:schemeClr>
                </a:solidFill>
                <a:cs typeface="Times New Roman"/>
              </a:rPr>
              <a:t> </a:t>
            </a:r>
            <a:r>
              <a:rPr lang="en-US" sz="1200" b="1" dirty="0" smtClean="0">
                <a:solidFill>
                  <a:schemeClr val="accent2">
                    <a:lumMod val="75000"/>
                  </a:schemeClr>
                </a:solidFill>
              </a:rPr>
              <a:t>{ VIANDE} </a:t>
            </a:r>
          </a:p>
          <a:p>
            <a:pPr>
              <a:lnSpc>
                <a:spcPct val="100000"/>
              </a:lnSpc>
              <a:spcBef>
                <a:spcPts val="45"/>
              </a:spcBef>
            </a:pPr>
            <a:endParaRPr lang="en-US" sz="1200" b="1" dirty="0" smtClean="0">
              <a:solidFill>
                <a:schemeClr val="accent2">
                  <a:lumMod val="75000"/>
                </a:schemeClr>
              </a:solidFill>
            </a:endParaRPr>
          </a:p>
          <a:p>
            <a:pPr>
              <a:lnSpc>
                <a:spcPct val="100000"/>
              </a:lnSpc>
              <a:spcBef>
                <a:spcPts val="45"/>
              </a:spcBef>
            </a:pPr>
            <a:r>
              <a:rPr lang="en-US" sz="1200" b="1" dirty="0" smtClean="0">
                <a:cs typeface="Times New Roman"/>
              </a:rPr>
              <a:t>Le support du </a:t>
            </a:r>
            <a:r>
              <a:rPr lang="en-US" sz="1200" b="1" dirty="0" err="1" smtClean="0">
                <a:cs typeface="Times New Roman"/>
              </a:rPr>
              <a:t>l`ensemble</a:t>
            </a:r>
            <a:r>
              <a:rPr lang="en-US" sz="1200" b="1" dirty="0" smtClean="0">
                <a:cs typeface="Times New Roman"/>
              </a:rPr>
              <a:t> </a:t>
            </a:r>
            <a:r>
              <a:rPr lang="en-US" sz="1200" b="1" dirty="0" smtClean="0">
                <a:solidFill>
                  <a:schemeClr val="accent2">
                    <a:lumMod val="75000"/>
                  </a:schemeClr>
                </a:solidFill>
              </a:rPr>
              <a:t>{FROMAGE, VIANDE</a:t>
            </a:r>
            <a:r>
              <a:rPr lang="en-US" sz="1200" b="1" dirty="0" smtClean="0"/>
              <a:t>} = </a:t>
            </a:r>
            <a:r>
              <a:rPr lang="en-US" sz="1200" b="1" dirty="0" smtClean="0">
                <a:solidFill>
                  <a:schemeClr val="accent2">
                    <a:lumMod val="75000"/>
                  </a:schemeClr>
                </a:solidFill>
              </a:rPr>
              <a:t>2</a:t>
            </a:r>
          </a:p>
          <a:p>
            <a:pPr>
              <a:lnSpc>
                <a:spcPct val="100000"/>
              </a:lnSpc>
              <a:spcBef>
                <a:spcPts val="45"/>
              </a:spcBef>
            </a:pPr>
            <a:r>
              <a:rPr lang="en-US" sz="1200" b="1" dirty="0" smtClean="0">
                <a:solidFill>
                  <a:schemeClr val="accent2">
                    <a:lumMod val="75000"/>
                  </a:schemeClr>
                </a:solidFill>
                <a:cs typeface="Times New Roman"/>
              </a:rPr>
              <a:t> </a:t>
            </a:r>
            <a:r>
              <a:rPr lang="en-US" sz="1200" b="1" dirty="0" err="1" smtClean="0">
                <a:cs typeface="Times New Roman"/>
              </a:rPr>
              <a:t>Nombre</a:t>
            </a:r>
            <a:r>
              <a:rPr lang="en-US" sz="1200" b="1" dirty="0" smtClean="0">
                <a:cs typeface="Times New Roman"/>
              </a:rPr>
              <a:t> total de transaction = </a:t>
            </a:r>
            <a:r>
              <a:rPr lang="en-US" sz="1200" b="1" dirty="0" smtClean="0">
                <a:solidFill>
                  <a:schemeClr val="accent2">
                    <a:lumMod val="75000"/>
                  </a:schemeClr>
                </a:solidFill>
                <a:cs typeface="Times New Roman"/>
              </a:rPr>
              <a:t>6     </a:t>
            </a:r>
          </a:p>
          <a:p>
            <a:pPr>
              <a:spcBef>
                <a:spcPts val="45"/>
              </a:spcBef>
            </a:pPr>
            <a:r>
              <a:rPr lang="fr-FR" sz="1200" b="1" dirty="0" smtClean="0">
                <a:cs typeface="Times New Roman"/>
              </a:rPr>
              <a:t>Le support de </a:t>
            </a:r>
            <a:r>
              <a:rPr lang="fr-FR" sz="1200" b="1" dirty="0" err="1" smtClean="0">
                <a:cs typeface="Times New Roman"/>
              </a:rPr>
              <a:t>regle</a:t>
            </a:r>
            <a:r>
              <a:rPr lang="fr-FR" sz="1200" b="1" dirty="0" smtClean="0">
                <a:cs typeface="Times New Roman"/>
              </a:rPr>
              <a:t>=</a:t>
            </a:r>
            <a:r>
              <a:rPr lang="fr-FR" sz="1200" b="1" dirty="0" smtClean="0">
                <a:solidFill>
                  <a:schemeClr val="accent2">
                    <a:lumMod val="75000"/>
                  </a:schemeClr>
                </a:solidFill>
                <a:cs typeface="Times New Roman"/>
              </a:rPr>
              <a:t> 2/6=0.33</a:t>
            </a:r>
          </a:p>
          <a:p>
            <a:pPr>
              <a:spcBef>
                <a:spcPts val="45"/>
              </a:spcBef>
            </a:pPr>
            <a:endParaRPr lang="fr-FR" sz="1200" b="1" dirty="0" smtClean="0">
              <a:solidFill>
                <a:schemeClr val="accent2">
                  <a:lumMod val="75000"/>
                </a:schemeClr>
              </a:solidFill>
              <a:cs typeface="Times New Roman"/>
            </a:endParaRPr>
          </a:p>
          <a:p>
            <a:pPr>
              <a:spcBef>
                <a:spcPts val="45"/>
              </a:spcBef>
            </a:pPr>
            <a:endParaRPr lang="en-US" sz="1200" b="1" dirty="0" smtClean="0">
              <a:solidFill>
                <a:schemeClr val="accent2">
                  <a:lumMod val="75000"/>
                </a:schemeClr>
              </a:solidFill>
              <a:cs typeface="Times New Roman"/>
            </a:endParaRPr>
          </a:p>
          <a:p>
            <a:pPr>
              <a:lnSpc>
                <a:spcPct val="100000"/>
              </a:lnSpc>
              <a:spcBef>
                <a:spcPts val="45"/>
              </a:spcBef>
            </a:pPr>
            <a:r>
              <a:rPr lang="en-US" sz="1200" b="1" dirty="0" smtClean="0">
                <a:cs typeface="Times New Roman"/>
              </a:rPr>
              <a:t>Le </a:t>
            </a:r>
            <a:r>
              <a:rPr lang="en-US" sz="1200" b="1" dirty="0" err="1" smtClean="0">
                <a:cs typeface="Times New Roman"/>
              </a:rPr>
              <a:t>confiance</a:t>
            </a:r>
            <a:r>
              <a:rPr lang="en-US" sz="1200" b="1" dirty="0" smtClean="0">
                <a:cs typeface="Times New Roman"/>
              </a:rPr>
              <a:t> de </a:t>
            </a:r>
            <a:r>
              <a:rPr lang="en-US" sz="1200" b="1" dirty="0" err="1" smtClean="0">
                <a:cs typeface="Times New Roman"/>
              </a:rPr>
              <a:t>cette</a:t>
            </a:r>
            <a:r>
              <a:rPr lang="en-US" sz="1200" b="1" dirty="0" smtClean="0">
                <a:cs typeface="Times New Roman"/>
              </a:rPr>
              <a:t> </a:t>
            </a:r>
            <a:r>
              <a:rPr lang="en-US" sz="1200" b="1" dirty="0" err="1" smtClean="0">
                <a:cs typeface="Times New Roman"/>
              </a:rPr>
              <a:t>regle</a:t>
            </a:r>
            <a:r>
              <a:rPr lang="en-US" sz="1200" b="1" dirty="0" smtClean="0">
                <a:cs typeface="Times New Roman"/>
              </a:rPr>
              <a:t> </a:t>
            </a:r>
            <a:r>
              <a:rPr lang="en-US" sz="1200" b="1" dirty="0" err="1" smtClean="0">
                <a:cs typeface="Times New Roman"/>
              </a:rPr>
              <a:t>est</a:t>
            </a:r>
            <a:r>
              <a:rPr lang="en-US" sz="1200" b="1" dirty="0" smtClean="0">
                <a:cs typeface="Times New Roman"/>
              </a:rPr>
              <a:t> </a:t>
            </a:r>
            <a:r>
              <a:rPr lang="en-US" sz="1200" b="1" dirty="0" smtClean="0">
                <a:solidFill>
                  <a:schemeClr val="accent2">
                    <a:lumMod val="75000"/>
                  </a:schemeClr>
                </a:solidFill>
                <a:cs typeface="Times New Roman"/>
              </a:rPr>
              <a:t>2/4=0,5 (50%)                                                                     </a:t>
            </a:r>
          </a:p>
          <a:p>
            <a:pPr marL="12700">
              <a:lnSpc>
                <a:spcPct val="100000"/>
              </a:lnSpc>
              <a:spcBef>
                <a:spcPts val="100"/>
              </a:spcBef>
            </a:pPr>
            <a:endParaRPr lang="en-US" b="1" baseline="0" dirty="0" smtClean="0"/>
          </a:p>
          <a:p>
            <a:r>
              <a:rPr lang="en-US" baseline="0" dirty="0" smtClean="0"/>
              <a:t> </a:t>
            </a:r>
            <a:endParaRPr lang="en-US" dirty="0"/>
          </a:p>
        </p:txBody>
      </p:sp>
      <p:sp>
        <p:nvSpPr>
          <p:cNvPr id="4" name="Espace réservé du numéro de diapositive 3"/>
          <p:cNvSpPr>
            <a:spLocks noGrp="1"/>
          </p:cNvSpPr>
          <p:nvPr>
            <p:ph type="sldNum" sz="quarter" idx="10"/>
          </p:nvPr>
        </p:nvSpPr>
        <p:spPr/>
        <p:txBody>
          <a:bodyPr/>
          <a:lstStyle/>
          <a:p>
            <a:fld id="{0DA38212-553E-41BB-83EE-DAE07C13F9C0}" type="slidenum">
              <a:rPr lang="en-US" smtClean="0"/>
              <a:t>9</a:t>
            </a:fld>
            <a:endParaRPr lang="en-US"/>
          </a:p>
        </p:txBody>
      </p:sp>
    </p:spTree>
    <p:extLst>
      <p:ext uri="{BB962C8B-B14F-4D97-AF65-F5344CB8AC3E}">
        <p14:creationId xmlns:p14="http://schemas.microsoft.com/office/powerpoint/2010/main" val="532158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Extraction des </a:t>
            </a:r>
            <a:r>
              <a:rPr lang="fr-FR" b="1" dirty="0" err="1" smtClean="0"/>
              <a:t>itemsets</a:t>
            </a:r>
            <a:r>
              <a:rPr lang="fr-FR" b="1" dirty="0" smtClean="0"/>
              <a:t> fréquents </a:t>
            </a:r>
            <a:r>
              <a:rPr lang="fr-FR" dirty="0" smtClean="0"/>
              <a:t>Il s’agit de parcourir un treillis et de calculer les </a:t>
            </a:r>
            <a:r>
              <a:rPr lang="fr-FR" b="1" dirty="0" smtClean="0"/>
              <a:t>supports</a:t>
            </a:r>
            <a:r>
              <a:rPr lang="fr-FR" dirty="0" smtClean="0"/>
              <a:t> associés à chaque combinaison </a:t>
            </a:r>
            <a:endParaRPr lang="en-US" dirty="0" smtClean="0"/>
          </a:p>
          <a:p>
            <a:endParaRPr lang="en-US" dirty="0" smtClean="0"/>
          </a:p>
          <a:p>
            <a:r>
              <a:rPr lang="fr-FR" dirty="0" smtClean="0"/>
              <a:t>Le nombre de configuration est très vite très élevé</a:t>
            </a:r>
          </a:p>
          <a:p>
            <a:r>
              <a:rPr lang="fr-FR" dirty="0" smtClean="0"/>
              <a:t> Chaque configuration nécessiterait un scan de la base de données </a:t>
            </a:r>
          </a:p>
          <a:p>
            <a:pPr marL="171450" indent="-171450">
              <a:buFont typeface="Arial" panose="020B0604020202020204" pitchFamily="34" charset="0"/>
              <a:buChar char="•"/>
            </a:pPr>
            <a:r>
              <a:rPr lang="fr-FR" dirty="0" smtClean="0"/>
              <a:t>Il faut s’appuyer sur le paramètre « </a:t>
            </a:r>
            <a:r>
              <a:rPr lang="fr-FR" dirty="0" err="1" smtClean="0"/>
              <a:t>support.min</a:t>
            </a:r>
            <a:r>
              <a:rPr lang="fr-FR" dirty="0" smtClean="0"/>
              <a:t> » </a:t>
            </a:r>
          </a:p>
          <a:p>
            <a:pPr marL="171450" indent="-171450">
              <a:buFont typeface="Arial" panose="020B0604020202020204" pitchFamily="34" charset="0"/>
              <a:buChar char="•"/>
            </a:pPr>
            <a:r>
              <a:rPr lang="fr-FR" dirty="0" smtClean="0"/>
              <a:t>Et les propriétés des </a:t>
            </a:r>
            <a:r>
              <a:rPr lang="fr-FR" dirty="0" err="1" smtClean="0"/>
              <a:t>itemsets</a:t>
            </a:r>
            <a:r>
              <a:rPr lang="fr-FR" dirty="0" smtClean="0"/>
              <a:t> </a:t>
            </a:r>
          </a:p>
          <a:p>
            <a:endParaRPr lang="fr-FR" dirty="0" smtClean="0"/>
          </a:p>
          <a:p>
            <a:r>
              <a:rPr lang="fr-FR" dirty="0" smtClean="0"/>
              <a:t>Pour réduire le nombre de configuration à évaluer réellement</a:t>
            </a:r>
          </a:p>
          <a:p>
            <a:endParaRPr lang="fr-FR" dirty="0" smtClean="0"/>
          </a:p>
          <a:p>
            <a:r>
              <a:rPr lang="fr-FR" sz="1200" dirty="0" err="1" smtClean="0"/>
              <a:t>Superset</a:t>
            </a:r>
            <a:r>
              <a:rPr lang="fr-FR" sz="1200" dirty="0" smtClean="0"/>
              <a:t> :</a:t>
            </a:r>
          </a:p>
          <a:p>
            <a:r>
              <a:rPr lang="fr-FR" sz="1200" dirty="0" smtClean="0"/>
              <a:t>B est un </a:t>
            </a:r>
            <a:r>
              <a:rPr lang="fr-FR" sz="1200" dirty="0" err="1" smtClean="0"/>
              <a:t>superset</a:t>
            </a:r>
            <a:r>
              <a:rPr lang="fr-FR" sz="1200" dirty="0" smtClean="0"/>
              <a:t> de A</a:t>
            </a:r>
          </a:p>
          <a:p>
            <a:r>
              <a:rPr lang="fr-FR" sz="1200" dirty="0" smtClean="0"/>
              <a:t>           si </a:t>
            </a:r>
            <a:r>
              <a:rPr lang="fr-FR" sz="1200" dirty="0" err="1" smtClean="0"/>
              <a:t>card</a:t>
            </a:r>
            <a:r>
              <a:rPr lang="fr-FR" sz="1200" dirty="0" smtClean="0"/>
              <a:t>(A) &lt; </a:t>
            </a:r>
            <a:r>
              <a:rPr lang="fr-FR" sz="1200" dirty="0" err="1" smtClean="0"/>
              <a:t>card</a:t>
            </a:r>
            <a:r>
              <a:rPr lang="fr-FR" sz="1200" dirty="0" smtClean="0"/>
              <a:t>(B)   et    A inclus dans B </a:t>
            </a:r>
          </a:p>
          <a:p>
            <a:r>
              <a:rPr lang="fr-FR" sz="1200" dirty="0" smtClean="0"/>
              <a:t>           -&gt; sup(B) ≤ sup(A)</a:t>
            </a:r>
          </a:p>
          <a:p>
            <a:endParaRPr lang="fr-FR" sz="1200" dirty="0" smtClean="0"/>
          </a:p>
          <a:p>
            <a:endParaRPr lang="fr-FR" sz="1200" dirty="0" smtClean="0"/>
          </a:p>
          <a:p>
            <a:endParaRPr lang="fr-FR" dirty="0" smtClean="0"/>
          </a:p>
          <a:p>
            <a:endParaRPr lang="fr-FR" dirty="0" smtClean="0"/>
          </a:p>
          <a:p>
            <a:endParaRPr lang="en-US" dirty="0"/>
          </a:p>
        </p:txBody>
      </p:sp>
      <p:sp>
        <p:nvSpPr>
          <p:cNvPr id="4" name="Espace réservé du numéro de diapositive 3"/>
          <p:cNvSpPr>
            <a:spLocks noGrp="1"/>
          </p:cNvSpPr>
          <p:nvPr>
            <p:ph type="sldNum" sz="quarter" idx="10"/>
          </p:nvPr>
        </p:nvSpPr>
        <p:spPr/>
        <p:txBody>
          <a:bodyPr/>
          <a:lstStyle/>
          <a:p>
            <a:fld id="{0DA38212-553E-41BB-83EE-DAE07C13F9C0}" type="slidenum">
              <a:rPr lang="en-US" smtClean="0"/>
              <a:t>10</a:t>
            </a:fld>
            <a:endParaRPr lang="en-US"/>
          </a:p>
        </p:txBody>
      </p:sp>
    </p:spTree>
    <p:extLst>
      <p:ext uri="{BB962C8B-B14F-4D97-AF65-F5344CB8AC3E}">
        <p14:creationId xmlns:p14="http://schemas.microsoft.com/office/powerpoint/2010/main" val="3797556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smtClean="0"/>
          </a:p>
          <a:p>
            <a:r>
              <a:rPr lang="fr-FR" dirty="0" smtClean="0"/>
              <a:t>Réduire l’exploration en éliminant  certaines pistes via le support min (</a:t>
            </a:r>
            <a:r>
              <a:rPr lang="fr-FR" dirty="0" err="1" smtClean="0"/>
              <a:t>sup.min</a:t>
            </a:r>
            <a:r>
              <a:rPr lang="fr-FR" dirty="0" smtClean="0"/>
              <a:t> = 2 ici) et les propriétés des </a:t>
            </a:r>
            <a:r>
              <a:rPr lang="fr-FR" dirty="0" err="1" smtClean="0"/>
              <a:t>itemsets</a:t>
            </a:r>
            <a:r>
              <a:rPr lang="fr-FR" dirty="0" smtClean="0"/>
              <a:t> </a:t>
            </a:r>
            <a:endParaRPr lang="en-US" dirty="0"/>
          </a:p>
        </p:txBody>
      </p:sp>
      <p:sp>
        <p:nvSpPr>
          <p:cNvPr id="4" name="Espace réservé du numéro de diapositive 3"/>
          <p:cNvSpPr>
            <a:spLocks noGrp="1"/>
          </p:cNvSpPr>
          <p:nvPr>
            <p:ph type="sldNum" sz="quarter" idx="10"/>
          </p:nvPr>
        </p:nvSpPr>
        <p:spPr/>
        <p:txBody>
          <a:bodyPr/>
          <a:lstStyle/>
          <a:p>
            <a:fld id="{0DA38212-553E-41BB-83EE-DAE07C13F9C0}" type="slidenum">
              <a:rPr lang="en-US" smtClean="0"/>
              <a:t>11</a:t>
            </a:fld>
            <a:endParaRPr lang="en-US"/>
          </a:p>
        </p:txBody>
      </p:sp>
    </p:spTree>
    <p:extLst>
      <p:ext uri="{BB962C8B-B14F-4D97-AF65-F5344CB8AC3E}">
        <p14:creationId xmlns:p14="http://schemas.microsoft.com/office/powerpoint/2010/main" val="107182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Les </a:t>
            </a:r>
            <a:r>
              <a:rPr lang="fr-FR" dirty="0" err="1" smtClean="0"/>
              <a:t>Itemsets</a:t>
            </a:r>
            <a:r>
              <a:rPr lang="fr-FR" dirty="0" smtClean="0"/>
              <a:t> fréquents</a:t>
            </a:r>
            <a:r>
              <a:rPr lang="fr-FR" baseline="0" dirty="0" smtClean="0"/>
              <a:t> après extraction sont :</a:t>
            </a:r>
          </a:p>
          <a:p>
            <a:r>
              <a:rPr lang="en-US" sz="1200" b="1" dirty="0" smtClean="0"/>
              <a:t>{p1}, {p2}, {p3} ,{p1,p2}, {p1,p4}, {p2,p3} {p1,p2,p3}               </a:t>
            </a:r>
          </a:p>
          <a:p>
            <a:endParaRPr lang="fr-FR" dirty="0" smtClean="0"/>
          </a:p>
          <a:p>
            <a:endParaRPr lang="en-US" dirty="0"/>
          </a:p>
        </p:txBody>
      </p:sp>
      <p:sp>
        <p:nvSpPr>
          <p:cNvPr id="4" name="Espace réservé du numéro de diapositive 3"/>
          <p:cNvSpPr>
            <a:spLocks noGrp="1"/>
          </p:cNvSpPr>
          <p:nvPr>
            <p:ph type="sldNum" sz="quarter" idx="10"/>
          </p:nvPr>
        </p:nvSpPr>
        <p:spPr/>
        <p:txBody>
          <a:bodyPr/>
          <a:lstStyle/>
          <a:p>
            <a:fld id="{0DA38212-553E-41BB-83EE-DAE07C13F9C0}" type="slidenum">
              <a:rPr lang="en-US" smtClean="0"/>
              <a:t>12</a:t>
            </a:fld>
            <a:endParaRPr lang="en-US"/>
          </a:p>
        </p:txBody>
      </p:sp>
    </p:spTree>
    <p:extLst>
      <p:ext uri="{BB962C8B-B14F-4D97-AF65-F5344CB8AC3E}">
        <p14:creationId xmlns:p14="http://schemas.microsoft.com/office/powerpoint/2010/main" val="343491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D5B9AE"/>
          </a:solidFill>
        </p:spPr>
        <p:txBody>
          <a:bodyPr wrap="square" lIns="0" tIns="0" rIns="0" bIns="0" rtlCol="0"/>
          <a:lstStyle/>
          <a:p>
            <a:endParaRPr/>
          </a:p>
        </p:txBody>
      </p:sp>
      <p:sp>
        <p:nvSpPr>
          <p:cNvPr id="2" name="Holder 2"/>
          <p:cNvSpPr>
            <a:spLocks noGrp="1"/>
          </p:cNvSpPr>
          <p:nvPr>
            <p:ph type="ctrTitle"/>
          </p:nvPr>
        </p:nvSpPr>
        <p:spPr>
          <a:xfrm>
            <a:off x="6585260" y="2444190"/>
            <a:ext cx="5117478" cy="4826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0" b="0" i="1">
                <a:solidFill>
                  <a:srgbClr val="323232"/>
                </a:solidFill>
                <a:latin typeface="Garamond"/>
                <a:cs typeface="Garamond"/>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0" b="0" i="1">
                <a:solidFill>
                  <a:srgbClr val="323232"/>
                </a:solidFill>
                <a:latin typeface="Garamond"/>
                <a:cs typeface="Garamond"/>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0" b="0" i="1">
                <a:solidFill>
                  <a:srgbClr val="323232"/>
                </a:solidFill>
                <a:latin typeface="Garamond"/>
                <a:cs typeface="Garamon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F5EDE7"/>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365092" y="1644653"/>
            <a:ext cx="13557814" cy="3378200"/>
          </a:xfrm>
          <a:prstGeom prst="rect">
            <a:avLst/>
          </a:prstGeom>
        </p:spPr>
        <p:txBody>
          <a:bodyPr wrap="square" lIns="0" tIns="0" rIns="0" bIns="0">
            <a:spAutoFit/>
          </a:bodyPr>
          <a:lstStyle>
            <a:lvl1pPr>
              <a:defRPr sz="12000" b="0" i="1">
                <a:solidFill>
                  <a:srgbClr val="323232"/>
                </a:solidFill>
                <a:latin typeface="Garamond"/>
                <a:cs typeface="Garamond"/>
              </a:defRPr>
            </a:lvl1pPr>
          </a:lstStyle>
          <a:p>
            <a:endParaRPr/>
          </a:p>
        </p:txBody>
      </p:sp>
      <p:sp>
        <p:nvSpPr>
          <p:cNvPr id="3" name="Holder 3"/>
          <p:cNvSpPr>
            <a:spLocks noGrp="1"/>
          </p:cNvSpPr>
          <p:nvPr>
            <p:ph type="body" idx="1"/>
          </p:nvPr>
        </p:nvSpPr>
        <p:spPr>
          <a:xfrm>
            <a:off x="1778000" y="2452840"/>
            <a:ext cx="14732000" cy="60401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3/15/2020</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810"/>
            <a:ext cx="18288000" cy="10100310"/>
          </a:xfrm>
          <a:custGeom>
            <a:avLst/>
            <a:gdLst/>
            <a:ahLst/>
            <a:cxnLst/>
            <a:rect l="l" t="t" r="r" b="b"/>
            <a:pathLst>
              <a:path w="18288000" h="10100310">
                <a:moveTo>
                  <a:pt x="0" y="10099904"/>
                </a:moveTo>
                <a:lnTo>
                  <a:pt x="18287999" y="10099904"/>
                </a:lnTo>
                <a:lnTo>
                  <a:pt x="18287999" y="0"/>
                </a:lnTo>
                <a:lnTo>
                  <a:pt x="0" y="0"/>
                </a:lnTo>
                <a:lnTo>
                  <a:pt x="0" y="10099904"/>
                </a:lnTo>
                <a:close/>
              </a:path>
            </a:pathLst>
          </a:custGeom>
          <a:solidFill>
            <a:srgbClr val="F5EDE7"/>
          </a:solidFill>
        </p:spPr>
        <p:txBody>
          <a:bodyPr wrap="square" lIns="0" tIns="0" rIns="0" bIns="0" rtlCol="0"/>
          <a:lstStyle/>
          <a:p>
            <a:endParaRPr/>
          </a:p>
        </p:txBody>
      </p:sp>
      <p:sp>
        <p:nvSpPr>
          <p:cNvPr id="3" name="object 3"/>
          <p:cNvSpPr/>
          <p:nvPr/>
        </p:nvSpPr>
        <p:spPr>
          <a:xfrm>
            <a:off x="0" y="10099904"/>
            <a:ext cx="18288000" cy="187325"/>
          </a:xfrm>
          <a:custGeom>
            <a:avLst/>
            <a:gdLst/>
            <a:ahLst/>
            <a:cxnLst/>
            <a:rect l="l" t="t" r="r" b="b"/>
            <a:pathLst>
              <a:path w="18288000" h="187325">
                <a:moveTo>
                  <a:pt x="0" y="0"/>
                </a:moveTo>
                <a:lnTo>
                  <a:pt x="18287999" y="0"/>
                </a:lnTo>
                <a:lnTo>
                  <a:pt x="18287999" y="187095"/>
                </a:lnTo>
                <a:lnTo>
                  <a:pt x="0" y="187095"/>
                </a:lnTo>
                <a:lnTo>
                  <a:pt x="0" y="0"/>
                </a:lnTo>
                <a:close/>
              </a:path>
            </a:pathLst>
          </a:custGeom>
          <a:solidFill>
            <a:srgbClr val="974F2F"/>
          </a:solidFill>
        </p:spPr>
        <p:txBody>
          <a:bodyPr wrap="square" lIns="0" tIns="0" rIns="0" bIns="0" rtlCol="0"/>
          <a:lstStyle/>
          <a:p>
            <a:endParaRPr/>
          </a:p>
        </p:txBody>
      </p:sp>
      <p:sp>
        <p:nvSpPr>
          <p:cNvPr id="7" name="object 7"/>
          <p:cNvSpPr txBox="1"/>
          <p:nvPr/>
        </p:nvSpPr>
        <p:spPr>
          <a:xfrm>
            <a:off x="2057400" y="2953150"/>
            <a:ext cx="13792200" cy="2841162"/>
          </a:xfrm>
          <a:prstGeom prst="rect">
            <a:avLst/>
          </a:prstGeom>
        </p:spPr>
        <p:txBody>
          <a:bodyPr vert="horz" wrap="square" lIns="0" tIns="172085" rIns="0" bIns="0" rtlCol="0">
            <a:spAutoFit/>
          </a:bodyPr>
          <a:lstStyle/>
          <a:p>
            <a:pPr marL="12700" marR="5080" algn="ctr">
              <a:lnSpc>
                <a:spcPts val="10430"/>
              </a:lnSpc>
              <a:spcBef>
                <a:spcPts val="1355"/>
              </a:spcBef>
            </a:pPr>
            <a:r>
              <a:rPr lang="en-US" sz="9600" spc="75" dirty="0" smtClean="0">
                <a:solidFill>
                  <a:srgbClr val="323232"/>
                </a:solidFill>
                <a:latin typeface="Georgia"/>
                <a:cs typeface="Georgia"/>
              </a:rPr>
              <a:t>REGLES D`ASSOCIATION</a:t>
            </a:r>
            <a:endParaRPr sz="9600" dirty="0">
              <a:latin typeface="Georgia"/>
              <a:cs typeface="Georgia"/>
            </a:endParaRPr>
          </a:p>
        </p:txBody>
      </p:sp>
      <p:sp>
        <p:nvSpPr>
          <p:cNvPr id="8" name="object 7"/>
          <p:cNvSpPr txBox="1"/>
          <p:nvPr/>
        </p:nvSpPr>
        <p:spPr>
          <a:xfrm>
            <a:off x="762000" y="6649928"/>
            <a:ext cx="17373600" cy="2387192"/>
          </a:xfrm>
          <a:prstGeom prst="rect">
            <a:avLst/>
          </a:prstGeom>
        </p:spPr>
        <p:txBody>
          <a:bodyPr vert="horz" wrap="square" lIns="0" tIns="172085" rIns="0" bIns="0" rtlCol="0">
            <a:spAutoFit/>
          </a:bodyPr>
          <a:lstStyle/>
          <a:p>
            <a:pPr algn="ctr">
              <a:lnSpc>
                <a:spcPct val="100000"/>
              </a:lnSpc>
              <a:spcBef>
                <a:spcPts val="1885"/>
              </a:spcBef>
            </a:pPr>
            <a:r>
              <a:rPr lang="en-US" sz="6400" i="1" spc="-535" smtClean="0">
                <a:solidFill>
                  <a:srgbClr val="323232"/>
                </a:solidFill>
                <a:latin typeface="Garamond"/>
                <a:cs typeface="Garamond"/>
              </a:rPr>
              <a:t>Presenter par</a:t>
            </a:r>
            <a:endParaRPr lang="en-US" sz="6400" i="1" spc="-535" dirty="0" smtClean="0">
              <a:solidFill>
                <a:srgbClr val="323232"/>
              </a:solidFill>
              <a:latin typeface="Garamond"/>
              <a:cs typeface="Garamond"/>
            </a:endParaRPr>
          </a:p>
          <a:p>
            <a:pPr algn="ctr">
              <a:lnSpc>
                <a:spcPct val="100000"/>
              </a:lnSpc>
              <a:spcBef>
                <a:spcPts val="1885"/>
              </a:spcBef>
            </a:pPr>
            <a:r>
              <a:rPr lang="en-US" sz="6400" dirty="0" smtClean="0">
                <a:latin typeface="Garamond"/>
                <a:cs typeface="Garamond"/>
              </a:rPr>
              <a:t>KEVIN      WALTER    WASSILA</a:t>
            </a:r>
            <a:endParaRPr sz="6400" dirty="0">
              <a:latin typeface="Garamond"/>
              <a:cs typeface="Garamond"/>
            </a:endParaRP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90" y="-38100"/>
            <a:ext cx="18316731" cy="2135634"/>
          </a:xfrm>
          <a:prstGeom prst="rect">
            <a:avLst/>
          </a:prstGeom>
        </p:spPr>
      </p:pic>
      <p:sp>
        <p:nvSpPr>
          <p:cNvPr id="10" name="object 6"/>
          <p:cNvSpPr txBox="1"/>
          <p:nvPr/>
        </p:nvSpPr>
        <p:spPr>
          <a:xfrm>
            <a:off x="5010451" y="1401922"/>
            <a:ext cx="8225155" cy="1260602"/>
          </a:xfrm>
          <a:prstGeom prst="rect">
            <a:avLst/>
          </a:prstGeom>
          <a:solidFill>
            <a:srgbClr val="974F2F"/>
          </a:solidFill>
        </p:spPr>
        <p:txBody>
          <a:bodyPr vert="horz" wrap="square" lIns="0" tIns="6350" rIns="0" bIns="0" rtlCol="0">
            <a:spAutoFit/>
          </a:bodyPr>
          <a:lstStyle/>
          <a:p>
            <a:pPr>
              <a:lnSpc>
                <a:spcPct val="100000"/>
              </a:lnSpc>
              <a:spcBef>
                <a:spcPts val="50"/>
              </a:spcBef>
            </a:pPr>
            <a:endParaRPr sz="3350" dirty="0" smtClean="0">
              <a:latin typeface="Times New Roman"/>
              <a:cs typeface="Times New Roman"/>
            </a:endParaRPr>
          </a:p>
          <a:p>
            <a:pPr marL="80010" algn="ctr">
              <a:lnSpc>
                <a:spcPct val="100000"/>
              </a:lnSpc>
              <a:tabLst>
                <a:tab pos="2186940" algn="l"/>
                <a:tab pos="3687445" algn="l"/>
                <a:tab pos="5004435" algn="l"/>
              </a:tabLst>
            </a:pPr>
            <a:r>
              <a:rPr lang="en-US" sz="2400" spc="175" dirty="0" err="1" smtClean="0">
                <a:solidFill>
                  <a:srgbClr val="F5EDE7"/>
                </a:solidFill>
                <a:latin typeface="Georgia"/>
                <a:cs typeface="Georgia"/>
              </a:rPr>
              <a:t>Systeme</a:t>
            </a:r>
            <a:r>
              <a:rPr lang="en-US" sz="2400" spc="175" dirty="0" smtClean="0">
                <a:solidFill>
                  <a:srgbClr val="F5EDE7"/>
                </a:solidFill>
                <a:latin typeface="Georgia"/>
                <a:cs typeface="Georgia"/>
              </a:rPr>
              <a:t> </a:t>
            </a:r>
            <a:r>
              <a:rPr lang="en-US" sz="2400" spc="175" dirty="0" err="1" smtClean="0">
                <a:solidFill>
                  <a:srgbClr val="F5EDE7"/>
                </a:solidFill>
                <a:latin typeface="Georgia"/>
                <a:cs typeface="Georgia"/>
              </a:rPr>
              <a:t>d`aide</a:t>
            </a:r>
            <a:r>
              <a:rPr lang="en-US" sz="2400" spc="175" dirty="0" smtClean="0">
                <a:solidFill>
                  <a:srgbClr val="F5EDE7"/>
                </a:solidFill>
                <a:latin typeface="Georgia"/>
                <a:cs typeface="Georgia"/>
              </a:rPr>
              <a:t> a la </a:t>
            </a:r>
            <a:r>
              <a:rPr lang="en-US" sz="2400" spc="175" dirty="0" err="1" smtClean="0">
                <a:solidFill>
                  <a:srgbClr val="F5EDE7"/>
                </a:solidFill>
                <a:latin typeface="Georgia"/>
                <a:cs typeface="Georgia"/>
              </a:rPr>
              <a:t>décision</a:t>
            </a:r>
            <a:endParaRPr lang="en-US" sz="2400" spc="125" dirty="0" smtClean="0">
              <a:solidFill>
                <a:srgbClr val="F5EDE7"/>
              </a:solidFill>
              <a:latin typeface="Georgia"/>
              <a:cs typeface="Georgia"/>
            </a:endParaRPr>
          </a:p>
          <a:p>
            <a:pPr marL="80010" algn="ctr">
              <a:lnSpc>
                <a:spcPct val="100000"/>
              </a:lnSpc>
              <a:tabLst>
                <a:tab pos="2186940" algn="l"/>
                <a:tab pos="3687445" algn="l"/>
                <a:tab pos="5004435" algn="l"/>
              </a:tabLst>
            </a:pPr>
            <a:endParaRPr lang="en-US" sz="2400" spc="125" dirty="0">
              <a:solidFill>
                <a:srgbClr val="F5EDE7"/>
              </a:solidFill>
              <a:latin typeface="Georgia"/>
              <a:cs typeface="Georgi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021" y="0"/>
            <a:ext cx="18288000" cy="10287000"/>
          </a:xfrm>
          <a:custGeom>
            <a:avLst/>
            <a:gdLst/>
            <a:ahLst/>
            <a:cxnLst/>
            <a:rect l="l" t="t" r="r" b="b"/>
            <a:pathLst>
              <a:path w="10925810" h="10287000">
                <a:moveTo>
                  <a:pt x="0" y="10286999"/>
                </a:moveTo>
                <a:lnTo>
                  <a:pt x="10925328" y="10286999"/>
                </a:lnTo>
                <a:lnTo>
                  <a:pt x="10925328" y="0"/>
                </a:lnTo>
                <a:lnTo>
                  <a:pt x="0" y="0"/>
                </a:lnTo>
                <a:lnTo>
                  <a:pt x="0" y="10286999"/>
                </a:lnTo>
                <a:close/>
              </a:path>
            </a:pathLst>
          </a:custGeom>
          <a:solidFill>
            <a:srgbClr val="F5EDE7"/>
          </a:solidFill>
        </p:spPr>
        <p:txBody>
          <a:bodyPr wrap="square" lIns="0" tIns="0" rIns="0" bIns="0" rtlCol="0"/>
          <a:lstStyle/>
          <a:p>
            <a:endParaRPr/>
          </a:p>
        </p:txBody>
      </p:sp>
      <p:sp>
        <p:nvSpPr>
          <p:cNvPr id="9" name="object 9"/>
          <p:cNvSpPr/>
          <p:nvPr/>
        </p:nvSpPr>
        <p:spPr>
          <a:xfrm>
            <a:off x="0" y="2138384"/>
            <a:ext cx="2019300" cy="0"/>
          </a:xfrm>
          <a:custGeom>
            <a:avLst/>
            <a:gdLst/>
            <a:ahLst/>
            <a:cxnLst/>
            <a:rect l="l" t="t" r="r" b="b"/>
            <a:pathLst>
              <a:path w="2019300">
                <a:moveTo>
                  <a:pt x="0" y="0"/>
                </a:moveTo>
                <a:lnTo>
                  <a:pt x="2019299" y="0"/>
                </a:lnTo>
              </a:path>
            </a:pathLst>
          </a:custGeom>
          <a:ln w="38099">
            <a:solidFill>
              <a:srgbClr val="323232"/>
            </a:solidFill>
          </a:ln>
        </p:spPr>
        <p:txBody>
          <a:bodyPr wrap="square" lIns="0" tIns="0" rIns="0" bIns="0" rtlCol="0"/>
          <a:lstStyle/>
          <a:p>
            <a:endParaRPr/>
          </a:p>
        </p:txBody>
      </p:sp>
      <p:sp>
        <p:nvSpPr>
          <p:cNvPr id="11" name="object 6"/>
          <p:cNvSpPr/>
          <p:nvPr/>
        </p:nvSpPr>
        <p:spPr>
          <a:xfrm>
            <a:off x="2289944" y="13117"/>
            <a:ext cx="13178656" cy="1105544"/>
          </a:xfrm>
          <a:custGeom>
            <a:avLst/>
            <a:gdLst/>
            <a:ahLst/>
            <a:cxnLst/>
            <a:rect l="l" t="t" r="r" b="b"/>
            <a:pathLst>
              <a:path w="5067300" h="4762500">
                <a:moveTo>
                  <a:pt x="0" y="0"/>
                </a:moveTo>
                <a:lnTo>
                  <a:pt x="5067299" y="0"/>
                </a:lnTo>
                <a:lnTo>
                  <a:pt x="5067299" y="4762499"/>
                </a:lnTo>
                <a:lnTo>
                  <a:pt x="0" y="4762499"/>
                </a:lnTo>
                <a:lnTo>
                  <a:pt x="0" y="0"/>
                </a:lnTo>
                <a:close/>
              </a:path>
            </a:pathLst>
          </a:custGeom>
          <a:solidFill>
            <a:srgbClr val="D5B9AE"/>
          </a:solidFill>
        </p:spPr>
        <p:txBody>
          <a:bodyPr wrap="square" lIns="0" tIns="0" rIns="0" bIns="0" rtlCol="0"/>
          <a:lstStyle/>
          <a:p>
            <a:pPr marL="12700">
              <a:lnSpc>
                <a:spcPct val="100000"/>
              </a:lnSpc>
              <a:spcBef>
                <a:spcPts val="5"/>
              </a:spcBef>
              <a:tabLst>
                <a:tab pos="1899285" algn="l"/>
              </a:tabLst>
            </a:pPr>
            <a:endParaRPr lang="en-US" dirty="0">
              <a:latin typeface="Palatino Linotype"/>
              <a:cs typeface="Palatino Linotype"/>
            </a:endParaRPr>
          </a:p>
        </p:txBody>
      </p:sp>
      <p:sp>
        <p:nvSpPr>
          <p:cNvPr id="12" name="ZoneTexte 11"/>
          <p:cNvSpPr txBox="1"/>
          <p:nvPr/>
        </p:nvSpPr>
        <p:spPr>
          <a:xfrm>
            <a:off x="5943600" y="68734"/>
            <a:ext cx="4310530" cy="769441"/>
          </a:xfrm>
          <a:prstGeom prst="rect">
            <a:avLst/>
          </a:prstGeom>
          <a:noFill/>
        </p:spPr>
        <p:txBody>
          <a:bodyPr wrap="square" rtlCol="0">
            <a:spAutoFit/>
          </a:bodyPr>
          <a:lstStyle/>
          <a:p>
            <a:r>
              <a:rPr lang="en-US" sz="4400" b="1" dirty="0" smtClean="0"/>
              <a:t>EXEMPLE (Suite)</a:t>
            </a:r>
            <a:endParaRPr lang="en-US" sz="4400" b="1" dirty="0"/>
          </a:p>
        </p:txBody>
      </p:sp>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9107" y="152749"/>
            <a:ext cx="1488760" cy="701041"/>
          </a:xfrm>
          <a:prstGeom prst="rect">
            <a:avLst/>
          </a:prstGeom>
        </p:spPr>
      </p:pic>
      <p:sp>
        <p:nvSpPr>
          <p:cNvPr id="6" name="Titre 5"/>
          <p:cNvSpPr>
            <a:spLocks noGrp="1"/>
          </p:cNvSpPr>
          <p:nvPr>
            <p:ph type="title"/>
          </p:nvPr>
        </p:nvSpPr>
        <p:spPr>
          <a:xfrm>
            <a:off x="8420100" y="2064287"/>
            <a:ext cx="454308" cy="603247"/>
          </a:xfrm>
        </p:spPr>
        <p:txBody>
          <a:bodyPr/>
          <a:lstStyle/>
          <a:p>
            <a:r>
              <a:rPr lang="en-US" sz="4000" i="0" dirty="0" smtClean="0">
                <a:latin typeface="+mn-lt"/>
              </a:rPr>
              <a:t>Ø</a:t>
            </a:r>
            <a:endParaRPr lang="en-US" sz="4000" i="0" dirty="0">
              <a:latin typeface="+mn-lt"/>
            </a:endParaRPr>
          </a:p>
        </p:txBody>
      </p:sp>
      <p:sp>
        <p:nvSpPr>
          <p:cNvPr id="19" name="ZoneTexte 18"/>
          <p:cNvSpPr txBox="1"/>
          <p:nvPr/>
        </p:nvSpPr>
        <p:spPr>
          <a:xfrm>
            <a:off x="3336365" y="3739120"/>
            <a:ext cx="9525000" cy="707886"/>
          </a:xfrm>
          <a:prstGeom prst="rect">
            <a:avLst/>
          </a:prstGeom>
          <a:noFill/>
        </p:spPr>
        <p:txBody>
          <a:bodyPr wrap="square" rtlCol="0">
            <a:spAutoFit/>
          </a:bodyPr>
          <a:lstStyle/>
          <a:p>
            <a:r>
              <a:rPr lang="en-US" sz="4000" b="1" dirty="0" smtClean="0"/>
              <a:t>{p1}                      {p2}              {p3}              {p4}</a:t>
            </a:r>
            <a:endParaRPr lang="en-US" sz="4000" b="1" dirty="0"/>
          </a:p>
        </p:txBody>
      </p:sp>
      <p:sp>
        <p:nvSpPr>
          <p:cNvPr id="8" name="ZoneTexte 7"/>
          <p:cNvSpPr txBox="1"/>
          <p:nvPr/>
        </p:nvSpPr>
        <p:spPr>
          <a:xfrm>
            <a:off x="990600" y="5285830"/>
            <a:ext cx="14859000" cy="707886"/>
          </a:xfrm>
          <a:prstGeom prst="rect">
            <a:avLst/>
          </a:prstGeom>
          <a:noFill/>
        </p:spPr>
        <p:txBody>
          <a:bodyPr wrap="square" rtlCol="0">
            <a:spAutoFit/>
          </a:bodyPr>
          <a:lstStyle/>
          <a:p>
            <a:r>
              <a:rPr lang="en-US" sz="3600" b="1" dirty="0" smtClean="0"/>
              <a:t>{p1,p2}          {</a:t>
            </a:r>
            <a:r>
              <a:rPr lang="en-US" sz="4000" b="1" dirty="0" smtClean="0"/>
              <a:t>p1,p3</a:t>
            </a:r>
            <a:r>
              <a:rPr lang="en-US" sz="3600" b="1" dirty="0" smtClean="0"/>
              <a:t>}                {p1,p4}              {p2,p3}            {p2,p4}        {p3,p4} </a:t>
            </a:r>
            <a:endParaRPr lang="en-US" sz="3600" b="1" dirty="0"/>
          </a:p>
        </p:txBody>
      </p:sp>
      <p:sp>
        <p:nvSpPr>
          <p:cNvPr id="10" name="ZoneTexte 9"/>
          <p:cNvSpPr txBox="1"/>
          <p:nvPr/>
        </p:nvSpPr>
        <p:spPr>
          <a:xfrm>
            <a:off x="2289944" y="7050069"/>
            <a:ext cx="14778856" cy="707886"/>
          </a:xfrm>
          <a:prstGeom prst="rect">
            <a:avLst/>
          </a:prstGeom>
          <a:noFill/>
        </p:spPr>
        <p:txBody>
          <a:bodyPr wrap="square" rtlCol="0">
            <a:spAutoFit/>
          </a:bodyPr>
          <a:lstStyle/>
          <a:p>
            <a:r>
              <a:rPr lang="en-US" sz="4000" b="1" dirty="0" smtClean="0"/>
              <a:t>{p1,p2,p3}                 {p1,p2,p4}                  {p1,p3,p4}         {p2,p3,p4}</a:t>
            </a:r>
            <a:endParaRPr lang="en-US" sz="4000" b="1" dirty="0"/>
          </a:p>
        </p:txBody>
      </p:sp>
      <p:sp>
        <p:nvSpPr>
          <p:cNvPr id="20" name="ZoneTexte 19"/>
          <p:cNvSpPr txBox="1"/>
          <p:nvPr/>
        </p:nvSpPr>
        <p:spPr>
          <a:xfrm>
            <a:off x="7926772" y="9541014"/>
            <a:ext cx="3505200" cy="707886"/>
          </a:xfrm>
          <a:prstGeom prst="rect">
            <a:avLst/>
          </a:prstGeom>
          <a:noFill/>
        </p:spPr>
        <p:txBody>
          <a:bodyPr wrap="square" rtlCol="0">
            <a:spAutoFit/>
          </a:bodyPr>
          <a:lstStyle/>
          <a:p>
            <a:r>
              <a:rPr lang="en-US" sz="4000" b="1" dirty="0" smtClean="0"/>
              <a:t>{p1,p2,p3,p4} </a:t>
            </a:r>
            <a:endParaRPr lang="en-US" sz="4000" b="1" dirty="0"/>
          </a:p>
        </p:txBody>
      </p:sp>
      <p:cxnSp>
        <p:nvCxnSpPr>
          <p:cNvPr id="22" name="Connecteur droit 21"/>
          <p:cNvCxnSpPr/>
          <p:nvPr/>
        </p:nvCxnSpPr>
        <p:spPr>
          <a:xfrm flipH="1">
            <a:off x="2019300" y="4447006"/>
            <a:ext cx="1485900" cy="838824"/>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Connecteur droit 22"/>
          <p:cNvCxnSpPr/>
          <p:nvPr/>
        </p:nvCxnSpPr>
        <p:spPr>
          <a:xfrm>
            <a:off x="4038600" y="4464867"/>
            <a:ext cx="304800" cy="966838"/>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Connecteur droit 25"/>
          <p:cNvCxnSpPr/>
          <p:nvPr/>
        </p:nvCxnSpPr>
        <p:spPr>
          <a:xfrm>
            <a:off x="4343400" y="4320793"/>
            <a:ext cx="2667000" cy="1110912"/>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Connecteur droit 28"/>
          <p:cNvCxnSpPr/>
          <p:nvPr/>
        </p:nvCxnSpPr>
        <p:spPr>
          <a:xfrm flipV="1">
            <a:off x="4301223" y="2399600"/>
            <a:ext cx="3527629" cy="1339520"/>
          </a:xfrm>
          <a:prstGeom prst="line">
            <a:avLst/>
          </a:prstGeom>
        </p:spPr>
        <p:style>
          <a:lnRef idx="3">
            <a:schemeClr val="accent2"/>
          </a:lnRef>
          <a:fillRef idx="0">
            <a:schemeClr val="accent2"/>
          </a:fillRef>
          <a:effectRef idx="2">
            <a:schemeClr val="accent2"/>
          </a:effectRef>
          <a:fontRef idx="minor">
            <a:schemeClr val="tx1"/>
          </a:fontRef>
        </p:style>
      </p:cxnSp>
      <p:cxnSp>
        <p:nvCxnSpPr>
          <p:cNvPr id="33" name="Connecteur droit 32"/>
          <p:cNvCxnSpPr/>
          <p:nvPr/>
        </p:nvCxnSpPr>
        <p:spPr>
          <a:xfrm flipV="1">
            <a:off x="7239000" y="2823090"/>
            <a:ext cx="1114984" cy="929395"/>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Connecteur droit 34"/>
          <p:cNvCxnSpPr/>
          <p:nvPr/>
        </p:nvCxnSpPr>
        <p:spPr>
          <a:xfrm flipH="1" flipV="1">
            <a:off x="8874408" y="2858807"/>
            <a:ext cx="804964" cy="891063"/>
          </a:xfrm>
          <a:prstGeom prst="line">
            <a:avLst/>
          </a:prstGeom>
        </p:spPr>
        <p:style>
          <a:lnRef idx="3">
            <a:schemeClr val="accent2"/>
          </a:lnRef>
          <a:fillRef idx="0">
            <a:schemeClr val="accent2"/>
          </a:fillRef>
          <a:effectRef idx="2">
            <a:schemeClr val="accent2"/>
          </a:effectRef>
          <a:fontRef idx="minor">
            <a:schemeClr val="tx1"/>
          </a:fontRef>
        </p:style>
      </p:cxnSp>
      <p:cxnSp>
        <p:nvCxnSpPr>
          <p:cNvPr id="39" name="Connecteur droit 38"/>
          <p:cNvCxnSpPr/>
          <p:nvPr/>
        </p:nvCxnSpPr>
        <p:spPr>
          <a:xfrm flipH="1" flipV="1">
            <a:off x="9013265" y="2464592"/>
            <a:ext cx="3088941" cy="1357411"/>
          </a:xfrm>
          <a:prstGeom prst="line">
            <a:avLst/>
          </a:prstGeom>
        </p:spPr>
        <p:style>
          <a:lnRef idx="3">
            <a:schemeClr val="accent2"/>
          </a:lnRef>
          <a:fillRef idx="0">
            <a:schemeClr val="accent2"/>
          </a:fillRef>
          <a:effectRef idx="2">
            <a:schemeClr val="accent2"/>
          </a:effectRef>
          <a:fontRef idx="minor">
            <a:schemeClr val="tx1"/>
          </a:fontRef>
        </p:style>
      </p:cxnSp>
      <p:cxnSp>
        <p:nvCxnSpPr>
          <p:cNvPr id="45" name="Connecteur droit 44"/>
          <p:cNvCxnSpPr/>
          <p:nvPr/>
        </p:nvCxnSpPr>
        <p:spPr>
          <a:xfrm flipV="1">
            <a:off x="2289944" y="4301792"/>
            <a:ext cx="4872856" cy="1146165"/>
          </a:xfrm>
          <a:prstGeom prst="line">
            <a:avLst/>
          </a:prstGeom>
        </p:spPr>
        <p:style>
          <a:lnRef idx="3">
            <a:schemeClr val="accent2"/>
          </a:lnRef>
          <a:fillRef idx="0">
            <a:schemeClr val="accent2"/>
          </a:fillRef>
          <a:effectRef idx="2">
            <a:schemeClr val="accent2"/>
          </a:effectRef>
          <a:fontRef idx="minor">
            <a:schemeClr val="tx1"/>
          </a:fontRef>
        </p:style>
      </p:cxnSp>
      <p:cxnSp>
        <p:nvCxnSpPr>
          <p:cNvPr id="47" name="Connecteur droit 46"/>
          <p:cNvCxnSpPr/>
          <p:nvPr/>
        </p:nvCxnSpPr>
        <p:spPr>
          <a:xfrm flipH="1" flipV="1">
            <a:off x="7298122" y="4320793"/>
            <a:ext cx="2684078" cy="1140530"/>
          </a:xfrm>
          <a:prstGeom prst="line">
            <a:avLst/>
          </a:prstGeom>
        </p:spPr>
        <p:style>
          <a:lnRef idx="3">
            <a:schemeClr val="accent2"/>
          </a:lnRef>
          <a:fillRef idx="0">
            <a:schemeClr val="accent2"/>
          </a:fillRef>
          <a:effectRef idx="2">
            <a:schemeClr val="accent2"/>
          </a:effectRef>
          <a:fontRef idx="minor">
            <a:schemeClr val="tx1"/>
          </a:fontRef>
        </p:style>
      </p:cxnSp>
      <p:cxnSp>
        <p:nvCxnSpPr>
          <p:cNvPr id="50" name="Connecteur droit 49"/>
          <p:cNvCxnSpPr/>
          <p:nvPr/>
        </p:nvCxnSpPr>
        <p:spPr>
          <a:xfrm flipH="1" flipV="1">
            <a:off x="7526722" y="4301792"/>
            <a:ext cx="5198678" cy="1129913"/>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Connecteur droit 53"/>
          <p:cNvCxnSpPr/>
          <p:nvPr/>
        </p:nvCxnSpPr>
        <p:spPr>
          <a:xfrm flipV="1">
            <a:off x="4648200" y="4272174"/>
            <a:ext cx="4628690" cy="1186533"/>
          </a:xfrm>
          <a:prstGeom prst="line">
            <a:avLst/>
          </a:prstGeom>
        </p:spPr>
        <p:style>
          <a:lnRef idx="3">
            <a:schemeClr val="accent2"/>
          </a:lnRef>
          <a:fillRef idx="0">
            <a:schemeClr val="accent2"/>
          </a:fillRef>
          <a:effectRef idx="2">
            <a:schemeClr val="accent2"/>
          </a:effectRef>
          <a:fontRef idx="minor">
            <a:schemeClr val="tx1"/>
          </a:fontRef>
        </p:style>
      </p:cxnSp>
      <p:cxnSp>
        <p:nvCxnSpPr>
          <p:cNvPr id="57" name="Connecteur droit 56"/>
          <p:cNvCxnSpPr/>
          <p:nvPr/>
        </p:nvCxnSpPr>
        <p:spPr>
          <a:xfrm flipH="1" flipV="1">
            <a:off x="10126061" y="4222506"/>
            <a:ext cx="4525361" cy="1204222"/>
          </a:xfrm>
          <a:prstGeom prst="line">
            <a:avLst/>
          </a:prstGeom>
        </p:spPr>
        <p:style>
          <a:lnRef idx="3">
            <a:schemeClr val="accent2"/>
          </a:lnRef>
          <a:fillRef idx="0">
            <a:schemeClr val="accent2"/>
          </a:fillRef>
          <a:effectRef idx="2">
            <a:schemeClr val="accent2"/>
          </a:effectRef>
          <a:fontRef idx="minor">
            <a:schemeClr val="tx1"/>
          </a:fontRef>
        </p:style>
      </p:cxnSp>
      <p:cxnSp>
        <p:nvCxnSpPr>
          <p:cNvPr id="59" name="Connecteur droit 58"/>
          <p:cNvCxnSpPr/>
          <p:nvPr/>
        </p:nvCxnSpPr>
        <p:spPr>
          <a:xfrm flipH="1" flipV="1">
            <a:off x="9812722" y="4349438"/>
            <a:ext cx="533400" cy="1077290"/>
          </a:xfrm>
          <a:prstGeom prst="line">
            <a:avLst/>
          </a:prstGeom>
        </p:spPr>
        <p:style>
          <a:lnRef idx="3">
            <a:schemeClr val="accent2"/>
          </a:lnRef>
          <a:fillRef idx="0">
            <a:schemeClr val="accent2"/>
          </a:fillRef>
          <a:effectRef idx="2">
            <a:schemeClr val="accent2"/>
          </a:effectRef>
          <a:fontRef idx="minor">
            <a:schemeClr val="tx1"/>
          </a:fontRef>
        </p:style>
      </p:cxnSp>
      <p:cxnSp>
        <p:nvCxnSpPr>
          <p:cNvPr id="62" name="Connecteur droit 61"/>
          <p:cNvCxnSpPr/>
          <p:nvPr/>
        </p:nvCxnSpPr>
        <p:spPr>
          <a:xfrm flipH="1">
            <a:off x="7390757" y="4330546"/>
            <a:ext cx="4667433" cy="1200294"/>
          </a:xfrm>
          <a:prstGeom prst="line">
            <a:avLst/>
          </a:prstGeom>
        </p:spPr>
        <p:style>
          <a:lnRef idx="3">
            <a:schemeClr val="accent2"/>
          </a:lnRef>
          <a:fillRef idx="0">
            <a:schemeClr val="accent2"/>
          </a:fillRef>
          <a:effectRef idx="2">
            <a:schemeClr val="accent2"/>
          </a:effectRef>
          <a:fontRef idx="minor">
            <a:schemeClr val="tx1"/>
          </a:fontRef>
        </p:style>
      </p:cxnSp>
      <p:cxnSp>
        <p:nvCxnSpPr>
          <p:cNvPr id="64" name="Connecteur droit 63"/>
          <p:cNvCxnSpPr/>
          <p:nvPr/>
        </p:nvCxnSpPr>
        <p:spPr>
          <a:xfrm>
            <a:off x="12202051" y="4301792"/>
            <a:ext cx="667210" cy="1216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67" name="Connecteur droit 66"/>
          <p:cNvCxnSpPr/>
          <p:nvPr/>
        </p:nvCxnSpPr>
        <p:spPr>
          <a:xfrm>
            <a:off x="12535656" y="4343149"/>
            <a:ext cx="2780544" cy="1175443"/>
          </a:xfrm>
          <a:prstGeom prst="line">
            <a:avLst/>
          </a:prstGeom>
        </p:spPr>
        <p:style>
          <a:lnRef idx="3">
            <a:schemeClr val="accent2"/>
          </a:lnRef>
          <a:fillRef idx="0">
            <a:schemeClr val="accent2"/>
          </a:fillRef>
          <a:effectRef idx="2">
            <a:schemeClr val="accent2"/>
          </a:effectRef>
          <a:fontRef idx="minor">
            <a:schemeClr val="tx1"/>
          </a:fontRef>
        </p:style>
      </p:cxnSp>
      <p:cxnSp>
        <p:nvCxnSpPr>
          <p:cNvPr id="71" name="Connecteur droit 70"/>
          <p:cNvCxnSpPr/>
          <p:nvPr/>
        </p:nvCxnSpPr>
        <p:spPr>
          <a:xfrm>
            <a:off x="1608066" y="5778497"/>
            <a:ext cx="1290484" cy="1456120"/>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Connecteur droit 74"/>
          <p:cNvCxnSpPr/>
          <p:nvPr/>
        </p:nvCxnSpPr>
        <p:spPr>
          <a:xfrm>
            <a:off x="2019300" y="5867838"/>
            <a:ext cx="4852344" cy="1182231"/>
          </a:xfrm>
          <a:prstGeom prst="line">
            <a:avLst/>
          </a:prstGeom>
        </p:spPr>
        <p:style>
          <a:lnRef idx="3">
            <a:schemeClr val="accent2"/>
          </a:lnRef>
          <a:fillRef idx="0">
            <a:schemeClr val="accent2"/>
          </a:fillRef>
          <a:effectRef idx="2">
            <a:schemeClr val="accent2"/>
          </a:effectRef>
          <a:fontRef idx="minor">
            <a:schemeClr val="tx1"/>
          </a:fontRef>
        </p:style>
      </p:cxnSp>
      <p:cxnSp>
        <p:nvCxnSpPr>
          <p:cNvPr id="77" name="Connecteur droit 76"/>
          <p:cNvCxnSpPr/>
          <p:nvPr/>
        </p:nvCxnSpPr>
        <p:spPr>
          <a:xfrm flipH="1">
            <a:off x="3633592" y="5786526"/>
            <a:ext cx="557410" cy="1465578"/>
          </a:xfrm>
          <a:prstGeom prst="line">
            <a:avLst/>
          </a:prstGeom>
        </p:spPr>
        <p:style>
          <a:lnRef idx="3">
            <a:schemeClr val="accent2"/>
          </a:lnRef>
          <a:fillRef idx="0">
            <a:schemeClr val="accent2"/>
          </a:fillRef>
          <a:effectRef idx="2">
            <a:schemeClr val="accent2"/>
          </a:effectRef>
          <a:fontRef idx="minor">
            <a:schemeClr val="tx1"/>
          </a:fontRef>
        </p:style>
      </p:cxnSp>
      <p:cxnSp>
        <p:nvCxnSpPr>
          <p:cNvPr id="81" name="Connecteur droit 80"/>
          <p:cNvCxnSpPr/>
          <p:nvPr/>
        </p:nvCxnSpPr>
        <p:spPr>
          <a:xfrm flipH="1">
            <a:off x="3912008" y="5851586"/>
            <a:ext cx="6070192" cy="1400518"/>
          </a:xfrm>
          <a:prstGeom prst="line">
            <a:avLst/>
          </a:prstGeom>
        </p:spPr>
        <p:style>
          <a:lnRef idx="3">
            <a:schemeClr val="accent2"/>
          </a:lnRef>
          <a:fillRef idx="0">
            <a:schemeClr val="accent2"/>
          </a:fillRef>
          <a:effectRef idx="2">
            <a:schemeClr val="accent2"/>
          </a:effectRef>
          <a:fontRef idx="minor">
            <a:schemeClr val="tx1"/>
          </a:fontRef>
        </p:style>
      </p:cxnSp>
      <p:cxnSp>
        <p:nvCxnSpPr>
          <p:cNvPr id="84" name="Connecteur droit 83"/>
          <p:cNvCxnSpPr/>
          <p:nvPr/>
        </p:nvCxnSpPr>
        <p:spPr>
          <a:xfrm>
            <a:off x="7142288" y="5851548"/>
            <a:ext cx="190606" cy="1198521"/>
          </a:xfrm>
          <a:prstGeom prst="line">
            <a:avLst/>
          </a:prstGeom>
        </p:spPr>
        <p:style>
          <a:lnRef idx="3">
            <a:schemeClr val="accent2"/>
          </a:lnRef>
          <a:fillRef idx="0">
            <a:schemeClr val="accent2"/>
          </a:fillRef>
          <a:effectRef idx="2">
            <a:schemeClr val="accent2"/>
          </a:effectRef>
          <a:fontRef idx="minor">
            <a:schemeClr val="tx1"/>
          </a:fontRef>
        </p:style>
      </p:cxnSp>
      <p:cxnSp>
        <p:nvCxnSpPr>
          <p:cNvPr id="86" name="Connecteur droit 85"/>
          <p:cNvCxnSpPr/>
          <p:nvPr/>
        </p:nvCxnSpPr>
        <p:spPr>
          <a:xfrm>
            <a:off x="7594192" y="5795984"/>
            <a:ext cx="3757741" cy="1456120"/>
          </a:xfrm>
          <a:prstGeom prst="line">
            <a:avLst/>
          </a:prstGeom>
        </p:spPr>
        <p:style>
          <a:lnRef idx="3">
            <a:schemeClr val="accent2"/>
          </a:lnRef>
          <a:fillRef idx="0">
            <a:schemeClr val="accent2"/>
          </a:fillRef>
          <a:effectRef idx="2">
            <a:schemeClr val="accent2"/>
          </a:effectRef>
          <a:fontRef idx="minor">
            <a:schemeClr val="tx1"/>
          </a:fontRef>
        </p:style>
      </p:cxnSp>
      <p:cxnSp>
        <p:nvCxnSpPr>
          <p:cNvPr id="89" name="Connecteur droit 88"/>
          <p:cNvCxnSpPr/>
          <p:nvPr/>
        </p:nvCxnSpPr>
        <p:spPr>
          <a:xfrm>
            <a:off x="4591050" y="5803632"/>
            <a:ext cx="6164325" cy="1448472"/>
          </a:xfrm>
          <a:prstGeom prst="line">
            <a:avLst/>
          </a:prstGeom>
        </p:spPr>
        <p:style>
          <a:lnRef idx="3">
            <a:schemeClr val="accent2"/>
          </a:lnRef>
          <a:fillRef idx="0">
            <a:schemeClr val="accent2"/>
          </a:fillRef>
          <a:effectRef idx="2">
            <a:schemeClr val="accent2"/>
          </a:effectRef>
          <a:fontRef idx="minor">
            <a:schemeClr val="tx1"/>
          </a:fontRef>
        </p:style>
      </p:cxnSp>
      <p:cxnSp>
        <p:nvCxnSpPr>
          <p:cNvPr id="92" name="Connecteur droit 91"/>
          <p:cNvCxnSpPr/>
          <p:nvPr/>
        </p:nvCxnSpPr>
        <p:spPr>
          <a:xfrm>
            <a:off x="10455770" y="5860190"/>
            <a:ext cx="3924025" cy="1391914"/>
          </a:xfrm>
          <a:prstGeom prst="line">
            <a:avLst/>
          </a:prstGeom>
        </p:spPr>
        <p:style>
          <a:lnRef idx="3">
            <a:schemeClr val="accent2"/>
          </a:lnRef>
          <a:fillRef idx="0">
            <a:schemeClr val="accent2"/>
          </a:fillRef>
          <a:effectRef idx="2">
            <a:schemeClr val="accent2"/>
          </a:effectRef>
          <a:fontRef idx="minor">
            <a:schemeClr val="tx1"/>
          </a:fontRef>
        </p:style>
      </p:cxnSp>
      <p:cxnSp>
        <p:nvCxnSpPr>
          <p:cNvPr id="94" name="Connecteur droit 93"/>
          <p:cNvCxnSpPr/>
          <p:nvPr/>
        </p:nvCxnSpPr>
        <p:spPr>
          <a:xfrm flipH="1">
            <a:off x="8009349" y="5910114"/>
            <a:ext cx="4859912" cy="1139955"/>
          </a:xfrm>
          <a:prstGeom prst="line">
            <a:avLst/>
          </a:prstGeom>
        </p:spPr>
        <p:style>
          <a:lnRef idx="3">
            <a:schemeClr val="accent2"/>
          </a:lnRef>
          <a:fillRef idx="0">
            <a:schemeClr val="accent2"/>
          </a:fillRef>
          <a:effectRef idx="2">
            <a:schemeClr val="accent2"/>
          </a:effectRef>
          <a:fontRef idx="minor">
            <a:schemeClr val="tx1"/>
          </a:fontRef>
        </p:style>
      </p:cxnSp>
      <p:cxnSp>
        <p:nvCxnSpPr>
          <p:cNvPr id="96" name="Connecteur droit 95"/>
          <p:cNvCxnSpPr/>
          <p:nvPr/>
        </p:nvCxnSpPr>
        <p:spPr>
          <a:xfrm>
            <a:off x="13130559" y="5870168"/>
            <a:ext cx="1870801" cy="1381936"/>
          </a:xfrm>
          <a:prstGeom prst="line">
            <a:avLst/>
          </a:prstGeom>
        </p:spPr>
        <p:style>
          <a:lnRef idx="3">
            <a:schemeClr val="accent2"/>
          </a:lnRef>
          <a:fillRef idx="0">
            <a:schemeClr val="accent2"/>
          </a:fillRef>
          <a:effectRef idx="2">
            <a:schemeClr val="accent2"/>
          </a:effectRef>
          <a:fontRef idx="minor">
            <a:schemeClr val="tx1"/>
          </a:fontRef>
        </p:style>
      </p:cxnSp>
      <p:cxnSp>
        <p:nvCxnSpPr>
          <p:cNvPr id="98" name="Connecteur droit 97"/>
          <p:cNvCxnSpPr/>
          <p:nvPr/>
        </p:nvCxnSpPr>
        <p:spPr>
          <a:xfrm flipH="1">
            <a:off x="12309391" y="5798537"/>
            <a:ext cx="2514562" cy="1251532"/>
          </a:xfrm>
          <a:prstGeom prst="line">
            <a:avLst/>
          </a:prstGeom>
        </p:spPr>
        <p:style>
          <a:lnRef idx="3">
            <a:schemeClr val="accent2"/>
          </a:lnRef>
          <a:fillRef idx="0">
            <a:schemeClr val="accent2"/>
          </a:fillRef>
          <a:effectRef idx="2">
            <a:schemeClr val="accent2"/>
          </a:effectRef>
          <a:fontRef idx="minor">
            <a:schemeClr val="tx1"/>
          </a:fontRef>
        </p:style>
      </p:cxnSp>
      <p:cxnSp>
        <p:nvCxnSpPr>
          <p:cNvPr id="100" name="Connecteur droit 99"/>
          <p:cNvCxnSpPr/>
          <p:nvPr/>
        </p:nvCxnSpPr>
        <p:spPr>
          <a:xfrm>
            <a:off x="14976353" y="5950937"/>
            <a:ext cx="668768" cy="1301167"/>
          </a:xfrm>
          <a:prstGeom prst="line">
            <a:avLst/>
          </a:prstGeom>
        </p:spPr>
        <p:style>
          <a:lnRef idx="3">
            <a:schemeClr val="accent2"/>
          </a:lnRef>
          <a:fillRef idx="0">
            <a:schemeClr val="accent2"/>
          </a:fillRef>
          <a:effectRef idx="2">
            <a:schemeClr val="accent2"/>
          </a:effectRef>
          <a:fontRef idx="minor">
            <a:schemeClr val="tx1"/>
          </a:fontRef>
        </p:style>
      </p:cxnSp>
      <p:cxnSp>
        <p:nvCxnSpPr>
          <p:cNvPr id="102" name="Connecteur droit 101"/>
          <p:cNvCxnSpPr/>
          <p:nvPr/>
        </p:nvCxnSpPr>
        <p:spPr>
          <a:xfrm>
            <a:off x="3693687" y="7757955"/>
            <a:ext cx="5319578" cy="1810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4" name="Connecteur droit 103"/>
          <p:cNvCxnSpPr/>
          <p:nvPr/>
        </p:nvCxnSpPr>
        <p:spPr>
          <a:xfrm>
            <a:off x="7594192" y="7746851"/>
            <a:ext cx="1733932" cy="176155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6" name="Connecteur droit 105"/>
          <p:cNvCxnSpPr/>
          <p:nvPr/>
        </p:nvCxnSpPr>
        <p:spPr>
          <a:xfrm flipH="1">
            <a:off x="10030620" y="7746851"/>
            <a:ext cx="1627980" cy="176155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8" name="Connecteur droit 107"/>
          <p:cNvCxnSpPr/>
          <p:nvPr/>
        </p:nvCxnSpPr>
        <p:spPr>
          <a:xfrm flipH="1">
            <a:off x="10557736" y="7746851"/>
            <a:ext cx="4266217" cy="1821304"/>
          </a:xfrm>
          <a:prstGeom prst="line">
            <a:avLst/>
          </a:prstGeom>
        </p:spPr>
        <p:style>
          <a:lnRef idx="3">
            <a:schemeClr val="accent2"/>
          </a:lnRef>
          <a:fillRef idx="0">
            <a:schemeClr val="accent2"/>
          </a:fillRef>
          <a:effectRef idx="2">
            <a:schemeClr val="accent2"/>
          </a:effectRef>
          <a:fontRef idx="minor">
            <a:schemeClr val="tx1"/>
          </a:fontRef>
        </p:style>
      </p:cxnSp>
      <p:sp>
        <p:nvSpPr>
          <p:cNvPr id="110" name="ZoneTexte 109"/>
          <p:cNvSpPr txBox="1"/>
          <p:nvPr/>
        </p:nvSpPr>
        <p:spPr>
          <a:xfrm>
            <a:off x="3487366" y="3124786"/>
            <a:ext cx="9199291" cy="830997"/>
          </a:xfrm>
          <a:prstGeom prst="rect">
            <a:avLst/>
          </a:prstGeom>
          <a:noFill/>
        </p:spPr>
        <p:txBody>
          <a:bodyPr wrap="square" rtlCol="0">
            <a:spAutoFit/>
          </a:bodyPr>
          <a:lstStyle/>
          <a:p>
            <a:r>
              <a:rPr lang="en-US" sz="4800" b="1" dirty="0" smtClean="0">
                <a:solidFill>
                  <a:srgbClr val="FF0000"/>
                </a:solidFill>
              </a:rPr>
              <a:t>4                       3             5                  1</a:t>
            </a:r>
            <a:endParaRPr lang="en-US" sz="4800" b="1" dirty="0">
              <a:solidFill>
                <a:srgbClr val="FF0000"/>
              </a:solidFill>
            </a:endParaRPr>
          </a:p>
        </p:txBody>
      </p:sp>
      <p:sp>
        <p:nvSpPr>
          <p:cNvPr id="111" name="ZoneTexte 110"/>
          <p:cNvSpPr txBox="1"/>
          <p:nvPr/>
        </p:nvSpPr>
        <p:spPr>
          <a:xfrm>
            <a:off x="1405083" y="4785575"/>
            <a:ext cx="14328993" cy="830997"/>
          </a:xfrm>
          <a:prstGeom prst="rect">
            <a:avLst/>
          </a:prstGeom>
          <a:noFill/>
        </p:spPr>
        <p:txBody>
          <a:bodyPr wrap="square" rtlCol="0">
            <a:spAutoFit/>
          </a:bodyPr>
          <a:lstStyle/>
          <a:p>
            <a:r>
              <a:rPr lang="en-US" sz="4800" b="1" dirty="0">
                <a:solidFill>
                  <a:srgbClr val="FF0000"/>
                </a:solidFill>
              </a:rPr>
              <a:t>2</a:t>
            </a:r>
            <a:r>
              <a:rPr lang="en-US" sz="4800" b="1" dirty="0" smtClean="0">
                <a:solidFill>
                  <a:srgbClr val="FF0000"/>
                </a:solidFill>
              </a:rPr>
              <a:t>                 4                  0                  3                   0             0</a:t>
            </a:r>
            <a:endParaRPr lang="en-US" sz="4800" b="1" dirty="0">
              <a:solidFill>
                <a:srgbClr val="FF0000"/>
              </a:solidFill>
            </a:endParaRPr>
          </a:p>
        </p:txBody>
      </p:sp>
      <p:sp>
        <p:nvSpPr>
          <p:cNvPr id="112" name="ZoneTexte 111"/>
          <p:cNvSpPr txBox="1"/>
          <p:nvPr/>
        </p:nvSpPr>
        <p:spPr>
          <a:xfrm>
            <a:off x="3336365" y="6421107"/>
            <a:ext cx="14328993" cy="830997"/>
          </a:xfrm>
          <a:prstGeom prst="rect">
            <a:avLst/>
          </a:prstGeom>
          <a:noFill/>
        </p:spPr>
        <p:txBody>
          <a:bodyPr wrap="square" rtlCol="0">
            <a:spAutoFit/>
          </a:bodyPr>
          <a:lstStyle/>
          <a:p>
            <a:r>
              <a:rPr lang="en-US" sz="4800" b="1" dirty="0">
                <a:solidFill>
                  <a:srgbClr val="FF0000"/>
                </a:solidFill>
              </a:rPr>
              <a:t>2</a:t>
            </a:r>
            <a:r>
              <a:rPr lang="en-US" sz="4800" b="1" dirty="0" smtClean="0">
                <a:solidFill>
                  <a:srgbClr val="FF0000"/>
                </a:solidFill>
              </a:rPr>
              <a:t>                          0                            0                       0                              </a:t>
            </a:r>
            <a:endParaRPr lang="en-US" sz="4800" b="1" dirty="0">
              <a:solidFill>
                <a:srgbClr val="FF0000"/>
              </a:solidFill>
            </a:endParaRPr>
          </a:p>
        </p:txBody>
      </p:sp>
      <p:sp>
        <p:nvSpPr>
          <p:cNvPr id="113" name="ZoneTexte 112"/>
          <p:cNvSpPr txBox="1"/>
          <p:nvPr/>
        </p:nvSpPr>
        <p:spPr>
          <a:xfrm flipH="1">
            <a:off x="9478864" y="9040189"/>
            <a:ext cx="401016" cy="830997"/>
          </a:xfrm>
          <a:prstGeom prst="rect">
            <a:avLst/>
          </a:prstGeom>
          <a:noFill/>
        </p:spPr>
        <p:txBody>
          <a:bodyPr wrap="square" rtlCol="0">
            <a:spAutoFit/>
          </a:bodyPr>
          <a:lstStyle/>
          <a:p>
            <a:r>
              <a:rPr lang="en-US" sz="4800" b="1" dirty="0">
                <a:solidFill>
                  <a:srgbClr val="FF0000"/>
                </a:solidFill>
              </a:rPr>
              <a:t>0</a:t>
            </a:r>
          </a:p>
        </p:txBody>
      </p:sp>
      <p:sp>
        <p:nvSpPr>
          <p:cNvPr id="114" name="ZoneTexte 113"/>
          <p:cNvSpPr txBox="1"/>
          <p:nvPr/>
        </p:nvSpPr>
        <p:spPr>
          <a:xfrm>
            <a:off x="5715000" y="1422294"/>
            <a:ext cx="6594391" cy="584775"/>
          </a:xfrm>
          <a:prstGeom prst="rect">
            <a:avLst/>
          </a:prstGeom>
          <a:noFill/>
        </p:spPr>
        <p:txBody>
          <a:bodyPr wrap="square" rtlCol="0">
            <a:spAutoFit/>
          </a:bodyPr>
          <a:lstStyle/>
          <a:p>
            <a:r>
              <a:rPr lang="fr-FR" sz="3200" b="1" i="1" dirty="0" smtClean="0">
                <a:solidFill>
                  <a:srgbClr val="C00000"/>
                </a:solidFill>
              </a:rPr>
              <a:t>Extraction des </a:t>
            </a:r>
            <a:r>
              <a:rPr lang="fr-FR" sz="3200" b="1" i="1" dirty="0" err="1" smtClean="0">
                <a:solidFill>
                  <a:srgbClr val="C00000"/>
                </a:solidFill>
              </a:rPr>
              <a:t>itemsets</a:t>
            </a:r>
            <a:r>
              <a:rPr lang="fr-FR" sz="3200" b="1" i="1" dirty="0" smtClean="0">
                <a:solidFill>
                  <a:srgbClr val="C00000"/>
                </a:solidFill>
              </a:rPr>
              <a:t> fréquents</a:t>
            </a:r>
            <a:endParaRPr lang="en-US" sz="3200" b="1" i="1" dirty="0">
              <a:solidFill>
                <a:srgbClr val="C00000"/>
              </a:solidFill>
            </a:endParaRPr>
          </a:p>
        </p:txBody>
      </p:sp>
      <p:graphicFrame>
        <p:nvGraphicFramePr>
          <p:cNvPr id="134" name="Tableau 133"/>
          <p:cNvGraphicFramePr>
            <a:graphicFrameLocks noGrp="1"/>
          </p:cNvGraphicFramePr>
          <p:nvPr>
            <p:extLst>
              <p:ext uri="{D42A27DB-BD31-4B8C-83A1-F6EECF244321}">
                <p14:modId xmlns:p14="http://schemas.microsoft.com/office/powerpoint/2010/main" val="4267400234"/>
              </p:ext>
            </p:extLst>
          </p:nvPr>
        </p:nvGraphicFramePr>
        <p:xfrm>
          <a:off x="13849374" y="1333500"/>
          <a:ext cx="4237000" cy="3200400"/>
        </p:xfrm>
        <a:graphic>
          <a:graphicData uri="http://schemas.openxmlformats.org/drawingml/2006/table">
            <a:tbl>
              <a:tblPr firstRow="1" bandRow="1">
                <a:tableStyleId>{5DA37D80-6434-44D0-A028-1B22A696006F}</a:tableStyleId>
              </a:tblPr>
              <a:tblGrid>
                <a:gridCol w="847400">
                  <a:extLst>
                    <a:ext uri="{9D8B030D-6E8A-4147-A177-3AD203B41FA5}">
                      <a16:colId xmlns:a16="http://schemas.microsoft.com/office/drawing/2014/main" val="1953090983"/>
                    </a:ext>
                  </a:extLst>
                </a:gridCol>
                <a:gridCol w="847400">
                  <a:extLst>
                    <a:ext uri="{9D8B030D-6E8A-4147-A177-3AD203B41FA5}">
                      <a16:colId xmlns:a16="http://schemas.microsoft.com/office/drawing/2014/main" val="2805439471"/>
                    </a:ext>
                  </a:extLst>
                </a:gridCol>
                <a:gridCol w="847400">
                  <a:extLst>
                    <a:ext uri="{9D8B030D-6E8A-4147-A177-3AD203B41FA5}">
                      <a16:colId xmlns:a16="http://schemas.microsoft.com/office/drawing/2014/main" val="282802788"/>
                    </a:ext>
                  </a:extLst>
                </a:gridCol>
                <a:gridCol w="847400">
                  <a:extLst>
                    <a:ext uri="{9D8B030D-6E8A-4147-A177-3AD203B41FA5}">
                      <a16:colId xmlns:a16="http://schemas.microsoft.com/office/drawing/2014/main" val="1379743402"/>
                    </a:ext>
                  </a:extLst>
                </a:gridCol>
                <a:gridCol w="847400">
                  <a:extLst>
                    <a:ext uri="{9D8B030D-6E8A-4147-A177-3AD203B41FA5}">
                      <a16:colId xmlns:a16="http://schemas.microsoft.com/office/drawing/2014/main" val="1019358591"/>
                    </a:ext>
                  </a:extLst>
                </a:gridCol>
              </a:tblGrid>
              <a:tr h="304800">
                <a:tc>
                  <a:txBody>
                    <a:bodyPr/>
                    <a:lstStyle/>
                    <a:p>
                      <a:pPr algn="ctr"/>
                      <a:r>
                        <a:rPr lang="en-US" sz="2400" b="1" dirty="0" err="1" smtClean="0"/>
                        <a:t>num</a:t>
                      </a:r>
                      <a:endParaRPr lang="en-US" sz="2400" b="1" dirty="0"/>
                    </a:p>
                  </a:txBody>
                  <a:tcPr/>
                </a:tc>
                <a:tc>
                  <a:txBody>
                    <a:bodyPr/>
                    <a:lstStyle/>
                    <a:p>
                      <a:pPr algn="ctr"/>
                      <a:r>
                        <a:rPr lang="en-US" sz="2400" b="1" dirty="0" smtClean="0"/>
                        <a:t>P1</a:t>
                      </a:r>
                      <a:endParaRPr lang="en-US" sz="2400" b="1" dirty="0"/>
                    </a:p>
                  </a:txBody>
                  <a:tcPr/>
                </a:tc>
                <a:tc>
                  <a:txBody>
                    <a:bodyPr/>
                    <a:lstStyle/>
                    <a:p>
                      <a:pPr algn="ctr"/>
                      <a:r>
                        <a:rPr lang="en-US" sz="2400" b="1" dirty="0" smtClean="0"/>
                        <a:t>P2</a:t>
                      </a:r>
                      <a:endParaRPr lang="en-US" sz="2400" b="1" dirty="0"/>
                    </a:p>
                  </a:txBody>
                  <a:tcPr/>
                </a:tc>
                <a:tc>
                  <a:txBody>
                    <a:bodyPr/>
                    <a:lstStyle/>
                    <a:p>
                      <a:pPr algn="ctr"/>
                      <a:r>
                        <a:rPr lang="en-US" sz="2400" b="1" dirty="0" smtClean="0"/>
                        <a:t>P3</a:t>
                      </a:r>
                      <a:endParaRPr lang="en-US" sz="2400" b="1" dirty="0"/>
                    </a:p>
                  </a:txBody>
                  <a:tcPr/>
                </a:tc>
                <a:tc>
                  <a:txBody>
                    <a:bodyPr/>
                    <a:lstStyle/>
                    <a:p>
                      <a:pPr algn="ctr"/>
                      <a:r>
                        <a:rPr lang="en-US" sz="2400" b="1" dirty="0" smtClean="0"/>
                        <a:t>P4</a:t>
                      </a:r>
                      <a:endParaRPr lang="en-US" sz="2400" b="1" dirty="0"/>
                    </a:p>
                  </a:txBody>
                  <a:tcPr/>
                </a:tc>
                <a:extLst>
                  <a:ext uri="{0D108BD9-81ED-4DB2-BD59-A6C34878D82A}">
                    <a16:rowId xmlns:a16="http://schemas.microsoft.com/office/drawing/2014/main" val="593726039"/>
                  </a:ext>
                </a:extLst>
              </a:tr>
              <a:tr h="283103">
                <a:tc>
                  <a:txBody>
                    <a:bodyPr/>
                    <a:lstStyle/>
                    <a:p>
                      <a:r>
                        <a:rPr lang="en-US" sz="2400" b="1" dirty="0" smtClean="0"/>
                        <a:t>01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289757519"/>
                  </a:ext>
                </a:extLst>
              </a:tr>
              <a:tr h="283103">
                <a:tc>
                  <a:txBody>
                    <a:bodyPr/>
                    <a:lstStyle/>
                    <a:p>
                      <a:r>
                        <a:rPr lang="en-US" sz="2400" b="1" dirty="0" smtClean="0"/>
                        <a:t>02</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1224972536"/>
                  </a:ext>
                </a:extLst>
              </a:tr>
              <a:tr h="283103">
                <a:tc>
                  <a:txBody>
                    <a:bodyPr/>
                    <a:lstStyle/>
                    <a:p>
                      <a:r>
                        <a:rPr lang="en-US" sz="2400" b="1" dirty="0" smtClean="0"/>
                        <a:t>03</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1938161857"/>
                  </a:ext>
                </a:extLst>
              </a:tr>
              <a:tr h="283103">
                <a:tc>
                  <a:txBody>
                    <a:bodyPr/>
                    <a:lstStyle/>
                    <a:p>
                      <a:r>
                        <a:rPr lang="en-US" sz="2400" b="1" dirty="0" smtClean="0"/>
                        <a:t>04</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2586922304"/>
                  </a:ext>
                </a:extLst>
              </a:tr>
              <a:tr h="283103">
                <a:tc>
                  <a:txBody>
                    <a:bodyPr/>
                    <a:lstStyle/>
                    <a:p>
                      <a:r>
                        <a:rPr lang="en-US" sz="2400" b="1" dirty="0" smtClean="0"/>
                        <a:t>05</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3489723564"/>
                  </a:ext>
                </a:extLst>
              </a:tr>
              <a:tr h="0">
                <a:tc>
                  <a:txBody>
                    <a:bodyPr/>
                    <a:lstStyle/>
                    <a:p>
                      <a:r>
                        <a:rPr lang="en-US" sz="2400" b="1" dirty="0" smtClean="0"/>
                        <a:t>06</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extLst>
                  <a:ext uri="{0D108BD9-81ED-4DB2-BD59-A6C34878D82A}">
                    <a16:rowId xmlns:a16="http://schemas.microsoft.com/office/drawing/2014/main" val="3442202262"/>
                  </a:ext>
                </a:extLst>
              </a:tr>
            </a:tbl>
          </a:graphicData>
        </a:graphic>
      </p:graphicFrame>
      <p:sp>
        <p:nvSpPr>
          <p:cNvPr id="2" name="ZoneTexte 1"/>
          <p:cNvSpPr txBox="1"/>
          <p:nvPr/>
        </p:nvSpPr>
        <p:spPr>
          <a:xfrm>
            <a:off x="1905000" y="7157830"/>
            <a:ext cx="814192" cy="646331"/>
          </a:xfrm>
          <a:prstGeom prst="rect">
            <a:avLst/>
          </a:prstGeom>
          <a:noFill/>
        </p:spPr>
        <p:txBody>
          <a:bodyPr wrap="square" rtlCol="0">
            <a:spAutoFit/>
          </a:bodyPr>
          <a:lstStyle/>
          <a:p>
            <a:r>
              <a:rPr lang="en-US" sz="3600" b="1" dirty="0" smtClean="0">
                <a:solidFill>
                  <a:srgbClr val="00B050"/>
                </a:solidFill>
              </a:rPr>
              <a:t>B</a:t>
            </a:r>
          </a:p>
        </p:txBody>
      </p:sp>
      <p:sp>
        <p:nvSpPr>
          <p:cNvPr id="51" name="ZoneTexte 50"/>
          <p:cNvSpPr txBox="1"/>
          <p:nvPr/>
        </p:nvSpPr>
        <p:spPr>
          <a:xfrm>
            <a:off x="587112" y="5329293"/>
            <a:ext cx="814192" cy="646331"/>
          </a:xfrm>
          <a:prstGeom prst="rect">
            <a:avLst/>
          </a:prstGeom>
          <a:noFill/>
        </p:spPr>
        <p:txBody>
          <a:bodyPr wrap="square" rtlCol="0">
            <a:spAutoFit/>
          </a:bodyPr>
          <a:lstStyle/>
          <a:p>
            <a:r>
              <a:rPr lang="en-US" sz="3600" b="1" dirty="0" smtClean="0">
                <a:solidFill>
                  <a:srgbClr val="00B050"/>
                </a:solidFill>
              </a:rPr>
              <a:t>A</a:t>
            </a:r>
          </a:p>
        </p:txBody>
      </p:sp>
      <p:cxnSp>
        <p:nvCxnSpPr>
          <p:cNvPr id="5" name="Connecteur droit 4"/>
          <p:cNvCxnSpPr/>
          <p:nvPr/>
        </p:nvCxnSpPr>
        <p:spPr>
          <a:xfrm flipH="1">
            <a:off x="685800" y="5851548"/>
            <a:ext cx="244705" cy="1838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a:xfrm flipH="1">
            <a:off x="710115" y="7480995"/>
            <a:ext cx="1361760" cy="209128"/>
          </a:xfrm>
          <a:prstGeom prst="line">
            <a:avLst/>
          </a:prstGeom>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0" y="7810500"/>
            <a:ext cx="4953000" cy="2062103"/>
          </a:xfrm>
          <a:prstGeom prst="rect">
            <a:avLst/>
          </a:prstGeom>
          <a:noFill/>
        </p:spPr>
        <p:txBody>
          <a:bodyPr wrap="square" rtlCol="0">
            <a:spAutoFit/>
          </a:bodyPr>
          <a:lstStyle/>
          <a:p>
            <a:r>
              <a:rPr lang="en-US" sz="3200" b="1" dirty="0" smtClean="0">
                <a:solidFill>
                  <a:srgbClr val="00B050"/>
                </a:solidFill>
              </a:rPr>
              <a:t>B superset de A</a:t>
            </a:r>
          </a:p>
          <a:p>
            <a:r>
              <a:rPr lang="fr-FR" sz="3200" dirty="0" err="1" smtClean="0"/>
              <a:t>card</a:t>
            </a:r>
            <a:r>
              <a:rPr lang="fr-FR" sz="3200" dirty="0" smtClean="0"/>
              <a:t>(A</a:t>
            </a:r>
            <a:r>
              <a:rPr lang="fr-FR" sz="3200" dirty="0"/>
              <a:t>) &lt; </a:t>
            </a:r>
            <a:r>
              <a:rPr lang="fr-FR" sz="3200" dirty="0" err="1"/>
              <a:t>card</a:t>
            </a:r>
            <a:r>
              <a:rPr lang="fr-FR" sz="3200" dirty="0"/>
              <a:t>(B) </a:t>
            </a:r>
            <a:r>
              <a:rPr lang="fr-FR" sz="3200" dirty="0" smtClean="0"/>
              <a:t> </a:t>
            </a:r>
            <a:r>
              <a:rPr lang="fr-FR" sz="3200" dirty="0"/>
              <a:t>et    A </a:t>
            </a:r>
            <a:r>
              <a:rPr lang="fr-FR" sz="3200" dirty="0" smtClean="0"/>
              <a:t>B </a:t>
            </a:r>
            <a:endParaRPr lang="fr-FR" sz="3200" dirty="0"/>
          </a:p>
          <a:p>
            <a:r>
              <a:rPr lang="fr-FR" sz="3200" dirty="0" smtClean="0"/>
              <a:t>           </a:t>
            </a:r>
            <a:r>
              <a:rPr lang="fr-FR" sz="3200" dirty="0"/>
              <a:t>-&gt; sup(B) ≤ sup(A)</a:t>
            </a:r>
          </a:p>
          <a:p>
            <a:endParaRPr lang="en-US" sz="3200" b="1" dirty="0">
              <a:solidFill>
                <a:srgbClr val="00B050"/>
              </a:solidFill>
            </a:endParaRPr>
          </a:p>
        </p:txBody>
      </p:sp>
    </p:spTree>
    <p:extLst>
      <p:ext uri="{BB962C8B-B14F-4D97-AF65-F5344CB8AC3E}">
        <p14:creationId xmlns:p14="http://schemas.microsoft.com/office/powerpoint/2010/main" val="261441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1"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577" y="0"/>
            <a:ext cx="18288000" cy="10287000"/>
          </a:xfrm>
          <a:custGeom>
            <a:avLst/>
            <a:gdLst/>
            <a:ahLst/>
            <a:cxnLst/>
            <a:rect l="l" t="t" r="r" b="b"/>
            <a:pathLst>
              <a:path w="10925810" h="10287000">
                <a:moveTo>
                  <a:pt x="0" y="10286999"/>
                </a:moveTo>
                <a:lnTo>
                  <a:pt x="10925328" y="10286999"/>
                </a:lnTo>
                <a:lnTo>
                  <a:pt x="10925328" y="0"/>
                </a:lnTo>
                <a:lnTo>
                  <a:pt x="0" y="0"/>
                </a:lnTo>
                <a:lnTo>
                  <a:pt x="0" y="10286999"/>
                </a:lnTo>
                <a:close/>
              </a:path>
            </a:pathLst>
          </a:custGeom>
          <a:solidFill>
            <a:srgbClr val="F5EDE7"/>
          </a:solidFill>
        </p:spPr>
        <p:txBody>
          <a:bodyPr wrap="square" lIns="0" tIns="0" rIns="0" bIns="0" rtlCol="0"/>
          <a:lstStyle/>
          <a:p>
            <a:endParaRPr/>
          </a:p>
        </p:txBody>
      </p:sp>
      <p:sp>
        <p:nvSpPr>
          <p:cNvPr id="9" name="object 9"/>
          <p:cNvSpPr/>
          <p:nvPr/>
        </p:nvSpPr>
        <p:spPr>
          <a:xfrm>
            <a:off x="0" y="2855397"/>
            <a:ext cx="2019300" cy="0"/>
          </a:xfrm>
          <a:custGeom>
            <a:avLst/>
            <a:gdLst/>
            <a:ahLst/>
            <a:cxnLst/>
            <a:rect l="l" t="t" r="r" b="b"/>
            <a:pathLst>
              <a:path w="2019300">
                <a:moveTo>
                  <a:pt x="0" y="0"/>
                </a:moveTo>
                <a:lnTo>
                  <a:pt x="2019299" y="0"/>
                </a:lnTo>
              </a:path>
            </a:pathLst>
          </a:custGeom>
          <a:ln w="38099">
            <a:solidFill>
              <a:srgbClr val="323232"/>
            </a:solidFill>
          </a:ln>
        </p:spPr>
        <p:txBody>
          <a:bodyPr wrap="square" lIns="0" tIns="0" rIns="0" bIns="0" rtlCol="0"/>
          <a:lstStyle/>
          <a:p>
            <a:endParaRPr/>
          </a:p>
        </p:txBody>
      </p:sp>
      <p:sp>
        <p:nvSpPr>
          <p:cNvPr id="11" name="object 6"/>
          <p:cNvSpPr/>
          <p:nvPr/>
        </p:nvSpPr>
        <p:spPr>
          <a:xfrm>
            <a:off x="2289944" y="13117"/>
            <a:ext cx="13178656" cy="1105544"/>
          </a:xfrm>
          <a:custGeom>
            <a:avLst/>
            <a:gdLst/>
            <a:ahLst/>
            <a:cxnLst/>
            <a:rect l="l" t="t" r="r" b="b"/>
            <a:pathLst>
              <a:path w="5067300" h="4762500">
                <a:moveTo>
                  <a:pt x="0" y="0"/>
                </a:moveTo>
                <a:lnTo>
                  <a:pt x="5067299" y="0"/>
                </a:lnTo>
                <a:lnTo>
                  <a:pt x="5067299" y="4762499"/>
                </a:lnTo>
                <a:lnTo>
                  <a:pt x="0" y="4762499"/>
                </a:lnTo>
                <a:lnTo>
                  <a:pt x="0" y="0"/>
                </a:lnTo>
                <a:close/>
              </a:path>
            </a:pathLst>
          </a:custGeom>
          <a:solidFill>
            <a:srgbClr val="D5B9AE"/>
          </a:solidFill>
        </p:spPr>
        <p:txBody>
          <a:bodyPr wrap="square" lIns="0" tIns="0" rIns="0" bIns="0" rtlCol="0"/>
          <a:lstStyle/>
          <a:p>
            <a:pPr marL="12700">
              <a:lnSpc>
                <a:spcPct val="100000"/>
              </a:lnSpc>
              <a:spcBef>
                <a:spcPts val="5"/>
              </a:spcBef>
              <a:tabLst>
                <a:tab pos="1899285" algn="l"/>
              </a:tabLst>
            </a:pPr>
            <a:endParaRPr lang="en-US" dirty="0">
              <a:latin typeface="Palatino Linotype"/>
              <a:cs typeface="Palatino Linotype"/>
            </a:endParaRPr>
          </a:p>
        </p:txBody>
      </p:sp>
      <p:sp>
        <p:nvSpPr>
          <p:cNvPr id="12" name="ZoneTexte 11"/>
          <p:cNvSpPr txBox="1"/>
          <p:nvPr/>
        </p:nvSpPr>
        <p:spPr>
          <a:xfrm>
            <a:off x="5943600" y="68734"/>
            <a:ext cx="4310530" cy="769441"/>
          </a:xfrm>
          <a:prstGeom prst="rect">
            <a:avLst/>
          </a:prstGeom>
          <a:noFill/>
        </p:spPr>
        <p:txBody>
          <a:bodyPr wrap="square" rtlCol="0">
            <a:spAutoFit/>
          </a:bodyPr>
          <a:lstStyle/>
          <a:p>
            <a:r>
              <a:rPr lang="en-US" sz="4400" b="1" dirty="0" smtClean="0"/>
              <a:t>EXEMPLE (Suite)</a:t>
            </a:r>
            <a:endParaRPr lang="en-US" sz="4400" b="1" dirty="0"/>
          </a:p>
        </p:txBody>
      </p:sp>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9107" y="152749"/>
            <a:ext cx="1488760" cy="701041"/>
          </a:xfrm>
          <a:prstGeom prst="rect">
            <a:avLst/>
          </a:prstGeom>
        </p:spPr>
      </p:pic>
      <p:sp>
        <p:nvSpPr>
          <p:cNvPr id="6" name="Titre 5"/>
          <p:cNvSpPr>
            <a:spLocks noGrp="1"/>
          </p:cNvSpPr>
          <p:nvPr>
            <p:ph type="title"/>
          </p:nvPr>
        </p:nvSpPr>
        <p:spPr>
          <a:xfrm>
            <a:off x="8420100" y="2781300"/>
            <a:ext cx="454308" cy="603247"/>
          </a:xfrm>
        </p:spPr>
        <p:txBody>
          <a:bodyPr/>
          <a:lstStyle/>
          <a:p>
            <a:r>
              <a:rPr lang="en-US" sz="4000" i="0" dirty="0" smtClean="0">
                <a:latin typeface="+mn-lt"/>
              </a:rPr>
              <a:t>Ø</a:t>
            </a:r>
            <a:endParaRPr lang="en-US" sz="4000" i="0" dirty="0">
              <a:latin typeface="+mn-lt"/>
            </a:endParaRPr>
          </a:p>
        </p:txBody>
      </p:sp>
      <p:sp>
        <p:nvSpPr>
          <p:cNvPr id="19" name="ZoneTexte 18"/>
          <p:cNvSpPr txBox="1"/>
          <p:nvPr/>
        </p:nvSpPr>
        <p:spPr>
          <a:xfrm>
            <a:off x="3336365" y="4456133"/>
            <a:ext cx="9525000" cy="707886"/>
          </a:xfrm>
          <a:prstGeom prst="rect">
            <a:avLst/>
          </a:prstGeom>
          <a:noFill/>
        </p:spPr>
        <p:txBody>
          <a:bodyPr wrap="square" rtlCol="0">
            <a:spAutoFit/>
          </a:bodyPr>
          <a:lstStyle/>
          <a:p>
            <a:r>
              <a:rPr lang="en-US" sz="4000" b="1" dirty="0" smtClean="0"/>
              <a:t>{p1}                      {p2}              {p3}              {p4}</a:t>
            </a:r>
            <a:endParaRPr lang="en-US" sz="4000" b="1" dirty="0"/>
          </a:p>
        </p:txBody>
      </p:sp>
      <p:sp>
        <p:nvSpPr>
          <p:cNvPr id="8" name="ZoneTexte 7"/>
          <p:cNvSpPr txBox="1"/>
          <p:nvPr/>
        </p:nvSpPr>
        <p:spPr>
          <a:xfrm>
            <a:off x="990600" y="6002843"/>
            <a:ext cx="14859000" cy="707886"/>
          </a:xfrm>
          <a:prstGeom prst="rect">
            <a:avLst/>
          </a:prstGeom>
          <a:noFill/>
        </p:spPr>
        <p:txBody>
          <a:bodyPr wrap="square" rtlCol="0">
            <a:spAutoFit/>
          </a:bodyPr>
          <a:lstStyle/>
          <a:p>
            <a:r>
              <a:rPr lang="en-US" sz="3600" b="1" dirty="0" smtClean="0"/>
              <a:t>{p1,p2}          {</a:t>
            </a:r>
            <a:r>
              <a:rPr lang="en-US" sz="4000" b="1" dirty="0" smtClean="0"/>
              <a:t>p1,p3</a:t>
            </a:r>
            <a:r>
              <a:rPr lang="en-US" sz="3600" b="1" dirty="0" smtClean="0"/>
              <a:t>}                {p1,p4}              {p2,p3}            {p2,p4}        {p3,p4} </a:t>
            </a:r>
            <a:endParaRPr lang="en-US" sz="3600" b="1" dirty="0"/>
          </a:p>
        </p:txBody>
      </p:sp>
      <p:sp>
        <p:nvSpPr>
          <p:cNvPr id="10" name="ZoneTexte 9"/>
          <p:cNvSpPr txBox="1"/>
          <p:nvPr/>
        </p:nvSpPr>
        <p:spPr>
          <a:xfrm>
            <a:off x="2289944" y="7767082"/>
            <a:ext cx="14778856" cy="707886"/>
          </a:xfrm>
          <a:prstGeom prst="rect">
            <a:avLst/>
          </a:prstGeom>
          <a:noFill/>
        </p:spPr>
        <p:txBody>
          <a:bodyPr wrap="square" rtlCol="0">
            <a:spAutoFit/>
          </a:bodyPr>
          <a:lstStyle/>
          <a:p>
            <a:r>
              <a:rPr lang="en-US" sz="4000" b="1" dirty="0" smtClean="0"/>
              <a:t>{p1,p2,p3}                 {p1,p2,p4}                  {p1,p3,p4}         {p2,p3,p4}</a:t>
            </a:r>
            <a:endParaRPr lang="en-US" sz="4000" b="1" dirty="0"/>
          </a:p>
        </p:txBody>
      </p:sp>
      <p:sp>
        <p:nvSpPr>
          <p:cNvPr id="20" name="ZoneTexte 19"/>
          <p:cNvSpPr txBox="1"/>
          <p:nvPr/>
        </p:nvSpPr>
        <p:spPr>
          <a:xfrm>
            <a:off x="8597006" y="9383932"/>
            <a:ext cx="3505200" cy="707886"/>
          </a:xfrm>
          <a:prstGeom prst="rect">
            <a:avLst/>
          </a:prstGeom>
          <a:noFill/>
        </p:spPr>
        <p:txBody>
          <a:bodyPr wrap="square" rtlCol="0">
            <a:spAutoFit/>
          </a:bodyPr>
          <a:lstStyle/>
          <a:p>
            <a:r>
              <a:rPr lang="en-US" sz="4000" b="1" dirty="0" smtClean="0"/>
              <a:t>{p1,p2,p3,p4} </a:t>
            </a:r>
            <a:endParaRPr lang="en-US" sz="4000" b="1" dirty="0"/>
          </a:p>
        </p:txBody>
      </p:sp>
      <p:cxnSp>
        <p:nvCxnSpPr>
          <p:cNvPr id="22" name="Connecteur droit 21"/>
          <p:cNvCxnSpPr/>
          <p:nvPr/>
        </p:nvCxnSpPr>
        <p:spPr>
          <a:xfrm flipH="1">
            <a:off x="2019300" y="5164019"/>
            <a:ext cx="1485900" cy="838824"/>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Connecteur droit 22"/>
          <p:cNvCxnSpPr/>
          <p:nvPr/>
        </p:nvCxnSpPr>
        <p:spPr>
          <a:xfrm>
            <a:off x="4038600" y="5181880"/>
            <a:ext cx="304800" cy="966838"/>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Connecteur droit 25"/>
          <p:cNvCxnSpPr/>
          <p:nvPr/>
        </p:nvCxnSpPr>
        <p:spPr>
          <a:xfrm>
            <a:off x="4343400" y="5037806"/>
            <a:ext cx="2667000" cy="1110912"/>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Connecteur droit 28"/>
          <p:cNvCxnSpPr/>
          <p:nvPr/>
        </p:nvCxnSpPr>
        <p:spPr>
          <a:xfrm flipV="1">
            <a:off x="4301223" y="3116613"/>
            <a:ext cx="3527629" cy="1339520"/>
          </a:xfrm>
          <a:prstGeom prst="line">
            <a:avLst/>
          </a:prstGeom>
        </p:spPr>
        <p:style>
          <a:lnRef idx="3">
            <a:schemeClr val="accent2"/>
          </a:lnRef>
          <a:fillRef idx="0">
            <a:schemeClr val="accent2"/>
          </a:fillRef>
          <a:effectRef idx="2">
            <a:schemeClr val="accent2"/>
          </a:effectRef>
          <a:fontRef idx="minor">
            <a:schemeClr val="tx1"/>
          </a:fontRef>
        </p:style>
      </p:cxnSp>
      <p:cxnSp>
        <p:nvCxnSpPr>
          <p:cNvPr id="33" name="Connecteur droit 32"/>
          <p:cNvCxnSpPr/>
          <p:nvPr/>
        </p:nvCxnSpPr>
        <p:spPr>
          <a:xfrm flipV="1">
            <a:off x="7239000" y="3540103"/>
            <a:ext cx="1114984" cy="929395"/>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Connecteur droit 34"/>
          <p:cNvCxnSpPr/>
          <p:nvPr/>
        </p:nvCxnSpPr>
        <p:spPr>
          <a:xfrm flipH="1" flipV="1">
            <a:off x="8874408" y="3575820"/>
            <a:ext cx="804964" cy="891063"/>
          </a:xfrm>
          <a:prstGeom prst="line">
            <a:avLst/>
          </a:prstGeom>
        </p:spPr>
        <p:style>
          <a:lnRef idx="3">
            <a:schemeClr val="accent2"/>
          </a:lnRef>
          <a:fillRef idx="0">
            <a:schemeClr val="accent2"/>
          </a:fillRef>
          <a:effectRef idx="2">
            <a:schemeClr val="accent2"/>
          </a:effectRef>
          <a:fontRef idx="minor">
            <a:schemeClr val="tx1"/>
          </a:fontRef>
        </p:style>
      </p:cxnSp>
      <p:cxnSp>
        <p:nvCxnSpPr>
          <p:cNvPr id="39" name="Connecteur droit 38"/>
          <p:cNvCxnSpPr/>
          <p:nvPr/>
        </p:nvCxnSpPr>
        <p:spPr>
          <a:xfrm flipH="1" flipV="1">
            <a:off x="9013265" y="3181605"/>
            <a:ext cx="3088941" cy="1357411"/>
          </a:xfrm>
          <a:prstGeom prst="line">
            <a:avLst/>
          </a:prstGeom>
        </p:spPr>
        <p:style>
          <a:lnRef idx="3">
            <a:schemeClr val="accent2"/>
          </a:lnRef>
          <a:fillRef idx="0">
            <a:schemeClr val="accent2"/>
          </a:fillRef>
          <a:effectRef idx="2">
            <a:schemeClr val="accent2"/>
          </a:effectRef>
          <a:fontRef idx="minor">
            <a:schemeClr val="tx1"/>
          </a:fontRef>
        </p:style>
      </p:cxnSp>
      <p:cxnSp>
        <p:nvCxnSpPr>
          <p:cNvPr id="45" name="Connecteur droit 44"/>
          <p:cNvCxnSpPr/>
          <p:nvPr/>
        </p:nvCxnSpPr>
        <p:spPr>
          <a:xfrm flipV="1">
            <a:off x="2289944" y="5018805"/>
            <a:ext cx="4872856" cy="1146165"/>
          </a:xfrm>
          <a:prstGeom prst="line">
            <a:avLst/>
          </a:prstGeom>
        </p:spPr>
        <p:style>
          <a:lnRef idx="3">
            <a:schemeClr val="accent2"/>
          </a:lnRef>
          <a:fillRef idx="0">
            <a:schemeClr val="accent2"/>
          </a:fillRef>
          <a:effectRef idx="2">
            <a:schemeClr val="accent2"/>
          </a:effectRef>
          <a:fontRef idx="minor">
            <a:schemeClr val="tx1"/>
          </a:fontRef>
        </p:style>
      </p:cxnSp>
      <p:cxnSp>
        <p:nvCxnSpPr>
          <p:cNvPr id="47" name="Connecteur droit 46"/>
          <p:cNvCxnSpPr/>
          <p:nvPr/>
        </p:nvCxnSpPr>
        <p:spPr>
          <a:xfrm flipH="1" flipV="1">
            <a:off x="7298122" y="5037806"/>
            <a:ext cx="2684078" cy="1140530"/>
          </a:xfrm>
          <a:prstGeom prst="line">
            <a:avLst/>
          </a:prstGeom>
        </p:spPr>
        <p:style>
          <a:lnRef idx="3">
            <a:schemeClr val="accent2"/>
          </a:lnRef>
          <a:fillRef idx="0">
            <a:schemeClr val="accent2"/>
          </a:fillRef>
          <a:effectRef idx="2">
            <a:schemeClr val="accent2"/>
          </a:effectRef>
          <a:fontRef idx="minor">
            <a:schemeClr val="tx1"/>
          </a:fontRef>
        </p:style>
      </p:cxnSp>
      <p:cxnSp>
        <p:nvCxnSpPr>
          <p:cNvPr id="50" name="Connecteur droit 49"/>
          <p:cNvCxnSpPr/>
          <p:nvPr/>
        </p:nvCxnSpPr>
        <p:spPr>
          <a:xfrm flipH="1" flipV="1">
            <a:off x="7526722" y="5018805"/>
            <a:ext cx="5198678" cy="1129913"/>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Connecteur droit 53"/>
          <p:cNvCxnSpPr/>
          <p:nvPr/>
        </p:nvCxnSpPr>
        <p:spPr>
          <a:xfrm flipV="1">
            <a:off x="4648200" y="4989187"/>
            <a:ext cx="4628690" cy="1186533"/>
          </a:xfrm>
          <a:prstGeom prst="line">
            <a:avLst/>
          </a:prstGeom>
        </p:spPr>
        <p:style>
          <a:lnRef idx="3">
            <a:schemeClr val="accent2"/>
          </a:lnRef>
          <a:fillRef idx="0">
            <a:schemeClr val="accent2"/>
          </a:fillRef>
          <a:effectRef idx="2">
            <a:schemeClr val="accent2"/>
          </a:effectRef>
          <a:fontRef idx="minor">
            <a:schemeClr val="tx1"/>
          </a:fontRef>
        </p:style>
      </p:cxnSp>
      <p:cxnSp>
        <p:nvCxnSpPr>
          <p:cNvPr id="57" name="Connecteur droit 56"/>
          <p:cNvCxnSpPr/>
          <p:nvPr/>
        </p:nvCxnSpPr>
        <p:spPr>
          <a:xfrm flipH="1" flipV="1">
            <a:off x="10126061" y="4939519"/>
            <a:ext cx="4525361" cy="1204222"/>
          </a:xfrm>
          <a:prstGeom prst="line">
            <a:avLst/>
          </a:prstGeom>
        </p:spPr>
        <p:style>
          <a:lnRef idx="3">
            <a:schemeClr val="accent2"/>
          </a:lnRef>
          <a:fillRef idx="0">
            <a:schemeClr val="accent2"/>
          </a:fillRef>
          <a:effectRef idx="2">
            <a:schemeClr val="accent2"/>
          </a:effectRef>
          <a:fontRef idx="minor">
            <a:schemeClr val="tx1"/>
          </a:fontRef>
        </p:style>
      </p:cxnSp>
      <p:cxnSp>
        <p:nvCxnSpPr>
          <p:cNvPr id="59" name="Connecteur droit 58"/>
          <p:cNvCxnSpPr/>
          <p:nvPr/>
        </p:nvCxnSpPr>
        <p:spPr>
          <a:xfrm flipH="1" flipV="1">
            <a:off x="9812722" y="5066451"/>
            <a:ext cx="533400" cy="1077290"/>
          </a:xfrm>
          <a:prstGeom prst="line">
            <a:avLst/>
          </a:prstGeom>
        </p:spPr>
        <p:style>
          <a:lnRef idx="3">
            <a:schemeClr val="accent2"/>
          </a:lnRef>
          <a:fillRef idx="0">
            <a:schemeClr val="accent2"/>
          </a:fillRef>
          <a:effectRef idx="2">
            <a:schemeClr val="accent2"/>
          </a:effectRef>
          <a:fontRef idx="minor">
            <a:schemeClr val="tx1"/>
          </a:fontRef>
        </p:style>
      </p:cxnSp>
      <p:cxnSp>
        <p:nvCxnSpPr>
          <p:cNvPr id="62" name="Connecteur droit 61"/>
          <p:cNvCxnSpPr/>
          <p:nvPr/>
        </p:nvCxnSpPr>
        <p:spPr>
          <a:xfrm flipH="1">
            <a:off x="7390757" y="5047559"/>
            <a:ext cx="4667433" cy="1200294"/>
          </a:xfrm>
          <a:prstGeom prst="line">
            <a:avLst/>
          </a:prstGeom>
        </p:spPr>
        <p:style>
          <a:lnRef idx="3">
            <a:schemeClr val="accent2"/>
          </a:lnRef>
          <a:fillRef idx="0">
            <a:schemeClr val="accent2"/>
          </a:fillRef>
          <a:effectRef idx="2">
            <a:schemeClr val="accent2"/>
          </a:effectRef>
          <a:fontRef idx="minor">
            <a:schemeClr val="tx1"/>
          </a:fontRef>
        </p:style>
      </p:cxnSp>
      <p:cxnSp>
        <p:nvCxnSpPr>
          <p:cNvPr id="64" name="Connecteur droit 63"/>
          <p:cNvCxnSpPr/>
          <p:nvPr/>
        </p:nvCxnSpPr>
        <p:spPr>
          <a:xfrm>
            <a:off x="12202051" y="5018805"/>
            <a:ext cx="667210" cy="1216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67" name="Connecteur droit 66"/>
          <p:cNvCxnSpPr/>
          <p:nvPr/>
        </p:nvCxnSpPr>
        <p:spPr>
          <a:xfrm>
            <a:off x="12535656" y="5060162"/>
            <a:ext cx="2780544" cy="1175443"/>
          </a:xfrm>
          <a:prstGeom prst="line">
            <a:avLst/>
          </a:prstGeom>
        </p:spPr>
        <p:style>
          <a:lnRef idx="3">
            <a:schemeClr val="accent2"/>
          </a:lnRef>
          <a:fillRef idx="0">
            <a:schemeClr val="accent2"/>
          </a:fillRef>
          <a:effectRef idx="2">
            <a:schemeClr val="accent2"/>
          </a:effectRef>
          <a:fontRef idx="minor">
            <a:schemeClr val="tx1"/>
          </a:fontRef>
        </p:style>
      </p:cxnSp>
      <p:cxnSp>
        <p:nvCxnSpPr>
          <p:cNvPr id="71" name="Connecteur droit 70"/>
          <p:cNvCxnSpPr/>
          <p:nvPr/>
        </p:nvCxnSpPr>
        <p:spPr>
          <a:xfrm>
            <a:off x="1608066" y="6495510"/>
            <a:ext cx="1290484" cy="1456120"/>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Connecteur droit 74"/>
          <p:cNvCxnSpPr/>
          <p:nvPr/>
        </p:nvCxnSpPr>
        <p:spPr>
          <a:xfrm>
            <a:off x="2019300" y="6584851"/>
            <a:ext cx="4852344" cy="1182231"/>
          </a:xfrm>
          <a:prstGeom prst="line">
            <a:avLst/>
          </a:prstGeom>
        </p:spPr>
        <p:style>
          <a:lnRef idx="3">
            <a:schemeClr val="accent2"/>
          </a:lnRef>
          <a:fillRef idx="0">
            <a:schemeClr val="accent2"/>
          </a:fillRef>
          <a:effectRef idx="2">
            <a:schemeClr val="accent2"/>
          </a:effectRef>
          <a:fontRef idx="minor">
            <a:schemeClr val="tx1"/>
          </a:fontRef>
        </p:style>
      </p:cxnSp>
      <p:cxnSp>
        <p:nvCxnSpPr>
          <p:cNvPr id="77" name="Connecteur droit 76"/>
          <p:cNvCxnSpPr/>
          <p:nvPr/>
        </p:nvCxnSpPr>
        <p:spPr>
          <a:xfrm flipH="1">
            <a:off x="3633592" y="6503539"/>
            <a:ext cx="557410" cy="1465578"/>
          </a:xfrm>
          <a:prstGeom prst="line">
            <a:avLst/>
          </a:prstGeom>
        </p:spPr>
        <p:style>
          <a:lnRef idx="3">
            <a:schemeClr val="accent2"/>
          </a:lnRef>
          <a:fillRef idx="0">
            <a:schemeClr val="accent2"/>
          </a:fillRef>
          <a:effectRef idx="2">
            <a:schemeClr val="accent2"/>
          </a:effectRef>
          <a:fontRef idx="minor">
            <a:schemeClr val="tx1"/>
          </a:fontRef>
        </p:style>
      </p:cxnSp>
      <p:cxnSp>
        <p:nvCxnSpPr>
          <p:cNvPr id="81" name="Connecteur droit 80"/>
          <p:cNvCxnSpPr/>
          <p:nvPr/>
        </p:nvCxnSpPr>
        <p:spPr>
          <a:xfrm flipH="1">
            <a:off x="3912008" y="6568599"/>
            <a:ext cx="6070192" cy="1400518"/>
          </a:xfrm>
          <a:prstGeom prst="line">
            <a:avLst/>
          </a:prstGeom>
        </p:spPr>
        <p:style>
          <a:lnRef idx="3">
            <a:schemeClr val="accent2"/>
          </a:lnRef>
          <a:fillRef idx="0">
            <a:schemeClr val="accent2"/>
          </a:fillRef>
          <a:effectRef idx="2">
            <a:schemeClr val="accent2"/>
          </a:effectRef>
          <a:fontRef idx="minor">
            <a:schemeClr val="tx1"/>
          </a:fontRef>
        </p:style>
      </p:cxnSp>
      <p:cxnSp>
        <p:nvCxnSpPr>
          <p:cNvPr id="84" name="Connecteur droit 83"/>
          <p:cNvCxnSpPr/>
          <p:nvPr/>
        </p:nvCxnSpPr>
        <p:spPr>
          <a:xfrm>
            <a:off x="7142288" y="6568561"/>
            <a:ext cx="190606" cy="1198521"/>
          </a:xfrm>
          <a:prstGeom prst="line">
            <a:avLst/>
          </a:prstGeom>
        </p:spPr>
        <p:style>
          <a:lnRef idx="3">
            <a:schemeClr val="accent2"/>
          </a:lnRef>
          <a:fillRef idx="0">
            <a:schemeClr val="accent2"/>
          </a:fillRef>
          <a:effectRef idx="2">
            <a:schemeClr val="accent2"/>
          </a:effectRef>
          <a:fontRef idx="minor">
            <a:schemeClr val="tx1"/>
          </a:fontRef>
        </p:style>
      </p:cxnSp>
      <p:cxnSp>
        <p:nvCxnSpPr>
          <p:cNvPr id="86" name="Connecteur droit 85"/>
          <p:cNvCxnSpPr/>
          <p:nvPr/>
        </p:nvCxnSpPr>
        <p:spPr>
          <a:xfrm>
            <a:off x="7594192" y="6512997"/>
            <a:ext cx="3757741" cy="1456120"/>
          </a:xfrm>
          <a:prstGeom prst="line">
            <a:avLst/>
          </a:prstGeom>
        </p:spPr>
        <p:style>
          <a:lnRef idx="3">
            <a:schemeClr val="accent2"/>
          </a:lnRef>
          <a:fillRef idx="0">
            <a:schemeClr val="accent2"/>
          </a:fillRef>
          <a:effectRef idx="2">
            <a:schemeClr val="accent2"/>
          </a:effectRef>
          <a:fontRef idx="minor">
            <a:schemeClr val="tx1"/>
          </a:fontRef>
        </p:style>
      </p:cxnSp>
      <p:cxnSp>
        <p:nvCxnSpPr>
          <p:cNvPr id="89" name="Connecteur droit 88"/>
          <p:cNvCxnSpPr/>
          <p:nvPr/>
        </p:nvCxnSpPr>
        <p:spPr>
          <a:xfrm>
            <a:off x="4591050" y="6520645"/>
            <a:ext cx="6164325" cy="1448472"/>
          </a:xfrm>
          <a:prstGeom prst="line">
            <a:avLst/>
          </a:prstGeom>
        </p:spPr>
        <p:style>
          <a:lnRef idx="3">
            <a:schemeClr val="accent2"/>
          </a:lnRef>
          <a:fillRef idx="0">
            <a:schemeClr val="accent2"/>
          </a:fillRef>
          <a:effectRef idx="2">
            <a:schemeClr val="accent2"/>
          </a:effectRef>
          <a:fontRef idx="minor">
            <a:schemeClr val="tx1"/>
          </a:fontRef>
        </p:style>
      </p:cxnSp>
      <p:cxnSp>
        <p:nvCxnSpPr>
          <p:cNvPr id="92" name="Connecteur droit 91"/>
          <p:cNvCxnSpPr/>
          <p:nvPr/>
        </p:nvCxnSpPr>
        <p:spPr>
          <a:xfrm>
            <a:off x="10455770" y="6577203"/>
            <a:ext cx="3924025" cy="1391914"/>
          </a:xfrm>
          <a:prstGeom prst="line">
            <a:avLst/>
          </a:prstGeom>
        </p:spPr>
        <p:style>
          <a:lnRef idx="3">
            <a:schemeClr val="accent2"/>
          </a:lnRef>
          <a:fillRef idx="0">
            <a:schemeClr val="accent2"/>
          </a:fillRef>
          <a:effectRef idx="2">
            <a:schemeClr val="accent2"/>
          </a:effectRef>
          <a:fontRef idx="minor">
            <a:schemeClr val="tx1"/>
          </a:fontRef>
        </p:style>
      </p:cxnSp>
      <p:cxnSp>
        <p:nvCxnSpPr>
          <p:cNvPr id="94" name="Connecteur droit 93"/>
          <p:cNvCxnSpPr/>
          <p:nvPr/>
        </p:nvCxnSpPr>
        <p:spPr>
          <a:xfrm flipH="1">
            <a:off x="8009349" y="6627127"/>
            <a:ext cx="4859912" cy="1139955"/>
          </a:xfrm>
          <a:prstGeom prst="line">
            <a:avLst/>
          </a:prstGeom>
        </p:spPr>
        <p:style>
          <a:lnRef idx="3">
            <a:schemeClr val="accent2"/>
          </a:lnRef>
          <a:fillRef idx="0">
            <a:schemeClr val="accent2"/>
          </a:fillRef>
          <a:effectRef idx="2">
            <a:schemeClr val="accent2"/>
          </a:effectRef>
          <a:fontRef idx="minor">
            <a:schemeClr val="tx1"/>
          </a:fontRef>
        </p:style>
      </p:cxnSp>
      <p:cxnSp>
        <p:nvCxnSpPr>
          <p:cNvPr id="96" name="Connecteur droit 95"/>
          <p:cNvCxnSpPr/>
          <p:nvPr/>
        </p:nvCxnSpPr>
        <p:spPr>
          <a:xfrm>
            <a:off x="13130559" y="6587181"/>
            <a:ext cx="1870801" cy="1381936"/>
          </a:xfrm>
          <a:prstGeom prst="line">
            <a:avLst/>
          </a:prstGeom>
        </p:spPr>
        <p:style>
          <a:lnRef idx="3">
            <a:schemeClr val="accent2"/>
          </a:lnRef>
          <a:fillRef idx="0">
            <a:schemeClr val="accent2"/>
          </a:fillRef>
          <a:effectRef idx="2">
            <a:schemeClr val="accent2"/>
          </a:effectRef>
          <a:fontRef idx="minor">
            <a:schemeClr val="tx1"/>
          </a:fontRef>
        </p:style>
      </p:cxnSp>
      <p:cxnSp>
        <p:nvCxnSpPr>
          <p:cNvPr id="98" name="Connecteur droit 97"/>
          <p:cNvCxnSpPr/>
          <p:nvPr/>
        </p:nvCxnSpPr>
        <p:spPr>
          <a:xfrm flipH="1">
            <a:off x="12309391" y="6515550"/>
            <a:ext cx="2514562" cy="1251532"/>
          </a:xfrm>
          <a:prstGeom prst="line">
            <a:avLst/>
          </a:prstGeom>
        </p:spPr>
        <p:style>
          <a:lnRef idx="3">
            <a:schemeClr val="accent2"/>
          </a:lnRef>
          <a:fillRef idx="0">
            <a:schemeClr val="accent2"/>
          </a:fillRef>
          <a:effectRef idx="2">
            <a:schemeClr val="accent2"/>
          </a:effectRef>
          <a:fontRef idx="minor">
            <a:schemeClr val="tx1"/>
          </a:fontRef>
        </p:style>
      </p:cxnSp>
      <p:cxnSp>
        <p:nvCxnSpPr>
          <p:cNvPr id="100" name="Connecteur droit 99"/>
          <p:cNvCxnSpPr/>
          <p:nvPr/>
        </p:nvCxnSpPr>
        <p:spPr>
          <a:xfrm>
            <a:off x="14976353" y="6667950"/>
            <a:ext cx="668768" cy="1301167"/>
          </a:xfrm>
          <a:prstGeom prst="line">
            <a:avLst/>
          </a:prstGeom>
        </p:spPr>
        <p:style>
          <a:lnRef idx="3">
            <a:schemeClr val="accent2"/>
          </a:lnRef>
          <a:fillRef idx="0">
            <a:schemeClr val="accent2"/>
          </a:fillRef>
          <a:effectRef idx="2">
            <a:schemeClr val="accent2"/>
          </a:effectRef>
          <a:fontRef idx="minor">
            <a:schemeClr val="tx1"/>
          </a:fontRef>
        </p:style>
      </p:cxnSp>
      <p:cxnSp>
        <p:nvCxnSpPr>
          <p:cNvPr id="102" name="Connecteur droit 101"/>
          <p:cNvCxnSpPr/>
          <p:nvPr/>
        </p:nvCxnSpPr>
        <p:spPr>
          <a:xfrm>
            <a:off x="3693687" y="8474968"/>
            <a:ext cx="5144507" cy="992578"/>
          </a:xfrm>
          <a:prstGeom prst="line">
            <a:avLst/>
          </a:prstGeom>
        </p:spPr>
        <p:style>
          <a:lnRef idx="3">
            <a:schemeClr val="accent2"/>
          </a:lnRef>
          <a:fillRef idx="0">
            <a:schemeClr val="accent2"/>
          </a:fillRef>
          <a:effectRef idx="2">
            <a:schemeClr val="accent2"/>
          </a:effectRef>
          <a:fontRef idx="minor">
            <a:schemeClr val="tx1"/>
          </a:fontRef>
        </p:style>
      </p:cxnSp>
      <p:cxnSp>
        <p:nvCxnSpPr>
          <p:cNvPr id="104" name="Connecteur droit 103"/>
          <p:cNvCxnSpPr/>
          <p:nvPr/>
        </p:nvCxnSpPr>
        <p:spPr>
          <a:xfrm>
            <a:off x="7594192" y="8463864"/>
            <a:ext cx="1682698" cy="900902"/>
          </a:xfrm>
          <a:prstGeom prst="line">
            <a:avLst/>
          </a:prstGeom>
        </p:spPr>
        <p:style>
          <a:lnRef idx="3">
            <a:schemeClr val="accent2"/>
          </a:lnRef>
          <a:fillRef idx="0">
            <a:schemeClr val="accent2"/>
          </a:fillRef>
          <a:effectRef idx="2">
            <a:schemeClr val="accent2"/>
          </a:effectRef>
          <a:fontRef idx="minor">
            <a:schemeClr val="tx1"/>
          </a:fontRef>
        </p:style>
      </p:cxnSp>
      <p:cxnSp>
        <p:nvCxnSpPr>
          <p:cNvPr id="106" name="Connecteur droit 105"/>
          <p:cNvCxnSpPr>
            <a:endCxn id="20" idx="0"/>
          </p:cNvCxnSpPr>
          <p:nvPr/>
        </p:nvCxnSpPr>
        <p:spPr>
          <a:xfrm flipH="1">
            <a:off x="10349606" y="8463864"/>
            <a:ext cx="1308994" cy="920068"/>
          </a:xfrm>
          <a:prstGeom prst="line">
            <a:avLst/>
          </a:prstGeom>
        </p:spPr>
        <p:style>
          <a:lnRef idx="3">
            <a:schemeClr val="accent2"/>
          </a:lnRef>
          <a:fillRef idx="0">
            <a:schemeClr val="accent2"/>
          </a:fillRef>
          <a:effectRef idx="2">
            <a:schemeClr val="accent2"/>
          </a:effectRef>
          <a:fontRef idx="minor">
            <a:schemeClr val="tx1"/>
          </a:fontRef>
        </p:style>
      </p:cxnSp>
      <p:cxnSp>
        <p:nvCxnSpPr>
          <p:cNvPr id="108" name="Connecteur droit 107"/>
          <p:cNvCxnSpPr/>
          <p:nvPr/>
        </p:nvCxnSpPr>
        <p:spPr>
          <a:xfrm flipH="1">
            <a:off x="11431972" y="8463864"/>
            <a:ext cx="3391982" cy="978049"/>
          </a:xfrm>
          <a:prstGeom prst="line">
            <a:avLst/>
          </a:prstGeom>
        </p:spPr>
        <p:style>
          <a:lnRef idx="3">
            <a:schemeClr val="accent2"/>
          </a:lnRef>
          <a:fillRef idx="0">
            <a:schemeClr val="accent2"/>
          </a:fillRef>
          <a:effectRef idx="2">
            <a:schemeClr val="accent2"/>
          </a:effectRef>
          <a:fontRef idx="minor">
            <a:schemeClr val="tx1"/>
          </a:fontRef>
        </p:style>
      </p:cxnSp>
      <p:sp>
        <p:nvSpPr>
          <p:cNvPr id="110" name="ZoneTexte 109"/>
          <p:cNvSpPr txBox="1"/>
          <p:nvPr/>
        </p:nvSpPr>
        <p:spPr>
          <a:xfrm>
            <a:off x="3487366" y="3841799"/>
            <a:ext cx="9199291" cy="830997"/>
          </a:xfrm>
          <a:prstGeom prst="rect">
            <a:avLst/>
          </a:prstGeom>
          <a:noFill/>
        </p:spPr>
        <p:txBody>
          <a:bodyPr wrap="square" rtlCol="0">
            <a:spAutoFit/>
          </a:bodyPr>
          <a:lstStyle/>
          <a:p>
            <a:r>
              <a:rPr lang="en-US" sz="4800" b="1" dirty="0" smtClean="0">
                <a:solidFill>
                  <a:srgbClr val="00B050"/>
                </a:solidFill>
              </a:rPr>
              <a:t>4                       3             5                  </a:t>
            </a:r>
            <a:r>
              <a:rPr lang="en-US" sz="4800" b="1" dirty="0" smtClean="0">
                <a:solidFill>
                  <a:srgbClr val="FF0000"/>
                </a:solidFill>
              </a:rPr>
              <a:t>1</a:t>
            </a:r>
            <a:endParaRPr lang="en-US" sz="4800" b="1" dirty="0">
              <a:solidFill>
                <a:srgbClr val="FF0000"/>
              </a:solidFill>
            </a:endParaRPr>
          </a:p>
        </p:txBody>
      </p:sp>
      <p:sp>
        <p:nvSpPr>
          <p:cNvPr id="111" name="ZoneTexte 110"/>
          <p:cNvSpPr txBox="1"/>
          <p:nvPr/>
        </p:nvSpPr>
        <p:spPr>
          <a:xfrm>
            <a:off x="1405083" y="5502588"/>
            <a:ext cx="14328993" cy="830997"/>
          </a:xfrm>
          <a:prstGeom prst="rect">
            <a:avLst/>
          </a:prstGeom>
          <a:noFill/>
        </p:spPr>
        <p:txBody>
          <a:bodyPr wrap="square" rtlCol="0">
            <a:spAutoFit/>
          </a:bodyPr>
          <a:lstStyle/>
          <a:p>
            <a:r>
              <a:rPr lang="en-US" sz="4800" b="1" dirty="0">
                <a:solidFill>
                  <a:srgbClr val="00B050"/>
                </a:solidFill>
              </a:rPr>
              <a:t>2</a:t>
            </a:r>
            <a:r>
              <a:rPr lang="en-US" sz="4800" b="1" dirty="0" smtClean="0">
                <a:solidFill>
                  <a:srgbClr val="00B050"/>
                </a:solidFill>
              </a:rPr>
              <a:t>                 4                 </a:t>
            </a:r>
            <a:r>
              <a:rPr lang="en-US" sz="4800" b="1" dirty="0" smtClean="0">
                <a:solidFill>
                  <a:srgbClr val="FF0000"/>
                </a:solidFill>
              </a:rPr>
              <a:t> 0                  </a:t>
            </a:r>
            <a:r>
              <a:rPr lang="en-US" sz="4800" b="1" dirty="0" smtClean="0">
                <a:solidFill>
                  <a:srgbClr val="00B050"/>
                </a:solidFill>
              </a:rPr>
              <a:t>3                   </a:t>
            </a:r>
            <a:r>
              <a:rPr lang="en-US" sz="4800" b="1" dirty="0" smtClean="0">
                <a:solidFill>
                  <a:srgbClr val="FF0000"/>
                </a:solidFill>
              </a:rPr>
              <a:t>0</a:t>
            </a:r>
            <a:r>
              <a:rPr lang="en-US" sz="4800" b="1" dirty="0" smtClean="0">
                <a:solidFill>
                  <a:srgbClr val="00B050"/>
                </a:solidFill>
              </a:rPr>
              <a:t>             </a:t>
            </a:r>
            <a:r>
              <a:rPr lang="en-US" sz="4800" b="1" dirty="0" smtClean="0">
                <a:solidFill>
                  <a:srgbClr val="FF0000"/>
                </a:solidFill>
              </a:rPr>
              <a:t>0</a:t>
            </a:r>
            <a:endParaRPr lang="en-US" sz="4800" b="1" dirty="0">
              <a:solidFill>
                <a:srgbClr val="FF0000"/>
              </a:solidFill>
            </a:endParaRPr>
          </a:p>
        </p:txBody>
      </p:sp>
      <p:sp>
        <p:nvSpPr>
          <p:cNvPr id="112" name="ZoneTexte 111"/>
          <p:cNvSpPr txBox="1"/>
          <p:nvPr/>
        </p:nvSpPr>
        <p:spPr>
          <a:xfrm>
            <a:off x="3336365" y="7138120"/>
            <a:ext cx="14328993" cy="830997"/>
          </a:xfrm>
          <a:prstGeom prst="rect">
            <a:avLst/>
          </a:prstGeom>
          <a:noFill/>
        </p:spPr>
        <p:txBody>
          <a:bodyPr wrap="square" rtlCol="0">
            <a:spAutoFit/>
          </a:bodyPr>
          <a:lstStyle/>
          <a:p>
            <a:r>
              <a:rPr lang="en-US" sz="4800" b="1" dirty="0">
                <a:solidFill>
                  <a:srgbClr val="00B050"/>
                </a:solidFill>
              </a:rPr>
              <a:t>2</a:t>
            </a:r>
            <a:r>
              <a:rPr lang="en-US" sz="4800" b="1" dirty="0" smtClean="0">
                <a:solidFill>
                  <a:srgbClr val="00B050"/>
                </a:solidFill>
              </a:rPr>
              <a:t>                          </a:t>
            </a:r>
            <a:r>
              <a:rPr lang="en-US" sz="4800" b="1" dirty="0" smtClean="0">
                <a:solidFill>
                  <a:srgbClr val="FF0000"/>
                </a:solidFill>
              </a:rPr>
              <a:t>0                            0                       0</a:t>
            </a:r>
            <a:r>
              <a:rPr lang="en-US" sz="4800" b="1" dirty="0" smtClean="0">
                <a:solidFill>
                  <a:srgbClr val="00B050"/>
                </a:solidFill>
              </a:rPr>
              <a:t>                              </a:t>
            </a:r>
            <a:endParaRPr lang="en-US" sz="4800" b="1" dirty="0">
              <a:solidFill>
                <a:srgbClr val="00B050"/>
              </a:solidFill>
            </a:endParaRPr>
          </a:p>
        </p:txBody>
      </p:sp>
      <p:sp>
        <p:nvSpPr>
          <p:cNvPr id="113" name="ZoneTexte 112"/>
          <p:cNvSpPr txBox="1"/>
          <p:nvPr/>
        </p:nvSpPr>
        <p:spPr>
          <a:xfrm flipH="1">
            <a:off x="9473061" y="8785231"/>
            <a:ext cx="652999" cy="830997"/>
          </a:xfrm>
          <a:prstGeom prst="rect">
            <a:avLst/>
          </a:prstGeom>
          <a:noFill/>
        </p:spPr>
        <p:txBody>
          <a:bodyPr wrap="square" rtlCol="0">
            <a:spAutoFit/>
          </a:bodyPr>
          <a:lstStyle/>
          <a:p>
            <a:r>
              <a:rPr lang="en-US" sz="4800" b="1" dirty="0">
                <a:solidFill>
                  <a:srgbClr val="FF0000"/>
                </a:solidFill>
              </a:rPr>
              <a:t>0</a:t>
            </a:r>
          </a:p>
        </p:txBody>
      </p:sp>
      <p:sp>
        <p:nvSpPr>
          <p:cNvPr id="114" name="ZoneTexte 113"/>
          <p:cNvSpPr txBox="1"/>
          <p:nvPr/>
        </p:nvSpPr>
        <p:spPr>
          <a:xfrm>
            <a:off x="5715000" y="1333500"/>
            <a:ext cx="6594391" cy="584775"/>
          </a:xfrm>
          <a:prstGeom prst="rect">
            <a:avLst/>
          </a:prstGeom>
          <a:noFill/>
        </p:spPr>
        <p:txBody>
          <a:bodyPr wrap="square" rtlCol="0">
            <a:spAutoFit/>
          </a:bodyPr>
          <a:lstStyle/>
          <a:p>
            <a:r>
              <a:rPr lang="fr-FR" sz="3200" b="1" i="1" dirty="0" smtClean="0">
                <a:solidFill>
                  <a:srgbClr val="C00000"/>
                </a:solidFill>
              </a:rPr>
              <a:t>Extraction des </a:t>
            </a:r>
            <a:r>
              <a:rPr lang="fr-FR" sz="3200" b="1" i="1" dirty="0" err="1" smtClean="0">
                <a:solidFill>
                  <a:srgbClr val="C00000"/>
                </a:solidFill>
              </a:rPr>
              <a:t>itemsets</a:t>
            </a:r>
            <a:r>
              <a:rPr lang="fr-FR" sz="3200" b="1" i="1" dirty="0" smtClean="0">
                <a:solidFill>
                  <a:srgbClr val="C00000"/>
                </a:solidFill>
              </a:rPr>
              <a:t> fréquents</a:t>
            </a:r>
            <a:endParaRPr lang="en-US" sz="3200" b="1" i="1" dirty="0">
              <a:solidFill>
                <a:srgbClr val="C00000"/>
              </a:solidFill>
            </a:endParaRPr>
          </a:p>
        </p:txBody>
      </p:sp>
      <p:sp>
        <p:nvSpPr>
          <p:cNvPr id="24" name="ZoneTexte 23"/>
          <p:cNvSpPr txBox="1"/>
          <p:nvPr/>
        </p:nvSpPr>
        <p:spPr>
          <a:xfrm>
            <a:off x="11917353" y="2104997"/>
            <a:ext cx="3335722" cy="769441"/>
          </a:xfrm>
          <a:prstGeom prst="rect">
            <a:avLst/>
          </a:prstGeom>
          <a:noFill/>
        </p:spPr>
        <p:txBody>
          <a:bodyPr wrap="square" rtlCol="0">
            <a:spAutoFit/>
          </a:bodyPr>
          <a:lstStyle/>
          <a:p>
            <a:r>
              <a:rPr lang="fr-FR" sz="4400" b="1" dirty="0" err="1">
                <a:solidFill>
                  <a:srgbClr val="FFC000"/>
                </a:solidFill>
              </a:rPr>
              <a:t>sup.min</a:t>
            </a:r>
            <a:r>
              <a:rPr lang="fr-FR" sz="4400" b="1" dirty="0">
                <a:solidFill>
                  <a:srgbClr val="FFC000"/>
                </a:solidFill>
              </a:rPr>
              <a:t> = 2 </a:t>
            </a:r>
            <a:endParaRPr lang="en-US" sz="4400" b="1" dirty="0">
              <a:solidFill>
                <a:srgbClr val="FFC000"/>
              </a:solidFill>
            </a:endParaRPr>
          </a:p>
        </p:txBody>
      </p:sp>
      <p:cxnSp>
        <p:nvCxnSpPr>
          <p:cNvPr id="80" name="Connecteur droit 79"/>
          <p:cNvCxnSpPr/>
          <p:nvPr/>
        </p:nvCxnSpPr>
        <p:spPr>
          <a:xfrm flipH="1" flipV="1">
            <a:off x="11504620" y="4659478"/>
            <a:ext cx="1439830" cy="29809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82" name="Connecteur droit 81"/>
          <p:cNvCxnSpPr/>
          <p:nvPr/>
        </p:nvCxnSpPr>
        <p:spPr>
          <a:xfrm flipH="1">
            <a:off x="11652549" y="4368900"/>
            <a:ext cx="1034108" cy="81957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83" name="Connecteur droit 82"/>
          <p:cNvCxnSpPr/>
          <p:nvPr/>
        </p:nvCxnSpPr>
        <p:spPr>
          <a:xfrm flipH="1" flipV="1">
            <a:off x="14287348" y="6231983"/>
            <a:ext cx="1439830" cy="29809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85" name="Connecteur droit 84"/>
          <p:cNvCxnSpPr/>
          <p:nvPr/>
        </p:nvCxnSpPr>
        <p:spPr>
          <a:xfrm flipH="1">
            <a:off x="14435277" y="5941405"/>
            <a:ext cx="1034108" cy="81957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90" name="Connecteur droit 89"/>
          <p:cNvCxnSpPr/>
          <p:nvPr/>
        </p:nvCxnSpPr>
        <p:spPr>
          <a:xfrm flipH="1" flipV="1">
            <a:off x="12134609" y="6283084"/>
            <a:ext cx="1439830" cy="29809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91" name="Connecteur droit 90"/>
          <p:cNvCxnSpPr/>
          <p:nvPr/>
        </p:nvCxnSpPr>
        <p:spPr>
          <a:xfrm flipH="1">
            <a:off x="12282538" y="5992506"/>
            <a:ext cx="1034108" cy="81957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93" name="Connecteur droit 92"/>
          <p:cNvCxnSpPr/>
          <p:nvPr/>
        </p:nvCxnSpPr>
        <p:spPr>
          <a:xfrm flipH="1" flipV="1">
            <a:off x="14280124" y="8025018"/>
            <a:ext cx="1439830" cy="29809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95" name="Connecteur droit 94"/>
          <p:cNvCxnSpPr/>
          <p:nvPr/>
        </p:nvCxnSpPr>
        <p:spPr>
          <a:xfrm flipH="1">
            <a:off x="14428053" y="7734440"/>
            <a:ext cx="1034108" cy="81957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97" name="Connecteur droit 96"/>
          <p:cNvCxnSpPr/>
          <p:nvPr/>
        </p:nvCxnSpPr>
        <p:spPr>
          <a:xfrm flipH="1" flipV="1">
            <a:off x="11060904" y="8031874"/>
            <a:ext cx="1439830" cy="29809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99" name="Connecteur droit 98"/>
          <p:cNvCxnSpPr/>
          <p:nvPr/>
        </p:nvCxnSpPr>
        <p:spPr>
          <a:xfrm flipH="1">
            <a:off x="11208833" y="7741296"/>
            <a:ext cx="1034108" cy="81957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01" name="Connecteur droit 100"/>
          <p:cNvCxnSpPr/>
          <p:nvPr/>
        </p:nvCxnSpPr>
        <p:spPr>
          <a:xfrm flipH="1" flipV="1">
            <a:off x="6921111" y="8009872"/>
            <a:ext cx="1439830" cy="29809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03" name="Connecteur droit 102"/>
          <p:cNvCxnSpPr/>
          <p:nvPr/>
        </p:nvCxnSpPr>
        <p:spPr>
          <a:xfrm flipH="1">
            <a:off x="7069040" y="7719294"/>
            <a:ext cx="1034108" cy="81957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05" name="Connecteur droit 104"/>
          <p:cNvCxnSpPr/>
          <p:nvPr/>
        </p:nvCxnSpPr>
        <p:spPr>
          <a:xfrm flipH="1" flipV="1">
            <a:off x="9461077" y="9674510"/>
            <a:ext cx="1439830" cy="29809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07" name="Connecteur droit 106"/>
          <p:cNvCxnSpPr/>
          <p:nvPr/>
        </p:nvCxnSpPr>
        <p:spPr>
          <a:xfrm flipH="1">
            <a:off x="9609006" y="9383932"/>
            <a:ext cx="1034108" cy="81957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37" name="Connecteur droit avec flèche 36"/>
          <p:cNvCxnSpPr/>
          <p:nvPr/>
        </p:nvCxnSpPr>
        <p:spPr>
          <a:xfrm flipV="1">
            <a:off x="13127963" y="3860310"/>
            <a:ext cx="1307314" cy="67870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5" name="ZoneTexte 114"/>
          <p:cNvSpPr txBox="1"/>
          <p:nvPr/>
        </p:nvSpPr>
        <p:spPr>
          <a:xfrm>
            <a:off x="14502849" y="3457078"/>
            <a:ext cx="3335722" cy="769441"/>
          </a:xfrm>
          <a:prstGeom prst="rect">
            <a:avLst/>
          </a:prstGeom>
          <a:noFill/>
        </p:spPr>
        <p:txBody>
          <a:bodyPr wrap="square" rtlCol="0">
            <a:spAutoFit/>
          </a:bodyPr>
          <a:lstStyle/>
          <a:p>
            <a:r>
              <a:rPr lang="fr-FR" sz="4400" b="1" dirty="0" smtClean="0">
                <a:solidFill>
                  <a:srgbClr val="00B050"/>
                </a:solidFill>
              </a:rPr>
              <a:t>Sup(p4)&lt;2</a:t>
            </a:r>
            <a:endParaRPr lang="en-US" sz="4400" b="1" dirty="0">
              <a:solidFill>
                <a:srgbClr val="00B050"/>
              </a:solidFill>
            </a:endParaRPr>
          </a:p>
        </p:txBody>
      </p:sp>
      <p:cxnSp>
        <p:nvCxnSpPr>
          <p:cNvPr id="66" name="Connecteur droit 65"/>
          <p:cNvCxnSpPr/>
          <p:nvPr/>
        </p:nvCxnSpPr>
        <p:spPr>
          <a:xfrm flipH="1" flipV="1">
            <a:off x="6669798" y="6322492"/>
            <a:ext cx="1439830" cy="29809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68" name="Connecteur droit 67"/>
          <p:cNvCxnSpPr/>
          <p:nvPr/>
        </p:nvCxnSpPr>
        <p:spPr>
          <a:xfrm flipH="1">
            <a:off x="6817727" y="6031914"/>
            <a:ext cx="1034108" cy="81957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26044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13" y="20519"/>
            <a:ext cx="18288000" cy="10287000"/>
          </a:xfrm>
          <a:custGeom>
            <a:avLst/>
            <a:gdLst/>
            <a:ahLst/>
            <a:cxnLst/>
            <a:rect l="l" t="t" r="r" b="b"/>
            <a:pathLst>
              <a:path w="10925810" h="10287000">
                <a:moveTo>
                  <a:pt x="0" y="10286999"/>
                </a:moveTo>
                <a:lnTo>
                  <a:pt x="10925328" y="10286999"/>
                </a:lnTo>
                <a:lnTo>
                  <a:pt x="10925328" y="0"/>
                </a:lnTo>
                <a:lnTo>
                  <a:pt x="0" y="0"/>
                </a:lnTo>
                <a:lnTo>
                  <a:pt x="0" y="10286999"/>
                </a:lnTo>
                <a:close/>
              </a:path>
            </a:pathLst>
          </a:custGeom>
          <a:solidFill>
            <a:srgbClr val="F5EDE7"/>
          </a:solidFill>
        </p:spPr>
        <p:txBody>
          <a:bodyPr wrap="square" lIns="0" tIns="0" rIns="0" bIns="0" rtlCol="0"/>
          <a:lstStyle/>
          <a:p>
            <a:endParaRPr/>
          </a:p>
        </p:txBody>
      </p:sp>
      <p:sp>
        <p:nvSpPr>
          <p:cNvPr id="9" name="object 9"/>
          <p:cNvSpPr/>
          <p:nvPr/>
        </p:nvSpPr>
        <p:spPr>
          <a:xfrm>
            <a:off x="38100" y="3086100"/>
            <a:ext cx="2019300" cy="0"/>
          </a:xfrm>
          <a:custGeom>
            <a:avLst/>
            <a:gdLst/>
            <a:ahLst/>
            <a:cxnLst/>
            <a:rect l="l" t="t" r="r" b="b"/>
            <a:pathLst>
              <a:path w="2019300">
                <a:moveTo>
                  <a:pt x="0" y="0"/>
                </a:moveTo>
                <a:lnTo>
                  <a:pt x="2019299" y="0"/>
                </a:lnTo>
              </a:path>
            </a:pathLst>
          </a:custGeom>
          <a:ln w="38099">
            <a:solidFill>
              <a:srgbClr val="323232"/>
            </a:solidFill>
          </a:ln>
        </p:spPr>
        <p:txBody>
          <a:bodyPr wrap="square" lIns="0" tIns="0" rIns="0" bIns="0" rtlCol="0"/>
          <a:lstStyle/>
          <a:p>
            <a:endParaRPr/>
          </a:p>
        </p:txBody>
      </p:sp>
      <p:sp>
        <p:nvSpPr>
          <p:cNvPr id="11" name="object 6"/>
          <p:cNvSpPr/>
          <p:nvPr/>
        </p:nvSpPr>
        <p:spPr>
          <a:xfrm>
            <a:off x="2289944" y="13117"/>
            <a:ext cx="13178656" cy="1105544"/>
          </a:xfrm>
          <a:custGeom>
            <a:avLst/>
            <a:gdLst/>
            <a:ahLst/>
            <a:cxnLst/>
            <a:rect l="l" t="t" r="r" b="b"/>
            <a:pathLst>
              <a:path w="5067300" h="4762500">
                <a:moveTo>
                  <a:pt x="0" y="0"/>
                </a:moveTo>
                <a:lnTo>
                  <a:pt x="5067299" y="0"/>
                </a:lnTo>
                <a:lnTo>
                  <a:pt x="5067299" y="4762499"/>
                </a:lnTo>
                <a:lnTo>
                  <a:pt x="0" y="4762499"/>
                </a:lnTo>
                <a:lnTo>
                  <a:pt x="0" y="0"/>
                </a:lnTo>
                <a:close/>
              </a:path>
            </a:pathLst>
          </a:custGeom>
          <a:solidFill>
            <a:srgbClr val="D5B9AE"/>
          </a:solidFill>
        </p:spPr>
        <p:txBody>
          <a:bodyPr wrap="square" lIns="0" tIns="0" rIns="0" bIns="0" rtlCol="0"/>
          <a:lstStyle/>
          <a:p>
            <a:pPr marL="12700">
              <a:lnSpc>
                <a:spcPct val="100000"/>
              </a:lnSpc>
              <a:spcBef>
                <a:spcPts val="5"/>
              </a:spcBef>
              <a:tabLst>
                <a:tab pos="1899285" algn="l"/>
              </a:tabLst>
            </a:pPr>
            <a:endParaRPr lang="en-US" dirty="0">
              <a:latin typeface="Palatino Linotype"/>
              <a:cs typeface="Palatino Linotype"/>
            </a:endParaRPr>
          </a:p>
        </p:txBody>
      </p:sp>
      <p:sp>
        <p:nvSpPr>
          <p:cNvPr id="12" name="ZoneTexte 11"/>
          <p:cNvSpPr txBox="1"/>
          <p:nvPr/>
        </p:nvSpPr>
        <p:spPr>
          <a:xfrm>
            <a:off x="5943600" y="68734"/>
            <a:ext cx="4310530" cy="769441"/>
          </a:xfrm>
          <a:prstGeom prst="rect">
            <a:avLst/>
          </a:prstGeom>
          <a:noFill/>
        </p:spPr>
        <p:txBody>
          <a:bodyPr wrap="square" rtlCol="0">
            <a:spAutoFit/>
          </a:bodyPr>
          <a:lstStyle/>
          <a:p>
            <a:r>
              <a:rPr lang="en-US" sz="4400" b="1" dirty="0" smtClean="0"/>
              <a:t>EXEMPLE (Suite)</a:t>
            </a:r>
            <a:endParaRPr lang="en-US" sz="4400" b="1" dirty="0"/>
          </a:p>
        </p:txBody>
      </p:sp>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9107" y="152749"/>
            <a:ext cx="1488760" cy="701041"/>
          </a:xfrm>
          <a:prstGeom prst="rect">
            <a:avLst/>
          </a:prstGeom>
        </p:spPr>
      </p:pic>
      <p:sp>
        <p:nvSpPr>
          <p:cNvPr id="6" name="Titre 5"/>
          <p:cNvSpPr>
            <a:spLocks noGrp="1"/>
          </p:cNvSpPr>
          <p:nvPr>
            <p:ph type="title"/>
          </p:nvPr>
        </p:nvSpPr>
        <p:spPr>
          <a:xfrm>
            <a:off x="9867900" y="3461910"/>
            <a:ext cx="454308" cy="603247"/>
          </a:xfrm>
        </p:spPr>
        <p:txBody>
          <a:bodyPr/>
          <a:lstStyle/>
          <a:p>
            <a:r>
              <a:rPr lang="en-US" sz="4000" i="0" dirty="0" smtClean="0">
                <a:latin typeface="+mn-lt"/>
              </a:rPr>
              <a:t>Ø</a:t>
            </a:r>
            <a:endParaRPr lang="en-US" sz="4000" i="0" dirty="0">
              <a:latin typeface="+mn-lt"/>
            </a:endParaRPr>
          </a:p>
        </p:txBody>
      </p:sp>
      <p:sp>
        <p:nvSpPr>
          <p:cNvPr id="19" name="ZoneTexte 18"/>
          <p:cNvSpPr txBox="1"/>
          <p:nvPr/>
        </p:nvSpPr>
        <p:spPr>
          <a:xfrm>
            <a:off x="4784165" y="5136743"/>
            <a:ext cx="7299670" cy="707886"/>
          </a:xfrm>
          <a:prstGeom prst="rect">
            <a:avLst/>
          </a:prstGeom>
          <a:noFill/>
        </p:spPr>
        <p:txBody>
          <a:bodyPr wrap="square" rtlCol="0">
            <a:spAutoFit/>
          </a:bodyPr>
          <a:lstStyle/>
          <a:p>
            <a:r>
              <a:rPr lang="en-US" sz="4000" b="1" dirty="0" smtClean="0"/>
              <a:t>{p1}                      {p2}              {p3}       </a:t>
            </a:r>
            <a:endParaRPr lang="en-US" sz="4000" b="1" dirty="0"/>
          </a:p>
        </p:txBody>
      </p:sp>
      <p:sp>
        <p:nvSpPr>
          <p:cNvPr id="8" name="ZoneTexte 7"/>
          <p:cNvSpPr txBox="1"/>
          <p:nvPr/>
        </p:nvSpPr>
        <p:spPr>
          <a:xfrm>
            <a:off x="2438400" y="6683453"/>
            <a:ext cx="10025378" cy="646331"/>
          </a:xfrm>
          <a:prstGeom prst="rect">
            <a:avLst/>
          </a:prstGeom>
          <a:noFill/>
        </p:spPr>
        <p:txBody>
          <a:bodyPr wrap="square" rtlCol="0">
            <a:spAutoFit/>
          </a:bodyPr>
          <a:lstStyle/>
          <a:p>
            <a:r>
              <a:rPr lang="en-US" sz="3600" b="1" dirty="0" smtClean="0"/>
              <a:t>{p1,p2}          </a:t>
            </a:r>
            <a:r>
              <a:rPr lang="en-US" sz="3600" b="1" dirty="0"/>
              <a:t> </a:t>
            </a:r>
            <a:r>
              <a:rPr lang="en-US" sz="3600" b="1" dirty="0" smtClean="0"/>
              <a:t>{p1,p3}                                            {</a:t>
            </a:r>
            <a:r>
              <a:rPr lang="en-US" sz="3600" b="1" dirty="0" smtClean="0"/>
              <a:t>p2,p3}            </a:t>
            </a:r>
            <a:endParaRPr lang="en-US" sz="3600" b="1" dirty="0"/>
          </a:p>
        </p:txBody>
      </p:sp>
      <p:sp>
        <p:nvSpPr>
          <p:cNvPr id="10" name="ZoneTexte 9"/>
          <p:cNvSpPr txBox="1"/>
          <p:nvPr/>
        </p:nvSpPr>
        <p:spPr>
          <a:xfrm>
            <a:off x="3737744" y="8447691"/>
            <a:ext cx="3284011" cy="734409"/>
          </a:xfrm>
          <a:prstGeom prst="rect">
            <a:avLst/>
          </a:prstGeom>
          <a:noFill/>
        </p:spPr>
        <p:txBody>
          <a:bodyPr wrap="square" rtlCol="0">
            <a:spAutoFit/>
          </a:bodyPr>
          <a:lstStyle/>
          <a:p>
            <a:r>
              <a:rPr lang="en-US" sz="4000" b="1" dirty="0" smtClean="0"/>
              <a:t>{p1,p2,p3}               </a:t>
            </a:r>
            <a:endParaRPr lang="en-US" sz="4000" b="1" dirty="0"/>
          </a:p>
        </p:txBody>
      </p:sp>
      <p:cxnSp>
        <p:nvCxnSpPr>
          <p:cNvPr id="22" name="Connecteur droit 21"/>
          <p:cNvCxnSpPr/>
          <p:nvPr/>
        </p:nvCxnSpPr>
        <p:spPr>
          <a:xfrm flipH="1">
            <a:off x="3467100" y="5844629"/>
            <a:ext cx="1485900" cy="838824"/>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Connecteur droit 22"/>
          <p:cNvCxnSpPr/>
          <p:nvPr/>
        </p:nvCxnSpPr>
        <p:spPr>
          <a:xfrm>
            <a:off x="5486400" y="5862490"/>
            <a:ext cx="304800" cy="966838"/>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Connecteur droit 28"/>
          <p:cNvCxnSpPr/>
          <p:nvPr/>
        </p:nvCxnSpPr>
        <p:spPr>
          <a:xfrm flipV="1">
            <a:off x="5749023" y="3797223"/>
            <a:ext cx="3527629" cy="1339520"/>
          </a:xfrm>
          <a:prstGeom prst="line">
            <a:avLst/>
          </a:prstGeom>
        </p:spPr>
        <p:style>
          <a:lnRef idx="3">
            <a:schemeClr val="accent2"/>
          </a:lnRef>
          <a:fillRef idx="0">
            <a:schemeClr val="accent2"/>
          </a:fillRef>
          <a:effectRef idx="2">
            <a:schemeClr val="accent2"/>
          </a:effectRef>
          <a:fontRef idx="minor">
            <a:schemeClr val="tx1"/>
          </a:fontRef>
        </p:style>
      </p:cxnSp>
      <p:cxnSp>
        <p:nvCxnSpPr>
          <p:cNvPr id="33" name="Connecteur droit 32"/>
          <p:cNvCxnSpPr/>
          <p:nvPr/>
        </p:nvCxnSpPr>
        <p:spPr>
          <a:xfrm flipV="1">
            <a:off x="8686800" y="4220713"/>
            <a:ext cx="1114984" cy="929395"/>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Connecteur droit 34"/>
          <p:cNvCxnSpPr/>
          <p:nvPr/>
        </p:nvCxnSpPr>
        <p:spPr>
          <a:xfrm flipH="1" flipV="1">
            <a:off x="10322208" y="4256430"/>
            <a:ext cx="804964" cy="891063"/>
          </a:xfrm>
          <a:prstGeom prst="line">
            <a:avLst/>
          </a:prstGeom>
        </p:spPr>
        <p:style>
          <a:lnRef idx="3">
            <a:schemeClr val="accent2"/>
          </a:lnRef>
          <a:fillRef idx="0">
            <a:schemeClr val="accent2"/>
          </a:fillRef>
          <a:effectRef idx="2">
            <a:schemeClr val="accent2"/>
          </a:effectRef>
          <a:fontRef idx="minor">
            <a:schemeClr val="tx1"/>
          </a:fontRef>
        </p:style>
      </p:cxnSp>
      <p:cxnSp>
        <p:nvCxnSpPr>
          <p:cNvPr id="45" name="Connecteur droit 44"/>
          <p:cNvCxnSpPr/>
          <p:nvPr/>
        </p:nvCxnSpPr>
        <p:spPr>
          <a:xfrm flipV="1">
            <a:off x="3737744" y="5699415"/>
            <a:ext cx="4872856" cy="1146165"/>
          </a:xfrm>
          <a:prstGeom prst="line">
            <a:avLst/>
          </a:prstGeom>
        </p:spPr>
        <p:style>
          <a:lnRef idx="3">
            <a:schemeClr val="accent2"/>
          </a:lnRef>
          <a:fillRef idx="0">
            <a:schemeClr val="accent2"/>
          </a:fillRef>
          <a:effectRef idx="2">
            <a:schemeClr val="accent2"/>
          </a:effectRef>
          <a:fontRef idx="minor">
            <a:schemeClr val="tx1"/>
          </a:fontRef>
        </p:style>
      </p:cxnSp>
      <p:cxnSp>
        <p:nvCxnSpPr>
          <p:cNvPr id="47" name="Connecteur droit 46"/>
          <p:cNvCxnSpPr/>
          <p:nvPr/>
        </p:nvCxnSpPr>
        <p:spPr>
          <a:xfrm flipH="1" flipV="1">
            <a:off x="8745922" y="5718416"/>
            <a:ext cx="2684078" cy="1140530"/>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Connecteur droit 53"/>
          <p:cNvCxnSpPr/>
          <p:nvPr/>
        </p:nvCxnSpPr>
        <p:spPr>
          <a:xfrm flipV="1">
            <a:off x="6096000" y="5669797"/>
            <a:ext cx="4628690" cy="1186533"/>
          </a:xfrm>
          <a:prstGeom prst="line">
            <a:avLst/>
          </a:prstGeom>
        </p:spPr>
        <p:style>
          <a:lnRef idx="3">
            <a:schemeClr val="accent2"/>
          </a:lnRef>
          <a:fillRef idx="0">
            <a:schemeClr val="accent2"/>
          </a:fillRef>
          <a:effectRef idx="2">
            <a:schemeClr val="accent2"/>
          </a:effectRef>
          <a:fontRef idx="minor">
            <a:schemeClr val="tx1"/>
          </a:fontRef>
        </p:style>
      </p:cxnSp>
      <p:cxnSp>
        <p:nvCxnSpPr>
          <p:cNvPr id="59" name="Connecteur droit 58"/>
          <p:cNvCxnSpPr/>
          <p:nvPr/>
        </p:nvCxnSpPr>
        <p:spPr>
          <a:xfrm flipH="1" flipV="1">
            <a:off x="11260522" y="5747061"/>
            <a:ext cx="533400" cy="1077290"/>
          </a:xfrm>
          <a:prstGeom prst="line">
            <a:avLst/>
          </a:prstGeom>
        </p:spPr>
        <p:style>
          <a:lnRef idx="3">
            <a:schemeClr val="accent2"/>
          </a:lnRef>
          <a:fillRef idx="0">
            <a:schemeClr val="accent2"/>
          </a:fillRef>
          <a:effectRef idx="2">
            <a:schemeClr val="accent2"/>
          </a:effectRef>
          <a:fontRef idx="minor">
            <a:schemeClr val="tx1"/>
          </a:fontRef>
        </p:style>
      </p:cxnSp>
      <p:cxnSp>
        <p:nvCxnSpPr>
          <p:cNvPr id="71" name="Connecteur droit 70"/>
          <p:cNvCxnSpPr/>
          <p:nvPr/>
        </p:nvCxnSpPr>
        <p:spPr>
          <a:xfrm>
            <a:off x="3055866" y="7176120"/>
            <a:ext cx="1290484" cy="1456120"/>
          </a:xfrm>
          <a:prstGeom prst="line">
            <a:avLst/>
          </a:prstGeom>
        </p:spPr>
        <p:style>
          <a:lnRef idx="3">
            <a:schemeClr val="accent2"/>
          </a:lnRef>
          <a:fillRef idx="0">
            <a:schemeClr val="accent2"/>
          </a:fillRef>
          <a:effectRef idx="2">
            <a:schemeClr val="accent2"/>
          </a:effectRef>
          <a:fontRef idx="minor">
            <a:schemeClr val="tx1"/>
          </a:fontRef>
        </p:style>
      </p:cxnSp>
      <p:cxnSp>
        <p:nvCxnSpPr>
          <p:cNvPr id="77" name="Connecteur droit 76"/>
          <p:cNvCxnSpPr/>
          <p:nvPr/>
        </p:nvCxnSpPr>
        <p:spPr>
          <a:xfrm flipH="1">
            <a:off x="5081392" y="7184149"/>
            <a:ext cx="557410" cy="1465578"/>
          </a:xfrm>
          <a:prstGeom prst="line">
            <a:avLst/>
          </a:prstGeom>
        </p:spPr>
        <p:style>
          <a:lnRef idx="3">
            <a:schemeClr val="accent2"/>
          </a:lnRef>
          <a:fillRef idx="0">
            <a:schemeClr val="accent2"/>
          </a:fillRef>
          <a:effectRef idx="2">
            <a:schemeClr val="accent2"/>
          </a:effectRef>
          <a:fontRef idx="minor">
            <a:schemeClr val="tx1"/>
          </a:fontRef>
        </p:style>
      </p:cxnSp>
      <p:sp>
        <p:nvSpPr>
          <p:cNvPr id="110" name="ZoneTexte 109"/>
          <p:cNvSpPr txBox="1"/>
          <p:nvPr/>
        </p:nvSpPr>
        <p:spPr>
          <a:xfrm>
            <a:off x="4935167" y="4522409"/>
            <a:ext cx="6766764" cy="830997"/>
          </a:xfrm>
          <a:prstGeom prst="rect">
            <a:avLst/>
          </a:prstGeom>
          <a:noFill/>
        </p:spPr>
        <p:txBody>
          <a:bodyPr wrap="square" rtlCol="0">
            <a:spAutoFit/>
          </a:bodyPr>
          <a:lstStyle/>
          <a:p>
            <a:r>
              <a:rPr lang="en-US" sz="4800" b="1" dirty="0" smtClean="0">
                <a:solidFill>
                  <a:srgbClr val="00B050"/>
                </a:solidFill>
              </a:rPr>
              <a:t>4                       3             5                  </a:t>
            </a:r>
            <a:endParaRPr lang="en-US" sz="4800" b="1" dirty="0">
              <a:solidFill>
                <a:srgbClr val="00B050"/>
              </a:solidFill>
            </a:endParaRPr>
          </a:p>
        </p:txBody>
      </p:sp>
      <p:sp>
        <p:nvSpPr>
          <p:cNvPr id="111" name="ZoneTexte 110"/>
          <p:cNvSpPr txBox="1"/>
          <p:nvPr/>
        </p:nvSpPr>
        <p:spPr>
          <a:xfrm>
            <a:off x="2852883" y="6183198"/>
            <a:ext cx="8849047" cy="830997"/>
          </a:xfrm>
          <a:prstGeom prst="rect">
            <a:avLst/>
          </a:prstGeom>
          <a:noFill/>
        </p:spPr>
        <p:txBody>
          <a:bodyPr wrap="square" rtlCol="0">
            <a:spAutoFit/>
          </a:bodyPr>
          <a:lstStyle/>
          <a:p>
            <a:r>
              <a:rPr lang="en-US" sz="4800" b="1" dirty="0">
                <a:solidFill>
                  <a:srgbClr val="00B050"/>
                </a:solidFill>
              </a:rPr>
              <a:t>2</a:t>
            </a:r>
            <a:r>
              <a:rPr lang="en-US" sz="4800" b="1" dirty="0" smtClean="0">
                <a:solidFill>
                  <a:srgbClr val="00B050"/>
                </a:solidFill>
              </a:rPr>
              <a:t>                 4                                      3                              </a:t>
            </a:r>
            <a:endParaRPr lang="en-US" sz="4800" b="1" dirty="0">
              <a:solidFill>
                <a:srgbClr val="00B050"/>
              </a:solidFill>
            </a:endParaRPr>
          </a:p>
        </p:txBody>
      </p:sp>
      <p:sp>
        <p:nvSpPr>
          <p:cNvPr id="112" name="ZoneTexte 111"/>
          <p:cNvSpPr txBox="1"/>
          <p:nvPr/>
        </p:nvSpPr>
        <p:spPr>
          <a:xfrm>
            <a:off x="4784165" y="7818730"/>
            <a:ext cx="801227" cy="830997"/>
          </a:xfrm>
          <a:prstGeom prst="rect">
            <a:avLst/>
          </a:prstGeom>
          <a:noFill/>
        </p:spPr>
        <p:txBody>
          <a:bodyPr wrap="square" rtlCol="0">
            <a:spAutoFit/>
          </a:bodyPr>
          <a:lstStyle/>
          <a:p>
            <a:r>
              <a:rPr lang="en-US" sz="4800" b="1" dirty="0">
                <a:solidFill>
                  <a:srgbClr val="00B050"/>
                </a:solidFill>
              </a:rPr>
              <a:t>2</a:t>
            </a:r>
            <a:r>
              <a:rPr lang="en-US" sz="4800" b="1" dirty="0" smtClean="0">
                <a:solidFill>
                  <a:srgbClr val="00B050"/>
                </a:solidFill>
              </a:rPr>
              <a:t>                                                       </a:t>
            </a:r>
            <a:endParaRPr lang="en-US" sz="4800" b="1" dirty="0">
              <a:solidFill>
                <a:srgbClr val="00B050"/>
              </a:solidFill>
            </a:endParaRPr>
          </a:p>
        </p:txBody>
      </p:sp>
      <p:sp>
        <p:nvSpPr>
          <p:cNvPr id="114" name="ZoneTexte 113"/>
          <p:cNvSpPr txBox="1"/>
          <p:nvPr/>
        </p:nvSpPr>
        <p:spPr>
          <a:xfrm>
            <a:off x="5715000" y="1333500"/>
            <a:ext cx="6594391" cy="584775"/>
          </a:xfrm>
          <a:prstGeom prst="rect">
            <a:avLst/>
          </a:prstGeom>
          <a:noFill/>
        </p:spPr>
        <p:txBody>
          <a:bodyPr wrap="square" rtlCol="0">
            <a:spAutoFit/>
          </a:bodyPr>
          <a:lstStyle/>
          <a:p>
            <a:r>
              <a:rPr lang="fr-FR" sz="3200" b="1" i="1" dirty="0" smtClean="0">
                <a:solidFill>
                  <a:srgbClr val="C00000"/>
                </a:solidFill>
              </a:rPr>
              <a:t>Extraction des </a:t>
            </a:r>
            <a:r>
              <a:rPr lang="fr-FR" sz="3200" b="1" i="1" dirty="0" err="1" smtClean="0">
                <a:solidFill>
                  <a:srgbClr val="C00000"/>
                </a:solidFill>
              </a:rPr>
              <a:t>itemsets</a:t>
            </a:r>
            <a:r>
              <a:rPr lang="fr-FR" sz="3200" b="1" i="1" dirty="0" smtClean="0">
                <a:solidFill>
                  <a:srgbClr val="C00000"/>
                </a:solidFill>
              </a:rPr>
              <a:t> fréquents</a:t>
            </a:r>
            <a:endParaRPr lang="en-US" sz="3200" b="1" i="1" dirty="0">
              <a:solidFill>
                <a:srgbClr val="C00000"/>
              </a:solidFill>
            </a:endParaRPr>
          </a:p>
        </p:txBody>
      </p:sp>
      <p:sp>
        <p:nvSpPr>
          <p:cNvPr id="24" name="ZoneTexte 23"/>
          <p:cNvSpPr txBox="1"/>
          <p:nvPr/>
        </p:nvSpPr>
        <p:spPr>
          <a:xfrm>
            <a:off x="11917353" y="2104997"/>
            <a:ext cx="3335722" cy="769441"/>
          </a:xfrm>
          <a:prstGeom prst="rect">
            <a:avLst/>
          </a:prstGeom>
          <a:noFill/>
        </p:spPr>
        <p:txBody>
          <a:bodyPr wrap="square" rtlCol="0">
            <a:spAutoFit/>
          </a:bodyPr>
          <a:lstStyle/>
          <a:p>
            <a:r>
              <a:rPr lang="fr-FR" sz="4400" b="1" dirty="0" err="1">
                <a:solidFill>
                  <a:srgbClr val="FFC000"/>
                </a:solidFill>
              </a:rPr>
              <a:t>sup.min</a:t>
            </a:r>
            <a:r>
              <a:rPr lang="fr-FR" sz="4400" b="1" dirty="0">
                <a:solidFill>
                  <a:srgbClr val="FFC000"/>
                </a:solidFill>
              </a:rPr>
              <a:t> = 2 </a:t>
            </a:r>
            <a:endParaRPr lang="en-US" sz="4400" b="1" dirty="0">
              <a:solidFill>
                <a:srgbClr val="FFC000"/>
              </a:solidFill>
            </a:endParaRPr>
          </a:p>
        </p:txBody>
      </p:sp>
    </p:spTree>
    <p:extLst>
      <p:ext uri="{BB962C8B-B14F-4D97-AF65-F5344CB8AC3E}">
        <p14:creationId xmlns:p14="http://schemas.microsoft.com/office/powerpoint/2010/main" val="256225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2870" y="-16936"/>
            <a:ext cx="18288000" cy="10287000"/>
          </a:xfrm>
          <a:custGeom>
            <a:avLst/>
            <a:gdLst/>
            <a:ahLst/>
            <a:cxnLst/>
            <a:rect l="l" t="t" r="r" b="b"/>
            <a:pathLst>
              <a:path w="10925810" h="10287000">
                <a:moveTo>
                  <a:pt x="0" y="10286999"/>
                </a:moveTo>
                <a:lnTo>
                  <a:pt x="10925328" y="10286999"/>
                </a:lnTo>
                <a:lnTo>
                  <a:pt x="10925328" y="0"/>
                </a:lnTo>
                <a:lnTo>
                  <a:pt x="0" y="0"/>
                </a:lnTo>
                <a:lnTo>
                  <a:pt x="0" y="10286999"/>
                </a:lnTo>
                <a:close/>
              </a:path>
            </a:pathLst>
          </a:custGeom>
          <a:solidFill>
            <a:srgbClr val="F5EDE7"/>
          </a:solidFill>
        </p:spPr>
        <p:txBody>
          <a:bodyPr wrap="square" lIns="0" tIns="0" rIns="0" bIns="0" rtlCol="0"/>
          <a:lstStyle/>
          <a:p>
            <a:endParaRPr/>
          </a:p>
        </p:txBody>
      </p:sp>
      <p:sp>
        <p:nvSpPr>
          <p:cNvPr id="11" name="object 6"/>
          <p:cNvSpPr/>
          <p:nvPr/>
        </p:nvSpPr>
        <p:spPr>
          <a:xfrm>
            <a:off x="2289944" y="13117"/>
            <a:ext cx="13178656" cy="1105544"/>
          </a:xfrm>
          <a:custGeom>
            <a:avLst/>
            <a:gdLst/>
            <a:ahLst/>
            <a:cxnLst/>
            <a:rect l="l" t="t" r="r" b="b"/>
            <a:pathLst>
              <a:path w="5067300" h="4762500">
                <a:moveTo>
                  <a:pt x="0" y="0"/>
                </a:moveTo>
                <a:lnTo>
                  <a:pt x="5067299" y="0"/>
                </a:lnTo>
                <a:lnTo>
                  <a:pt x="5067299" y="4762499"/>
                </a:lnTo>
                <a:lnTo>
                  <a:pt x="0" y="4762499"/>
                </a:lnTo>
                <a:lnTo>
                  <a:pt x="0" y="0"/>
                </a:lnTo>
                <a:close/>
              </a:path>
            </a:pathLst>
          </a:custGeom>
          <a:solidFill>
            <a:srgbClr val="D5B9AE"/>
          </a:solidFill>
        </p:spPr>
        <p:txBody>
          <a:bodyPr wrap="square" lIns="0" tIns="0" rIns="0" bIns="0" rtlCol="0"/>
          <a:lstStyle/>
          <a:p>
            <a:pPr marL="12700">
              <a:lnSpc>
                <a:spcPct val="100000"/>
              </a:lnSpc>
              <a:spcBef>
                <a:spcPts val="5"/>
              </a:spcBef>
              <a:tabLst>
                <a:tab pos="1899285" algn="l"/>
              </a:tabLst>
            </a:pPr>
            <a:endParaRPr lang="en-US" dirty="0">
              <a:latin typeface="Palatino Linotype"/>
              <a:cs typeface="Palatino Linotype"/>
            </a:endParaRPr>
          </a:p>
        </p:txBody>
      </p:sp>
      <p:sp>
        <p:nvSpPr>
          <p:cNvPr id="12" name="ZoneTexte 11"/>
          <p:cNvSpPr txBox="1"/>
          <p:nvPr/>
        </p:nvSpPr>
        <p:spPr>
          <a:xfrm>
            <a:off x="5943600" y="68734"/>
            <a:ext cx="4310530" cy="769441"/>
          </a:xfrm>
          <a:prstGeom prst="rect">
            <a:avLst/>
          </a:prstGeom>
          <a:noFill/>
        </p:spPr>
        <p:txBody>
          <a:bodyPr wrap="square" rtlCol="0">
            <a:spAutoFit/>
          </a:bodyPr>
          <a:lstStyle/>
          <a:p>
            <a:r>
              <a:rPr lang="en-US" sz="4400" b="1" dirty="0" smtClean="0"/>
              <a:t>EXEMPLE (Suite)</a:t>
            </a:r>
            <a:endParaRPr lang="en-US" sz="4400" b="1" dirty="0"/>
          </a:p>
        </p:txBody>
      </p:sp>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9107" y="152749"/>
            <a:ext cx="1488760" cy="701041"/>
          </a:xfrm>
          <a:prstGeom prst="rect">
            <a:avLst/>
          </a:prstGeom>
        </p:spPr>
      </p:pic>
      <p:sp>
        <p:nvSpPr>
          <p:cNvPr id="114" name="ZoneTexte 113"/>
          <p:cNvSpPr txBox="1"/>
          <p:nvPr/>
        </p:nvSpPr>
        <p:spPr>
          <a:xfrm>
            <a:off x="5715000" y="1333500"/>
            <a:ext cx="6594391" cy="584775"/>
          </a:xfrm>
          <a:prstGeom prst="rect">
            <a:avLst/>
          </a:prstGeom>
          <a:noFill/>
        </p:spPr>
        <p:txBody>
          <a:bodyPr wrap="square" rtlCol="0">
            <a:spAutoFit/>
          </a:bodyPr>
          <a:lstStyle/>
          <a:p>
            <a:r>
              <a:rPr lang="fr-FR" sz="3200" b="1" i="1" dirty="0" smtClean="0">
                <a:solidFill>
                  <a:srgbClr val="C00000"/>
                </a:solidFill>
              </a:rPr>
              <a:t>Extraction des </a:t>
            </a:r>
            <a:r>
              <a:rPr lang="fr-FR" sz="3200" b="1" i="1" dirty="0" err="1" smtClean="0">
                <a:solidFill>
                  <a:srgbClr val="C00000"/>
                </a:solidFill>
              </a:rPr>
              <a:t>Regles</a:t>
            </a:r>
            <a:r>
              <a:rPr lang="fr-FR" sz="3200" b="1" i="1" dirty="0" smtClean="0">
                <a:solidFill>
                  <a:srgbClr val="C00000"/>
                </a:solidFill>
              </a:rPr>
              <a:t> d`association</a:t>
            </a:r>
            <a:endParaRPr lang="en-US" sz="3200" b="1" i="1" dirty="0">
              <a:solidFill>
                <a:srgbClr val="C00000"/>
              </a:solidFill>
            </a:endParaRPr>
          </a:p>
        </p:txBody>
      </p:sp>
      <p:sp>
        <p:nvSpPr>
          <p:cNvPr id="4" name="ZoneTexte 3"/>
          <p:cNvSpPr txBox="1"/>
          <p:nvPr/>
        </p:nvSpPr>
        <p:spPr>
          <a:xfrm>
            <a:off x="9489991" y="4323695"/>
            <a:ext cx="6969209" cy="5016758"/>
          </a:xfrm>
          <a:prstGeom prst="rect">
            <a:avLst/>
          </a:prstGeom>
          <a:noFill/>
        </p:spPr>
        <p:txBody>
          <a:bodyPr wrap="square" rtlCol="0">
            <a:spAutoFit/>
          </a:bodyPr>
          <a:lstStyle/>
          <a:p>
            <a:r>
              <a:rPr lang="fr-FR" sz="3200" b="1" dirty="0" smtClean="0"/>
              <a:t>P1-&gt;p2 </a:t>
            </a:r>
            <a:r>
              <a:rPr lang="fr-FR" sz="3200" b="1" dirty="0"/>
              <a:t>: </a:t>
            </a:r>
            <a:r>
              <a:rPr lang="fr-FR" sz="3200" b="1" dirty="0" err="1"/>
              <a:t>conf</a:t>
            </a:r>
            <a:r>
              <a:rPr lang="fr-FR" sz="3200" b="1" dirty="0"/>
              <a:t>. = 2/4 = 50% </a:t>
            </a:r>
            <a:r>
              <a:rPr lang="fr-FR" sz="3200" b="1" dirty="0">
                <a:solidFill>
                  <a:srgbClr val="FF0000"/>
                </a:solidFill>
              </a:rPr>
              <a:t>(refusé) </a:t>
            </a:r>
            <a:endParaRPr lang="fr-FR" sz="3200" b="1" dirty="0" smtClean="0">
              <a:solidFill>
                <a:srgbClr val="FF0000"/>
              </a:solidFill>
            </a:endParaRPr>
          </a:p>
          <a:p>
            <a:r>
              <a:rPr lang="fr-FR" sz="3200" b="1" dirty="0" smtClean="0"/>
              <a:t>P2-&gt;p1 </a:t>
            </a:r>
            <a:r>
              <a:rPr lang="fr-FR" sz="3200" b="1" dirty="0"/>
              <a:t>: </a:t>
            </a:r>
            <a:r>
              <a:rPr lang="fr-FR" sz="3200" b="1" dirty="0" err="1"/>
              <a:t>conf</a:t>
            </a:r>
            <a:r>
              <a:rPr lang="fr-FR" sz="3200" b="1" dirty="0"/>
              <a:t>. = 2/3 = 67% </a:t>
            </a:r>
            <a:r>
              <a:rPr lang="fr-FR" sz="3200" b="1" dirty="0">
                <a:solidFill>
                  <a:srgbClr val="FF0000"/>
                </a:solidFill>
              </a:rPr>
              <a:t>(refusé</a:t>
            </a:r>
            <a:r>
              <a:rPr lang="fr-FR" sz="3200" b="1" dirty="0" smtClean="0">
                <a:solidFill>
                  <a:srgbClr val="FF0000"/>
                </a:solidFill>
              </a:rPr>
              <a:t>)</a:t>
            </a:r>
          </a:p>
          <a:p>
            <a:endParaRPr lang="fr-FR" sz="3200" b="1" dirty="0" smtClean="0"/>
          </a:p>
          <a:p>
            <a:endParaRPr lang="fr-FR" sz="3200" b="1" dirty="0"/>
          </a:p>
          <a:p>
            <a:r>
              <a:rPr lang="fr-FR" sz="3200" b="1" dirty="0" smtClean="0"/>
              <a:t>P1-&gt;p3 </a:t>
            </a:r>
            <a:r>
              <a:rPr lang="fr-FR" sz="3200" b="1" dirty="0"/>
              <a:t>: </a:t>
            </a:r>
            <a:r>
              <a:rPr lang="fr-FR" sz="3200" b="1" dirty="0" err="1"/>
              <a:t>conf</a:t>
            </a:r>
            <a:r>
              <a:rPr lang="fr-FR" sz="3200" b="1" dirty="0"/>
              <a:t>. = 4/4 = 100% </a:t>
            </a:r>
            <a:r>
              <a:rPr lang="fr-FR" sz="3200" b="1" dirty="0">
                <a:solidFill>
                  <a:srgbClr val="00B050"/>
                </a:solidFill>
              </a:rPr>
              <a:t>(accepté) </a:t>
            </a:r>
            <a:endParaRPr lang="fr-FR" sz="3200" b="1" dirty="0" smtClean="0">
              <a:solidFill>
                <a:srgbClr val="00B050"/>
              </a:solidFill>
            </a:endParaRPr>
          </a:p>
          <a:p>
            <a:r>
              <a:rPr lang="fr-FR" sz="3200" b="1" dirty="0" smtClean="0"/>
              <a:t>p3-&gt;p1 </a:t>
            </a:r>
            <a:r>
              <a:rPr lang="fr-FR" sz="3200" b="1" dirty="0"/>
              <a:t>: </a:t>
            </a:r>
            <a:r>
              <a:rPr lang="fr-FR" sz="3200" b="1" dirty="0" err="1"/>
              <a:t>conf</a:t>
            </a:r>
            <a:r>
              <a:rPr lang="fr-FR" sz="3200" b="1" dirty="0"/>
              <a:t>. = 4/5 = 80% </a:t>
            </a:r>
            <a:r>
              <a:rPr lang="fr-FR" sz="3200" b="1" dirty="0">
                <a:solidFill>
                  <a:srgbClr val="00B050"/>
                </a:solidFill>
              </a:rPr>
              <a:t>(accepté</a:t>
            </a:r>
            <a:r>
              <a:rPr lang="fr-FR" sz="3200" b="1" dirty="0" smtClean="0">
                <a:solidFill>
                  <a:srgbClr val="00B050"/>
                </a:solidFill>
              </a:rPr>
              <a:t>)</a:t>
            </a:r>
          </a:p>
          <a:p>
            <a:endParaRPr lang="fr-FR" sz="3200" b="1" dirty="0" smtClean="0"/>
          </a:p>
          <a:p>
            <a:endParaRPr lang="fr-FR" sz="3200" b="1" dirty="0"/>
          </a:p>
          <a:p>
            <a:r>
              <a:rPr lang="fr-FR" sz="3200" b="1" dirty="0" smtClean="0"/>
              <a:t>P2-&gt;p3 </a:t>
            </a:r>
            <a:r>
              <a:rPr lang="fr-FR" sz="3200" b="1" dirty="0"/>
              <a:t>: </a:t>
            </a:r>
            <a:r>
              <a:rPr lang="fr-FR" sz="3200" b="1" dirty="0" err="1"/>
              <a:t>conf</a:t>
            </a:r>
            <a:r>
              <a:rPr lang="fr-FR" sz="3200" b="1" dirty="0"/>
              <a:t>. = 3/3 = 100% </a:t>
            </a:r>
            <a:r>
              <a:rPr lang="fr-FR" sz="3200" b="1" dirty="0">
                <a:solidFill>
                  <a:srgbClr val="00B050"/>
                </a:solidFill>
              </a:rPr>
              <a:t>(accepté) </a:t>
            </a:r>
            <a:endParaRPr lang="fr-FR" sz="3200" b="1" dirty="0" smtClean="0">
              <a:solidFill>
                <a:srgbClr val="00B050"/>
              </a:solidFill>
            </a:endParaRPr>
          </a:p>
          <a:p>
            <a:r>
              <a:rPr lang="fr-FR" sz="3200" b="1" dirty="0" smtClean="0"/>
              <a:t>P3-&gt;p2 </a:t>
            </a:r>
            <a:r>
              <a:rPr lang="fr-FR" sz="3200" b="1" dirty="0"/>
              <a:t>: </a:t>
            </a:r>
            <a:r>
              <a:rPr lang="fr-FR" sz="3200" b="1" dirty="0" err="1"/>
              <a:t>conf</a:t>
            </a:r>
            <a:r>
              <a:rPr lang="fr-FR" sz="3200" b="1" dirty="0"/>
              <a:t>. = 3/5 = 60% </a:t>
            </a:r>
            <a:r>
              <a:rPr lang="fr-FR" sz="3200" b="1" dirty="0">
                <a:solidFill>
                  <a:srgbClr val="FF0000"/>
                </a:solidFill>
              </a:rPr>
              <a:t>(refusé)  </a:t>
            </a:r>
            <a:endParaRPr lang="en-US" sz="3200" b="1" dirty="0">
              <a:solidFill>
                <a:srgbClr val="FF0000"/>
              </a:solidFill>
            </a:endParaRPr>
          </a:p>
        </p:txBody>
      </p:sp>
      <p:sp>
        <p:nvSpPr>
          <p:cNvPr id="5" name="ZoneTexte 4"/>
          <p:cNvSpPr txBox="1"/>
          <p:nvPr/>
        </p:nvSpPr>
        <p:spPr>
          <a:xfrm>
            <a:off x="7391400" y="4613106"/>
            <a:ext cx="1719730" cy="4693593"/>
          </a:xfrm>
          <a:prstGeom prst="rect">
            <a:avLst/>
          </a:prstGeom>
          <a:noFill/>
        </p:spPr>
        <p:txBody>
          <a:bodyPr wrap="square" rtlCol="0">
            <a:spAutoFit/>
          </a:bodyPr>
          <a:lstStyle/>
          <a:p>
            <a:r>
              <a:rPr lang="en-US" sz="3600" b="1" dirty="0" smtClean="0"/>
              <a:t>{p1,p2}</a:t>
            </a:r>
          </a:p>
          <a:p>
            <a:endParaRPr lang="en-US" sz="3600" b="1" dirty="0"/>
          </a:p>
          <a:p>
            <a:endParaRPr lang="en-US" sz="900" b="1" dirty="0" smtClean="0"/>
          </a:p>
          <a:p>
            <a:endParaRPr lang="en-US" sz="900" b="1" dirty="0"/>
          </a:p>
          <a:p>
            <a:endParaRPr lang="en-US" sz="900" b="1" dirty="0" smtClean="0"/>
          </a:p>
          <a:p>
            <a:endParaRPr lang="en-US" sz="900" b="1" dirty="0"/>
          </a:p>
          <a:p>
            <a:endParaRPr lang="en-US" sz="900" b="1" dirty="0" smtClean="0"/>
          </a:p>
          <a:p>
            <a:endParaRPr lang="en-US" sz="900" b="1" dirty="0" smtClean="0"/>
          </a:p>
          <a:p>
            <a:r>
              <a:rPr lang="en-US" sz="3600" b="1" dirty="0"/>
              <a:t>{p1,p3</a:t>
            </a:r>
            <a:r>
              <a:rPr lang="en-US" sz="3600" b="1" dirty="0" smtClean="0"/>
              <a:t>}</a:t>
            </a:r>
          </a:p>
          <a:p>
            <a:endParaRPr lang="en-US" sz="3600" b="1" dirty="0"/>
          </a:p>
          <a:p>
            <a:endParaRPr lang="en-US" sz="3600" b="1" dirty="0"/>
          </a:p>
          <a:p>
            <a:endParaRPr lang="en-US" sz="1100" b="1" dirty="0" smtClean="0"/>
          </a:p>
          <a:p>
            <a:r>
              <a:rPr lang="en-US" sz="3600" b="1" dirty="0"/>
              <a:t>{</a:t>
            </a:r>
            <a:r>
              <a:rPr lang="en-US" sz="3600" b="1" dirty="0" smtClean="0"/>
              <a:t>p2,p3}</a:t>
            </a:r>
          </a:p>
          <a:p>
            <a:endParaRPr lang="en-US" dirty="0"/>
          </a:p>
        </p:txBody>
      </p:sp>
      <p:sp>
        <p:nvSpPr>
          <p:cNvPr id="7" name="ZoneTexte 6"/>
          <p:cNvSpPr txBox="1"/>
          <p:nvPr/>
        </p:nvSpPr>
        <p:spPr>
          <a:xfrm>
            <a:off x="5564572" y="2834474"/>
            <a:ext cx="7313228" cy="461665"/>
          </a:xfrm>
          <a:prstGeom prst="rect">
            <a:avLst/>
          </a:prstGeom>
          <a:noFill/>
        </p:spPr>
        <p:txBody>
          <a:bodyPr wrap="square" rtlCol="0">
            <a:spAutoFit/>
          </a:bodyPr>
          <a:lstStyle/>
          <a:p>
            <a:r>
              <a:rPr lang="fr-FR" sz="2400" b="1" dirty="0" smtClean="0">
                <a:solidFill>
                  <a:schemeClr val="accent6">
                    <a:lumMod val="75000"/>
                  </a:schemeClr>
                </a:solidFill>
              </a:rPr>
              <a:t>1. Recherche </a:t>
            </a:r>
            <a:r>
              <a:rPr lang="fr-FR" sz="2400" b="1" dirty="0">
                <a:solidFill>
                  <a:schemeClr val="accent6">
                    <a:lumMod val="75000"/>
                  </a:schemeClr>
                </a:solidFill>
              </a:rPr>
              <a:t>des règles pour les </a:t>
            </a:r>
            <a:r>
              <a:rPr lang="fr-FR" sz="2400" b="1" dirty="0" err="1">
                <a:solidFill>
                  <a:schemeClr val="accent6">
                    <a:lumMod val="75000"/>
                  </a:schemeClr>
                </a:solidFill>
              </a:rPr>
              <a:t>itemsets</a:t>
            </a:r>
            <a:r>
              <a:rPr lang="fr-FR" sz="2400" b="1" dirty="0">
                <a:solidFill>
                  <a:schemeClr val="accent6">
                    <a:lumMod val="75000"/>
                  </a:schemeClr>
                </a:solidFill>
              </a:rPr>
              <a:t> de </a:t>
            </a:r>
            <a:r>
              <a:rPr lang="fr-FR" sz="2400" b="1" dirty="0" err="1">
                <a:solidFill>
                  <a:schemeClr val="accent6">
                    <a:lumMod val="75000"/>
                  </a:schemeClr>
                </a:solidFill>
              </a:rPr>
              <a:t>card</a:t>
            </a:r>
            <a:r>
              <a:rPr lang="fr-FR" sz="2400" b="1" dirty="0">
                <a:solidFill>
                  <a:schemeClr val="accent6">
                    <a:lumMod val="75000"/>
                  </a:schemeClr>
                </a:solidFill>
              </a:rPr>
              <a:t> = 2</a:t>
            </a:r>
            <a:endParaRPr lang="en-US" sz="2400" b="1" dirty="0">
              <a:solidFill>
                <a:schemeClr val="accent6">
                  <a:lumMod val="75000"/>
                </a:schemeClr>
              </a:solidFill>
            </a:endParaRPr>
          </a:p>
        </p:txBody>
      </p:sp>
      <p:sp>
        <p:nvSpPr>
          <p:cNvPr id="13" name="ZoneTexte 12"/>
          <p:cNvSpPr txBox="1"/>
          <p:nvPr/>
        </p:nvSpPr>
        <p:spPr>
          <a:xfrm>
            <a:off x="8768230" y="4143430"/>
            <a:ext cx="685800" cy="1569660"/>
          </a:xfrm>
          <a:prstGeom prst="rect">
            <a:avLst/>
          </a:prstGeom>
          <a:noFill/>
        </p:spPr>
        <p:txBody>
          <a:bodyPr wrap="square" rtlCol="0">
            <a:spAutoFit/>
          </a:bodyPr>
          <a:lstStyle/>
          <a:p>
            <a:r>
              <a:rPr lang="en-US" sz="9600" b="1" dirty="0"/>
              <a:t>{</a:t>
            </a:r>
            <a:endParaRPr lang="en-US" sz="9600" dirty="0"/>
          </a:p>
        </p:txBody>
      </p:sp>
      <p:sp>
        <p:nvSpPr>
          <p:cNvPr id="34" name="ZoneTexte 33"/>
          <p:cNvSpPr txBox="1"/>
          <p:nvPr/>
        </p:nvSpPr>
        <p:spPr>
          <a:xfrm>
            <a:off x="8852964" y="5955816"/>
            <a:ext cx="685800" cy="1569660"/>
          </a:xfrm>
          <a:prstGeom prst="rect">
            <a:avLst/>
          </a:prstGeom>
          <a:noFill/>
        </p:spPr>
        <p:txBody>
          <a:bodyPr wrap="square" rtlCol="0">
            <a:spAutoFit/>
          </a:bodyPr>
          <a:lstStyle/>
          <a:p>
            <a:r>
              <a:rPr lang="en-US" sz="9600" b="1" dirty="0"/>
              <a:t>{</a:t>
            </a:r>
            <a:endParaRPr lang="en-US" sz="9600" dirty="0"/>
          </a:p>
        </p:txBody>
      </p:sp>
      <p:sp>
        <p:nvSpPr>
          <p:cNvPr id="36" name="ZoneTexte 35"/>
          <p:cNvSpPr txBox="1"/>
          <p:nvPr/>
        </p:nvSpPr>
        <p:spPr>
          <a:xfrm>
            <a:off x="8909957" y="7893451"/>
            <a:ext cx="685800" cy="1569660"/>
          </a:xfrm>
          <a:prstGeom prst="rect">
            <a:avLst/>
          </a:prstGeom>
          <a:noFill/>
        </p:spPr>
        <p:txBody>
          <a:bodyPr wrap="square" rtlCol="0">
            <a:spAutoFit/>
          </a:bodyPr>
          <a:lstStyle/>
          <a:p>
            <a:r>
              <a:rPr lang="en-US" sz="9600" b="1" dirty="0"/>
              <a:t>{</a:t>
            </a:r>
            <a:endParaRPr lang="en-US" sz="9600" dirty="0"/>
          </a:p>
        </p:txBody>
      </p:sp>
      <p:graphicFrame>
        <p:nvGraphicFramePr>
          <p:cNvPr id="149" name="Tableau 148"/>
          <p:cNvGraphicFramePr>
            <a:graphicFrameLocks noGrp="1"/>
          </p:cNvGraphicFramePr>
          <p:nvPr>
            <p:extLst>
              <p:ext uri="{D42A27DB-BD31-4B8C-83A1-F6EECF244321}">
                <p14:modId xmlns:p14="http://schemas.microsoft.com/office/powerpoint/2010/main" val="1437741931"/>
              </p:ext>
            </p:extLst>
          </p:nvPr>
        </p:nvGraphicFramePr>
        <p:xfrm>
          <a:off x="1295399" y="4717698"/>
          <a:ext cx="5181600" cy="4083401"/>
        </p:xfrm>
        <a:graphic>
          <a:graphicData uri="http://schemas.openxmlformats.org/drawingml/2006/table">
            <a:tbl>
              <a:tblPr firstRow="1" bandRow="1">
                <a:tableStyleId>{5DA37D80-6434-44D0-A028-1B22A696006F}</a:tableStyleId>
              </a:tblPr>
              <a:tblGrid>
                <a:gridCol w="1036320">
                  <a:extLst>
                    <a:ext uri="{9D8B030D-6E8A-4147-A177-3AD203B41FA5}">
                      <a16:colId xmlns:a16="http://schemas.microsoft.com/office/drawing/2014/main" val="1953090983"/>
                    </a:ext>
                  </a:extLst>
                </a:gridCol>
                <a:gridCol w="1036320">
                  <a:extLst>
                    <a:ext uri="{9D8B030D-6E8A-4147-A177-3AD203B41FA5}">
                      <a16:colId xmlns:a16="http://schemas.microsoft.com/office/drawing/2014/main" val="2805439471"/>
                    </a:ext>
                  </a:extLst>
                </a:gridCol>
                <a:gridCol w="1036320">
                  <a:extLst>
                    <a:ext uri="{9D8B030D-6E8A-4147-A177-3AD203B41FA5}">
                      <a16:colId xmlns:a16="http://schemas.microsoft.com/office/drawing/2014/main" val="282802788"/>
                    </a:ext>
                  </a:extLst>
                </a:gridCol>
                <a:gridCol w="1036320">
                  <a:extLst>
                    <a:ext uri="{9D8B030D-6E8A-4147-A177-3AD203B41FA5}">
                      <a16:colId xmlns:a16="http://schemas.microsoft.com/office/drawing/2014/main" val="1379743402"/>
                    </a:ext>
                  </a:extLst>
                </a:gridCol>
                <a:gridCol w="1036320">
                  <a:extLst>
                    <a:ext uri="{9D8B030D-6E8A-4147-A177-3AD203B41FA5}">
                      <a16:colId xmlns:a16="http://schemas.microsoft.com/office/drawing/2014/main" val="1019358591"/>
                    </a:ext>
                  </a:extLst>
                </a:gridCol>
              </a:tblGrid>
              <a:tr h="583343">
                <a:tc>
                  <a:txBody>
                    <a:bodyPr/>
                    <a:lstStyle/>
                    <a:p>
                      <a:pPr algn="ctr"/>
                      <a:r>
                        <a:rPr lang="en-US" sz="2400" b="1" dirty="0" err="1" smtClean="0"/>
                        <a:t>num</a:t>
                      </a:r>
                      <a:endParaRPr lang="en-US" sz="2400" b="1" dirty="0"/>
                    </a:p>
                  </a:txBody>
                  <a:tcPr/>
                </a:tc>
                <a:tc>
                  <a:txBody>
                    <a:bodyPr/>
                    <a:lstStyle/>
                    <a:p>
                      <a:pPr algn="ctr"/>
                      <a:r>
                        <a:rPr lang="en-US" sz="2400" b="1" dirty="0" smtClean="0"/>
                        <a:t>P1</a:t>
                      </a:r>
                      <a:endParaRPr lang="en-US" sz="2400" b="1" dirty="0"/>
                    </a:p>
                  </a:txBody>
                  <a:tcPr/>
                </a:tc>
                <a:tc>
                  <a:txBody>
                    <a:bodyPr/>
                    <a:lstStyle/>
                    <a:p>
                      <a:pPr algn="ctr"/>
                      <a:r>
                        <a:rPr lang="en-US" sz="2400" b="1" dirty="0" smtClean="0"/>
                        <a:t>P2</a:t>
                      </a:r>
                      <a:endParaRPr lang="en-US" sz="2400" b="1" dirty="0"/>
                    </a:p>
                  </a:txBody>
                  <a:tcPr/>
                </a:tc>
                <a:tc>
                  <a:txBody>
                    <a:bodyPr/>
                    <a:lstStyle/>
                    <a:p>
                      <a:pPr algn="ctr"/>
                      <a:r>
                        <a:rPr lang="en-US" sz="2400" b="1" dirty="0" smtClean="0"/>
                        <a:t>P3</a:t>
                      </a:r>
                      <a:endParaRPr lang="en-US" sz="2400" b="1" dirty="0"/>
                    </a:p>
                  </a:txBody>
                  <a:tcPr/>
                </a:tc>
                <a:tc>
                  <a:txBody>
                    <a:bodyPr/>
                    <a:lstStyle/>
                    <a:p>
                      <a:pPr algn="ctr"/>
                      <a:r>
                        <a:rPr lang="en-US" sz="2400" b="1" dirty="0" smtClean="0"/>
                        <a:t>P4</a:t>
                      </a:r>
                      <a:endParaRPr lang="en-US" sz="2400" b="1" dirty="0"/>
                    </a:p>
                  </a:txBody>
                  <a:tcPr/>
                </a:tc>
                <a:extLst>
                  <a:ext uri="{0D108BD9-81ED-4DB2-BD59-A6C34878D82A}">
                    <a16:rowId xmlns:a16="http://schemas.microsoft.com/office/drawing/2014/main" val="593726039"/>
                  </a:ext>
                </a:extLst>
              </a:tr>
              <a:tr h="583343">
                <a:tc>
                  <a:txBody>
                    <a:bodyPr/>
                    <a:lstStyle/>
                    <a:p>
                      <a:r>
                        <a:rPr lang="en-US" sz="2400" b="1" dirty="0" smtClean="0"/>
                        <a:t>01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289757519"/>
                  </a:ext>
                </a:extLst>
              </a:tr>
              <a:tr h="583343">
                <a:tc>
                  <a:txBody>
                    <a:bodyPr/>
                    <a:lstStyle/>
                    <a:p>
                      <a:r>
                        <a:rPr lang="en-US" sz="2400" b="1" dirty="0" smtClean="0"/>
                        <a:t>02</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1224972536"/>
                  </a:ext>
                </a:extLst>
              </a:tr>
              <a:tr h="583343">
                <a:tc>
                  <a:txBody>
                    <a:bodyPr/>
                    <a:lstStyle/>
                    <a:p>
                      <a:r>
                        <a:rPr lang="en-US" sz="2400" b="1" dirty="0" smtClean="0"/>
                        <a:t>03</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1938161857"/>
                  </a:ext>
                </a:extLst>
              </a:tr>
              <a:tr h="583343">
                <a:tc>
                  <a:txBody>
                    <a:bodyPr/>
                    <a:lstStyle/>
                    <a:p>
                      <a:r>
                        <a:rPr lang="en-US" sz="2400" b="1" dirty="0" smtClean="0"/>
                        <a:t>04</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2586922304"/>
                  </a:ext>
                </a:extLst>
              </a:tr>
              <a:tr h="583343">
                <a:tc>
                  <a:txBody>
                    <a:bodyPr/>
                    <a:lstStyle/>
                    <a:p>
                      <a:r>
                        <a:rPr lang="en-US" sz="2400" b="1" dirty="0" smtClean="0"/>
                        <a:t>05</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3489723564"/>
                  </a:ext>
                </a:extLst>
              </a:tr>
              <a:tr h="583343">
                <a:tc>
                  <a:txBody>
                    <a:bodyPr/>
                    <a:lstStyle/>
                    <a:p>
                      <a:r>
                        <a:rPr lang="en-US" sz="2400" b="1" dirty="0" smtClean="0"/>
                        <a:t>06</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extLst>
                  <a:ext uri="{0D108BD9-81ED-4DB2-BD59-A6C34878D82A}">
                    <a16:rowId xmlns:a16="http://schemas.microsoft.com/office/drawing/2014/main" val="3442202262"/>
                  </a:ext>
                </a:extLst>
              </a:tr>
            </a:tbl>
          </a:graphicData>
        </a:graphic>
      </p:graphicFrame>
      <p:sp>
        <p:nvSpPr>
          <p:cNvPr id="150" name="ZoneTexte 149"/>
          <p:cNvSpPr txBox="1"/>
          <p:nvPr/>
        </p:nvSpPr>
        <p:spPr>
          <a:xfrm>
            <a:off x="13713283" y="3296139"/>
            <a:ext cx="4541847" cy="769441"/>
          </a:xfrm>
          <a:prstGeom prst="rect">
            <a:avLst/>
          </a:prstGeom>
          <a:noFill/>
        </p:spPr>
        <p:txBody>
          <a:bodyPr wrap="square" rtlCol="0">
            <a:spAutoFit/>
          </a:bodyPr>
          <a:lstStyle/>
          <a:p>
            <a:r>
              <a:rPr lang="fr-FR" sz="4400" b="1" dirty="0" err="1" smtClean="0">
                <a:solidFill>
                  <a:srgbClr val="FFC000"/>
                </a:solidFill>
              </a:rPr>
              <a:t>conf.min</a:t>
            </a:r>
            <a:r>
              <a:rPr lang="fr-FR" sz="4400" b="1" dirty="0" smtClean="0">
                <a:solidFill>
                  <a:srgbClr val="FFC000"/>
                </a:solidFill>
              </a:rPr>
              <a:t> </a:t>
            </a:r>
            <a:r>
              <a:rPr lang="fr-FR" sz="4400" b="1" dirty="0">
                <a:solidFill>
                  <a:srgbClr val="FFC000"/>
                </a:solidFill>
              </a:rPr>
              <a:t>= </a:t>
            </a:r>
            <a:r>
              <a:rPr lang="fr-FR" sz="4400" b="1" dirty="0" smtClean="0">
                <a:solidFill>
                  <a:srgbClr val="FFC000"/>
                </a:solidFill>
              </a:rPr>
              <a:t>0,75 </a:t>
            </a:r>
            <a:endParaRPr lang="en-US" sz="4400" b="1" dirty="0">
              <a:solidFill>
                <a:srgbClr val="FFC000"/>
              </a:solidFill>
            </a:endParaRPr>
          </a:p>
        </p:txBody>
      </p:sp>
    </p:spTree>
    <p:extLst>
      <p:ext uri="{BB962C8B-B14F-4D97-AF65-F5344CB8AC3E}">
        <p14:creationId xmlns:p14="http://schemas.microsoft.com/office/powerpoint/2010/main" val="1373115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18288000" cy="10287000"/>
          </a:xfrm>
          <a:custGeom>
            <a:avLst/>
            <a:gdLst/>
            <a:ahLst/>
            <a:cxnLst/>
            <a:rect l="l" t="t" r="r" b="b"/>
            <a:pathLst>
              <a:path w="10925810" h="10287000">
                <a:moveTo>
                  <a:pt x="0" y="10286999"/>
                </a:moveTo>
                <a:lnTo>
                  <a:pt x="10925328" y="10286999"/>
                </a:lnTo>
                <a:lnTo>
                  <a:pt x="10925328" y="0"/>
                </a:lnTo>
                <a:lnTo>
                  <a:pt x="0" y="0"/>
                </a:lnTo>
                <a:lnTo>
                  <a:pt x="0" y="10286999"/>
                </a:lnTo>
                <a:close/>
              </a:path>
            </a:pathLst>
          </a:custGeom>
          <a:solidFill>
            <a:srgbClr val="F5EDE7"/>
          </a:solidFill>
        </p:spPr>
        <p:txBody>
          <a:bodyPr wrap="square" lIns="0" tIns="0" rIns="0" bIns="0" rtlCol="0"/>
          <a:lstStyle/>
          <a:p>
            <a:endParaRPr/>
          </a:p>
        </p:txBody>
      </p:sp>
      <p:sp>
        <p:nvSpPr>
          <p:cNvPr id="11" name="object 6"/>
          <p:cNvSpPr/>
          <p:nvPr/>
        </p:nvSpPr>
        <p:spPr>
          <a:xfrm>
            <a:off x="2289944" y="13117"/>
            <a:ext cx="13178656" cy="1105544"/>
          </a:xfrm>
          <a:custGeom>
            <a:avLst/>
            <a:gdLst/>
            <a:ahLst/>
            <a:cxnLst/>
            <a:rect l="l" t="t" r="r" b="b"/>
            <a:pathLst>
              <a:path w="5067300" h="4762500">
                <a:moveTo>
                  <a:pt x="0" y="0"/>
                </a:moveTo>
                <a:lnTo>
                  <a:pt x="5067299" y="0"/>
                </a:lnTo>
                <a:lnTo>
                  <a:pt x="5067299" y="4762499"/>
                </a:lnTo>
                <a:lnTo>
                  <a:pt x="0" y="4762499"/>
                </a:lnTo>
                <a:lnTo>
                  <a:pt x="0" y="0"/>
                </a:lnTo>
                <a:close/>
              </a:path>
            </a:pathLst>
          </a:custGeom>
          <a:solidFill>
            <a:srgbClr val="D5B9AE"/>
          </a:solidFill>
        </p:spPr>
        <p:txBody>
          <a:bodyPr wrap="square" lIns="0" tIns="0" rIns="0" bIns="0" rtlCol="0"/>
          <a:lstStyle/>
          <a:p>
            <a:pPr marL="12700">
              <a:lnSpc>
                <a:spcPct val="100000"/>
              </a:lnSpc>
              <a:spcBef>
                <a:spcPts val="5"/>
              </a:spcBef>
              <a:tabLst>
                <a:tab pos="1899285" algn="l"/>
              </a:tabLst>
            </a:pPr>
            <a:endParaRPr lang="en-US" dirty="0">
              <a:latin typeface="Palatino Linotype"/>
              <a:cs typeface="Palatino Linotype"/>
            </a:endParaRPr>
          </a:p>
        </p:txBody>
      </p:sp>
      <p:sp>
        <p:nvSpPr>
          <p:cNvPr id="12" name="ZoneTexte 11"/>
          <p:cNvSpPr txBox="1"/>
          <p:nvPr/>
        </p:nvSpPr>
        <p:spPr>
          <a:xfrm>
            <a:off x="5943600" y="68734"/>
            <a:ext cx="4310530" cy="769441"/>
          </a:xfrm>
          <a:prstGeom prst="rect">
            <a:avLst/>
          </a:prstGeom>
          <a:noFill/>
        </p:spPr>
        <p:txBody>
          <a:bodyPr wrap="square" rtlCol="0">
            <a:spAutoFit/>
          </a:bodyPr>
          <a:lstStyle/>
          <a:p>
            <a:r>
              <a:rPr lang="en-US" sz="4400" b="1" dirty="0" smtClean="0"/>
              <a:t>EXEMPLE (Suite)</a:t>
            </a:r>
            <a:endParaRPr lang="en-US" sz="4400" b="1" dirty="0"/>
          </a:p>
        </p:txBody>
      </p:sp>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9107" y="152749"/>
            <a:ext cx="1488760" cy="701041"/>
          </a:xfrm>
          <a:prstGeom prst="rect">
            <a:avLst/>
          </a:prstGeom>
        </p:spPr>
      </p:pic>
      <p:sp>
        <p:nvSpPr>
          <p:cNvPr id="114" name="ZoneTexte 113"/>
          <p:cNvSpPr txBox="1"/>
          <p:nvPr/>
        </p:nvSpPr>
        <p:spPr>
          <a:xfrm>
            <a:off x="5715000" y="1333500"/>
            <a:ext cx="6594391" cy="584775"/>
          </a:xfrm>
          <a:prstGeom prst="rect">
            <a:avLst/>
          </a:prstGeom>
          <a:noFill/>
        </p:spPr>
        <p:txBody>
          <a:bodyPr wrap="square" rtlCol="0">
            <a:spAutoFit/>
          </a:bodyPr>
          <a:lstStyle/>
          <a:p>
            <a:r>
              <a:rPr lang="fr-FR" sz="3200" b="1" i="1" dirty="0" smtClean="0">
                <a:solidFill>
                  <a:srgbClr val="C00000"/>
                </a:solidFill>
              </a:rPr>
              <a:t>Extraction des </a:t>
            </a:r>
            <a:r>
              <a:rPr lang="fr-FR" sz="3200" b="1" i="1" dirty="0" err="1" smtClean="0">
                <a:solidFill>
                  <a:srgbClr val="C00000"/>
                </a:solidFill>
              </a:rPr>
              <a:t>Regles</a:t>
            </a:r>
            <a:r>
              <a:rPr lang="fr-FR" sz="3200" b="1" i="1" dirty="0" smtClean="0">
                <a:solidFill>
                  <a:srgbClr val="C00000"/>
                </a:solidFill>
              </a:rPr>
              <a:t> d`association</a:t>
            </a:r>
            <a:endParaRPr lang="en-US" sz="3200" b="1" i="1" dirty="0">
              <a:solidFill>
                <a:srgbClr val="C00000"/>
              </a:solidFill>
            </a:endParaRPr>
          </a:p>
        </p:txBody>
      </p:sp>
      <p:sp>
        <p:nvSpPr>
          <p:cNvPr id="24" name="ZoneTexte 23"/>
          <p:cNvSpPr txBox="1"/>
          <p:nvPr/>
        </p:nvSpPr>
        <p:spPr>
          <a:xfrm>
            <a:off x="211577" y="4519348"/>
            <a:ext cx="4541847" cy="769441"/>
          </a:xfrm>
          <a:prstGeom prst="rect">
            <a:avLst/>
          </a:prstGeom>
          <a:noFill/>
        </p:spPr>
        <p:txBody>
          <a:bodyPr wrap="square" rtlCol="0">
            <a:spAutoFit/>
          </a:bodyPr>
          <a:lstStyle/>
          <a:p>
            <a:r>
              <a:rPr lang="fr-FR" sz="4400" b="1" dirty="0" err="1" smtClean="0">
                <a:solidFill>
                  <a:srgbClr val="FFC000"/>
                </a:solidFill>
              </a:rPr>
              <a:t>conf.min</a:t>
            </a:r>
            <a:r>
              <a:rPr lang="fr-FR" sz="4400" b="1" dirty="0" smtClean="0">
                <a:solidFill>
                  <a:srgbClr val="FFC000"/>
                </a:solidFill>
              </a:rPr>
              <a:t> </a:t>
            </a:r>
            <a:r>
              <a:rPr lang="fr-FR" sz="4400" b="1" dirty="0">
                <a:solidFill>
                  <a:srgbClr val="FFC000"/>
                </a:solidFill>
              </a:rPr>
              <a:t>= </a:t>
            </a:r>
            <a:r>
              <a:rPr lang="fr-FR" sz="4400" b="1" dirty="0" smtClean="0">
                <a:solidFill>
                  <a:srgbClr val="FFC000"/>
                </a:solidFill>
              </a:rPr>
              <a:t>0,75 </a:t>
            </a:r>
            <a:endParaRPr lang="en-US" sz="4400" b="1" dirty="0">
              <a:solidFill>
                <a:srgbClr val="FFC000"/>
              </a:solidFill>
            </a:endParaRPr>
          </a:p>
        </p:txBody>
      </p:sp>
      <p:sp>
        <p:nvSpPr>
          <p:cNvPr id="32" name="ZoneTexte 31"/>
          <p:cNvSpPr txBox="1"/>
          <p:nvPr/>
        </p:nvSpPr>
        <p:spPr>
          <a:xfrm>
            <a:off x="3313" y="6430780"/>
            <a:ext cx="18132287" cy="646331"/>
          </a:xfrm>
          <a:prstGeom prst="rect">
            <a:avLst/>
          </a:prstGeom>
          <a:noFill/>
        </p:spPr>
        <p:txBody>
          <a:bodyPr wrap="square" rtlCol="0">
            <a:spAutoFit/>
          </a:bodyPr>
          <a:lstStyle/>
          <a:p>
            <a:r>
              <a:rPr lang="en-US" sz="3600" b="1" dirty="0" smtClean="0"/>
              <a:t>  {p2,p3</a:t>
            </a:r>
            <a:r>
              <a:rPr lang="en-US" sz="3600" b="1" dirty="0" smtClean="0"/>
              <a:t>} </a:t>
            </a:r>
            <a:r>
              <a:rPr lang="en-US" sz="3600" b="1" dirty="0"/>
              <a:t>-&gt; </a:t>
            </a:r>
            <a:r>
              <a:rPr lang="en-US" sz="3600" b="1" dirty="0" smtClean="0"/>
              <a:t>{p1}</a:t>
            </a:r>
            <a:r>
              <a:rPr lang="en-US" sz="3600" b="1" dirty="0" smtClean="0">
                <a:solidFill>
                  <a:srgbClr val="00B050"/>
                </a:solidFill>
              </a:rPr>
              <a:t> </a:t>
            </a:r>
            <a:r>
              <a:rPr lang="en-US" sz="3600" b="1" dirty="0" smtClean="0"/>
              <a:t> (</a:t>
            </a:r>
            <a:r>
              <a:rPr lang="en-US" sz="3600" b="1" dirty="0" smtClean="0">
                <a:solidFill>
                  <a:srgbClr val="FFC000"/>
                </a:solidFill>
              </a:rPr>
              <a:t>2</a:t>
            </a:r>
            <a:r>
              <a:rPr lang="en-US" sz="3600" b="1" dirty="0" smtClean="0"/>
              <a:t>/3 </a:t>
            </a:r>
            <a:r>
              <a:rPr lang="en-US" sz="3600" b="1" dirty="0" err="1" smtClean="0">
                <a:solidFill>
                  <a:srgbClr val="FF0000"/>
                </a:solidFill>
              </a:rPr>
              <a:t>Refusé</a:t>
            </a:r>
            <a:r>
              <a:rPr lang="en-US" sz="3600" b="1" dirty="0" smtClean="0"/>
              <a:t>)     {p1,p3</a:t>
            </a:r>
            <a:r>
              <a:rPr lang="en-US" sz="3600" b="1" dirty="0"/>
              <a:t>} -&gt; </a:t>
            </a:r>
            <a:r>
              <a:rPr lang="en-US" sz="3600" b="1" dirty="0" smtClean="0"/>
              <a:t>{p2} </a:t>
            </a:r>
            <a:r>
              <a:rPr lang="en-US" sz="3600" b="1" dirty="0"/>
              <a:t>(</a:t>
            </a:r>
            <a:r>
              <a:rPr lang="en-US" sz="3600" b="1" dirty="0" smtClean="0">
                <a:solidFill>
                  <a:schemeClr val="accent6"/>
                </a:solidFill>
              </a:rPr>
              <a:t>2</a:t>
            </a:r>
            <a:r>
              <a:rPr lang="en-US" sz="3600" b="1" dirty="0" smtClean="0"/>
              <a:t>/4 </a:t>
            </a:r>
            <a:r>
              <a:rPr lang="en-US" sz="3600" b="1" dirty="0" err="1">
                <a:solidFill>
                  <a:srgbClr val="FF0000"/>
                </a:solidFill>
              </a:rPr>
              <a:t>Refusé</a:t>
            </a:r>
            <a:r>
              <a:rPr lang="en-US" sz="3600" b="1" dirty="0"/>
              <a:t>)</a:t>
            </a:r>
            <a:r>
              <a:rPr lang="en-US" sz="3600" b="1" dirty="0" smtClean="0"/>
              <a:t>        </a:t>
            </a:r>
            <a:r>
              <a:rPr lang="en-US" sz="3600" b="1" dirty="0" smtClean="0"/>
              <a:t>{p1,p2}  </a:t>
            </a:r>
            <a:r>
              <a:rPr lang="en-US" sz="3600" b="1" dirty="0" smtClean="0"/>
              <a:t>-&gt; {p3} </a:t>
            </a:r>
            <a:r>
              <a:rPr lang="en-US" sz="3600" b="1" dirty="0"/>
              <a:t>(</a:t>
            </a:r>
            <a:r>
              <a:rPr lang="en-US" sz="3600" b="1" dirty="0" smtClean="0">
                <a:solidFill>
                  <a:srgbClr val="FFC000"/>
                </a:solidFill>
              </a:rPr>
              <a:t>2</a:t>
            </a:r>
            <a:r>
              <a:rPr lang="en-US" sz="3600" b="1" dirty="0" smtClean="0"/>
              <a:t>/2 </a:t>
            </a:r>
            <a:r>
              <a:rPr lang="en-US" sz="3600" b="1" dirty="0" err="1" smtClean="0">
                <a:solidFill>
                  <a:srgbClr val="00B050"/>
                </a:solidFill>
              </a:rPr>
              <a:t>Accepté</a:t>
            </a:r>
            <a:r>
              <a:rPr lang="en-US" sz="3600" b="1" dirty="0"/>
              <a:t>)</a:t>
            </a:r>
            <a:r>
              <a:rPr lang="en-US" sz="3600" b="1" dirty="0" smtClean="0"/>
              <a:t>        </a:t>
            </a:r>
            <a:endParaRPr lang="en-US" sz="3600" b="1" dirty="0"/>
          </a:p>
        </p:txBody>
      </p:sp>
      <p:sp>
        <p:nvSpPr>
          <p:cNvPr id="34" name="ZoneTexte 33"/>
          <p:cNvSpPr txBox="1"/>
          <p:nvPr/>
        </p:nvSpPr>
        <p:spPr>
          <a:xfrm>
            <a:off x="7738590" y="4169660"/>
            <a:ext cx="3284011" cy="734409"/>
          </a:xfrm>
          <a:prstGeom prst="rect">
            <a:avLst/>
          </a:prstGeom>
          <a:noFill/>
        </p:spPr>
        <p:txBody>
          <a:bodyPr wrap="square" rtlCol="0">
            <a:spAutoFit/>
          </a:bodyPr>
          <a:lstStyle/>
          <a:p>
            <a:r>
              <a:rPr lang="en-US" sz="4000" b="1" dirty="0" smtClean="0"/>
              <a:t>{p1,p2,p3}               </a:t>
            </a:r>
            <a:endParaRPr lang="en-US" sz="4000" b="1" dirty="0"/>
          </a:p>
        </p:txBody>
      </p:sp>
      <p:cxnSp>
        <p:nvCxnSpPr>
          <p:cNvPr id="46" name="Connecteur droit 45"/>
          <p:cNvCxnSpPr/>
          <p:nvPr/>
        </p:nvCxnSpPr>
        <p:spPr>
          <a:xfrm>
            <a:off x="9012196" y="4840517"/>
            <a:ext cx="55604" cy="1445983"/>
          </a:xfrm>
          <a:prstGeom prst="line">
            <a:avLst/>
          </a:prstGeom>
        </p:spPr>
        <p:style>
          <a:lnRef idx="3">
            <a:schemeClr val="accent2"/>
          </a:lnRef>
          <a:fillRef idx="0">
            <a:schemeClr val="accent2"/>
          </a:fillRef>
          <a:effectRef idx="2">
            <a:schemeClr val="accent2"/>
          </a:effectRef>
          <a:fontRef idx="minor">
            <a:schemeClr val="tx1"/>
          </a:fontRef>
        </p:style>
      </p:cxnSp>
      <p:sp>
        <p:nvSpPr>
          <p:cNvPr id="51" name="ZoneTexte 50"/>
          <p:cNvSpPr txBox="1"/>
          <p:nvPr/>
        </p:nvSpPr>
        <p:spPr>
          <a:xfrm flipH="1">
            <a:off x="8576182" y="3467100"/>
            <a:ext cx="629986" cy="830997"/>
          </a:xfrm>
          <a:prstGeom prst="rect">
            <a:avLst/>
          </a:prstGeom>
          <a:noFill/>
        </p:spPr>
        <p:txBody>
          <a:bodyPr wrap="square" rtlCol="0">
            <a:spAutoFit/>
          </a:bodyPr>
          <a:lstStyle/>
          <a:p>
            <a:r>
              <a:rPr lang="en-US" sz="4800" b="1" dirty="0">
                <a:solidFill>
                  <a:srgbClr val="00B050"/>
                </a:solidFill>
              </a:rPr>
              <a:t>2</a:t>
            </a:r>
            <a:r>
              <a:rPr lang="en-US" sz="4800" b="1" dirty="0" smtClean="0">
                <a:solidFill>
                  <a:srgbClr val="00B050"/>
                </a:solidFill>
              </a:rPr>
              <a:t>                                                       </a:t>
            </a:r>
            <a:endParaRPr lang="en-US" sz="4800" b="1" dirty="0">
              <a:solidFill>
                <a:srgbClr val="00B050"/>
              </a:solidFill>
            </a:endParaRPr>
          </a:p>
        </p:txBody>
      </p:sp>
      <p:sp>
        <p:nvSpPr>
          <p:cNvPr id="57" name="ZoneTexte 56"/>
          <p:cNvSpPr txBox="1"/>
          <p:nvPr/>
        </p:nvSpPr>
        <p:spPr>
          <a:xfrm>
            <a:off x="577154" y="2038602"/>
            <a:ext cx="10624246" cy="584775"/>
          </a:xfrm>
          <a:prstGeom prst="rect">
            <a:avLst/>
          </a:prstGeom>
          <a:noFill/>
        </p:spPr>
        <p:txBody>
          <a:bodyPr wrap="square" rtlCol="0">
            <a:spAutoFit/>
          </a:bodyPr>
          <a:lstStyle/>
          <a:p>
            <a:r>
              <a:rPr lang="fr-FR" sz="3200" b="1" dirty="0">
                <a:solidFill>
                  <a:schemeClr val="accent6">
                    <a:lumMod val="75000"/>
                  </a:schemeClr>
                </a:solidFill>
              </a:rPr>
              <a:t>2</a:t>
            </a:r>
            <a:r>
              <a:rPr lang="fr-FR" sz="3200" b="1" dirty="0" smtClean="0">
                <a:solidFill>
                  <a:schemeClr val="accent6">
                    <a:lumMod val="75000"/>
                  </a:schemeClr>
                </a:solidFill>
              </a:rPr>
              <a:t>. Recherche </a:t>
            </a:r>
            <a:r>
              <a:rPr lang="fr-FR" sz="3200" b="1" dirty="0">
                <a:solidFill>
                  <a:schemeClr val="accent6">
                    <a:lumMod val="75000"/>
                  </a:schemeClr>
                </a:solidFill>
              </a:rPr>
              <a:t>des règles pour les </a:t>
            </a:r>
            <a:r>
              <a:rPr lang="fr-FR" sz="3200" b="1" dirty="0" err="1">
                <a:solidFill>
                  <a:schemeClr val="accent6">
                    <a:lumMod val="75000"/>
                  </a:schemeClr>
                </a:solidFill>
              </a:rPr>
              <a:t>itemsets</a:t>
            </a:r>
            <a:r>
              <a:rPr lang="fr-FR" sz="3200" b="1" dirty="0">
                <a:solidFill>
                  <a:schemeClr val="accent6">
                    <a:lumMod val="75000"/>
                  </a:schemeClr>
                </a:solidFill>
              </a:rPr>
              <a:t> de </a:t>
            </a:r>
            <a:r>
              <a:rPr lang="fr-FR" sz="3200" b="1" dirty="0" err="1">
                <a:solidFill>
                  <a:schemeClr val="accent6">
                    <a:lumMod val="75000"/>
                  </a:schemeClr>
                </a:solidFill>
              </a:rPr>
              <a:t>card</a:t>
            </a:r>
            <a:r>
              <a:rPr lang="fr-FR" sz="3200" b="1" dirty="0">
                <a:solidFill>
                  <a:schemeClr val="accent6">
                    <a:lumMod val="75000"/>
                  </a:schemeClr>
                </a:solidFill>
              </a:rPr>
              <a:t> = </a:t>
            </a:r>
            <a:r>
              <a:rPr lang="fr-FR" sz="3200" b="1" dirty="0" smtClean="0">
                <a:solidFill>
                  <a:schemeClr val="accent6">
                    <a:lumMod val="75000"/>
                  </a:schemeClr>
                </a:solidFill>
              </a:rPr>
              <a:t>3 ou plus</a:t>
            </a:r>
            <a:endParaRPr lang="en-US" sz="3200" b="1" dirty="0">
              <a:solidFill>
                <a:schemeClr val="accent6">
                  <a:lumMod val="75000"/>
                </a:schemeClr>
              </a:solidFill>
            </a:endParaRPr>
          </a:p>
        </p:txBody>
      </p:sp>
      <p:cxnSp>
        <p:nvCxnSpPr>
          <p:cNvPr id="58" name="Connecteur droit 57"/>
          <p:cNvCxnSpPr/>
          <p:nvPr/>
        </p:nvCxnSpPr>
        <p:spPr>
          <a:xfrm flipH="1">
            <a:off x="3505200" y="4746557"/>
            <a:ext cx="5036187" cy="1684223"/>
          </a:xfrm>
          <a:prstGeom prst="line">
            <a:avLst/>
          </a:prstGeom>
        </p:spPr>
        <p:style>
          <a:lnRef idx="3">
            <a:schemeClr val="accent2"/>
          </a:lnRef>
          <a:fillRef idx="0">
            <a:schemeClr val="accent2"/>
          </a:fillRef>
          <a:effectRef idx="2">
            <a:schemeClr val="accent2"/>
          </a:effectRef>
          <a:fontRef idx="minor">
            <a:schemeClr val="tx1"/>
          </a:fontRef>
        </p:style>
      </p:cxnSp>
      <p:cxnSp>
        <p:nvCxnSpPr>
          <p:cNvPr id="60" name="Connecteur droit 59"/>
          <p:cNvCxnSpPr/>
          <p:nvPr/>
        </p:nvCxnSpPr>
        <p:spPr>
          <a:xfrm>
            <a:off x="9564086" y="4675003"/>
            <a:ext cx="6895114" cy="1913289"/>
          </a:xfrm>
          <a:prstGeom prst="line">
            <a:avLst/>
          </a:prstGeom>
        </p:spPr>
        <p:style>
          <a:lnRef idx="3">
            <a:schemeClr val="accent2"/>
          </a:lnRef>
          <a:fillRef idx="0">
            <a:schemeClr val="accent2"/>
          </a:fillRef>
          <a:effectRef idx="2">
            <a:schemeClr val="accent2"/>
          </a:effectRef>
          <a:fontRef idx="minor">
            <a:schemeClr val="tx1"/>
          </a:fontRef>
        </p:style>
      </p:cxnSp>
      <p:sp>
        <p:nvSpPr>
          <p:cNvPr id="61" name="Accolade ouvrante 60"/>
          <p:cNvSpPr/>
          <p:nvPr/>
        </p:nvSpPr>
        <p:spPr>
          <a:xfrm rot="16200000">
            <a:off x="5363348" y="1837550"/>
            <a:ext cx="931902" cy="11049001"/>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68" name="Connecteur droit 67"/>
          <p:cNvCxnSpPr>
            <a:endCxn id="64" idx="0"/>
          </p:cNvCxnSpPr>
          <p:nvPr/>
        </p:nvCxnSpPr>
        <p:spPr>
          <a:xfrm flipH="1">
            <a:off x="12894367" y="6898086"/>
            <a:ext cx="897833" cy="1464685"/>
          </a:xfrm>
          <a:prstGeom prst="line">
            <a:avLst/>
          </a:prstGeom>
        </p:spPr>
        <p:style>
          <a:lnRef idx="3">
            <a:schemeClr val="accent2"/>
          </a:lnRef>
          <a:fillRef idx="0">
            <a:schemeClr val="accent2"/>
          </a:fillRef>
          <a:effectRef idx="2">
            <a:schemeClr val="accent2"/>
          </a:effectRef>
          <a:fontRef idx="minor">
            <a:schemeClr val="tx1"/>
          </a:fontRef>
        </p:style>
      </p:cxnSp>
      <p:cxnSp>
        <p:nvCxnSpPr>
          <p:cNvPr id="70" name="Connecteur droit 69"/>
          <p:cNvCxnSpPr/>
          <p:nvPr/>
        </p:nvCxnSpPr>
        <p:spPr>
          <a:xfrm>
            <a:off x="15240000" y="6974795"/>
            <a:ext cx="1371600" cy="1369274"/>
          </a:xfrm>
          <a:prstGeom prst="line">
            <a:avLst/>
          </a:prstGeom>
        </p:spPr>
        <p:style>
          <a:lnRef idx="3">
            <a:schemeClr val="accent2"/>
          </a:lnRef>
          <a:fillRef idx="0">
            <a:schemeClr val="accent2"/>
          </a:fillRef>
          <a:effectRef idx="2">
            <a:schemeClr val="accent2"/>
          </a:effectRef>
          <a:fontRef idx="minor">
            <a:schemeClr val="tx1"/>
          </a:fontRef>
        </p:style>
      </p:cxnSp>
      <p:sp>
        <p:nvSpPr>
          <p:cNvPr id="64" name="ZoneTexte 63"/>
          <p:cNvSpPr txBox="1"/>
          <p:nvPr/>
        </p:nvSpPr>
        <p:spPr>
          <a:xfrm>
            <a:off x="11353800" y="8362771"/>
            <a:ext cx="3081133" cy="1200329"/>
          </a:xfrm>
          <a:prstGeom prst="rect">
            <a:avLst/>
          </a:prstGeom>
          <a:noFill/>
        </p:spPr>
        <p:txBody>
          <a:bodyPr wrap="square" rtlCol="0">
            <a:spAutoFit/>
          </a:bodyPr>
          <a:lstStyle/>
          <a:p>
            <a:r>
              <a:rPr lang="en-US" sz="3600" b="1" dirty="0"/>
              <a:t>{</a:t>
            </a:r>
            <a:r>
              <a:rPr lang="en-US" sz="3600" b="1" dirty="0" smtClean="0"/>
              <a:t>p1}  </a:t>
            </a:r>
            <a:r>
              <a:rPr lang="en-US" sz="3600" b="1" dirty="0"/>
              <a:t>-&gt; {</a:t>
            </a:r>
            <a:r>
              <a:rPr lang="en-US" sz="3600" b="1" dirty="0" smtClean="0"/>
              <a:t>p2,p3}</a:t>
            </a:r>
          </a:p>
          <a:p>
            <a:r>
              <a:rPr lang="en-US" sz="3600" b="1" dirty="0"/>
              <a:t>(</a:t>
            </a:r>
            <a:r>
              <a:rPr lang="en-US" sz="3600" b="1" dirty="0">
                <a:solidFill>
                  <a:srgbClr val="FFC000"/>
                </a:solidFill>
              </a:rPr>
              <a:t>2</a:t>
            </a:r>
            <a:r>
              <a:rPr lang="en-US" sz="3600" b="1" dirty="0"/>
              <a:t>/3 </a:t>
            </a:r>
            <a:r>
              <a:rPr lang="en-US" sz="3600" b="1" dirty="0" err="1">
                <a:solidFill>
                  <a:srgbClr val="FF0000"/>
                </a:solidFill>
              </a:rPr>
              <a:t>Refusé</a:t>
            </a:r>
            <a:r>
              <a:rPr lang="en-US" sz="3600" b="1" dirty="0"/>
              <a:t>)</a:t>
            </a:r>
            <a:endParaRPr lang="en-US" sz="3600" dirty="0"/>
          </a:p>
        </p:txBody>
      </p:sp>
      <p:sp>
        <p:nvSpPr>
          <p:cNvPr id="73" name="ZoneTexte 72"/>
          <p:cNvSpPr txBox="1"/>
          <p:nvPr/>
        </p:nvSpPr>
        <p:spPr>
          <a:xfrm>
            <a:off x="15206867" y="8438971"/>
            <a:ext cx="3081133" cy="1200329"/>
          </a:xfrm>
          <a:prstGeom prst="rect">
            <a:avLst/>
          </a:prstGeom>
          <a:noFill/>
        </p:spPr>
        <p:txBody>
          <a:bodyPr wrap="square" rtlCol="0">
            <a:spAutoFit/>
          </a:bodyPr>
          <a:lstStyle/>
          <a:p>
            <a:r>
              <a:rPr lang="en-US" sz="3600" b="1" dirty="0"/>
              <a:t>{</a:t>
            </a:r>
            <a:r>
              <a:rPr lang="en-US" sz="3600" b="1" dirty="0" smtClean="0"/>
              <a:t>p2}  </a:t>
            </a:r>
            <a:r>
              <a:rPr lang="en-US" sz="3600" b="1" dirty="0"/>
              <a:t>-&gt; {</a:t>
            </a:r>
            <a:r>
              <a:rPr lang="en-US" sz="3600" b="1" dirty="0" smtClean="0"/>
              <a:t>p1,p3}</a:t>
            </a:r>
          </a:p>
          <a:p>
            <a:r>
              <a:rPr lang="en-US" sz="3600" b="1" dirty="0"/>
              <a:t>(</a:t>
            </a:r>
            <a:r>
              <a:rPr lang="en-US" sz="3600" b="1" dirty="0" smtClean="0">
                <a:solidFill>
                  <a:srgbClr val="FFC000"/>
                </a:solidFill>
              </a:rPr>
              <a:t>2</a:t>
            </a:r>
            <a:r>
              <a:rPr lang="en-US" sz="3600" b="1" dirty="0" smtClean="0"/>
              <a:t>/4 </a:t>
            </a:r>
            <a:r>
              <a:rPr lang="en-US" sz="3600" b="1" dirty="0" err="1">
                <a:solidFill>
                  <a:srgbClr val="FF0000"/>
                </a:solidFill>
              </a:rPr>
              <a:t>Refusé</a:t>
            </a:r>
            <a:r>
              <a:rPr lang="en-US" sz="3600" b="1" dirty="0"/>
              <a:t>)</a:t>
            </a:r>
            <a:endParaRPr lang="en-US" sz="3600" dirty="0"/>
          </a:p>
        </p:txBody>
      </p:sp>
      <p:sp>
        <p:nvSpPr>
          <p:cNvPr id="69" name="ZoneTexte 68"/>
          <p:cNvSpPr txBox="1"/>
          <p:nvPr/>
        </p:nvSpPr>
        <p:spPr>
          <a:xfrm>
            <a:off x="533398" y="7962900"/>
            <a:ext cx="10287002" cy="1384995"/>
          </a:xfrm>
          <a:prstGeom prst="rect">
            <a:avLst/>
          </a:prstGeom>
          <a:noFill/>
        </p:spPr>
        <p:txBody>
          <a:bodyPr wrap="square" rtlCol="0">
            <a:spAutoFit/>
          </a:bodyPr>
          <a:lstStyle/>
          <a:p>
            <a:r>
              <a:rPr lang="fr-FR" sz="2800" dirty="0"/>
              <a:t>Le support de l’antécédent ne peut que rester stable ou augmenter, la confiance ne peut donc que rester stable ou décroître : la piste peut être stoppée (4 possibilités sont éliminées d’office)</a:t>
            </a:r>
            <a:endParaRPr lang="en-US" sz="2800" dirty="0"/>
          </a:p>
        </p:txBody>
      </p:sp>
      <p:graphicFrame>
        <p:nvGraphicFramePr>
          <p:cNvPr id="78" name="Tableau 77"/>
          <p:cNvGraphicFramePr>
            <a:graphicFrameLocks noGrp="1"/>
          </p:cNvGraphicFramePr>
          <p:nvPr>
            <p:extLst>
              <p:ext uri="{D42A27DB-BD31-4B8C-83A1-F6EECF244321}">
                <p14:modId xmlns:p14="http://schemas.microsoft.com/office/powerpoint/2010/main" val="2730099718"/>
              </p:ext>
            </p:extLst>
          </p:nvPr>
        </p:nvGraphicFramePr>
        <p:xfrm>
          <a:off x="12875448" y="1435654"/>
          <a:ext cx="5181600" cy="3633266"/>
        </p:xfrm>
        <a:graphic>
          <a:graphicData uri="http://schemas.openxmlformats.org/drawingml/2006/table">
            <a:tbl>
              <a:tblPr firstRow="1" bandRow="1">
                <a:tableStyleId>{5DA37D80-6434-44D0-A028-1B22A696006F}</a:tableStyleId>
              </a:tblPr>
              <a:tblGrid>
                <a:gridCol w="1036320">
                  <a:extLst>
                    <a:ext uri="{9D8B030D-6E8A-4147-A177-3AD203B41FA5}">
                      <a16:colId xmlns:a16="http://schemas.microsoft.com/office/drawing/2014/main" val="1953090983"/>
                    </a:ext>
                  </a:extLst>
                </a:gridCol>
                <a:gridCol w="1036320">
                  <a:extLst>
                    <a:ext uri="{9D8B030D-6E8A-4147-A177-3AD203B41FA5}">
                      <a16:colId xmlns:a16="http://schemas.microsoft.com/office/drawing/2014/main" val="2805439471"/>
                    </a:ext>
                  </a:extLst>
                </a:gridCol>
                <a:gridCol w="1036320">
                  <a:extLst>
                    <a:ext uri="{9D8B030D-6E8A-4147-A177-3AD203B41FA5}">
                      <a16:colId xmlns:a16="http://schemas.microsoft.com/office/drawing/2014/main" val="282802788"/>
                    </a:ext>
                  </a:extLst>
                </a:gridCol>
                <a:gridCol w="1036320">
                  <a:extLst>
                    <a:ext uri="{9D8B030D-6E8A-4147-A177-3AD203B41FA5}">
                      <a16:colId xmlns:a16="http://schemas.microsoft.com/office/drawing/2014/main" val="1379743402"/>
                    </a:ext>
                  </a:extLst>
                </a:gridCol>
                <a:gridCol w="1036320">
                  <a:extLst>
                    <a:ext uri="{9D8B030D-6E8A-4147-A177-3AD203B41FA5}">
                      <a16:colId xmlns:a16="http://schemas.microsoft.com/office/drawing/2014/main" val="1019358591"/>
                    </a:ext>
                  </a:extLst>
                </a:gridCol>
              </a:tblGrid>
              <a:tr h="519038">
                <a:tc>
                  <a:txBody>
                    <a:bodyPr/>
                    <a:lstStyle/>
                    <a:p>
                      <a:pPr algn="ctr"/>
                      <a:r>
                        <a:rPr lang="en-US" sz="2400" b="1" dirty="0" err="1" smtClean="0"/>
                        <a:t>num</a:t>
                      </a:r>
                      <a:endParaRPr lang="en-US" sz="2400" b="1" dirty="0"/>
                    </a:p>
                  </a:txBody>
                  <a:tcPr/>
                </a:tc>
                <a:tc>
                  <a:txBody>
                    <a:bodyPr/>
                    <a:lstStyle/>
                    <a:p>
                      <a:pPr algn="ctr"/>
                      <a:r>
                        <a:rPr lang="en-US" sz="2400" b="1" dirty="0" smtClean="0"/>
                        <a:t>P1</a:t>
                      </a:r>
                      <a:endParaRPr lang="en-US" sz="2400" b="1" dirty="0"/>
                    </a:p>
                  </a:txBody>
                  <a:tcPr/>
                </a:tc>
                <a:tc>
                  <a:txBody>
                    <a:bodyPr/>
                    <a:lstStyle/>
                    <a:p>
                      <a:pPr algn="ctr"/>
                      <a:r>
                        <a:rPr lang="en-US" sz="2400" b="1" dirty="0" smtClean="0"/>
                        <a:t>P2</a:t>
                      </a:r>
                      <a:endParaRPr lang="en-US" sz="2400" b="1" dirty="0"/>
                    </a:p>
                  </a:txBody>
                  <a:tcPr/>
                </a:tc>
                <a:tc>
                  <a:txBody>
                    <a:bodyPr/>
                    <a:lstStyle/>
                    <a:p>
                      <a:pPr algn="ctr"/>
                      <a:r>
                        <a:rPr lang="en-US" sz="2400" b="1" dirty="0" smtClean="0"/>
                        <a:t>P3</a:t>
                      </a:r>
                      <a:endParaRPr lang="en-US" sz="2400" b="1" dirty="0"/>
                    </a:p>
                  </a:txBody>
                  <a:tcPr/>
                </a:tc>
                <a:tc>
                  <a:txBody>
                    <a:bodyPr/>
                    <a:lstStyle/>
                    <a:p>
                      <a:pPr algn="ctr"/>
                      <a:r>
                        <a:rPr lang="en-US" sz="2400" b="1" dirty="0" smtClean="0"/>
                        <a:t>P4</a:t>
                      </a:r>
                      <a:endParaRPr lang="en-US" sz="2400" b="1" dirty="0"/>
                    </a:p>
                  </a:txBody>
                  <a:tcPr/>
                </a:tc>
                <a:extLst>
                  <a:ext uri="{0D108BD9-81ED-4DB2-BD59-A6C34878D82A}">
                    <a16:rowId xmlns:a16="http://schemas.microsoft.com/office/drawing/2014/main" val="593726039"/>
                  </a:ext>
                </a:extLst>
              </a:tr>
              <a:tr h="519038">
                <a:tc>
                  <a:txBody>
                    <a:bodyPr/>
                    <a:lstStyle/>
                    <a:p>
                      <a:r>
                        <a:rPr lang="en-US" sz="2400" b="1" dirty="0" smtClean="0"/>
                        <a:t>01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289757519"/>
                  </a:ext>
                </a:extLst>
              </a:tr>
              <a:tr h="519038">
                <a:tc>
                  <a:txBody>
                    <a:bodyPr/>
                    <a:lstStyle/>
                    <a:p>
                      <a:r>
                        <a:rPr lang="en-US" sz="2400" b="1" dirty="0" smtClean="0"/>
                        <a:t>02</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1224972536"/>
                  </a:ext>
                </a:extLst>
              </a:tr>
              <a:tr h="519038">
                <a:tc>
                  <a:txBody>
                    <a:bodyPr/>
                    <a:lstStyle/>
                    <a:p>
                      <a:r>
                        <a:rPr lang="en-US" sz="2400" b="1" dirty="0" smtClean="0"/>
                        <a:t>03</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1938161857"/>
                  </a:ext>
                </a:extLst>
              </a:tr>
              <a:tr h="519038">
                <a:tc>
                  <a:txBody>
                    <a:bodyPr/>
                    <a:lstStyle/>
                    <a:p>
                      <a:r>
                        <a:rPr lang="en-US" sz="2400" b="1" dirty="0" smtClean="0"/>
                        <a:t>04</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2586922304"/>
                  </a:ext>
                </a:extLst>
              </a:tr>
              <a:tr h="519038">
                <a:tc>
                  <a:txBody>
                    <a:bodyPr/>
                    <a:lstStyle/>
                    <a:p>
                      <a:r>
                        <a:rPr lang="en-US" sz="2400" b="1" dirty="0" smtClean="0"/>
                        <a:t>05</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3489723564"/>
                  </a:ext>
                </a:extLst>
              </a:tr>
              <a:tr h="519038">
                <a:tc>
                  <a:txBody>
                    <a:bodyPr/>
                    <a:lstStyle/>
                    <a:p>
                      <a:r>
                        <a:rPr lang="en-US" sz="2400" b="1" dirty="0" smtClean="0"/>
                        <a:t>06</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extLst>
                  <a:ext uri="{0D108BD9-81ED-4DB2-BD59-A6C34878D82A}">
                    <a16:rowId xmlns:a16="http://schemas.microsoft.com/office/drawing/2014/main" val="3442202262"/>
                  </a:ext>
                </a:extLst>
              </a:tr>
            </a:tbl>
          </a:graphicData>
        </a:graphic>
      </p:graphicFrame>
    </p:spTree>
    <p:extLst>
      <p:ext uri="{BB962C8B-B14F-4D97-AF65-F5344CB8AC3E}">
        <p14:creationId xmlns:p14="http://schemas.microsoft.com/office/powerpoint/2010/main" val="4294125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2870" y="-16936"/>
            <a:ext cx="18288000" cy="10287000"/>
          </a:xfrm>
          <a:custGeom>
            <a:avLst/>
            <a:gdLst/>
            <a:ahLst/>
            <a:cxnLst/>
            <a:rect l="l" t="t" r="r" b="b"/>
            <a:pathLst>
              <a:path w="10925810" h="10287000">
                <a:moveTo>
                  <a:pt x="0" y="10286999"/>
                </a:moveTo>
                <a:lnTo>
                  <a:pt x="10925328" y="10286999"/>
                </a:lnTo>
                <a:lnTo>
                  <a:pt x="10925328" y="0"/>
                </a:lnTo>
                <a:lnTo>
                  <a:pt x="0" y="0"/>
                </a:lnTo>
                <a:lnTo>
                  <a:pt x="0" y="10286999"/>
                </a:lnTo>
                <a:close/>
              </a:path>
            </a:pathLst>
          </a:custGeom>
          <a:solidFill>
            <a:srgbClr val="F5EDE7"/>
          </a:solidFill>
        </p:spPr>
        <p:txBody>
          <a:bodyPr wrap="square" lIns="0" tIns="0" rIns="0" bIns="0" rtlCol="0"/>
          <a:lstStyle/>
          <a:p>
            <a:endParaRPr/>
          </a:p>
        </p:txBody>
      </p:sp>
      <p:sp>
        <p:nvSpPr>
          <p:cNvPr id="11" name="object 6"/>
          <p:cNvSpPr/>
          <p:nvPr/>
        </p:nvSpPr>
        <p:spPr>
          <a:xfrm>
            <a:off x="2289944" y="13117"/>
            <a:ext cx="13178656" cy="1105544"/>
          </a:xfrm>
          <a:custGeom>
            <a:avLst/>
            <a:gdLst/>
            <a:ahLst/>
            <a:cxnLst/>
            <a:rect l="l" t="t" r="r" b="b"/>
            <a:pathLst>
              <a:path w="5067300" h="4762500">
                <a:moveTo>
                  <a:pt x="0" y="0"/>
                </a:moveTo>
                <a:lnTo>
                  <a:pt x="5067299" y="0"/>
                </a:lnTo>
                <a:lnTo>
                  <a:pt x="5067299" y="4762499"/>
                </a:lnTo>
                <a:lnTo>
                  <a:pt x="0" y="4762499"/>
                </a:lnTo>
                <a:lnTo>
                  <a:pt x="0" y="0"/>
                </a:lnTo>
                <a:close/>
              </a:path>
            </a:pathLst>
          </a:custGeom>
          <a:solidFill>
            <a:srgbClr val="D5B9AE"/>
          </a:solidFill>
        </p:spPr>
        <p:txBody>
          <a:bodyPr wrap="square" lIns="0" tIns="0" rIns="0" bIns="0" rtlCol="0"/>
          <a:lstStyle/>
          <a:p>
            <a:pPr marL="12700">
              <a:lnSpc>
                <a:spcPct val="100000"/>
              </a:lnSpc>
              <a:spcBef>
                <a:spcPts val="5"/>
              </a:spcBef>
              <a:tabLst>
                <a:tab pos="1899285" algn="l"/>
              </a:tabLst>
            </a:pPr>
            <a:endParaRPr lang="en-US" dirty="0">
              <a:latin typeface="Palatino Linotype"/>
              <a:cs typeface="Palatino Linotype"/>
            </a:endParaRPr>
          </a:p>
        </p:txBody>
      </p:sp>
      <p:sp>
        <p:nvSpPr>
          <p:cNvPr id="12" name="ZoneTexte 11"/>
          <p:cNvSpPr txBox="1"/>
          <p:nvPr/>
        </p:nvSpPr>
        <p:spPr>
          <a:xfrm>
            <a:off x="5943600" y="68734"/>
            <a:ext cx="4310530" cy="769441"/>
          </a:xfrm>
          <a:prstGeom prst="rect">
            <a:avLst/>
          </a:prstGeom>
          <a:noFill/>
        </p:spPr>
        <p:txBody>
          <a:bodyPr wrap="square" rtlCol="0">
            <a:spAutoFit/>
          </a:bodyPr>
          <a:lstStyle/>
          <a:p>
            <a:r>
              <a:rPr lang="en-US" sz="4400" b="1" dirty="0" smtClean="0"/>
              <a:t>EXEMPLE (Suite)</a:t>
            </a:r>
            <a:endParaRPr lang="en-US" sz="4400" b="1" dirty="0"/>
          </a:p>
        </p:txBody>
      </p:sp>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9107" y="152749"/>
            <a:ext cx="1488760" cy="701041"/>
          </a:xfrm>
          <a:prstGeom prst="rect">
            <a:avLst/>
          </a:prstGeom>
        </p:spPr>
      </p:pic>
      <p:sp>
        <p:nvSpPr>
          <p:cNvPr id="114" name="ZoneTexte 113"/>
          <p:cNvSpPr txBox="1"/>
          <p:nvPr/>
        </p:nvSpPr>
        <p:spPr>
          <a:xfrm>
            <a:off x="5715000" y="1333500"/>
            <a:ext cx="6594391" cy="584775"/>
          </a:xfrm>
          <a:prstGeom prst="rect">
            <a:avLst/>
          </a:prstGeom>
          <a:noFill/>
        </p:spPr>
        <p:txBody>
          <a:bodyPr wrap="square" rtlCol="0">
            <a:spAutoFit/>
          </a:bodyPr>
          <a:lstStyle/>
          <a:p>
            <a:r>
              <a:rPr lang="fr-FR" sz="3200" b="1" i="1" dirty="0" smtClean="0">
                <a:solidFill>
                  <a:srgbClr val="C00000"/>
                </a:solidFill>
              </a:rPr>
              <a:t>Mesure d`évaluation des </a:t>
            </a:r>
            <a:r>
              <a:rPr lang="fr-FR" sz="3200" b="1" i="1" dirty="0" err="1" smtClean="0">
                <a:solidFill>
                  <a:srgbClr val="C00000"/>
                </a:solidFill>
              </a:rPr>
              <a:t>regles</a:t>
            </a:r>
            <a:endParaRPr lang="en-US" sz="3200" b="1" i="1" dirty="0">
              <a:solidFill>
                <a:srgbClr val="C00000"/>
              </a:solidFill>
            </a:endParaRPr>
          </a:p>
        </p:txBody>
      </p:sp>
    </p:spTree>
    <p:extLst>
      <p:ext uri="{BB962C8B-B14F-4D97-AF65-F5344CB8AC3E}">
        <p14:creationId xmlns:p14="http://schemas.microsoft.com/office/powerpoint/2010/main" val="1674209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4"/>
          <p:cNvSpPr txBox="1"/>
          <p:nvPr/>
        </p:nvSpPr>
        <p:spPr>
          <a:xfrm>
            <a:off x="8229600" y="1511261"/>
            <a:ext cx="3134360" cy="421640"/>
          </a:xfrm>
          <a:prstGeom prst="rect">
            <a:avLst/>
          </a:prstGeom>
        </p:spPr>
        <p:txBody>
          <a:bodyPr vert="horz" wrap="square" lIns="0" tIns="12700" rIns="0" bIns="0" rtlCol="0">
            <a:spAutoFit/>
          </a:bodyPr>
          <a:lstStyle/>
          <a:p>
            <a:pPr marL="12700">
              <a:lnSpc>
                <a:spcPct val="100000"/>
              </a:lnSpc>
              <a:spcBef>
                <a:spcPts val="100"/>
              </a:spcBef>
            </a:pPr>
            <a:r>
              <a:rPr lang="en-US" sz="2600" b="1" spc="55" dirty="0" smtClean="0">
                <a:solidFill>
                  <a:srgbClr val="323232"/>
                </a:solidFill>
                <a:latin typeface="Georgia"/>
                <a:cs typeface="Georgia"/>
              </a:rPr>
              <a:t>Introduction</a:t>
            </a:r>
            <a:endParaRPr sz="2600" b="1" dirty="0">
              <a:latin typeface="Georgia"/>
              <a:cs typeface="Georgia"/>
            </a:endParaRPr>
          </a:p>
        </p:txBody>
      </p:sp>
      <p:sp>
        <p:nvSpPr>
          <p:cNvPr id="22" name="object 6"/>
          <p:cNvSpPr/>
          <p:nvPr/>
        </p:nvSpPr>
        <p:spPr>
          <a:xfrm>
            <a:off x="5943600" y="1333500"/>
            <a:ext cx="1066715" cy="914401"/>
          </a:xfrm>
          <a:custGeom>
            <a:avLst/>
            <a:gdLst/>
            <a:ahLst/>
            <a:cxnLst/>
            <a:rect l="l" t="t" r="r" b="b"/>
            <a:pathLst>
              <a:path w="2266950" h="2260600">
                <a:moveTo>
                  <a:pt x="1313452" y="12700"/>
                </a:moveTo>
                <a:lnTo>
                  <a:pt x="953326" y="12700"/>
                </a:lnTo>
                <a:lnTo>
                  <a:pt x="967074" y="0"/>
                </a:lnTo>
                <a:lnTo>
                  <a:pt x="1299704" y="0"/>
                </a:lnTo>
                <a:lnTo>
                  <a:pt x="1313452" y="12700"/>
                </a:lnTo>
                <a:close/>
              </a:path>
              <a:path w="2266950" h="2260600">
                <a:moveTo>
                  <a:pt x="1381735" y="25400"/>
                </a:moveTo>
                <a:lnTo>
                  <a:pt x="885043" y="25400"/>
                </a:lnTo>
                <a:lnTo>
                  <a:pt x="898632" y="12700"/>
                </a:lnTo>
                <a:lnTo>
                  <a:pt x="1368146" y="12700"/>
                </a:lnTo>
                <a:lnTo>
                  <a:pt x="1381735" y="25400"/>
                </a:lnTo>
                <a:close/>
              </a:path>
              <a:path w="2266950" h="2260600">
                <a:moveTo>
                  <a:pt x="1435701" y="38100"/>
                </a:moveTo>
                <a:lnTo>
                  <a:pt x="831077" y="38100"/>
                </a:lnTo>
                <a:lnTo>
                  <a:pt x="844504" y="25400"/>
                </a:lnTo>
                <a:lnTo>
                  <a:pt x="1422274" y="25400"/>
                </a:lnTo>
                <a:lnTo>
                  <a:pt x="1435701" y="38100"/>
                </a:lnTo>
                <a:close/>
              </a:path>
              <a:path w="2266950" h="2260600">
                <a:moveTo>
                  <a:pt x="1475706" y="50800"/>
                </a:moveTo>
                <a:lnTo>
                  <a:pt x="791072" y="50800"/>
                </a:lnTo>
                <a:lnTo>
                  <a:pt x="804359" y="38100"/>
                </a:lnTo>
                <a:lnTo>
                  <a:pt x="1462419" y="38100"/>
                </a:lnTo>
                <a:lnTo>
                  <a:pt x="1475706" y="50800"/>
                </a:lnTo>
                <a:close/>
              </a:path>
              <a:path w="2266950" h="2260600">
                <a:moveTo>
                  <a:pt x="1515245" y="63500"/>
                </a:moveTo>
                <a:lnTo>
                  <a:pt x="751533" y="63500"/>
                </a:lnTo>
                <a:lnTo>
                  <a:pt x="764659" y="50800"/>
                </a:lnTo>
                <a:lnTo>
                  <a:pt x="1502119" y="50800"/>
                </a:lnTo>
                <a:lnTo>
                  <a:pt x="1515245" y="63500"/>
                </a:lnTo>
                <a:close/>
              </a:path>
              <a:path w="2266950" h="2260600">
                <a:moveTo>
                  <a:pt x="1554267" y="76200"/>
                </a:moveTo>
                <a:lnTo>
                  <a:pt x="712511" y="76200"/>
                </a:lnTo>
                <a:lnTo>
                  <a:pt x="725457" y="63500"/>
                </a:lnTo>
                <a:lnTo>
                  <a:pt x="1541321" y="63500"/>
                </a:lnTo>
                <a:lnTo>
                  <a:pt x="1554267" y="76200"/>
                </a:lnTo>
                <a:close/>
              </a:path>
              <a:path w="2266950" h="2260600">
                <a:moveTo>
                  <a:pt x="1579970" y="88900"/>
                </a:moveTo>
                <a:lnTo>
                  <a:pt x="686808" y="88900"/>
                </a:lnTo>
                <a:lnTo>
                  <a:pt x="699627" y="76200"/>
                </a:lnTo>
                <a:lnTo>
                  <a:pt x="1567151" y="76200"/>
                </a:lnTo>
                <a:lnTo>
                  <a:pt x="1579970" y="88900"/>
                </a:lnTo>
                <a:close/>
              </a:path>
              <a:path w="2266950" h="2260600">
                <a:moveTo>
                  <a:pt x="1605400" y="101600"/>
                </a:moveTo>
                <a:lnTo>
                  <a:pt x="661378" y="101600"/>
                </a:lnTo>
                <a:lnTo>
                  <a:pt x="674058" y="88900"/>
                </a:lnTo>
                <a:lnTo>
                  <a:pt x="1592720" y="88900"/>
                </a:lnTo>
                <a:lnTo>
                  <a:pt x="1605400" y="101600"/>
                </a:lnTo>
                <a:close/>
              </a:path>
              <a:path w="2266950" h="2260600">
                <a:moveTo>
                  <a:pt x="1630550" y="114300"/>
                </a:moveTo>
                <a:lnTo>
                  <a:pt x="636228" y="114300"/>
                </a:lnTo>
                <a:lnTo>
                  <a:pt x="648766" y="101600"/>
                </a:lnTo>
                <a:lnTo>
                  <a:pt x="1618012" y="101600"/>
                </a:lnTo>
                <a:lnTo>
                  <a:pt x="1630550" y="114300"/>
                </a:lnTo>
                <a:close/>
              </a:path>
              <a:path w="2266950" h="2260600">
                <a:moveTo>
                  <a:pt x="1655397" y="127000"/>
                </a:moveTo>
                <a:lnTo>
                  <a:pt x="611381" y="127000"/>
                </a:lnTo>
                <a:lnTo>
                  <a:pt x="623766" y="114300"/>
                </a:lnTo>
                <a:lnTo>
                  <a:pt x="1643012" y="114300"/>
                </a:lnTo>
                <a:lnTo>
                  <a:pt x="1655397" y="127000"/>
                </a:lnTo>
                <a:close/>
              </a:path>
              <a:path w="2266950" h="2260600">
                <a:moveTo>
                  <a:pt x="1679933" y="139700"/>
                </a:moveTo>
                <a:lnTo>
                  <a:pt x="586845" y="139700"/>
                </a:lnTo>
                <a:lnTo>
                  <a:pt x="599073" y="127000"/>
                </a:lnTo>
                <a:lnTo>
                  <a:pt x="1667705" y="127000"/>
                </a:lnTo>
                <a:lnTo>
                  <a:pt x="1679933" y="139700"/>
                </a:lnTo>
                <a:close/>
              </a:path>
              <a:path w="2266950" h="2260600">
                <a:moveTo>
                  <a:pt x="1704136" y="152400"/>
                </a:moveTo>
                <a:lnTo>
                  <a:pt x="562642" y="152400"/>
                </a:lnTo>
                <a:lnTo>
                  <a:pt x="574701" y="139700"/>
                </a:lnTo>
                <a:lnTo>
                  <a:pt x="1692077" y="139700"/>
                </a:lnTo>
                <a:lnTo>
                  <a:pt x="1704136" y="152400"/>
                </a:lnTo>
                <a:close/>
              </a:path>
              <a:path w="2266950" h="2260600">
                <a:moveTo>
                  <a:pt x="1727999" y="165100"/>
                </a:moveTo>
                <a:lnTo>
                  <a:pt x="538779" y="165100"/>
                </a:lnTo>
                <a:lnTo>
                  <a:pt x="550666" y="152400"/>
                </a:lnTo>
                <a:lnTo>
                  <a:pt x="1716112" y="152400"/>
                </a:lnTo>
                <a:lnTo>
                  <a:pt x="1727999" y="165100"/>
                </a:lnTo>
                <a:close/>
              </a:path>
              <a:path w="2266950" h="2260600">
                <a:moveTo>
                  <a:pt x="1763114" y="190500"/>
                </a:moveTo>
                <a:lnTo>
                  <a:pt x="503664" y="190500"/>
                </a:lnTo>
                <a:lnTo>
                  <a:pt x="526983" y="165100"/>
                </a:lnTo>
                <a:lnTo>
                  <a:pt x="1739795" y="165100"/>
                </a:lnTo>
                <a:lnTo>
                  <a:pt x="1763114" y="190500"/>
                </a:lnTo>
                <a:close/>
              </a:path>
              <a:path w="2266950" h="2260600">
                <a:moveTo>
                  <a:pt x="1786053" y="203200"/>
                </a:moveTo>
                <a:lnTo>
                  <a:pt x="480725" y="203200"/>
                </a:lnTo>
                <a:lnTo>
                  <a:pt x="492145" y="190500"/>
                </a:lnTo>
                <a:lnTo>
                  <a:pt x="1774633" y="190500"/>
                </a:lnTo>
                <a:lnTo>
                  <a:pt x="1786053" y="203200"/>
                </a:lnTo>
                <a:close/>
              </a:path>
              <a:path w="2266950" h="2260600">
                <a:moveTo>
                  <a:pt x="1819722" y="228600"/>
                </a:moveTo>
                <a:lnTo>
                  <a:pt x="447057" y="228600"/>
                </a:lnTo>
                <a:lnTo>
                  <a:pt x="458179" y="215900"/>
                </a:lnTo>
                <a:lnTo>
                  <a:pt x="469403" y="203200"/>
                </a:lnTo>
                <a:lnTo>
                  <a:pt x="1797375" y="203200"/>
                </a:lnTo>
                <a:lnTo>
                  <a:pt x="1808599" y="215900"/>
                </a:lnTo>
                <a:lnTo>
                  <a:pt x="1819722" y="228600"/>
                </a:lnTo>
                <a:close/>
              </a:path>
              <a:path w="2266950" h="2260600">
                <a:moveTo>
                  <a:pt x="1852458" y="254000"/>
                </a:moveTo>
                <a:lnTo>
                  <a:pt x="414320" y="254000"/>
                </a:lnTo>
                <a:lnTo>
                  <a:pt x="425127" y="241300"/>
                </a:lnTo>
                <a:lnTo>
                  <a:pt x="436039" y="228600"/>
                </a:lnTo>
                <a:lnTo>
                  <a:pt x="1830739" y="228600"/>
                </a:lnTo>
                <a:lnTo>
                  <a:pt x="1841651" y="241300"/>
                </a:lnTo>
                <a:lnTo>
                  <a:pt x="1852458" y="254000"/>
                </a:lnTo>
                <a:close/>
              </a:path>
              <a:path w="2266950" h="2260600">
                <a:moveTo>
                  <a:pt x="1894584" y="292100"/>
                </a:moveTo>
                <a:lnTo>
                  <a:pt x="372194" y="292100"/>
                </a:lnTo>
                <a:lnTo>
                  <a:pt x="382558" y="279400"/>
                </a:lnTo>
                <a:lnTo>
                  <a:pt x="393034" y="266700"/>
                </a:lnTo>
                <a:lnTo>
                  <a:pt x="403621" y="254000"/>
                </a:lnTo>
                <a:lnTo>
                  <a:pt x="1863157" y="254000"/>
                </a:lnTo>
                <a:lnTo>
                  <a:pt x="1873744" y="266700"/>
                </a:lnTo>
                <a:lnTo>
                  <a:pt x="1884220" y="279400"/>
                </a:lnTo>
                <a:lnTo>
                  <a:pt x="1894584" y="292100"/>
                </a:lnTo>
                <a:close/>
              </a:path>
              <a:path w="2266950" h="2260600">
                <a:moveTo>
                  <a:pt x="1934877" y="330200"/>
                </a:moveTo>
                <a:lnTo>
                  <a:pt x="331901" y="330200"/>
                </a:lnTo>
                <a:lnTo>
                  <a:pt x="341798" y="317500"/>
                </a:lnTo>
                <a:lnTo>
                  <a:pt x="351812" y="304800"/>
                </a:lnTo>
                <a:lnTo>
                  <a:pt x="361944" y="292100"/>
                </a:lnTo>
                <a:lnTo>
                  <a:pt x="1904834" y="292100"/>
                </a:lnTo>
                <a:lnTo>
                  <a:pt x="1914966" y="304800"/>
                </a:lnTo>
                <a:lnTo>
                  <a:pt x="1924980" y="317500"/>
                </a:lnTo>
                <a:lnTo>
                  <a:pt x="1934877" y="330200"/>
                </a:lnTo>
                <a:close/>
              </a:path>
              <a:path w="2266950" h="2260600">
                <a:moveTo>
                  <a:pt x="1982517" y="381000"/>
                </a:moveTo>
                <a:lnTo>
                  <a:pt x="284261" y="381000"/>
                </a:lnTo>
                <a:lnTo>
                  <a:pt x="293540" y="368300"/>
                </a:lnTo>
                <a:lnTo>
                  <a:pt x="302945" y="355600"/>
                </a:lnTo>
                <a:lnTo>
                  <a:pt x="312473" y="342900"/>
                </a:lnTo>
                <a:lnTo>
                  <a:pt x="322125" y="330200"/>
                </a:lnTo>
                <a:lnTo>
                  <a:pt x="1944653" y="330200"/>
                </a:lnTo>
                <a:lnTo>
                  <a:pt x="1954305" y="342900"/>
                </a:lnTo>
                <a:lnTo>
                  <a:pt x="1963833" y="355600"/>
                </a:lnTo>
                <a:lnTo>
                  <a:pt x="1973238" y="368300"/>
                </a:lnTo>
                <a:lnTo>
                  <a:pt x="1982517" y="381000"/>
                </a:lnTo>
                <a:close/>
              </a:path>
              <a:path w="2266950" h="2260600">
                <a:moveTo>
                  <a:pt x="2043804" y="457200"/>
                </a:moveTo>
                <a:lnTo>
                  <a:pt x="222973" y="457200"/>
                </a:lnTo>
                <a:lnTo>
                  <a:pt x="231328" y="444500"/>
                </a:lnTo>
                <a:lnTo>
                  <a:pt x="257201" y="406400"/>
                </a:lnTo>
                <a:lnTo>
                  <a:pt x="275112" y="381000"/>
                </a:lnTo>
                <a:lnTo>
                  <a:pt x="1991666" y="381000"/>
                </a:lnTo>
                <a:lnTo>
                  <a:pt x="2018336" y="419100"/>
                </a:lnTo>
                <a:lnTo>
                  <a:pt x="2043804" y="457200"/>
                </a:lnTo>
                <a:close/>
              </a:path>
              <a:path w="2266950" h="2260600">
                <a:moveTo>
                  <a:pt x="2098378" y="1727200"/>
                </a:moveTo>
                <a:lnTo>
                  <a:pt x="168400" y="1727200"/>
                </a:lnTo>
                <a:lnTo>
                  <a:pt x="161175" y="1714500"/>
                </a:lnTo>
                <a:lnTo>
                  <a:pt x="140386" y="1676400"/>
                </a:lnTo>
                <a:lnTo>
                  <a:pt x="120942" y="1638300"/>
                </a:lnTo>
                <a:lnTo>
                  <a:pt x="102870" y="1600200"/>
                </a:lnTo>
                <a:lnTo>
                  <a:pt x="86195" y="1562100"/>
                </a:lnTo>
                <a:lnTo>
                  <a:pt x="70939" y="1524000"/>
                </a:lnTo>
                <a:lnTo>
                  <a:pt x="57123" y="1485900"/>
                </a:lnTo>
                <a:lnTo>
                  <a:pt x="44765" y="1447800"/>
                </a:lnTo>
                <a:lnTo>
                  <a:pt x="37346" y="1409700"/>
                </a:lnTo>
                <a:lnTo>
                  <a:pt x="33883" y="1397000"/>
                </a:lnTo>
                <a:lnTo>
                  <a:pt x="24491" y="1358900"/>
                </a:lnTo>
                <a:lnTo>
                  <a:pt x="16602" y="1320800"/>
                </a:lnTo>
                <a:lnTo>
                  <a:pt x="10226" y="1282700"/>
                </a:lnTo>
                <a:lnTo>
                  <a:pt x="5372" y="1231900"/>
                </a:lnTo>
                <a:lnTo>
                  <a:pt x="4094" y="1219200"/>
                </a:lnTo>
                <a:lnTo>
                  <a:pt x="1279" y="1181100"/>
                </a:lnTo>
                <a:lnTo>
                  <a:pt x="0" y="1143000"/>
                </a:lnTo>
                <a:lnTo>
                  <a:pt x="0" y="1117600"/>
                </a:lnTo>
                <a:lnTo>
                  <a:pt x="255" y="1104900"/>
                </a:lnTo>
                <a:lnTo>
                  <a:pt x="682" y="1079500"/>
                </a:lnTo>
                <a:lnTo>
                  <a:pt x="2985" y="1041400"/>
                </a:lnTo>
                <a:lnTo>
                  <a:pt x="6821" y="1003300"/>
                </a:lnTo>
                <a:lnTo>
                  <a:pt x="12182" y="965200"/>
                </a:lnTo>
                <a:lnTo>
                  <a:pt x="14308" y="952500"/>
                </a:lnTo>
                <a:lnTo>
                  <a:pt x="16602" y="927100"/>
                </a:lnTo>
                <a:lnTo>
                  <a:pt x="24491" y="889000"/>
                </a:lnTo>
                <a:lnTo>
                  <a:pt x="33883" y="850900"/>
                </a:lnTo>
                <a:lnTo>
                  <a:pt x="44765" y="812800"/>
                </a:lnTo>
                <a:lnTo>
                  <a:pt x="57123" y="774700"/>
                </a:lnTo>
                <a:lnTo>
                  <a:pt x="70939" y="736600"/>
                </a:lnTo>
                <a:lnTo>
                  <a:pt x="86195" y="698500"/>
                </a:lnTo>
                <a:lnTo>
                  <a:pt x="102870" y="660400"/>
                </a:lnTo>
                <a:lnTo>
                  <a:pt x="120942" y="622300"/>
                </a:lnTo>
                <a:lnTo>
                  <a:pt x="140386" y="584200"/>
                </a:lnTo>
                <a:lnTo>
                  <a:pt x="161175" y="546100"/>
                </a:lnTo>
                <a:lnTo>
                  <a:pt x="183282" y="508000"/>
                </a:lnTo>
                <a:lnTo>
                  <a:pt x="206677" y="469900"/>
                </a:lnTo>
                <a:lnTo>
                  <a:pt x="214755" y="457200"/>
                </a:lnTo>
                <a:lnTo>
                  <a:pt x="2052022" y="457200"/>
                </a:lnTo>
                <a:lnTo>
                  <a:pt x="2075839" y="495300"/>
                </a:lnTo>
                <a:lnTo>
                  <a:pt x="2098378" y="533400"/>
                </a:lnTo>
                <a:lnTo>
                  <a:pt x="2119611" y="571500"/>
                </a:lnTo>
                <a:lnTo>
                  <a:pt x="2139507" y="609600"/>
                </a:lnTo>
                <a:lnTo>
                  <a:pt x="2158038" y="647700"/>
                </a:lnTo>
                <a:lnTo>
                  <a:pt x="2175181" y="685800"/>
                </a:lnTo>
                <a:lnTo>
                  <a:pt x="2190913" y="723900"/>
                </a:lnTo>
                <a:lnTo>
                  <a:pt x="2205211" y="762000"/>
                </a:lnTo>
                <a:lnTo>
                  <a:pt x="2218057" y="800100"/>
                </a:lnTo>
                <a:lnTo>
                  <a:pt x="2229432" y="838200"/>
                </a:lnTo>
                <a:lnTo>
                  <a:pt x="2239323" y="876300"/>
                </a:lnTo>
                <a:lnTo>
                  <a:pt x="2247715" y="914400"/>
                </a:lnTo>
                <a:lnTo>
                  <a:pt x="2252470" y="952500"/>
                </a:lnTo>
                <a:lnTo>
                  <a:pt x="2254596" y="965200"/>
                </a:lnTo>
                <a:lnTo>
                  <a:pt x="2259958" y="1003300"/>
                </a:lnTo>
                <a:lnTo>
                  <a:pt x="2263793" y="1041400"/>
                </a:lnTo>
                <a:lnTo>
                  <a:pt x="2266096" y="1079500"/>
                </a:lnTo>
                <a:lnTo>
                  <a:pt x="2266523" y="1104900"/>
                </a:lnTo>
                <a:lnTo>
                  <a:pt x="2266779" y="1117600"/>
                </a:lnTo>
                <a:lnTo>
                  <a:pt x="2266523" y="1155700"/>
                </a:lnTo>
                <a:lnTo>
                  <a:pt x="2264731" y="1193800"/>
                </a:lnTo>
                <a:lnTo>
                  <a:pt x="2261406" y="1231900"/>
                </a:lnTo>
                <a:lnTo>
                  <a:pt x="2259958" y="1257300"/>
                </a:lnTo>
                <a:lnTo>
                  <a:pt x="2254596" y="1295400"/>
                </a:lnTo>
                <a:lnTo>
                  <a:pt x="2247715" y="1333500"/>
                </a:lnTo>
                <a:lnTo>
                  <a:pt x="2239323" y="1371600"/>
                </a:lnTo>
                <a:lnTo>
                  <a:pt x="2229432" y="1409700"/>
                </a:lnTo>
                <a:lnTo>
                  <a:pt x="2225805" y="1435100"/>
                </a:lnTo>
                <a:lnTo>
                  <a:pt x="2213937" y="1473200"/>
                </a:lnTo>
                <a:lnTo>
                  <a:pt x="2200606" y="1511300"/>
                </a:lnTo>
                <a:lnTo>
                  <a:pt x="2185828" y="1549400"/>
                </a:lnTo>
                <a:lnTo>
                  <a:pt x="2169623" y="1587500"/>
                </a:lnTo>
                <a:lnTo>
                  <a:pt x="2152013" y="1625600"/>
                </a:lnTo>
                <a:lnTo>
                  <a:pt x="2133025" y="1663700"/>
                </a:lnTo>
                <a:lnTo>
                  <a:pt x="2112681" y="1701800"/>
                </a:lnTo>
                <a:lnTo>
                  <a:pt x="2105603" y="1714500"/>
                </a:lnTo>
                <a:lnTo>
                  <a:pt x="2098378" y="1727200"/>
                </a:lnTo>
                <a:close/>
              </a:path>
              <a:path w="2266950" h="2260600">
                <a:moveTo>
                  <a:pt x="2018336" y="1841500"/>
                </a:moveTo>
                <a:lnTo>
                  <a:pt x="248442" y="1841500"/>
                </a:lnTo>
                <a:lnTo>
                  <a:pt x="239818" y="1828800"/>
                </a:lnTo>
                <a:lnTo>
                  <a:pt x="214756" y="1790700"/>
                </a:lnTo>
                <a:lnTo>
                  <a:pt x="190939" y="1752600"/>
                </a:lnTo>
                <a:lnTo>
                  <a:pt x="175769" y="1727200"/>
                </a:lnTo>
                <a:lnTo>
                  <a:pt x="2091009" y="1727200"/>
                </a:lnTo>
                <a:lnTo>
                  <a:pt x="2068040" y="1765300"/>
                </a:lnTo>
                <a:lnTo>
                  <a:pt x="2043804" y="1803400"/>
                </a:lnTo>
                <a:lnTo>
                  <a:pt x="2018336" y="1841500"/>
                </a:lnTo>
                <a:close/>
              </a:path>
              <a:path w="2266950" h="2260600">
                <a:moveTo>
                  <a:pt x="1973238" y="1892300"/>
                </a:moveTo>
                <a:lnTo>
                  <a:pt x="293540" y="1892300"/>
                </a:lnTo>
                <a:lnTo>
                  <a:pt x="284261" y="1879600"/>
                </a:lnTo>
                <a:lnTo>
                  <a:pt x="275112" y="1866900"/>
                </a:lnTo>
                <a:lnTo>
                  <a:pt x="266092" y="1854200"/>
                </a:lnTo>
                <a:lnTo>
                  <a:pt x="257201" y="1841500"/>
                </a:lnTo>
                <a:lnTo>
                  <a:pt x="2009577" y="1841500"/>
                </a:lnTo>
                <a:lnTo>
                  <a:pt x="2000686" y="1854200"/>
                </a:lnTo>
                <a:lnTo>
                  <a:pt x="1991666" y="1866900"/>
                </a:lnTo>
                <a:lnTo>
                  <a:pt x="1982517" y="1879600"/>
                </a:lnTo>
                <a:lnTo>
                  <a:pt x="1973238" y="1892300"/>
                </a:lnTo>
                <a:close/>
              </a:path>
              <a:path w="2266950" h="2260600">
                <a:moveTo>
                  <a:pt x="1924980" y="1943100"/>
                </a:moveTo>
                <a:lnTo>
                  <a:pt x="341798" y="1943100"/>
                </a:lnTo>
                <a:lnTo>
                  <a:pt x="331901" y="1930400"/>
                </a:lnTo>
                <a:lnTo>
                  <a:pt x="322125" y="1917700"/>
                </a:lnTo>
                <a:lnTo>
                  <a:pt x="312473" y="1905000"/>
                </a:lnTo>
                <a:lnTo>
                  <a:pt x="302945" y="1892300"/>
                </a:lnTo>
                <a:lnTo>
                  <a:pt x="1963833" y="1892300"/>
                </a:lnTo>
                <a:lnTo>
                  <a:pt x="1954305" y="1905000"/>
                </a:lnTo>
                <a:lnTo>
                  <a:pt x="1944653" y="1917700"/>
                </a:lnTo>
                <a:lnTo>
                  <a:pt x="1934877" y="1930400"/>
                </a:lnTo>
                <a:lnTo>
                  <a:pt x="1924980" y="1943100"/>
                </a:lnTo>
                <a:close/>
              </a:path>
              <a:path w="2266950" h="2260600">
                <a:moveTo>
                  <a:pt x="1884220" y="1981200"/>
                </a:moveTo>
                <a:lnTo>
                  <a:pt x="382558" y="1981200"/>
                </a:lnTo>
                <a:lnTo>
                  <a:pt x="372194" y="1968500"/>
                </a:lnTo>
                <a:lnTo>
                  <a:pt x="361944" y="1955800"/>
                </a:lnTo>
                <a:lnTo>
                  <a:pt x="351812" y="1943100"/>
                </a:lnTo>
                <a:lnTo>
                  <a:pt x="1914966" y="1943100"/>
                </a:lnTo>
                <a:lnTo>
                  <a:pt x="1904834" y="1955800"/>
                </a:lnTo>
                <a:lnTo>
                  <a:pt x="1894584" y="1968500"/>
                </a:lnTo>
                <a:lnTo>
                  <a:pt x="1884220" y="1981200"/>
                </a:lnTo>
                <a:close/>
              </a:path>
              <a:path w="2266950" h="2260600">
                <a:moveTo>
                  <a:pt x="1852458" y="2006600"/>
                </a:moveTo>
                <a:lnTo>
                  <a:pt x="414320" y="2006600"/>
                </a:lnTo>
                <a:lnTo>
                  <a:pt x="403621" y="1993900"/>
                </a:lnTo>
                <a:lnTo>
                  <a:pt x="393034" y="1981200"/>
                </a:lnTo>
                <a:lnTo>
                  <a:pt x="1873744" y="1981200"/>
                </a:lnTo>
                <a:lnTo>
                  <a:pt x="1863157" y="1993900"/>
                </a:lnTo>
                <a:lnTo>
                  <a:pt x="1852458" y="2006600"/>
                </a:lnTo>
                <a:close/>
              </a:path>
              <a:path w="2266950" h="2260600">
                <a:moveTo>
                  <a:pt x="1819721" y="2032000"/>
                </a:moveTo>
                <a:lnTo>
                  <a:pt x="447057" y="2032000"/>
                </a:lnTo>
                <a:lnTo>
                  <a:pt x="436039" y="2019300"/>
                </a:lnTo>
                <a:lnTo>
                  <a:pt x="425127" y="2006600"/>
                </a:lnTo>
                <a:lnTo>
                  <a:pt x="1841651" y="2006600"/>
                </a:lnTo>
                <a:lnTo>
                  <a:pt x="1830739" y="2019300"/>
                </a:lnTo>
                <a:lnTo>
                  <a:pt x="1819721" y="2032000"/>
                </a:lnTo>
                <a:close/>
              </a:path>
              <a:path w="2266950" h="2260600">
                <a:moveTo>
                  <a:pt x="1786053" y="2057400"/>
                </a:moveTo>
                <a:lnTo>
                  <a:pt x="480725" y="2057400"/>
                </a:lnTo>
                <a:lnTo>
                  <a:pt x="458179" y="2032000"/>
                </a:lnTo>
                <a:lnTo>
                  <a:pt x="1808599" y="2032000"/>
                </a:lnTo>
                <a:lnTo>
                  <a:pt x="1786053" y="2057400"/>
                </a:lnTo>
                <a:close/>
              </a:path>
              <a:path w="2266950" h="2260600">
                <a:moveTo>
                  <a:pt x="1751500" y="2082800"/>
                </a:moveTo>
                <a:lnTo>
                  <a:pt x="515278" y="2082800"/>
                </a:lnTo>
                <a:lnTo>
                  <a:pt x="492145" y="2057400"/>
                </a:lnTo>
                <a:lnTo>
                  <a:pt x="1774633" y="2057400"/>
                </a:lnTo>
                <a:lnTo>
                  <a:pt x="1751500" y="2082800"/>
                </a:lnTo>
                <a:close/>
              </a:path>
              <a:path w="2266950" h="2260600">
                <a:moveTo>
                  <a:pt x="1727999" y="2095500"/>
                </a:moveTo>
                <a:lnTo>
                  <a:pt x="538779" y="2095500"/>
                </a:lnTo>
                <a:lnTo>
                  <a:pt x="526983" y="2082800"/>
                </a:lnTo>
                <a:lnTo>
                  <a:pt x="1739795" y="2082800"/>
                </a:lnTo>
                <a:lnTo>
                  <a:pt x="1727999" y="2095500"/>
                </a:lnTo>
                <a:close/>
              </a:path>
              <a:path w="2266950" h="2260600">
                <a:moveTo>
                  <a:pt x="1704136" y="2108200"/>
                </a:moveTo>
                <a:lnTo>
                  <a:pt x="562642" y="2108200"/>
                </a:lnTo>
                <a:lnTo>
                  <a:pt x="550666" y="2095500"/>
                </a:lnTo>
                <a:lnTo>
                  <a:pt x="1716112" y="2095500"/>
                </a:lnTo>
                <a:lnTo>
                  <a:pt x="1704136" y="2108200"/>
                </a:lnTo>
                <a:close/>
              </a:path>
              <a:path w="2266950" h="2260600">
                <a:moveTo>
                  <a:pt x="1679933" y="2120900"/>
                </a:moveTo>
                <a:lnTo>
                  <a:pt x="586845" y="2120900"/>
                </a:lnTo>
                <a:lnTo>
                  <a:pt x="574701" y="2108200"/>
                </a:lnTo>
                <a:lnTo>
                  <a:pt x="1692077" y="2108200"/>
                </a:lnTo>
                <a:lnTo>
                  <a:pt x="1679933" y="2120900"/>
                </a:lnTo>
                <a:close/>
              </a:path>
              <a:path w="2266950" h="2260600">
                <a:moveTo>
                  <a:pt x="1655397" y="2133600"/>
                </a:moveTo>
                <a:lnTo>
                  <a:pt x="611381" y="2133600"/>
                </a:lnTo>
                <a:lnTo>
                  <a:pt x="599073" y="2120900"/>
                </a:lnTo>
                <a:lnTo>
                  <a:pt x="1667706" y="2120900"/>
                </a:lnTo>
                <a:lnTo>
                  <a:pt x="1655397" y="2133600"/>
                </a:lnTo>
                <a:close/>
              </a:path>
              <a:path w="2266950" h="2260600">
                <a:moveTo>
                  <a:pt x="1630550" y="2146300"/>
                </a:moveTo>
                <a:lnTo>
                  <a:pt x="636228" y="2146300"/>
                </a:lnTo>
                <a:lnTo>
                  <a:pt x="623766" y="2133600"/>
                </a:lnTo>
                <a:lnTo>
                  <a:pt x="1643012" y="2133600"/>
                </a:lnTo>
                <a:lnTo>
                  <a:pt x="1630550" y="2146300"/>
                </a:lnTo>
                <a:close/>
              </a:path>
              <a:path w="2266950" h="2260600">
                <a:moveTo>
                  <a:pt x="1605400" y="2159000"/>
                </a:moveTo>
                <a:lnTo>
                  <a:pt x="661378" y="2159000"/>
                </a:lnTo>
                <a:lnTo>
                  <a:pt x="648766" y="2146300"/>
                </a:lnTo>
                <a:lnTo>
                  <a:pt x="1618012" y="2146300"/>
                </a:lnTo>
                <a:lnTo>
                  <a:pt x="1605400" y="2159000"/>
                </a:lnTo>
                <a:close/>
              </a:path>
              <a:path w="2266950" h="2260600">
                <a:moveTo>
                  <a:pt x="1579970" y="2171700"/>
                </a:moveTo>
                <a:lnTo>
                  <a:pt x="686808" y="2171700"/>
                </a:lnTo>
                <a:lnTo>
                  <a:pt x="674058" y="2159000"/>
                </a:lnTo>
                <a:lnTo>
                  <a:pt x="1592720" y="2159000"/>
                </a:lnTo>
                <a:lnTo>
                  <a:pt x="1579970" y="2171700"/>
                </a:lnTo>
                <a:close/>
              </a:path>
              <a:path w="2266950" h="2260600">
                <a:moveTo>
                  <a:pt x="1554267" y="2184400"/>
                </a:moveTo>
                <a:lnTo>
                  <a:pt x="712511" y="2184400"/>
                </a:lnTo>
                <a:lnTo>
                  <a:pt x="699627" y="2171700"/>
                </a:lnTo>
                <a:lnTo>
                  <a:pt x="1567151" y="2171700"/>
                </a:lnTo>
                <a:lnTo>
                  <a:pt x="1554267" y="2184400"/>
                </a:lnTo>
                <a:close/>
              </a:path>
              <a:path w="2266950" h="2260600">
                <a:moveTo>
                  <a:pt x="1515245" y="2197100"/>
                </a:moveTo>
                <a:lnTo>
                  <a:pt x="751533" y="2197100"/>
                </a:lnTo>
                <a:lnTo>
                  <a:pt x="738464" y="2184400"/>
                </a:lnTo>
                <a:lnTo>
                  <a:pt x="1528314" y="2184400"/>
                </a:lnTo>
                <a:lnTo>
                  <a:pt x="1515245" y="2197100"/>
                </a:lnTo>
                <a:close/>
              </a:path>
              <a:path w="2266950" h="2260600">
                <a:moveTo>
                  <a:pt x="1475706" y="2209800"/>
                </a:moveTo>
                <a:lnTo>
                  <a:pt x="791072" y="2209800"/>
                </a:lnTo>
                <a:lnTo>
                  <a:pt x="777839" y="2197100"/>
                </a:lnTo>
                <a:lnTo>
                  <a:pt x="1488939" y="2197100"/>
                </a:lnTo>
                <a:lnTo>
                  <a:pt x="1475706" y="2209800"/>
                </a:lnTo>
                <a:close/>
              </a:path>
              <a:path w="2266950" h="2260600">
                <a:moveTo>
                  <a:pt x="1435701" y="2222500"/>
                </a:moveTo>
                <a:lnTo>
                  <a:pt x="831077" y="2222500"/>
                </a:lnTo>
                <a:lnTo>
                  <a:pt x="817695" y="2209800"/>
                </a:lnTo>
                <a:lnTo>
                  <a:pt x="1449083" y="2209800"/>
                </a:lnTo>
                <a:lnTo>
                  <a:pt x="1435701" y="2222500"/>
                </a:lnTo>
                <a:close/>
              </a:path>
              <a:path w="2266950" h="2260600">
                <a:moveTo>
                  <a:pt x="1395287" y="2235200"/>
                </a:moveTo>
                <a:lnTo>
                  <a:pt x="871492" y="2235200"/>
                </a:lnTo>
                <a:lnTo>
                  <a:pt x="857977" y="2222500"/>
                </a:lnTo>
                <a:lnTo>
                  <a:pt x="1408801" y="2222500"/>
                </a:lnTo>
                <a:lnTo>
                  <a:pt x="1395287" y="2235200"/>
                </a:lnTo>
                <a:close/>
              </a:path>
              <a:path w="2266950" h="2260600">
                <a:moveTo>
                  <a:pt x="1327170" y="2247900"/>
                </a:moveTo>
                <a:lnTo>
                  <a:pt x="939608" y="2247900"/>
                </a:lnTo>
                <a:lnTo>
                  <a:pt x="925919" y="2235200"/>
                </a:lnTo>
                <a:lnTo>
                  <a:pt x="1340859" y="2235200"/>
                </a:lnTo>
                <a:lnTo>
                  <a:pt x="1327170" y="2247900"/>
                </a:lnTo>
                <a:close/>
              </a:path>
              <a:path w="2266950" h="2260600">
                <a:moveTo>
                  <a:pt x="1244489" y="2260600"/>
                </a:moveTo>
                <a:lnTo>
                  <a:pt x="1022289" y="2260600"/>
                </a:lnTo>
                <a:lnTo>
                  <a:pt x="1008454" y="2247900"/>
                </a:lnTo>
                <a:lnTo>
                  <a:pt x="1258324" y="2247900"/>
                </a:lnTo>
                <a:lnTo>
                  <a:pt x="1244489" y="2260600"/>
                </a:lnTo>
                <a:close/>
              </a:path>
            </a:pathLst>
          </a:custGeom>
          <a:solidFill>
            <a:srgbClr val="974F2F"/>
          </a:solidFill>
        </p:spPr>
        <p:txBody>
          <a:bodyPr wrap="square" lIns="0" tIns="0" rIns="0" bIns="0" rtlCol="0"/>
          <a:lstStyle/>
          <a:p>
            <a:endParaRPr/>
          </a:p>
        </p:txBody>
      </p:sp>
      <p:sp>
        <p:nvSpPr>
          <p:cNvPr id="23" name="object 7"/>
          <p:cNvSpPr txBox="1"/>
          <p:nvPr/>
        </p:nvSpPr>
        <p:spPr>
          <a:xfrm>
            <a:off x="8227303" y="2995799"/>
            <a:ext cx="4070350" cy="421640"/>
          </a:xfrm>
          <a:prstGeom prst="rect">
            <a:avLst/>
          </a:prstGeom>
        </p:spPr>
        <p:txBody>
          <a:bodyPr vert="horz" wrap="square" lIns="0" tIns="12700" rIns="0" bIns="0" rtlCol="0">
            <a:spAutoFit/>
          </a:bodyPr>
          <a:lstStyle/>
          <a:p>
            <a:pPr marL="12700">
              <a:lnSpc>
                <a:spcPct val="100000"/>
              </a:lnSpc>
              <a:spcBef>
                <a:spcPts val="100"/>
              </a:spcBef>
            </a:pPr>
            <a:r>
              <a:rPr lang="en-US" sz="2600" b="1" spc="100" dirty="0" smtClean="0">
                <a:solidFill>
                  <a:srgbClr val="323232"/>
                </a:solidFill>
                <a:latin typeface="Georgia"/>
                <a:cs typeface="Georgia"/>
              </a:rPr>
              <a:t>Data </a:t>
            </a:r>
            <a:r>
              <a:rPr lang="en-US" sz="2600" b="1" spc="100" dirty="0" err="1" smtClean="0">
                <a:solidFill>
                  <a:srgbClr val="323232"/>
                </a:solidFill>
                <a:latin typeface="Georgia"/>
                <a:cs typeface="Georgia"/>
              </a:rPr>
              <a:t>Maning</a:t>
            </a:r>
            <a:endParaRPr sz="2600" b="1" dirty="0">
              <a:latin typeface="Georgia"/>
              <a:cs typeface="Georgia"/>
            </a:endParaRPr>
          </a:p>
        </p:txBody>
      </p:sp>
      <p:sp>
        <p:nvSpPr>
          <p:cNvPr id="24" name="object 9"/>
          <p:cNvSpPr txBox="1"/>
          <p:nvPr/>
        </p:nvSpPr>
        <p:spPr>
          <a:xfrm>
            <a:off x="8227303" y="4883537"/>
            <a:ext cx="4955297" cy="412934"/>
          </a:xfrm>
          <a:prstGeom prst="rect">
            <a:avLst/>
          </a:prstGeom>
        </p:spPr>
        <p:txBody>
          <a:bodyPr vert="horz" wrap="square" lIns="0" tIns="12700" rIns="0" bIns="0" rtlCol="0">
            <a:spAutoFit/>
          </a:bodyPr>
          <a:lstStyle/>
          <a:p>
            <a:pPr marL="12700">
              <a:lnSpc>
                <a:spcPct val="100000"/>
              </a:lnSpc>
              <a:spcBef>
                <a:spcPts val="100"/>
              </a:spcBef>
            </a:pPr>
            <a:r>
              <a:rPr lang="en-US" sz="2600" b="1" spc="80" dirty="0" smtClean="0">
                <a:solidFill>
                  <a:srgbClr val="323232"/>
                </a:solidFill>
                <a:latin typeface="Georgia"/>
                <a:cs typeface="Georgia"/>
              </a:rPr>
              <a:t>Les </a:t>
            </a:r>
            <a:r>
              <a:rPr lang="en-US" sz="2600" b="1" spc="80" dirty="0" err="1" smtClean="0">
                <a:solidFill>
                  <a:srgbClr val="323232"/>
                </a:solidFill>
                <a:latin typeface="Georgia"/>
                <a:cs typeface="Georgia"/>
              </a:rPr>
              <a:t>Regles</a:t>
            </a:r>
            <a:r>
              <a:rPr lang="en-US" sz="2600" b="1" spc="80" dirty="0" smtClean="0">
                <a:solidFill>
                  <a:srgbClr val="323232"/>
                </a:solidFill>
                <a:latin typeface="Georgia"/>
                <a:cs typeface="Georgia"/>
              </a:rPr>
              <a:t> </a:t>
            </a:r>
            <a:r>
              <a:rPr lang="en-US" sz="2600" b="1" spc="80" dirty="0" err="1" smtClean="0">
                <a:solidFill>
                  <a:srgbClr val="323232"/>
                </a:solidFill>
                <a:latin typeface="Georgia"/>
                <a:cs typeface="Georgia"/>
              </a:rPr>
              <a:t>d`associations</a:t>
            </a:r>
            <a:endParaRPr sz="2600" b="1" dirty="0">
              <a:latin typeface="Georgia"/>
              <a:cs typeface="Georgia"/>
            </a:endParaRPr>
          </a:p>
        </p:txBody>
      </p:sp>
      <p:sp>
        <p:nvSpPr>
          <p:cNvPr id="25" name="ZoneTexte 24"/>
          <p:cNvSpPr txBox="1"/>
          <p:nvPr/>
        </p:nvSpPr>
        <p:spPr>
          <a:xfrm>
            <a:off x="6172200" y="1525855"/>
            <a:ext cx="685800" cy="523220"/>
          </a:xfrm>
          <a:prstGeom prst="rect">
            <a:avLst/>
          </a:prstGeom>
          <a:noFill/>
        </p:spPr>
        <p:txBody>
          <a:bodyPr wrap="square" rtlCol="0">
            <a:spAutoFit/>
          </a:bodyPr>
          <a:lstStyle/>
          <a:p>
            <a:r>
              <a:rPr lang="en-US" sz="2800" b="1" dirty="0" smtClean="0"/>
              <a:t>01</a:t>
            </a:r>
            <a:endParaRPr lang="en-US" sz="2800" b="1" dirty="0"/>
          </a:p>
        </p:txBody>
      </p:sp>
      <p:sp>
        <p:nvSpPr>
          <p:cNvPr id="26" name="object 6"/>
          <p:cNvSpPr/>
          <p:nvPr/>
        </p:nvSpPr>
        <p:spPr>
          <a:xfrm>
            <a:off x="6019800" y="2963474"/>
            <a:ext cx="1066715" cy="914401"/>
          </a:xfrm>
          <a:custGeom>
            <a:avLst/>
            <a:gdLst/>
            <a:ahLst/>
            <a:cxnLst/>
            <a:rect l="l" t="t" r="r" b="b"/>
            <a:pathLst>
              <a:path w="2266950" h="2260600">
                <a:moveTo>
                  <a:pt x="1313452" y="12700"/>
                </a:moveTo>
                <a:lnTo>
                  <a:pt x="953326" y="12700"/>
                </a:lnTo>
                <a:lnTo>
                  <a:pt x="967074" y="0"/>
                </a:lnTo>
                <a:lnTo>
                  <a:pt x="1299704" y="0"/>
                </a:lnTo>
                <a:lnTo>
                  <a:pt x="1313452" y="12700"/>
                </a:lnTo>
                <a:close/>
              </a:path>
              <a:path w="2266950" h="2260600">
                <a:moveTo>
                  <a:pt x="1381735" y="25400"/>
                </a:moveTo>
                <a:lnTo>
                  <a:pt x="885043" y="25400"/>
                </a:lnTo>
                <a:lnTo>
                  <a:pt x="898632" y="12700"/>
                </a:lnTo>
                <a:lnTo>
                  <a:pt x="1368146" y="12700"/>
                </a:lnTo>
                <a:lnTo>
                  <a:pt x="1381735" y="25400"/>
                </a:lnTo>
                <a:close/>
              </a:path>
              <a:path w="2266950" h="2260600">
                <a:moveTo>
                  <a:pt x="1435701" y="38100"/>
                </a:moveTo>
                <a:lnTo>
                  <a:pt x="831077" y="38100"/>
                </a:lnTo>
                <a:lnTo>
                  <a:pt x="844504" y="25400"/>
                </a:lnTo>
                <a:lnTo>
                  <a:pt x="1422274" y="25400"/>
                </a:lnTo>
                <a:lnTo>
                  <a:pt x="1435701" y="38100"/>
                </a:lnTo>
                <a:close/>
              </a:path>
              <a:path w="2266950" h="2260600">
                <a:moveTo>
                  <a:pt x="1475706" y="50800"/>
                </a:moveTo>
                <a:lnTo>
                  <a:pt x="791072" y="50800"/>
                </a:lnTo>
                <a:lnTo>
                  <a:pt x="804359" y="38100"/>
                </a:lnTo>
                <a:lnTo>
                  <a:pt x="1462419" y="38100"/>
                </a:lnTo>
                <a:lnTo>
                  <a:pt x="1475706" y="50800"/>
                </a:lnTo>
                <a:close/>
              </a:path>
              <a:path w="2266950" h="2260600">
                <a:moveTo>
                  <a:pt x="1515245" y="63500"/>
                </a:moveTo>
                <a:lnTo>
                  <a:pt x="751533" y="63500"/>
                </a:lnTo>
                <a:lnTo>
                  <a:pt x="764659" y="50800"/>
                </a:lnTo>
                <a:lnTo>
                  <a:pt x="1502119" y="50800"/>
                </a:lnTo>
                <a:lnTo>
                  <a:pt x="1515245" y="63500"/>
                </a:lnTo>
                <a:close/>
              </a:path>
              <a:path w="2266950" h="2260600">
                <a:moveTo>
                  <a:pt x="1554267" y="76200"/>
                </a:moveTo>
                <a:lnTo>
                  <a:pt x="712511" y="76200"/>
                </a:lnTo>
                <a:lnTo>
                  <a:pt x="725457" y="63500"/>
                </a:lnTo>
                <a:lnTo>
                  <a:pt x="1541321" y="63500"/>
                </a:lnTo>
                <a:lnTo>
                  <a:pt x="1554267" y="76200"/>
                </a:lnTo>
                <a:close/>
              </a:path>
              <a:path w="2266950" h="2260600">
                <a:moveTo>
                  <a:pt x="1579970" y="88900"/>
                </a:moveTo>
                <a:lnTo>
                  <a:pt x="686808" y="88900"/>
                </a:lnTo>
                <a:lnTo>
                  <a:pt x="699627" y="76200"/>
                </a:lnTo>
                <a:lnTo>
                  <a:pt x="1567151" y="76200"/>
                </a:lnTo>
                <a:lnTo>
                  <a:pt x="1579970" y="88900"/>
                </a:lnTo>
                <a:close/>
              </a:path>
              <a:path w="2266950" h="2260600">
                <a:moveTo>
                  <a:pt x="1605400" y="101600"/>
                </a:moveTo>
                <a:lnTo>
                  <a:pt x="661378" y="101600"/>
                </a:lnTo>
                <a:lnTo>
                  <a:pt x="674058" y="88900"/>
                </a:lnTo>
                <a:lnTo>
                  <a:pt x="1592720" y="88900"/>
                </a:lnTo>
                <a:lnTo>
                  <a:pt x="1605400" y="101600"/>
                </a:lnTo>
                <a:close/>
              </a:path>
              <a:path w="2266950" h="2260600">
                <a:moveTo>
                  <a:pt x="1630550" y="114300"/>
                </a:moveTo>
                <a:lnTo>
                  <a:pt x="636228" y="114300"/>
                </a:lnTo>
                <a:lnTo>
                  <a:pt x="648766" y="101600"/>
                </a:lnTo>
                <a:lnTo>
                  <a:pt x="1618012" y="101600"/>
                </a:lnTo>
                <a:lnTo>
                  <a:pt x="1630550" y="114300"/>
                </a:lnTo>
                <a:close/>
              </a:path>
              <a:path w="2266950" h="2260600">
                <a:moveTo>
                  <a:pt x="1655397" y="127000"/>
                </a:moveTo>
                <a:lnTo>
                  <a:pt x="611381" y="127000"/>
                </a:lnTo>
                <a:lnTo>
                  <a:pt x="623766" y="114300"/>
                </a:lnTo>
                <a:lnTo>
                  <a:pt x="1643012" y="114300"/>
                </a:lnTo>
                <a:lnTo>
                  <a:pt x="1655397" y="127000"/>
                </a:lnTo>
                <a:close/>
              </a:path>
              <a:path w="2266950" h="2260600">
                <a:moveTo>
                  <a:pt x="1679933" y="139700"/>
                </a:moveTo>
                <a:lnTo>
                  <a:pt x="586845" y="139700"/>
                </a:lnTo>
                <a:lnTo>
                  <a:pt x="599073" y="127000"/>
                </a:lnTo>
                <a:lnTo>
                  <a:pt x="1667705" y="127000"/>
                </a:lnTo>
                <a:lnTo>
                  <a:pt x="1679933" y="139700"/>
                </a:lnTo>
                <a:close/>
              </a:path>
              <a:path w="2266950" h="2260600">
                <a:moveTo>
                  <a:pt x="1704136" y="152400"/>
                </a:moveTo>
                <a:lnTo>
                  <a:pt x="562642" y="152400"/>
                </a:lnTo>
                <a:lnTo>
                  <a:pt x="574701" y="139700"/>
                </a:lnTo>
                <a:lnTo>
                  <a:pt x="1692077" y="139700"/>
                </a:lnTo>
                <a:lnTo>
                  <a:pt x="1704136" y="152400"/>
                </a:lnTo>
                <a:close/>
              </a:path>
              <a:path w="2266950" h="2260600">
                <a:moveTo>
                  <a:pt x="1727999" y="165100"/>
                </a:moveTo>
                <a:lnTo>
                  <a:pt x="538779" y="165100"/>
                </a:lnTo>
                <a:lnTo>
                  <a:pt x="550666" y="152400"/>
                </a:lnTo>
                <a:lnTo>
                  <a:pt x="1716112" y="152400"/>
                </a:lnTo>
                <a:lnTo>
                  <a:pt x="1727999" y="165100"/>
                </a:lnTo>
                <a:close/>
              </a:path>
              <a:path w="2266950" h="2260600">
                <a:moveTo>
                  <a:pt x="1763114" y="190500"/>
                </a:moveTo>
                <a:lnTo>
                  <a:pt x="503664" y="190500"/>
                </a:lnTo>
                <a:lnTo>
                  <a:pt x="526983" y="165100"/>
                </a:lnTo>
                <a:lnTo>
                  <a:pt x="1739795" y="165100"/>
                </a:lnTo>
                <a:lnTo>
                  <a:pt x="1763114" y="190500"/>
                </a:lnTo>
                <a:close/>
              </a:path>
              <a:path w="2266950" h="2260600">
                <a:moveTo>
                  <a:pt x="1786053" y="203200"/>
                </a:moveTo>
                <a:lnTo>
                  <a:pt x="480725" y="203200"/>
                </a:lnTo>
                <a:lnTo>
                  <a:pt x="492145" y="190500"/>
                </a:lnTo>
                <a:lnTo>
                  <a:pt x="1774633" y="190500"/>
                </a:lnTo>
                <a:lnTo>
                  <a:pt x="1786053" y="203200"/>
                </a:lnTo>
                <a:close/>
              </a:path>
              <a:path w="2266950" h="2260600">
                <a:moveTo>
                  <a:pt x="1819722" y="228600"/>
                </a:moveTo>
                <a:lnTo>
                  <a:pt x="447057" y="228600"/>
                </a:lnTo>
                <a:lnTo>
                  <a:pt x="458179" y="215900"/>
                </a:lnTo>
                <a:lnTo>
                  <a:pt x="469403" y="203200"/>
                </a:lnTo>
                <a:lnTo>
                  <a:pt x="1797375" y="203200"/>
                </a:lnTo>
                <a:lnTo>
                  <a:pt x="1808599" y="215900"/>
                </a:lnTo>
                <a:lnTo>
                  <a:pt x="1819722" y="228600"/>
                </a:lnTo>
                <a:close/>
              </a:path>
              <a:path w="2266950" h="2260600">
                <a:moveTo>
                  <a:pt x="1852458" y="254000"/>
                </a:moveTo>
                <a:lnTo>
                  <a:pt x="414320" y="254000"/>
                </a:lnTo>
                <a:lnTo>
                  <a:pt x="425127" y="241300"/>
                </a:lnTo>
                <a:lnTo>
                  <a:pt x="436039" y="228600"/>
                </a:lnTo>
                <a:lnTo>
                  <a:pt x="1830739" y="228600"/>
                </a:lnTo>
                <a:lnTo>
                  <a:pt x="1841651" y="241300"/>
                </a:lnTo>
                <a:lnTo>
                  <a:pt x="1852458" y="254000"/>
                </a:lnTo>
                <a:close/>
              </a:path>
              <a:path w="2266950" h="2260600">
                <a:moveTo>
                  <a:pt x="1894584" y="292100"/>
                </a:moveTo>
                <a:lnTo>
                  <a:pt x="372194" y="292100"/>
                </a:lnTo>
                <a:lnTo>
                  <a:pt x="382558" y="279400"/>
                </a:lnTo>
                <a:lnTo>
                  <a:pt x="393034" y="266700"/>
                </a:lnTo>
                <a:lnTo>
                  <a:pt x="403621" y="254000"/>
                </a:lnTo>
                <a:lnTo>
                  <a:pt x="1863157" y="254000"/>
                </a:lnTo>
                <a:lnTo>
                  <a:pt x="1873744" y="266700"/>
                </a:lnTo>
                <a:lnTo>
                  <a:pt x="1884220" y="279400"/>
                </a:lnTo>
                <a:lnTo>
                  <a:pt x="1894584" y="292100"/>
                </a:lnTo>
                <a:close/>
              </a:path>
              <a:path w="2266950" h="2260600">
                <a:moveTo>
                  <a:pt x="1934877" y="330200"/>
                </a:moveTo>
                <a:lnTo>
                  <a:pt x="331901" y="330200"/>
                </a:lnTo>
                <a:lnTo>
                  <a:pt x="341798" y="317500"/>
                </a:lnTo>
                <a:lnTo>
                  <a:pt x="351812" y="304800"/>
                </a:lnTo>
                <a:lnTo>
                  <a:pt x="361944" y="292100"/>
                </a:lnTo>
                <a:lnTo>
                  <a:pt x="1904834" y="292100"/>
                </a:lnTo>
                <a:lnTo>
                  <a:pt x="1914966" y="304800"/>
                </a:lnTo>
                <a:lnTo>
                  <a:pt x="1924980" y="317500"/>
                </a:lnTo>
                <a:lnTo>
                  <a:pt x="1934877" y="330200"/>
                </a:lnTo>
                <a:close/>
              </a:path>
              <a:path w="2266950" h="2260600">
                <a:moveTo>
                  <a:pt x="1982517" y="381000"/>
                </a:moveTo>
                <a:lnTo>
                  <a:pt x="284261" y="381000"/>
                </a:lnTo>
                <a:lnTo>
                  <a:pt x="293540" y="368300"/>
                </a:lnTo>
                <a:lnTo>
                  <a:pt x="302945" y="355600"/>
                </a:lnTo>
                <a:lnTo>
                  <a:pt x="312473" y="342900"/>
                </a:lnTo>
                <a:lnTo>
                  <a:pt x="322125" y="330200"/>
                </a:lnTo>
                <a:lnTo>
                  <a:pt x="1944653" y="330200"/>
                </a:lnTo>
                <a:lnTo>
                  <a:pt x="1954305" y="342900"/>
                </a:lnTo>
                <a:lnTo>
                  <a:pt x="1963833" y="355600"/>
                </a:lnTo>
                <a:lnTo>
                  <a:pt x="1973238" y="368300"/>
                </a:lnTo>
                <a:lnTo>
                  <a:pt x="1982517" y="381000"/>
                </a:lnTo>
                <a:close/>
              </a:path>
              <a:path w="2266950" h="2260600">
                <a:moveTo>
                  <a:pt x="2043804" y="457200"/>
                </a:moveTo>
                <a:lnTo>
                  <a:pt x="222973" y="457200"/>
                </a:lnTo>
                <a:lnTo>
                  <a:pt x="231328" y="444500"/>
                </a:lnTo>
                <a:lnTo>
                  <a:pt x="257201" y="406400"/>
                </a:lnTo>
                <a:lnTo>
                  <a:pt x="275112" y="381000"/>
                </a:lnTo>
                <a:lnTo>
                  <a:pt x="1991666" y="381000"/>
                </a:lnTo>
                <a:lnTo>
                  <a:pt x="2018336" y="419100"/>
                </a:lnTo>
                <a:lnTo>
                  <a:pt x="2043804" y="457200"/>
                </a:lnTo>
                <a:close/>
              </a:path>
              <a:path w="2266950" h="2260600">
                <a:moveTo>
                  <a:pt x="2098378" y="1727200"/>
                </a:moveTo>
                <a:lnTo>
                  <a:pt x="168400" y="1727200"/>
                </a:lnTo>
                <a:lnTo>
                  <a:pt x="161175" y="1714500"/>
                </a:lnTo>
                <a:lnTo>
                  <a:pt x="140386" y="1676400"/>
                </a:lnTo>
                <a:lnTo>
                  <a:pt x="120942" y="1638300"/>
                </a:lnTo>
                <a:lnTo>
                  <a:pt x="102870" y="1600200"/>
                </a:lnTo>
                <a:lnTo>
                  <a:pt x="86195" y="1562100"/>
                </a:lnTo>
                <a:lnTo>
                  <a:pt x="70939" y="1524000"/>
                </a:lnTo>
                <a:lnTo>
                  <a:pt x="57123" y="1485900"/>
                </a:lnTo>
                <a:lnTo>
                  <a:pt x="44765" y="1447800"/>
                </a:lnTo>
                <a:lnTo>
                  <a:pt x="37346" y="1409700"/>
                </a:lnTo>
                <a:lnTo>
                  <a:pt x="33883" y="1397000"/>
                </a:lnTo>
                <a:lnTo>
                  <a:pt x="24491" y="1358900"/>
                </a:lnTo>
                <a:lnTo>
                  <a:pt x="16602" y="1320800"/>
                </a:lnTo>
                <a:lnTo>
                  <a:pt x="10226" y="1282700"/>
                </a:lnTo>
                <a:lnTo>
                  <a:pt x="5372" y="1231900"/>
                </a:lnTo>
                <a:lnTo>
                  <a:pt x="4094" y="1219200"/>
                </a:lnTo>
                <a:lnTo>
                  <a:pt x="1279" y="1181100"/>
                </a:lnTo>
                <a:lnTo>
                  <a:pt x="0" y="1143000"/>
                </a:lnTo>
                <a:lnTo>
                  <a:pt x="0" y="1117600"/>
                </a:lnTo>
                <a:lnTo>
                  <a:pt x="255" y="1104900"/>
                </a:lnTo>
                <a:lnTo>
                  <a:pt x="682" y="1079500"/>
                </a:lnTo>
                <a:lnTo>
                  <a:pt x="2985" y="1041400"/>
                </a:lnTo>
                <a:lnTo>
                  <a:pt x="6821" y="1003300"/>
                </a:lnTo>
                <a:lnTo>
                  <a:pt x="12182" y="965200"/>
                </a:lnTo>
                <a:lnTo>
                  <a:pt x="14308" y="952500"/>
                </a:lnTo>
                <a:lnTo>
                  <a:pt x="16602" y="927100"/>
                </a:lnTo>
                <a:lnTo>
                  <a:pt x="24491" y="889000"/>
                </a:lnTo>
                <a:lnTo>
                  <a:pt x="33883" y="850900"/>
                </a:lnTo>
                <a:lnTo>
                  <a:pt x="44765" y="812800"/>
                </a:lnTo>
                <a:lnTo>
                  <a:pt x="57123" y="774700"/>
                </a:lnTo>
                <a:lnTo>
                  <a:pt x="70939" y="736600"/>
                </a:lnTo>
                <a:lnTo>
                  <a:pt x="86195" y="698500"/>
                </a:lnTo>
                <a:lnTo>
                  <a:pt x="102870" y="660400"/>
                </a:lnTo>
                <a:lnTo>
                  <a:pt x="120942" y="622300"/>
                </a:lnTo>
                <a:lnTo>
                  <a:pt x="140386" y="584200"/>
                </a:lnTo>
                <a:lnTo>
                  <a:pt x="161175" y="546100"/>
                </a:lnTo>
                <a:lnTo>
                  <a:pt x="183282" y="508000"/>
                </a:lnTo>
                <a:lnTo>
                  <a:pt x="206677" y="469900"/>
                </a:lnTo>
                <a:lnTo>
                  <a:pt x="214755" y="457200"/>
                </a:lnTo>
                <a:lnTo>
                  <a:pt x="2052022" y="457200"/>
                </a:lnTo>
                <a:lnTo>
                  <a:pt x="2075839" y="495300"/>
                </a:lnTo>
                <a:lnTo>
                  <a:pt x="2098378" y="533400"/>
                </a:lnTo>
                <a:lnTo>
                  <a:pt x="2119611" y="571500"/>
                </a:lnTo>
                <a:lnTo>
                  <a:pt x="2139507" y="609600"/>
                </a:lnTo>
                <a:lnTo>
                  <a:pt x="2158038" y="647700"/>
                </a:lnTo>
                <a:lnTo>
                  <a:pt x="2175181" y="685800"/>
                </a:lnTo>
                <a:lnTo>
                  <a:pt x="2190913" y="723900"/>
                </a:lnTo>
                <a:lnTo>
                  <a:pt x="2205211" y="762000"/>
                </a:lnTo>
                <a:lnTo>
                  <a:pt x="2218057" y="800100"/>
                </a:lnTo>
                <a:lnTo>
                  <a:pt x="2229432" y="838200"/>
                </a:lnTo>
                <a:lnTo>
                  <a:pt x="2239323" y="876300"/>
                </a:lnTo>
                <a:lnTo>
                  <a:pt x="2247715" y="914400"/>
                </a:lnTo>
                <a:lnTo>
                  <a:pt x="2252470" y="952500"/>
                </a:lnTo>
                <a:lnTo>
                  <a:pt x="2254596" y="965200"/>
                </a:lnTo>
                <a:lnTo>
                  <a:pt x="2259958" y="1003300"/>
                </a:lnTo>
                <a:lnTo>
                  <a:pt x="2263793" y="1041400"/>
                </a:lnTo>
                <a:lnTo>
                  <a:pt x="2266096" y="1079500"/>
                </a:lnTo>
                <a:lnTo>
                  <a:pt x="2266523" y="1104900"/>
                </a:lnTo>
                <a:lnTo>
                  <a:pt x="2266779" y="1117600"/>
                </a:lnTo>
                <a:lnTo>
                  <a:pt x="2266523" y="1155700"/>
                </a:lnTo>
                <a:lnTo>
                  <a:pt x="2264731" y="1193800"/>
                </a:lnTo>
                <a:lnTo>
                  <a:pt x="2261406" y="1231900"/>
                </a:lnTo>
                <a:lnTo>
                  <a:pt x="2259958" y="1257300"/>
                </a:lnTo>
                <a:lnTo>
                  <a:pt x="2254596" y="1295400"/>
                </a:lnTo>
                <a:lnTo>
                  <a:pt x="2247715" y="1333500"/>
                </a:lnTo>
                <a:lnTo>
                  <a:pt x="2239323" y="1371600"/>
                </a:lnTo>
                <a:lnTo>
                  <a:pt x="2229432" y="1409700"/>
                </a:lnTo>
                <a:lnTo>
                  <a:pt x="2225805" y="1435100"/>
                </a:lnTo>
                <a:lnTo>
                  <a:pt x="2213937" y="1473200"/>
                </a:lnTo>
                <a:lnTo>
                  <a:pt x="2200606" y="1511300"/>
                </a:lnTo>
                <a:lnTo>
                  <a:pt x="2185828" y="1549400"/>
                </a:lnTo>
                <a:lnTo>
                  <a:pt x="2169623" y="1587500"/>
                </a:lnTo>
                <a:lnTo>
                  <a:pt x="2152013" y="1625600"/>
                </a:lnTo>
                <a:lnTo>
                  <a:pt x="2133025" y="1663700"/>
                </a:lnTo>
                <a:lnTo>
                  <a:pt x="2112681" y="1701800"/>
                </a:lnTo>
                <a:lnTo>
                  <a:pt x="2105603" y="1714500"/>
                </a:lnTo>
                <a:lnTo>
                  <a:pt x="2098378" y="1727200"/>
                </a:lnTo>
                <a:close/>
              </a:path>
              <a:path w="2266950" h="2260600">
                <a:moveTo>
                  <a:pt x="2018336" y="1841500"/>
                </a:moveTo>
                <a:lnTo>
                  <a:pt x="248442" y="1841500"/>
                </a:lnTo>
                <a:lnTo>
                  <a:pt x="239818" y="1828800"/>
                </a:lnTo>
                <a:lnTo>
                  <a:pt x="214756" y="1790700"/>
                </a:lnTo>
                <a:lnTo>
                  <a:pt x="190939" y="1752600"/>
                </a:lnTo>
                <a:lnTo>
                  <a:pt x="175769" y="1727200"/>
                </a:lnTo>
                <a:lnTo>
                  <a:pt x="2091009" y="1727200"/>
                </a:lnTo>
                <a:lnTo>
                  <a:pt x="2068040" y="1765300"/>
                </a:lnTo>
                <a:lnTo>
                  <a:pt x="2043804" y="1803400"/>
                </a:lnTo>
                <a:lnTo>
                  <a:pt x="2018336" y="1841500"/>
                </a:lnTo>
                <a:close/>
              </a:path>
              <a:path w="2266950" h="2260600">
                <a:moveTo>
                  <a:pt x="1973238" y="1892300"/>
                </a:moveTo>
                <a:lnTo>
                  <a:pt x="293540" y="1892300"/>
                </a:lnTo>
                <a:lnTo>
                  <a:pt x="284261" y="1879600"/>
                </a:lnTo>
                <a:lnTo>
                  <a:pt x="275112" y="1866900"/>
                </a:lnTo>
                <a:lnTo>
                  <a:pt x="266092" y="1854200"/>
                </a:lnTo>
                <a:lnTo>
                  <a:pt x="257201" y="1841500"/>
                </a:lnTo>
                <a:lnTo>
                  <a:pt x="2009577" y="1841500"/>
                </a:lnTo>
                <a:lnTo>
                  <a:pt x="2000686" y="1854200"/>
                </a:lnTo>
                <a:lnTo>
                  <a:pt x="1991666" y="1866900"/>
                </a:lnTo>
                <a:lnTo>
                  <a:pt x="1982517" y="1879600"/>
                </a:lnTo>
                <a:lnTo>
                  <a:pt x="1973238" y="1892300"/>
                </a:lnTo>
                <a:close/>
              </a:path>
              <a:path w="2266950" h="2260600">
                <a:moveTo>
                  <a:pt x="1924980" y="1943100"/>
                </a:moveTo>
                <a:lnTo>
                  <a:pt x="341798" y="1943100"/>
                </a:lnTo>
                <a:lnTo>
                  <a:pt x="331901" y="1930400"/>
                </a:lnTo>
                <a:lnTo>
                  <a:pt x="322125" y="1917700"/>
                </a:lnTo>
                <a:lnTo>
                  <a:pt x="312473" y="1905000"/>
                </a:lnTo>
                <a:lnTo>
                  <a:pt x="302945" y="1892300"/>
                </a:lnTo>
                <a:lnTo>
                  <a:pt x="1963833" y="1892300"/>
                </a:lnTo>
                <a:lnTo>
                  <a:pt x="1954305" y="1905000"/>
                </a:lnTo>
                <a:lnTo>
                  <a:pt x="1944653" y="1917700"/>
                </a:lnTo>
                <a:lnTo>
                  <a:pt x="1934877" y="1930400"/>
                </a:lnTo>
                <a:lnTo>
                  <a:pt x="1924980" y="1943100"/>
                </a:lnTo>
                <a:close/>
              </a:path>
              <a:path w="2266950" h="2260600">
                <a:moveTo>
                  <a:pt x="1884220" y="1981200"/>
                </a:moveTo>
                <a:lnTo>
                  <a:pt x="382558" y="1981200"/>
                </a:lnTo>
                <a:lnTo>
                  <a:pt x="372194" y="1968500"/>
                </a:lnTo>
                <a:lnTo>
                  <a:pt x="361944" y="1955800"/>
                </a:lnTo>
                <a:lnTo>
                  <a:pt x="351812" y="1943100"/>
                </a:lnTo>
                <a:lnTo>
                  <a:pt x="1914966" y="1943100"/>
                </a:lnTo>
                <a:lnTo>
                  <a:pt x="1904834" y="1955800"/>
                </a:lnTo>
                <a:lnTo>
                  <a:pt x="1894584" y="1968500"/>
                </a:lnTo>
                <a:lnTo>
                  <a:pt x="1884220" y="1981200"/>
                </a:lnTo>
                <a:close/>
              </a:path>
              <a:path w="2266950" h="2260600">
                <a:moveTo>
                  <a:pt x="1852458" y="2006600"/>
                </a:moveTo>
                <a:lnTo>
                  <a:pt x="414320" y="2006600"/>
                </a:lnTo>
                <a:lnTo>
                  <a:pt x="403621" y="1993900"/>
                </a:lnTo>
                <a:lnTo>
                  <a:pt x="393034" y="1981200"/>
                </a:lnTo>
                <a:lnTo>
                  <a:pt x="1873744" y="1981200"/>
                </a:lnTo>
                <a:lnTo>
                  <a:pt x="1863157" y="1993900"/>
                </a:lnTo>
                <a:lnTo>
                  <a:pt x="1852458" y="2006600"/>
                </a:lnTo>
                <a:close/>
              </a:path>
              <a:path w="2266950" h="2260600">
                <a:moveTo>
                  <a:pt x="1819721" y="2032000"/>
                </a:moveTo>
                <a:lnTo>
                  <a:pt x="447057" y="2032000"/>
                </a:lnTo>
                <a:lnTo>
                  <a:pt x="436039" y="2019300"/>
                </a:lnTo>
                <a:lnTo>
                  <a:pt x="425127" y="2006600"/>
                </a:lnTo>
                <a:lnTo>
                  <a:pt x="1841651" y="2006600"/>
                </a:lnTo>
                <a:lnTo>
                  <a:pt x="1830739" y="2019300"/>
                </a:lnTo>
                <a:lnTo>
                  <a:pt x="1819721" y="2032000"/>
                </a:lnTo>
                <a:close/>
              </a:path>
              <a:path w="2266950" h="2260600">
                <a:moveTo>
                  <a:pt x="1786053" y="2057400"/>
                </a:moveTo>
                <a:lnTo>
                  <a:pt x="480725" y="2057400"/>
                </a:lnTo>
                <a:lnTo>
                  <a:pt x="458179" y="2032000"/>
                </a:lnTo>
                <a:lnTo>
                  <a:pt x="1808599" y="2032000"/>
                </a:lnTo>
                <a:lnTo>
                  <a:pt x="1786053" y="2057400"/>
                </a:lnTo>
                <a:close/>
              </a:path>
              <a:path w="2266950" h="2260600">
                <a:moveTo>
                  <a:pt x="1751500" y="2082800"/>
                </a:moveTo>
                <a:lnTo>
                  <a:pt x="515278" y="2082800"/>
                </a:lnTo>
                <a:lnTo>
                  <a:pt x="492145" y="2057400"/>
                </a:lnTo>
                <a:lnTo>
                  <a:pt x="1774633" y="2057400"/>
                </a:lnTo>
                <a:lnTo>
                  <a:pt x="1751500" y="2082800"/>
                </a:lnTo>
                <a:close/>
              </a:path>
              <a:path w="2266950" h="2260600">
                <a:moveTo>
                  <a:pt x="1727999" y="2095500"/>
                </a:moveTo>
                <a:lnTo>
                  <a:pt x="538779" y="2095500"/>
                </a:lnTo>
                <a:lnTo>
                  <a:pt x="526983" y="2082800"/>
                </a:lnTo>
                <a:lnTo>
                  <a:pt x="1739795" y="2082800"/>
                </a:lnTo>
                <a:lnTo>
                  <a:pt x="1727999" y="2095500"/>
                </a:lnTo>
                <a:close/>
              </a:path>
              <a:path w="2266950" h="2260600">
                <a:moveTo>
                  <a:pt x="1704136" y="2108200"/>
                </a:moveTo>
                <a:lnTo>
                  <a:pt x="562642" y="2108200"/>
                </a:lnTo>
                <a:lnTo>
                  <a:pt x="550666" y="2095500"/>
                </a:lnTo>
                <a:lnTo>
                  <a:pt x="1716112" y="2095500"/>
                </a:lnTo>
                <a:lnTo>
                  <a:pt x="1704136" y="2108200"/>
                </a:lnTo>
                <a:close/>
              </a:path>
              <a:path w="2266950" h="2260600">
                <a:moveTo>
                  <a:pt x="1679933" y="2120900"/>
                </a:moveTo>
                <a:lnTo>
                  <a:pt x="586845" y="2120900"/>
                </a:lnTo>
                <a:lnTo>
                  <a:pt x="574701" y="2108200"/>
                </a:lnTo>
                <a:lnTo>
                  <a:pt x="1692077" y="2108200"/>
                </a:lnTo>
                <a:lnTo>
                  <a:pt x="1679933" y="2120900"/>
                </a:lnTo>
                <a:close/>
              </a:path>
              <a:path w="2266950" h="2260600">
                <a:moveTo>
                  <a:pt x="1655397" y="2133600"/>
                </a:moveTo>
                <a:lnTo>
                  <a:pt x="611381" y="2133600"/>
                </a:lnTo>
                <a:lnTo>
                  <a:pt x="599073" y="2120900"/>
                </a:lnTo>
                <a:lnTo>
                  <a:pt x="1667706" y="2120900"/>
                </a:lnTo>
                <a:lnTo>
                  <a:pt x="1655397" y="2133600"/>
                </a:lnTo>
                <a:close/>
              </a:path>
              <a:path w="2266950" h="2260600">
                <a:moveTo>
                  <a:pt x="1630550" y="2146300"/>
                </a:moveTo>
                <a:lnTo>
                  <a:pt x="636228" y="2146300"/>
                </a:lnTo>
                <a:lnTo>
                  <a:pt x="623766" y="2133600"/>
                </a:lnTo>
                <a:lnTo>
                  <a:pt x="1643012" y="2133600"/>
                </a:lnTo>
                <a:lnTo>
                  <a:pt x="1630550" y="2146300"/>
                </a:lnTo>
                <a:close/>
              </a:path>
              <a:path w="2266950" h="2260600">
                <a:moveTo>
                  <a:pt x="1605400" y="2159000"/>
                </a:moveTo>
                <a:lnTo>
                  <a:pt x="661378" y="2159000"/>
                </a:lnTo>
                <a:lnTo>
                  <a:pt x="648766" y="2146300"/>
                </a:lnTo>
                <a:lnTo>
                  <a:pt x="1618012" y="2146300"/>
                </a:lnTo>
                <a:lnTo>
                  <a:pt x="1605400" y="2159000"/>
                </a:lnTo>
                <a:close/>
              </a:path>
              <a:path w="2266950" h="2260600">
                <a:moveTo>
                  <a:pt x="1579970" y="2171700"/>
                </a:moveTo>
                <a:lnTo>
                  <a:pt x="686808" y="2171700"/>
                </a:lnTo>
                <a:lnTo>
                  <a:pt x="674058" y="2159000"/>
                </a:lnTo>
                <a:lnTo>
                  <a:pt x="1592720" y="2159000"/>
                </a:lnTo>
                <a:lnTo>
                  <a:pt x="1579970" y="2171700"/>
                </a:lnTo>
                <a:close/>
              </a:path>
              <a:path w="2266950" h="2260600">
                <a:moveTo>
                  <a:pt x="1554267" y="2184400"/>
                </a:moveTo>
                <a:lnTo>
                  <a:pt x="712511" y="2184400"/>
                </a:lnTo>
                <a:lnTo>
                  <a:pt x="699627" y="2171700"/>
                </a:lnTo>
                <a:lnTo>
                  <a:pt x="1567151" y="2171700"/>
                </a:lnTo>
                <a:lnTo>
                  <a:pt x="1554267" y="2184400"/>
                </a:lnTo>
                <a:close/>
              </a:path>
              <a:path w="2266950" h="2260600">
                <a:moveTo>
                  <a:pt x="1515245" y="2197100"/>
                </a:moveTo>
                <a:lnTo>
                  <a:pt x="751533" y="2197100"/>
                </a:lnTo>
                <a:lnTo>
                  <a:pt x="738464" y="2184400"/>
                </a:lnTo>
                <a:lnTo>
                  <a:pt x="1528314" y="2184400"/>
                </a:lnTo>
                <a:lnTo>
                  <a:pt x="1515245" y="2197100"/>
                </a:lnTo>
                <a:close/>
              </a:path>
              <a:path w="2266950" h="2260600">
                <a:moveTo>
                  <a:pt x="1475706" y="2209800"/>
                </a:moveTo>
                <a:lnTo>
                  <a:pt x="791072" y="2209800"/>
                </a:lnTo>
                <a:lnTo>
                  <a:pt x="777839" y="2197100"/>
                </a:lnTo>
                <a:lnTo>
                  <a:pt x="1488939" y="2197100"/>
                </a:lnTo>
                <a:lnTo>
                  <a:pt x="1475706" y="2209800"/>
                </a:lnTo>
                <a:close/>
              </a:path>
              <a:path w="2266950" h="2260600">
                <a:moveTo>
                  <a:pt x="1435701" y="2222500"/>
                </a:moveTo>
                <a:lnTo>
                  <a:pt x="831077" y="2222500"/>
                </a:lnTo>
                <a:lnTo>
                  <a:pt x="817695" y="2209800"/>
                </a:lnTo>
                <a:lnTo>
                  <a:pt x="1449083" y="2209800"/>
                </a:lnTo>
                <a:lnTo>
                  <a:pt x="1435701" y="2222500"/>
                </a:lnTo>
                <a:close/>
              </a:path>
              <a:path w="2266950" h="2260600">
                <a:moveTo>
                  <a:pt x="1395287" y="2235200"/>
                </a:moveTo>
                <a:lnTo>
                  <a:pt x="871492" y="2235200"/>
                </a:lnTo>
                <a:lnTo>
                  <a:pt x="857977" y="2222500"/>
                </a:lnTo>
                <a:lnTo>
                  <a:pt x="1408801" y="2222500"/>
                </a:lnTo>
                <a:lnTo>
                  <a:pt x="1395287" y="2235200"/>
                </a:lnTo>
                <a:close/>
              </a:path>
              <a:path w="2266950" h="2260600">
                <a:moveTo>
                  <a:pt x="1327170" y="2247900"/>
                </a:moveTo>
                <a:lnTo>
                  <a:pt x="939608" y="2247900"/>
                </a:lnTo>
                <a:lnTo>
                  <a:pt x="925919" y="2235200"/>
                </a:lnTo>
                <a:lnTo>
                  <a:pt x="1340859" y="2235200"/>
                </a:lnTo>
                <a:lnTo>
                  <a:pt x="1327170" y="2247900"/>
                </a:lnTo>
                <a:close/>
              </a:path>
              <a:path w="2266950" h="2260600">
                <a:moveTo>
                  <a:pt x="1244489" y="2260600"/>
                </a:moveTo>
                <a:lnTo>
                  <a:pt x="1022289" y="2260600"/>
                </a:lnTo>
                <a:lnTo>
                  <a:pt x="1008454" y="2247900"/>
                </a:lnTo>
                <a:lnTo>
                  <a:pt x="1258324" y="2247900"/>
                </a:lnTo>
                <a:lnTo>
                  <a:pt x="1244489" y="2260600"/>
                </a:lnTo>
                <a:close/>
              </a:path>
            </a:pathLst>
          </a:custGeom>
          <a:solidFill>
            <a:srgbClr val="974F2F"/>
          </a:solidFill>
        </p:spPr>
        <p:txBody>
          <a:bodyPr wrap="square" lIns="0" tIns="0" rIns="0" bIns="0" rtlCol="0"/>
          <a:lstStyle/>
          <a:p>
            <a:endParaRPr/>
          </a:p>
        </p:txBody>
      </p:sp>
      <p:sp>
        <p:nvSpPr>
          <p:cNvPr id="27" name="ZoneTexte 26"/>
          <p:cNvSpPr txBox="1"/>
          <p:nvPr/>
        </p:nvSpPr>
        <p:spPr>
          <a:xfrm>
            <a:off x="6248400" y="3155829"/>
            <a:ext cx="685800" cy="523220"/>
          </a:xfrm>
          <a:prstGeom prst="rect">
            <a:avLst/>
          </a:prstGeom>
          <a:noFill/>
        </p:spPr>
        <p:txBody>
          <a:bodyPr wrap="square" rtlCol="0">
            <a:spAutoFit/>
          </a:bodyPr>
          <a:lstStyle/>
          <a:p>
            <a:r>
              <a:rPr lang="en-US" sz="2800" b="1" dirty="0" smtClean="0"/>
              <a:t>02</a:t>
            </a:r>
            <a:endParaRPr lang="en-US" sz="2800" b="1" dirty="0"/>
          </a:p>
        </p:txBody>
      </p:sp>
      <p:sp>
        <p:nvSpPr>
          <p:cNvPr id="28" name="object 6"/>
          <p:cNvSpPr/>
          <p:nvPr/>
        </p:nvSpPr>
        <p:spPr>
          <a:xfrm>
            <a:off x="6042285" y="4588409"/>
            <a:ext cx="1066715" cy="914401"/>
          </a:xfrm>
          <a:custGeom>
            <a:avLst/>
            <a:gdLst/>
            <a:ahLst/>
            <a:cxnLst/>
            <a:rect l="l" t="t" r="r" b="b"/>
            <a:pathLst>
              <a:path w="2266950" h="2260600">
                <a:moveTo>
                  <a:pt x="1313452" y="12700"/>
                </a:moveTo>
                <a:lnTo>
                  <a:pt x="953326" y="12700"/>
                </a:lnTo>
                <a:lnTo>
                  <a:pt x="967074" y="0"/>
                </a:lnTo>
                <a:lnTo>
                  <a:pt x="1299704" y="0"/>
                </a:lnTo>
                <a:lnTo>
                  <a:pt x="1313452" y="12700"/>
                </a:lnTo>
                <a:close/>
              </a:path>
              <a:path w="2266950" h="2260600">
                <a:moveTo>
                  <a:pt x="1381735" y="25400"/>
                </a:moveTo>
                <a:lnTo>
                  <a:pt x="885043" y="25400"/>
                </a:lnTo>
                <a:lnTo>
                  <a:pt x="898632" y="12700"/>
                </a:lnTo>
                <a:lnTo>
                  <a:pt x="1368146" y="12700"/>
                </a:lnTo>
                <a:lnTo>
                  <a:pt x="1381735" y="25400"/>
                </a:lnTo>
                <a:close/>
              </a:path>
              <a:path w="2266950" h="2260600">
                <a:moveTo>
                  <a:pt x="1435701" y="38100"/>
                </a:moveTo>
                <a:lnTo>
                  <a:pt x="831077" y="38100"/>
                </a:lnTo>
                <a:lnTo>
                  <a:pt x="844504" y="25400"/>
                </a:lnTo>
                <a:lnTo>
                  <a:pt x="1422274" y="25400"/>
                </a:lnTo>
                <a:lnTo>
                  <a:pt x="1435701" y="38100"/>
                </a:lnTo>
                <a:close/>
              </a:path>
              <a:path w="2266950" h="2260600">
                <a:moveTo>
                  <a:pt x="1475706" y="50800"/>
                </a:moveTo>
                <a:lnTo>
                  <a:pt x="791072" y="50800"/>
                </a:lnTo>
                <a:lnTo>
                  <a:pt x="804359" y="38100"/>
                </a:lnTo>
                <a:lnTo>
                  <a:pt x="1462419" y="38100"/>
                </a:lnTo>
                <a:lnTo>
                  <a:pt x="1475706" y="50800"/>
                </a:lnTo>
                <a:close/>
              </a:path>
              <a:path w="2266950" h="2260600">
                <a:moveTo>
                  <a:pt x="1515245" y="63500"/>
                </a:moveTo>
                <a:lnTo>
                  <a:pt x="751533" y="63500"/>
                </a:lnTo>
                <a:lnTo>
                  <a:pt x="764659" y="50800"/>
                </a:lnTo>
                <a:lnTo>
                  <a:pt x="1502119" y="50800"/>
                </a:lnTo>
                <a:lnTo>
                  <a:pt x="1515245" y="63500"/>
                </a:lnTo>
                <a:close/>
              </a:path>
              <a:path w="2266950" h="2260600">
                <a:moveTo>
                  <a:pt x="1554267" y="76200"/>
                </a:moveTo>
                <a:lnTo>
                  <a:pt x="712511" y="76200"/>
                </a:lnTo>
                <a:lnTo>
                  <a:pt x="725457" y="63500"/>
                </a:lnTo>
                <a:lnTo>
                  <a:pt x="1541321" y="63500"/>
                </a:lnTo>
                <a:lnTo>
                  <a:pt x="1554267" y="76200"/>
                </a:lnTo>
                <a:close/>
              </a:path>
              <a:path w="2266950" h="2260600">
                <a:moveTo>
                  <a:pt x="1579970" y="88900"/>
                </a:moveTo>
                <a:lnTo>
                  <a:pt x="686808" y="88900"/>
                </a:lnTo>
                <a:lnTo>
                  <a:pt x="699627" y="76200"/>
                </a:lnTo>
                <a:lnTo>
                  <a:pt x="1567151" y="76200"/>
                </a:lnTo>
                <a:lnTo>
                  <a:pt x="1579970" y="88900"/>
                </a:lnTo>
                <a:close/>
              </a:path>
              <a:path w="2266950" h="2260600">
                <a:moveTo>
                  <a:pt x="1605400" y="101600"/>
                </a:moveTo>
                <a:lnTo>
                  <a:pt x="661378" y="101600"/>
                </a:lnTo>
                <a:lnTo>
                  <a:pt x="674058" y="88900"/>
                </a:lnTo>
                <a:lnTo>
                  <a:pt x="1592720" y="88900"/>
                </a:lnTo>
                <a:lnTo>
                  <a:pt x="1605400" y="101600"/>
                </a:lnTo>
                <a:close/>
              </a:path>
              <a:path w="2266950" h="2260600">
                <a:moveTo>
                  <a:pt x="1630550" y="114300"/>
                </a:moveTo>
                <a:lnTo>
                  <a:pt x="636228" y="114300"/>
                </a:lnTo>
                <a:lnTo>
                  <a:pt x="648766" y="101600"/>
                </a:lnTo>
                <a:lnTo>
                  <a:pt x="1618012" y="101600"/>
                </a:lnTo>
                <a:lnTo>
                  <a:pt x="1630550" y="114300"/>
                </a:lnTo>
                <a:close/>
              </a:path>
              <a:path w="2266950" h="2260600">
                <a:moveTo>
                  <a:pt x="1655397" y="127000"/>
                </a:moveTo>
                <a:lnTo>
                  <a:pt x="611381" y="127000"/>
                </a:lnTo>
                <a:lnTo>
                  <a:pt x="623766" y="114300"/>
                </a:lnTo>
                <a:lnTo>
                  <a:pt x="1643012" y="114300"/>
                </a:lnTo>
                <a:lnTo>
                  <a:pt x="1655397" y="127000"/>
                </a:lnTo>
                <a:close/>
              </a:path>
              <a:path w="2266950" h="2260600">
                <a:moveTo>
                  <a:pt x="1679933" y="139700"/>
                </a:moveTo>
                <a:lnTo>
                  <a:pt x="586845" y="139700"/>
                </a:lnTo>
                <a:lnTo>
                  <a:pt x="599073" y="127000"/>
                </a:lnTo>
                <a:lnTo>
                  <a:pt x="1667705" y="127000"/>
                </a:lnTo>
                <a:lnTo>
                  <a:pt x="1679933" y="139700"/>
                </a:lnTo>
                <a:close/>
              </a:path>
              <a:path w="2266950" h="2260600">
                <a:moveTo>
                  <a:pt x="1704136" y="152400"/>
                </a:moveTo>
                <a:lnTo>
                  <a:pt x="562642" y="152400"/>
                </a:lnTo>
                <a:lnTo>
                  <a:pt x="574701" y="139700"/>
                </a:lnTo>
                <a:lnTo>
                  <a:pt x="1692077" y="139700"/>
                </a:lnTo>
                <a:lnTo>
                  <a:pt x="1704136" y="152400"/>
                </a:lnTo>
                <a:close/>
              </a:path>
              <a:path w="2266950" h="2260600">
                <a:moveTo>
                  <a:pt x="1727999" y="165100"/>
                </a:moveTo>
                <a:lnTo>
                  <a:pt x="538779" y="165100"/>
                </a:lnTo>
                <a:lnTo>
                  <a:pt x="550666" y="152400"/>
                </a:lnTo>
                <a:lnTo>
                  <a:pt x="1716112" y="152400"/>
                </a:lnTo>
                <a:lnTo>
                  <a:pt x="1727999" y="165100"/>
                </a:lnTo>
                <a:close/>
              </a:path>
              <a:path w="2266950" h="2260600">
                <a:moveTo>
                  <a:pt x="1763114" y="190500"/>
                </a:moveTo>
                <a:lnTo>
                  <a:pt x="503664" y="190500"/>
                </a:lnTo>
                <a:lnTo>
                  <a:pt x="526983" y="165100"/>
                </a:lnTo>
                <a:lnTo>
                  <a:pt x="1739795" y="165100"/>
                </a:lnTo>
                <a:lnTo>
                  <a:pt x="1763114" y="190500"/>
                </a:lnTo>
                <a:close/>
              </a:path>
              <a:path w="2266950" h="2260600">
                <a:moveTo>
                  <a:pt x="1786053" y="203200"/>
                </a:moveTo>
                <a:lnTo>
                  <a:pt x="480725" y="203200"/>
                </a:lnTo>
                <a:lnTo>
                  <a:pt x="492145" y="190500"/>
                </a:lnTo>
                <a:lnTo>
                  <a:pt x="1774633" y="190500"/>
                </a:lnTo>
                <a:lnTo>
                  <a:pt x="1786053" y="203200"/>
                </a:lnTo>
                <a:close/>
              </a:path>
              <a:path w="2266950" h="2260600">
                <a:moveTo>
                  <a:pt x="1819722" y="228600"/>
                </a:moveTo>
                <a:lnTo>
                  <a:pt x="447057" y="228600"/>
                </a:lnTo>
                <a:lnTo>
                  <a:pt x="458179" y="215900"/>
                </a:lnTo>
                <a:lnTo>
                  <a:pt x="469403" y="203200"/>
                </a:lnTo>
                <a:lnTo>
                  <a:pt x="1797375" y="203200"/>
                </a:lnTo>
                <a:lnTo>
                  <a:pt x="1808599" y="215900"/>
                </a:lnTo>
                <a:lnTo>
                  <a:pt x="1819722" y="228600"/>
                </a:lnTo>
                <a:close/>
              </a:path>
              <a:path w="2266950" h="2260600">
                <a:moveTo>
                  <a:pt x="1852458" y="254000"/>
                </a:moveTo>
                <a:lnTo>
                  <a:pt x="414320" y="254000"/>
                </a:lnTo>
                <a:lnTo>
                  <a:pt x="425127" y="241300"/>
                </a:lnTo>
                <a:lnTo>
                  <a:pt x="436039" y="228600"/>
                </a:lnTo>
                <a:lnTo>
                  <a:pt x="1830739" y="228600"/>
                </a:lnTo>
                <a:lnTo>
                  <a:pt x="1841651" y="241300"/>
                </a:lnTo>
                <a:lnTo>
                  <a:pt x="1852458" y="254000"/>
                </a:lnTo>
                <a:close/>
              </a:path>
              <a:path w="2266950" h="2260600">
                <a:moveTo>
                  <a:pt x="1894584" y="292100"/>
                </a:moveTo>
                <a:lnTo>
                  <a:pt x="372194" y="292100"/>
                </a:lnTo>
                <a:lnTo>
                  <a:pt x="382558" y="279400"/>
                </a:lnTo>
                <a:lnTo>
                  <a:pt x="393034" y="266700"/>
                </a:lnTo>
                <a:lnTo>
                  <a:pt x="403621" y="254000"/>
                </a:lnTo>
                <a:lnTo>
                  <a:pt x="1863157" y="254000"/>
                </a:lnTo>
                <a:lnTo>
                  <a:pt x="1873744" y="266700"/>
                </a:lnTo>
                <a:lnTo>
                  <a:pt x="1884220" y="279400"/>
                </a:lnTo>
                <a:lnTo>
                  <a:pt x="1894584" y="292100"/>
                </a:lnTo>
                <a:close/>
              </a:path>
              <a:path w="2266950" h="2260600">
                <a:moveTo>
                  <a:pt x="1934877" y="330200"/>
                </a:moveTo>
                <a:lnTo>
                  <a:pt x="331901" y="330200"/>
                </a:lnTo>
                <a:lnTo>
                  <a:pt x="341798" y="317500"/>
                </a:lnTo>
                <a:lnTo>
                  <a:pt x="351812" y="304800"/>
                </a:lnTo>
                <a:lnTo>
                  <a:pt x="361944" y="292100"/>
                </a:lnTo>
                <a:lnTo>
                  <a:pt x="1904834" y="292100"/>
                </a:lnTo>
                <a:lnTo>
                  <a:pt x="1914966" y="304800"/>
                </a:lnTo>
                <a:lnTo>
                  <a:pt x="1924980" y="317500"/>
                </a:lnTo>
                <a:lnTo>
                  <a:pt x="1934877" y="330200"/>
                </a:lnTo>
                <a:close/>
              </a:path>
              <a:path w="2266950" h="2260600">
                <a:moveTo>
                  <a:pt x="1982517" y="381000"/>
                </a:moveTo>
                <a:lnTo>
                  <a:pt x="284261" y="381000"/>
                </a:lnTo>
                <a:lnTo>
                  <a:pt x="293540" y="368300"/>
                </a:lnTo>
                <a:lnTo>
                  <a:pt x="302945" y="355600"/>
                </a:lnTo>
                <a:lnTo>
                  <a:pt x="312473" y="342900"/>
                </a:lnTo>
                <a:lnTo>
                  <a:pt x="322125" y="330200"/>
                </a:lnTo>
                <a:lnTo>
                  <a:pt x="1944653" y="330200"/>
                </a:lnTo>
                <a:lnTo>
                  <a:pt x="1954305" y="342900"/>
                </a:lnTo>
                <a:lnTo>
                  <a:pt x="1963833" y="355600"/>
                </a:lnTo>
                <a:lnTo>
                  <a:pt x="1973238" y="368300"/>
                </a:lnTo>
                <a:lnTo>
                  <a:pt x="1982517" y="381000"/>
                </a:lnTo>
                <a:close/>
              </a:path>
              <a:path w="2266950" h="2260600">
                <a:moveTo>
                  <a:pt x="2043804" y="457200"/>
                </a:moveTo>
                <a:lnTo>
                  <a:pt x="222973" y="457200"/>
                </a:lnTo>
                <a:lnTo>
                  <a:pt x="231328" y="444500"/>
                </a:lnTo>
                <a:lnTo>
                  <a:pt x="257201" y="406400"/>
                </a:lnTo>
                <a:lnTo>
                  <a:pt x="275112" y="381000"/>
                </a:lnTo>
                <a:lnTo>
                  <a:pt x="1991666" y="381000"/>
                </a:lnTo>
                <a:lnTo>
                  <a:pt x="2018336" y="419100"/>
                </a:lnTo>
                <a:lnTo>
                  <a:pt x="2043804" y="457200"/>
                </a:lnTo>
                <a:close/>
              </a:path>
              <a:path w="2266950" h="2260600">
                <a:moveTo>
                  <a:pt x="2098378" y="1727200"/>
                </a:moveTo>
                <a:lnTo>
                  <a:pt x="168400" y="1727200"/>
                </a:lnTo>
                <a:lnTo>
                  <a:pt x="161175" y="1714500"/>
                </a:lnTo>
                <a:lnTo>
                  <a:pt x="140386" y="1676400"/>
                </a:lnTo>
                <a:lnTo>
                  <a:pt x="120942" y="1638300"/>
                </a:lnTo>
                <a:lnTo>
                  <a:pt x="102870" y="1600200"/>
                </a:lnTo>
                <a:lnTo>
                  <a:pt x="86195" y="1562100"/>
                </a:lnTo>
                <a:lnTo>
                  <a:pt x="70939" y="1524000"/>
                </a:lnTo>
                <a:lnTo>
                  <a:pt x="57123" y="1485900"/>
                </a:lnTo>
                <a:lnTo>
                  <a:pt x="44765" y="1447800"/>
                </a:lnTo>
                <a:lnTo>
                  <a:pt x="37346" y="1409700"/>
                </a:lnTo>
                <a:lnTo>
                  <a:pt x="33883" y="1397000"/>
                </a:lnTo>
                <a:lnTo>
                  <a:pt x="24491" y="1358900"/>
                </a:lnTo>
                <a:lnTo>
                  <a:pt x="16602" y="1320800"/>
                </a:lnTo>
                <a:lnTo>
                  <a:pt x="10226" y="1282700"/>
                </a:lnTo>
                <a:lnTo>
                  <a:pt x="5372" y="1231900"/>
                </a:lnTo>
                <a:lnTo>
                  <a:pt x="4094" y="1219200"/>
                </a:lnTo>
                <a:lnTo>
                  <a:pt x="1279" y="1181100"/>
                </a:lnTo>
                <a:lnTo>
                  <a:pt x="0" y="1143000"/>
                </a:lnTo>
                <a:lnTo>
                  <a:pt x="0" y="1117600"/>
                </a:lnTo>
                <a:lnTo>
                  <a:pt x="255" y="1104900"/>
                </a:lnTo>
                <a:lnTo>
                  <a:pt x="682" y="1079500"/>
                </a:lnTo>
                <a:lnTo>
                  <a:pt x="2985" y="1041400"/>
                </a:lnTo>
                <a:lnTo>
                  <a:pt x="6821" y="1003300"/>
                </a:lnTo>
                <a:lnTo>
                  <a:pt x="12182" y="965200"/>
                </a:lnTo>
                <a:lnTo>
                  <a:pt x="14308" y="952500"/>
                </a:lnTo>
                <a:lnTo>
                  <a:pt x="16602" y="927100"/>
                </a:lnTo>
                <a:lnTo>
                  <a:pt x="24491" y="889000"/>
                </a:lnTo>
                <a:lnTo>
                  <a:pt x="33883" y="850900"/>
                </a:lnTo>
                <a:lnTo>
                  <a:pt x="44765" y="812800"/>
                </a:lnTo>
                <a:lnTo>
                  <a:pt x="57123" y="774700"/>
                </a:lnTo>
                <a:lnTo>
                  <a:pt x="70939" y="736600"/>
                </a:lnTo>
                <a:lnTo>
                  <a:pt x="86195" y="698500"/>
                </a:lnTo>
                <a:lnTo>
                  <a:pt x="102870" y="660400"/>
                </a:lnTo>
                <a:lnTo>
                  <a:pt x="120942" y="622300"/>
                </a:lnTo>
                <a:lnTo>
                  <a:pt x="140386" y="584200"/>
                </a:lnTo>
                <a:lnTo>
                  <a:pt x="161175" y="546100"/>
                </a:lnTo>
                <a:lnTo>
                  <a:pt x="183282" y="508000"/>
                </a:lnTo>
                <a:lnTo>
                  <a:pt x="206677" y="469900"/>
                </a:lnTo>
                <a:lnTo>
                  <a:pt x="214755" y="457200"/>
                </a:lnTo>
                <a:lnTo>
                  <a:pt x="2052022" y="457200"/>
                </a:lnTo>
                <a:lnTo>
                  <a:pt x="2075839" y="495300"/>
                </a:lnTo>
                <a:lnTo>
                  <a:pt x="2098378" y="533400"/>
                </a:lnTo>
                <a:lnTo>
                  <a:pt x="2119611" y="571500"/>
                </a:lnTo>
                <a:lnTo>
                  <a:pt x="2139507" y="609600"/>
                </a:lnTo>
                <a:lnTo>
                  <a:pt x="2158038" y="647700"/>
                </a:lnTo>
                <a:lnTo>
                  <a:pt x="2175181" y="685800"/>
                </a:lnTo>
                <a:lnTo>
                  <a:pt x="2190913" y="723900"/>
                </a:lnTo>
                <a:lnTo>
                  <a:pt x="2205211" y="762000"/>
                </a:lnTo>
                <a:lnTo>
                  <a:pt x="2218057" y="800100"/>
                </a:lnTo>
                <a:lnTo>
                  <a:pt x="2229432" y="838200"/>
                </a:lnTo>
                <a:lnTo>
                  <a:pt x="2239323" y="876300"/>
                </a:lnTo>
                <a:lnTo>
                  <a:pt x="2247715" y="914400"/>
                </a:lnTo>
                <a:lnTo>
                  <a:pt x="2252470" y="952500"/>
                </a:lnTo>
                <a:lnTo>
                  <a:pt x="2254596" y="965200"/>
                </a:lnTo>
                <a:lnTo>
                  <a:pt x="2259958" y="1003300"/>
                </a:lnTo>
                <a:lnTo>
                  <a:pt x="2263793" y="1041400"/>
                </a:lnTo>
                <a:lnTo>
                  <a:pt x="2266096" y="1079500"/>
                </a:lnTo>
                <a:lnTo>
                  <a:pt x="2266523" y="1104900"/>
                </a:lnTo>
                <a:lnTo>
                  <a:pt x="2266779" y="1117600"/>
                </a:lnTo>
                <a:lnTo>
                  <a:pt x="2266523" y="1155700"/>
                </a:lnTo>
                <a:lnTo>
                  <a:pt x="2264731" y="1193800"/>
                </a:lnTo>
                <a:lnTo>
                  <a:pt x="2261406" y="1231900"/>
                </a:lnTo>
                <a:lnTo>
                  <a:pt x="2259958" y="1257300"/>
                </a:lnTo>
                <a:lnTo>
                  <a:pt x="2254596" y="1295400"/>
                </a:lnTo>
                <a:lnTo>
                  <a:pt x="2247715" y="1333500"/>
                </a:lnTo>
                <a:lnTo>
                  <a:pt x="2239323" y="1371600"/>
                </a:lnTo>
                <a:lnTo>
                  <a:pt x="2229432" y="1409700"/>
                </a:lnTo>
                <a:lnTo>
                  <a:pt x="2225805" y="1435100"/>
                </a:lnTo>
                <a:lnTo>
                  <a:pt x="2213937" y="1473200"/>
                </a:lnTo>
                <a:lnTo>
                  <a:pt x="2200606" y="1511300"/>
                </a:lnTo>
                <a:lnTo>
                  <a:pt x="2185828" y="1549400"/>
                </a:lnTo>
                <a:lnTo>
                  <a:pt x="2169623" y="1587500"/>
                </a:lnTo>
                <a:lnTo>
                  <a:pt x="2152013" y="1625600"/>
                </a:lnTo>
                <a:lnTo>
                  <a:pt x="2133025" y="1663700"/>
                </a:lnTo>
                <a:lnTo>
                  <a:pt x="2112681" y="1701800"/>
                </a:lnTo>
                <a:lnTo>
                  <a:pt x="2105603" y="1714500"/>
                </a:lnTo>
                <a:lnTo>
                  <a:pt x="2098378" y="1727200"/>
                </a:lnTo>
                <a:close/>
              </a:path>
              <a:path w="2266950" h="2260600">
                <a:moveTo>
                  <a:pt x="2018336" y="1841500"/>
                </a:moveTo>
                <a:lnTo>
                  <a:pt x="248442" y="1841500"/>
                </a:lnTo>
                <a:lnTo>
                  <a:pt x="239818" y="1828800"/>
                </a:lnTo>
                <a:lnTo>
                  <a:pt x="214756" y="1790700"/>
                </a:lnTo>
                <a:lnTo>
                  <a:pt x="190939" y="1752600"/>
                </a:lnTo>
                <a:lnTo>
                  <a:pt x="175769" y="1727200"/>
                </a:lnTo>
                <a:lnTo>
                  <a:pt x="2091009" y="1727200"/>
                </a:lnTo>
                <a:lnTo>
                  <a:pt x="2068040" y="1765300"/>
                </a:lnTo>
                <a:lnTo>
                  <a:pt x="2043804" y="1803400"/>
                </a:lnTo>
                <a:lnTo>
                  <a:pt x="2018336" y="1841500"/>
                </a:lnTo>
                <a:close/>
              </a:path>
              <a:path w="2266950" h="2260600">
                <a:moveTo>
                  <a:pt x="1973238" y="1892300"/>
                </a:moveTo>
                <a:lnTo>
                  <a:pt x="293540" y="1892300"/>
                </a:lnTo>
                <a:lnTo>
                  <a:pt x="284261" y="1879600"/>
                </a:lnTo>
                <a:lnTo>
                  <a:pt x="275112" y="1866900"/>
                </a:lnTo>
                <a:lnTo>
                  <a:pt x="266092" y="1854200"/>
                </a:lnTo>
                <a:lnTo>
                  <a:pt x="257201" y="1841500"/>
                </a:lnTo>
                <a:lnTo>
                  <a:pt x="2009577" y="1841500"/>
                </a:lnTo>
                <a:lnTo>
                  <a:pt x="2000686" y="1854200"/>
                </a:lnTo>
                <a:lnTo>
                  <a:pt x="1991666" y="1866900"/>
                </a:lnTo>
                <a:lnTo>
                  <a:pt x="1982517" y="1879600"/>
                </a:lnTo>
                <a:lnTo>
                  <a:pt x="1973238" y="1892300"/>
                </a:lnTo>
                <a:close/>
              </a:path>
              <a:path w="2266950" h="2260600">
                <a:moveTo>
                  <a:pt x="1924980" y="1943100"/>
                </a:moveTo>
                <a:lnTo>
                  <a:pt x="341798" y="1943100"/>
                </a:lnTo>
                <a:lnTo>
                  <a:pt x="331901" y="1930400"/>
                </a:lnTo>
                <a:lnTo>
                  <a:pt x="322125" y="1917700"/>
                </a:lnTo>
                <a:lnTo>
                  <a:pt x="312473" y="1905000"/>
                </a:lnTo>
                <a:lnTo>
                  <a:pt x="302945" y="1892300"/>
                </a:lnTo>
                <a:lnTo>
                  <a:pt x="1963833" y="1892300"/>
                </a:lnTo>
                <a:lnTo>
                  <a:pt x="1954305" y="1905000"/>
                </a:lnTo>
                <a:lnTo>
                  <a:pt x="1944653" y="1917700"/>
                </a:lnTo>
                <a:lnTo>
                  <a:pt x="1934877" y="1930400"/>
                </a:lnTo>
                <a:lnTo>
                  <a:pt x="1924980" y="1943100"/>
                </a:lnTo>
                <a:close/>
              </a:path>
              <a:path w="2266950" h="2260600">
                <a:moveTo>
                  <a:pt x="1884220" y="1981200"/>
                </a:moveTo>
                <a:lnTo>
                  <a:pt x="382558" y="1981200"/>
                </a:lnTo>
                <a:lnTo>
                  <a:pt x="372194" y="1968500"/>
                </a:lnTo>
                <a:lnTo>
                  <a:pt x="361944" y="1955800"/>
                </a:lnTo>
                <a:lnTo>
                  <a:pt x="351812" y="1943100"/>
                </a:lnTo>
                <a:lnTo>
                  <a:pt x="1914966" y="1943100"/>
                </a:lnTo>
                <a:lnTo>
                  <a:pt x="1904834" y="1955800"/>
                </a:lnTo>
                <a:lnTo>
                  <a:pt x="1894584" y="1968500"/>
                </a:lnTo>
                <a:lnTo>
                  <a:pt x="1884220" y="1981200"/>
                </a:lnTo>
                <a:close/>
              </a:path>
              <a:path w="2266950" h="2260600">
                <a:moveTo>
                  <a:pt x="1852458" y="2006600"/>
                </a:moveTo>
                <a:lnTo>
                  <a:pt x="414320" y="2006600"/>
                </a:lnTo>
                <a:lnTo>
                  <a:pt x="403621" y="1993900"/>
                </a:lnTo>
                <a:lnTo>
                  <a:pt x="393034" y="1981200"/>
                </a:lnTo>
                <a:lnTo>
                  <a:pt x="1873744" y="1981200"/>
                </a:lnTo>
                <a:lnTo>
                  <a:pt x="1863157" y="1993900"/>
                </a:lnTo>
                <a:lnTo>
                  <a:pt x="1852458" y="2006600"/>
                </a:lnTo>
                <a:close/>
              </a:path>
              <a:path w="2266950" h="2260600">
                <a:moveTo>
                  <a:pt x="1819721" y="2032000"/>
                </a:moveTo>
                <a:lnTo>
                  <a:pt x="447057" y="2032000"/>
                </a:lnTo>
                <a:lnTo>
                  <a:pt x="436039" y="2019300"/>
                </a:lnTo>
                <a:lnTo>
                  <a:pt x="425127" y="2006600"/>
                </a:lnTo>
                <a:lnTo>
                  <a:pt x="1841651" y="2006600"/>
                </a:lnTo>
                <a:lnTo>
                  <a:pt x="1830739" y="2019300"/>
                </a:lnTo>
                <a:lnTo>
                  <a:pt x="1819721" y="2032000"/>
                </a:lnTo>
                <a:close/>
              </a:path>
              <a:path w="2266950" h="2260600">
                <a:moveTo>
                  <a:pt x="1786053" y="2057400"/>
                </a:moveTo>
                <a:lnTo>
                  <a:pt x="480725" y="2057400"/>
                </a:lnTo>
                <a:lnTo>
                  <a:pt x="458179" y="2032000"/>
                </a:lnTo>
                <a:lnTo>
                  <a:pt x="1808599" y="2032000"/>
                </a:lnTo>
                <a:lnTo>
                  <a:pt x="1786053" y="2057400"/>
                </a:lnTo>
                <a:close/>
              </a:path>
              <a:path w="2266950" h="2260600">
                <a:moveTo>
                  <a:pt x="1751500" y="2082800"/>
                </a:moveTo>
                <a:lnTo>
                  <a:pt x="515278" y="2082800"/>
                </a:lnTo>
                <a:lnTo>
                  <a:pt x="492145" y="2057400"/>
                </a:lnTo>
                <a:lnTo>
                  <a:pt x="1774633" y="2057400"/>
                </a:lnTo>
                <a:lnTo>
                  <a:pt x="1751500" y="2082800"/>
                </a:lnTo>
                <a:close/>
              </a:path>
              <a:path w="2266950" h="2260600">
                <a:moveTo>
                  <a:pt x="1727999" y="2095500"/>
                </a:moveTo>
                <a:lnTo>
                  <a:pt x="538779" y="2095500"/>
                </a:lnTo>
                <a:lnTo>
                  <a:pt x="526983" y="2082800"/>
                </a:lnTo>
                <a:lnTo>
                  <a:pt x="1739795" y="2082800"/>
                </a:lnTo>
                <a:lnTo>
                  <a:pt x="1727999" y="2095500"/>
                </a:lnTo>
                <a:close/>
              </a:path>
              <a:path w="2266950" h="2260600">
                <a:moveTo>
                  <a:pt x="1704136" y="2108200"/>
                </a:moveTo>
                <a:lnTo>
                  <a:pt x="562642" y="2108200"/>
                </a:lnTo>
                <a:lnTo>
                  <a:pt x="550666" y="2095500"/>
                </a:lnTo>
                <a:lnTo>
                  <a:pt x="1716112" y="2095500"/>
                </a:lnTo>
                <a:lnTo>
                  <a:pt x="1704136" y="2108200"/>
                </a:lnTo>
                <a:close/>
              </a:path>
              <a:path w="2266950" h="2260600">
                <a:moveTo>
                  <a:pt x="1679933" y="2120900"/>
                </a:moveTo>
                <a:lnTo>
                  <a:pt x="586845" y="2120900"/>
                </a:lnTo>
                <a:lnTo>
                  <a:pt x="574701" y="2108200"/>
                </a:lnTo>
                <a:lnTo>
                  <a:pt x="1692077" y="2108200"/>
                </a:lnTo>
                <a:lnTo>
                  <a:pt x="1679933" y="2120900"/>
                </a:lnTo>
                <a:close/>
              </a:path>
              <a:path w="2266950" h="2260600">
                <a:moveTo>
                  <a:pt x="1655397" y="2133600"/>
                </a:moveTo>
                <a:lnTo>
                  <a:pt x="611381" y="2133600"/>
                </a:lnTo>
                <a:lnTo>
                  <a:pt x="599073" y="2120900"/>
                </a:lnTo>
                <a:lnTo>
                  <a:pt x="1667706" y="2120900"/>
                </a:lnTo>
                <a:lnTo>
                  <a:pt x="1655397" y="2133600"/>
                </a:lnTo>
                <a:close/>
              </a:path>
              <a:path w="2266950" h="2260600">
                <a:moveTo>
                  <a:pt x="1630550" y="2146300"/>
                </a:moveTo>
                <a:lnTo>
                  <a:pt x="636228" y="2146300"/>
                </a:lnTo>
                <a:lnTo>
                  <a:pt x="623766" y="2133600"/>
                </a:lnTo>
                <a:lnTo>
                  <a:pt x="1643012" y="2133600"/>
                </a:lnTo>
                <a:lnTo>
                  <a:pt x="1630550" y="2146300"/>
                </a:lnTo>
                <a:close/>
              </a:path>
              <a:path w="2266950" h="2260600">
                <a:moveTo>
                  <a:pt x="1605400" y="2159000"/>
                </a:moveTo>
                <a:lnTo>
                  <a:pt x="661378" y="2159000"/>
                </a:lnTo>
                <a:lnTo>
                  <a:pt x="648766" y="2146300"/>
                </a:lnTo>
                <a:lnTo>
                  <a:pt x="1618012" y="2146300"/>
                </a:lnTo>
                <a:lnTo>
                  <a:pt x="1605400" y="2159000"/>
                </a:lnTo>
                <a:close/>
              </a:path>
              <a:path w="2266950" h="2260600">
                <a:moveTo>
                  <a:pt x="1579970" y="2171700"/>
                </a:moveTo>
                <a:lnTo>
                  <a:pt x="686808" y="2171700"/>
                </a:lnTo>
                <a:lnTo>
                  <a:pt x="674058" y="2159000"/>
                </a:lnTo>
                <a:lnTo>
                  <a:pt x="1592720" y="2159000"/>
                </a:lnTo>
                <a:lnTo>
                  <a:pt x="1579970" y="2171700"/>
                </a:lnTo>
                <a:close/>
              </a:path>
              <a:path w="2266950" h="2260600">
                <a:moveTo>
                  <a:pt x="1554267" y="2184400"/>
                </a:moveTo>
                <a:lnTo>
                  <a:pt x="712511" y="2184400"/>
                </a:lnTo>
                <a:lnTo>
                  <a:pt x="699627" y="2171700"/>
                </a:lnTo>
                <a:lnTo>
                  <a:pt x="1567151" y="2171700"/>
                </a:lnTo>
                <a:lnTo>
                  <a:pt x="1554267" y="2184400"/>
                </a:lnTo>
                <a:close/>
              </a:path>
              <a:path w="2266950" h="2260600">
                <a:moveTo>
                  <a:pt x="1515245" y="2197100"/>
                </a:moveTo>
                <a:lnTo>
                  <a:pt x="751533" y="2197100"/>
                </a:lnTo>
                <a:lnTo>
                  <a:pt x="738464" y="2184400"/>
                </a:lnTo>
                <a:lnTo>
                  <a:pt x="1528314" y="2184400"/>
                </a:lnTo>
                <a:lnTo>
                  <a:pt x="1515245" y="2197100"/>
                </a:lnTo>
                <a:close/>
              </a:path>
              <a:path w="2266950" h="2260600">
                <a:moveTo>
                  <a:pt x="1475706" y="2209800"/>
                </a:moveTo>
                <a:lnTo>
                  <a:pt x="791072" y="2209800"/>
                </a:lnTo>
                <a:lnTo>
                  <a:pt x="777839" y="2197100"/>
                </a:lnTo>
                <a:lnTo>
                  <a:pt x="1488939" y="2197100"/>
                </a:lnTo>
                <a:lnTo>
                  <a:pt x="1475706" y="2209800"/>
                </a:lnTo>
                <a:close/>
              </a:path>
              <a:path w="2266950" h="2260600">
                <a:moveTo>
                  <a:pt x="1435701" y="2222500"/>
                </a:moveTo>
                <a:lnTo>
                  <a:pt x="831077" y="2222500"/>
                </a:lnTo>
                <a:lnTo>
                  <a:pt x="817695" y="2209800"/>
                </a:lnTo>
                <a:lnTo>
                  <a:pt x="1449083" y="2209800"/>
                </a:lnTo>
                <a:lnTo>
                  <a:pt x="1435701" y="2222500"/>
                </a:lnTo>
                <a:close/>
              </a:path>
              <a:path w="2266950" h="2260600">
                <a:moveTo>
                  <a:pt x="1395287" y="2235200"/>
                </a:moveTo>
                <a:lnTo>
                  <a:pt x="871492" y="2235200"/>
                </a:lnTo>
                <a:lnTo>
                  <a:pt x="857977" y="2222500"/>
                </a:lnTo>
                <a:lnTo>
                  <a:pt x="1408801" y="2222500"/>
                </a:lnTo>
                <a:lnTo>
                  <a:pt x="1395287" y="2235200"/>
                </a:lnTo>
                <a:close/>
              </a:path>
              <a:path w="2266950" h="2260600">
                <a:moveTo>
                  <a:pt x="1327170" y="2247900"/>
                </a:moveTo>
                <a:lnTo>
                  <a:pt x="939608" y="2247900"/>
                </a:lnTo>
                <a:lnTo>
                  <a:pt x="925919" y="2235200"/>
                </a:lnTo>
                <a:lnTo>
                  <a:pt x="1340859" y="2235200"/>
                </a:lnTo>
                <a:lnTo>
                  <a:pt x="1327170" y="2247900"/>
                </a:lnTo>
                <a:close/>
              </a:path>
              <a:path w="2266950" h="2260600">
                <a:moveTo>
                  <a:pt x="1244489" y="2260600"/>
                </a:moveTo>
                <a:lnTo>
                  <a:pt x="1022289" y="2260600"/>
                </a:lnTo>
                <a:lnTo>
                  <a:pt x="1008454" y="2247900"/>
                </a:lnTo>
                <a:lnTo>
                  <a:pt x="1258324" y="2247900"/>
                </a:lnTo>
                <a:lnTo>
                  <a:pt x="1244489" y="2260600"/>
                </a:lnTo>
                <a:close/>
              </a:path>
            </a:pathLst>
          </a:custGeom>
          <a:solidFill>
            <a:srgbClr val="974F2F"/>
          </a:solidFill>
        </p:spPr>
        <p:txBody>
          <a:bodyPr wrap="square" lIns="0" tIns="0" rIns="0" bIns="0" rtlCol="0"/>
          <a:lstStyle/>
          <a:p>
            <a:endParaRPr/>
          </a:p>
        </p:txBody>
      </p:sp>
      <p:sp>
        <p:nvSpPr>
          <p:cNvPr id="29" name="ZoneTexte 28"/>
          <p:cNvSpPr txBox="1"/>
          <p:nvPr/>
        </p:nvSpPr>
        <p:spPr>
          <a:xfrm>
            <a:off x="6270885" y="4780764"/>
            <a:ext cx="685800" cy="523220"/>
          </a:xfrm>
          <a:prstGeom prst="rect">
            <a:avLst/>
          </a:prstGeom>
          <a:noFill/>
        </p:spPr>
        <p:txBody>
          <a:bodyPr wrap="square" rtlCol="0">
            <a:spAutoFit/>
          </a:bodyPr>
          <a:lstStyle/>
          <a:p>
            <a:r>
              <a:rPr lang="en-US" sz="2800" b="1" dirty="0" smtClean="0"/>
              <a:t>03</a:t>
            </a:r>
            <a:endParaRPr lang="en-US" sz="2800" b="1" dirty="0"/>
          </a:p>
        </p:txBody>
      </p:sp>
      <p:sp>
        <p:nvSpPr>
          <p:cNvPr id="30" name="object 6"/>
          <p:cNvSpPr/>
          <p:nvPr/>
        </p:nvSpPr>
        <p:spPr>
          <a:xfrm>
            <a:off x="5997315" y="6228079"/>
            <a:ext cx="1066715" cy="914401"/>
          </a:xfrm>
          <a:custGeom>
            <a:avLst/>
            <a:gdLst/>
            <a:ahLst/>
            <a:cxnLst/>
            <a:rect l="l" t="t" r="r" b="b"/>
            <a:pathLst>
              <a:path w="2266950" h="2260600">
                <a:moveTo>
                  <a:pt x="1313452" y="12700"/>
                </a:moveTo>
                <a:lnTo>
                  <a:pt x="953326" y="12700"/>
                </a:lnTo>
                <a:lnTo>
                  <a:pt x="967074" y="0"/>
                </a:lnTo>
                <a:lnTo>
                  <a:pt x="1299704" y="0"/>
                </a:lnTo>
                <a:lnTo>
                  <a:pt x="1313452" y="12700"/>
                </a:lnTo>
                <a:close/>
              </a:path>
              <a:path w="2266950" h="2260600">
                <a:moveTo>
                  <a:pt x="1381735" y="25400"/>
                </a:moveTo>
                <a:lnTo>
                  <a:pt x="885043" y="25400"/>
                </a:lnTo>
                <a:lnTo>
                  <a:pt x="898632" y="12700"/>
                </a:lnTo>
                <a:lnTo>
                  <a:pt x="1368146" y="12700"/>
                </a:lnTo>
                <a:lnTo>
                  <a:pt x="1381735" y="25400"/>
                </a:lnTo>
                <a:close/>
              </a:path>
              <a:path w="2266950" h="2260600">
                <a:moveTo>
                  <a:pt x="1435701" y="38100"/>
                </a:moveTo>
                <a:lnTo>
                  <a:pt x="831077" y="38100"/>
                </a:lnTo>
                <a:lnTo>
                  <a:pt x="844504" y="25400"/>
                </a:lnTo>
                <a:lnTo>
                  <a:pt x="1422274" y="25400"/>
                </a:lnTo>
                <a:lnTo>
                  <a:pt x="1435701" y="38100"/>
                </a:lnTo>
                <a:close/>
              </a:path>
              <a:path w="2266950" h="2260600">
                <a:moveTo>
                  <a:pt x="1475706" y="50800"/>
                </a:moveTo>
                <a:lnTo>
                  <a:pt x="791072" y="50800"/>
                </a:lnTo>
                <a:lnTo>
                  <a:pt x="804359" y="38100"/>
                </a:lnTo>
                <a:lnTo>
                  <a:pt x="1462419" y="38100"/>
                </a:lnTo>
                <a:lnTo>
                  <a:pt x="1475706" y="50800"/>
                </a:lnTo>
                <a:close/>
              </a:path>
              <a:path w="2266950" h="2260600">
                <a:moveTo>
                  <a:pt x="1515245" y="63500"/>
                </a:moveTo>
                <a:lnTo>
                  <a:pt x="751533" y="63500"/>
                </a:lnTo>
                <a:lnTo>
                  <a:pt x="764659" y="50800"/>
                </a:lnTo>
                <a:lnTo>
                  <a:pt x="1502119" y="50800"/>
                </a:lnTo>
                <a:lnTo>
                  <a:pt x="1515245" y="63500"/>
                </a:lnTo>
                <a:close/>
              </a:path>
              <a:path w="2266950" h="2260600">
                <a:moveTo>
                  <a:pt x="1554267" y="76200"/>
                </a:moveTo>
                <a:lnTo>
                  <a:pt x="712511" y="76200"/>
                </a:lnTo>
                <a:lnTo>
                  <a:pt x="725457" y="63500"/>
                </a:lnTo>
                <a:lnTo>
                  <a:pt x="1541321" y="63500"/>
                </a:lnTo>
                <a:lnTo>
                  <a:pt x="1554267" y="76200"/>
                </a:lnTo>
                <a:close/>
              </a:path>
              <a:path w="2266950" h="2260600">
                <a:moveTo>
                  <a:pt x="1579970" y="88900"/>
                </a:moveTo>
                <a:lnTo>
                  <a:pt x="686808" y="88900"/>
                </a:lnTo>
                <a:lnTo>
                  <a:pt x="699627" y="76200"/>
                </a:lnTo>
                <a:lnTo>
                  <a:pt x="1567151" y="76200"/>
                </a:lnTo>
                <a:lnTo>
                  <a:pt x="1579970" y="88900"/>
                </a:lnTo>
                <a:close/>
              </a:path>
              <a:path w="2266950" h="2260600">
                <a:moveTo>
                  <a:pt x="1605400" y="101600"/>
                </a:moveTo>
                <a:lnTo>
                  <a:pt x="661378" y="101600"/>
                </a:lnTo>
                <a:lnTo>
                  <a:pt x="674058" y="88900"/>
                </a:lnTo>
                <a:lnTo>
                  <a:pt x="1592720" y="88900"/>
                </a:lnTo>
                <a:lnTo>
                  <a:pt x="1605400" y="101600"/>
                </a:lnTo>
                <a:close/>
              </a:path>
              <a:path w="2266950" h="2260600">
                <a:moveTo>
                  <a:pt x="1630550" y="114300"/>
                </a:moveTo>
                <a:lnTo>
                  <a:pt x="636228" y="114300"/>
                </a:lnTo>
                <a:lnTo>
                  <a:pt x="648766" y="101600"/>
                </a:lnTo>
                <a:lnTo>
                  <a:pt x="1618012" y="101600"/>
                </a:lnTo>
                <a:lnTo>
                  <a:pt x="1630550" y="114300"/>
                </a:lnTo>
                <a:close/>
              </a:path>
              <a:path w="2266950" h="2260600">
                <a:moveTo>
                  <a:pt x="1655397" y="127000"/>
                </a:moveTo>
                <a:lnTo>
                  <a:pt x="611381" y="127000"/>
                </a:lnTo>
                <a:lnTo>
                  <a:pt x="623766" y="114300"/>
                </a:lnTo>
                <a:lnTo>
                  <a:pt x="1643012" y="114300"/>
                </a:lnTo>
                <a:lnTo>
                  <a:pt x="1655397" y="127000"/>
                </a:lnTo>
                <a:close/>
              </a:path>
              <a:path w="2266950" h="2260600">
                <a:moveTo>
                  <a:pt x="1679933" y="139700"/>
                </a:moveTo>
                <a:lnTo>
                  <a:pt x="586845" y="139700"/>
                </a:lnTo>
                <a:lnTo>
                  <a:pt x="599073" y="127000"/>
                </a:lnTo>
                <a:lnTo>
                  <a:pt x="1667705" y="127000"/>
                </a:lnTo>
                <a:lnTo>
                  <a:pt x="1679933" y="139700"/>
                </a:lnTo>
                <a:close/>
              </a:path>
              <a:path w="2266950" h="2260600">
                <a:moveTo>
                  <a:pt x="1704136" y="152400"/>
                </a:moveTo>
                <a:lnTo>
                  <a:pt x="562642" y="152400"/>
                </a:lnTo>
                <a:lnTo>
                  <a:pt x="574701" y="139700"/>
                </a:lnTo>
                <a:lnTo>
                  <a:pt x="1692077" y="139700"/>
                </a:lnTo>
                <a:lnTo>
                  <a:pt x="1704136" y="152400"/>
                </a:lnTo>
                <a:close/>
              </a:path>
              <a:path w="2266950" h="2260600">
                <a:moveTo>
                  <a:pt x="1727999" y="165100"/>
                </a:moveTo>
                <a:lnTo>
                  <a:pt x="538779" y="165100"/>
                </a:lnTo>
                <a:lnTo>
                  <a:pt x="550666" y="152400"/>
                </a:lnTo>
                <a:lnTo>
                  <a:pt x="1716112" y="152400"/>
                </a:lnTo>
                <a:lnTo>
                  <a:pt x="1727999" y="165100"/>
                </a:lnTo>
                <a:close/>
              </a:path>
              <a:path w="2266950" h="2260600">
                <a:moveTo>
                  <a:pt x="1763114" y="190500"/>
                </a:moveTo>
                <a:lnTo>
                  <a:pt x="503664" y="190500"/>
                </a:lnTo>
                <a:lnTo>
                  <a:pt x="526983" y="165100"/>
                </a:lnTo>
                <a:lnTo>
                  <a:pt x="1739795" y="165100"/>
                </a:lnTo>
                <a:lnTo>
                  <a:pt x="1763114" y="190500"/>
                </a:lnTo>
                <a:close/>
              </a:path>
              <a:path w="2266950" h="2260600">
                <a:moveTo>
                  <a:pt x="1786053" y="203200"/>
                </a:moveTo>
                <a:lnTo>
                  <a:pt x="480725" y="203200"/>
                </a:lnTo>
                <a:lnTo>
                  <a:pt x="492145" y="190500"/>
                </a:lnTo>
                <a:lnTo>
                  <a:pt x="1774633" y="190500"/>
                </a:lnTo>
                <a:lnTo>
                  <a:pt x="1786053" y="203200"/>
                </a:lnTo>
                <a:close/>
              </a:path>
              <a:path w="2266950" h="2260600">
                <a:moveTo>
                  <a:pt x="1819722" y="228600"/>
                </a:moveTo>
                <a:lnTo>
                  <a:pt x="447057" y="228600"/>
                </a:lnTo>
                <a:lnTo>
                  <a:pt x="458179" y="215900"/>
                </a:lnTo>
                <a:lnTo>
                  <a:pt x="469403" y="203200"/>
                </a:lnTo>
                <a:lnTo>
                  <a:pt x="1797375" y="203200"/>
                </a:lnTo>
                <a:lnTo>
                  <a:pt x="1808599" y="215900"/>
                </a:lnTo>
                <a:lnTo>
                  <a:pt x="1819722" y="228600"/>
                </a:lnTo>
                <a:close/>
              </a:path>
              <a:path w="2266950" h="2260600">
                <a:moveTo>
                  <a:pt x="1852458" y="254000"/>
                </a:moveTo>
                <a:lnTo>
                  <a:pt x="414320" y="254000"/>
                </a:lnTo>
                <a:lnTo>
                  <a:pt x="425127" y="241300"/>
                </a:lnTo>
                <a:lnTo>
                  <a:pt x="436039" y="228600"/>
                </a:lnTo>
                <a:lnTo>
                  <a:pt x="1830739" y="228600"/>
                </a:lnTo>
                <a:lnTo>
                  <a:pt x="1841651" y="241300"/>
                </a:lnTo>
                <a:lnTo>
                  <a:pt x="1852458" y="254000"/>
                </a:lnTo>
                <a:close/>
              </a:path>
              <a:path w="2266950" h="2260600">
                <a:moveTo>
                  <a:pt x="1894584" y="292100"/>
                </a:moveTo>
                <a:lnTo>
                  <a:pt x="372194" y="292100"/>
                </a:lnTo>
                <a:lnTo>
                  <a:pt x="382558" y="279400"/>
                </a:lnTo>
                <a:lnTo>
                  <a:pt x="393034" y="266700"/>
                </a:lnTo>
                <a:lnTo>
                  <a:pt x="403621" y="254000"/>
                </a:lnTo>
                <a:lnTo>
                  <a:pt x="1863157" y="254000"/>
                </a:lnTo>
                <a:lnTo>
                  <a:pt x="1873744" y="266700"/>
                </a:lnTo>
                <a:lnTo>
                  <a:pt x="1884220" y="279400"/>
                </a:lnTo>
                <a:lnTo>
                  <a:pt x="1894584" y="292100"/>
                </a:lnTo>
                <a:close/>
              </a:path>
              <a:path w="2266950" h="2260600">
                <a:moveTo>
                  <a:pt x="1934877" y="330200"/>
                </a:moveTo>
                <a:lnTo>
                  <a:pt x="331901" y="330200"/>
                </a:lnTo>
                <a:lnTo>
                  <a:pt x="341798" y="317500"/>
                </a:lnTo>
                <a:lnTo>
                  <a:pt x="351812" y="304800"/>
                </a:lnTo>
                <a:lnTo>
                  <a:pt x="361944" y="292100"/>
                </a:lnTo>
                <a:lnTo>
                  <a:pt x="1904834" y="292100"/>
                </a:lnTo>
                <a:lnTo>
                  <a:pt x="1914966" y="304800"/>
                </a:lnTo>
                <a:lnTo>
                  <a:pt x="1924980" y="317500"/>
                </a:lnTo>
                <a:lnTo>
                  <a:pt x="1934877" y="330200"/>
                </a:lnTo>
                <a:close/>
              </a:path>
              <a:path w="2266950" h="2260600">
                <a:moveTo>
                  <a:pt x="1982517" y="381000"/>
                </a:moveTo>
                <a:lnTo>
                  <a:pt x="284261" y="381000"/>
                </a:lnTo>
                <a:lnTo>
                  <a:pt x="293540" y="368300"/>
                </a:lnTo>
                <a:lnTo>
                  <a:pt x="302945" y="355600"/>
                </a:lnTo>
                <a:lnTo>
                  <a:pt x="312473" y="342900"/>
                </a:lnTo>
                <a:lnTo>
                  <a:pt x="322125" y="330200"/>
                </a:lnTo>
                <a:lnTo>
                  <a:pt x="1944653" y="330200"/>
                </a:lnTo>
                <a:lnTo>
                  <a:pt x="1954305" y="342900"/>
                </a:lnTo>
                <a:lnTo>
                  <a:pt x="1963833" y="355600"/>
                </a:lnTo>
                <a:lnTo>
                  <a:pt x="1973238" y="368300"/>
                </a:lnTo>
                <a:lnTo>
                  <a:pt x="1982517" y="381000"/>
                </a:lnTo>
                <a:close/>
              </a:path>
              <a:path w="2266950" h="2260600">
                <a:moveTo>
                  <a:pt x="2043804" y="457200"/>
                </a:moveTo>
                <a:lnTo>
                  <a:pt x="222973" y="457200"/>
                </a:lnTo>
                <a:lnTo>
                  <a:pt x="231328" y="444500"/>
                </a:lnTo>
                <a:lnTo>
                  <a:pt x="257201" y="406400"/>
                </a:lnTo>
                <a:lnTo>
                  <a:pt x="275112" y="381000"/>
                </a:lnTo>
                <a:lnTo>
                  <a:pt x="1991666" y="381000"/>
                </a:lnTo>
                <a:lnTo>
                  <a:pt x="2018336" y="419100"/>
                </a:lnTo>
                <a:lnTo>
                  <a:pt x="2043804" y="457200"/>
                </a:lnTo>
                <a:close/>
              </a:path>
              <a:path w="2266950" h="2260600">
                <a:moveTo>
                  <a:pt x="2098378" y="1727200"/>
                </a:moveTo>
                <a:lnTo>
                  <a:pt x="168400" y="1727200"/>
                </a:lnTo>
                <a:lnTo>
                  <a:pt x="161175" y="1714500"/>
                </a:lnTo>
                <a:lnTo>
                  <a:pt x="140386" y="1676400"/>
                </a:lnTo>
                <a:lnTo>
                  <a:pt x="120942" y="1638300"/>
                </a:lnTo>
                <a:lnTo>
                  <a:pt x="102870" y="1600200"/>
                </a:lnTo>
                <a:lnTo>
                  <a:pt x="86195" y="1562100"/>
                </a:lnTo>
                <a:lnTo>
                  <a:pt x="70939" y="1524000"/>
                </a:lnTo>
                <a:lnTo>
                  <a:pt x="57123" y="1485900"/>
                </a:lnTo>
                <a:lnTo>
                  <a:pt x="44765" y="1447800"/>
                </a:lnTo>
                <a:lnTo>
                  <a:pt x="37346" y="1409700"/>
                </a:lnTo>
                <a:lnTo>
                  <a:pt x="33883" y="1397000"/>
                </a:lnTo>
                <a:lnTo>
                  <a:pt x="24491" y="1358900"/>
                </a:lnTo>
                <a:lnTo>
                  <a:pt x="16602" y="1320800"/>
                </a:lnTo>
                <a:lnTo>
                  <a:pt x="10226" y="1282700"/>
                </a:lnTo>
                <a:lnTo>
                  <a:pt x="5372" y="1231900"/>
                </a:lnTo>
                <a:lnTo>
                  <a:pt x="4094" y="1219200"/>
                </a:lnTo>
                <a:lnTo>
                  <a:pt x="1279" y="1181100"/>
                </a:lnTo>
                <a:lnTo>
                  <a:pt x="0" y="1143000"/>
                </a:lnTo>
                <a:lnTo>
                  <a:pt x="0" y="1117600"/>
                </a:lnTo>
                <a:lnTo>
                  <a:pt x="255" y="1104900"/>
                </a:lnTo>
                <a:lnTo>
                  <a:pt x="682" y="1079500"/>
                </a:lnTo>
                <a:lnTo>
                  <a:pt x="2985" y="1041400"/>
                </a:lnTo>
                <a:lnTo>
                  <a:pt x="6821" y="1003300"/>
                </a:lnTo>
                <a:lnTo>
                  <a:pt x="12182" y="965200"/>
                </a:lnTo>
                <a:lnTo>
                  <a:pt x="14308" y="952500"/>
                </a:lnTo>
                <a:lnTo>
                  <a:pt x="16602" y="927100"/>
                </a:lnTo>
                <a:lnTo>
                  <a:pt x="24491" y="889000"/>
                </a:lnTo>
                <a:lnTo>
                  <a:pt x="33883" y="850900"/>
                </a:lnTo>
                <a:lnTo>
                  <a:pt x="44765" y="812800"/>
                </a:lnTo>
                <a:lnTo>
                  <a:pt x="57123" y="774700"/>
                </a:lnTo>
                <a:lnTo>
                  <a:pt x="70939" y="736600"/>
                </a:lnTo>
                <a:lnTo>
                  <a:pt x="86195" y="698500"/>
                </a:lnTo>
                <a:lnTo>
                  <a:pt x="102870" y="660400"/>
                </a:lnTo>
                <a:lnTo>
                  <a:pt x="120942" y="622300"/>
                </a:lnTo>
                <a:lnTo>
                  <a:pt x="140386" y="584200"/>
                </a:lnTo>
                <a:lnTo>
                  <a:pt x="161175" y="546100"/>
                </a:lnTo>
                <a:lnTo>
                  <a:pt x="183282" y="508000"/>
                </a:lnTo>
                <a:lnTo>
                  <a:pt x="206677" y="469900"/>
                </a:lnTo>
                <a:lnTo>
                  <a:pt x="214755" y="457200"/>
                </a:lnTo>
                <a:lnTo>
                  <a:pt x="2052022" y="457200"/>
                </a:lnTo>
                <a:lnTo>
                  <a:pt x="2075839" y="495300"/>
                </a:lnTo>
                <a:lnTo>
                  <a:pt x="2098378" y="533400"/>
                </a:lnTo>
                <a:lnTo>
                  <a:pt x="2119611" y="571500"/>
                </a:lnTo>
                <a:lnTo>
                  <a:pt x="2139507" y="609600"/>
                </a:lnTo>
                <a:lnTo>
                  <a:pt x="2158038" y="647700"/>
                </a:lnTo>
                <a:lnTo>
                  <a:pt x="2175181" y="685800"/>
                </a:lnTo>
                <a:lnTo>
                  <a:pt x="2190913" y="723900"/>
                </a:lnTo>
                <a:lnTo>
                  <a:pt x="2205211" y="762000"/>
                </a:lnTo>
                <a:lnTo>
                  <a:pt x="2218057" y="800100"/>
                </a:lnTo>
                <a:lnTo>
                  <a:pt x="2229432" y="838200"/>
                </a:lnTo>
                <a:lnTo>
                  <a:pt x="2239323" y="876300"/>
                </a:lnTo>
                <a:lnTo>
                  <a:pt x="2247715" y="914400"/>
                </a:lnTo>
                <a:lnTo>
                  <a:pt x="2252470" y="952500"/>
                </a:lnTo>
                <a:lnTo>
                  <a:pt x="2254596" y="965200"/>
                </a:lnTo>
                <a:lnTo>
                  <a:pt x="2259958" y="1003300"/>
                </a:lnTo>
                <a:lnTo>
                  <a:pt x="2263793" y="1041400"/>
                </a:lnTo>
                <a:lnTo>
                  <a:pt x="2266096" y="1079500"/>
                </a:lnTo>
                <a:lnTo>
                  <a:pt x="2266523" y="1104900"/>
                </a:lnTo>
                <a:lnTo>
                  <a:pt x="2266779" y="1117600"/>
                </a:lnTo>
                <a:lnTo>
                  <a:pt x="2266523" y="1155700"/>
                </a:lnTo>
                <a:lnTo>
                  <a:pt x="2264731" y="1193800"/>
                </a:lnTo>
                <a:lnTo>
                  <a:pt x="2261406" y="1231900"/>
                </a:lnTo>
                <a:lnTo>
                  <a:pt x="2259958" y="1257300"/>
                </a:lnTo>
                <a:lnTo>
                  <a:pt x="2254596" y="1295400"/>
                </a:lnTo>
                <a:lnTo>
                  <a:pt x="2247715" y="1333500"/>
                </a:lnTo>
                <a:lnTo>
                  <a:pt x="2239323" y="1371600"/>
                </a:lnTo>
                <a:lnTo>
                  <a:pt x="2229432" y="1409700"/>
                </a:lnTo>
                <a:lnTo>
                  <a:pt x="2225805" y="1435100"/>
                </a:lnTo>
                <a:lnTo>
                  <a:pt x="2213937" y="1473200"/>
                </a:lnTo>
                <a:lnTo>
                  <a:pt x="2200606" y="1511300"/>
                </a:lnTo>
                <a:lnTo>
                  <a:pt x="2185828" y="1549400"/>
                </a:lnTo>
                <a:lnTo>
                  <a:pt x="2169623" y="1587500"/>
                </a:lnTo>
                <a:lnTo>
                  <a:pt x="2152013" y="1625600"/>
                </a:lnTo>
                <a:lnTo>
                  <a:pt x="2133025" y="1663700"/>
                </a:lnTo>
                <a:lnTo>
                  <a:pt x="2112681" y="1701800"/>
                </a:lnTo>
                <a:lnTo>
                  <a:pt x="2105603" y="1714500"/>
                </a:lnTo>
                <a:lnTo>
                  <a:pt x="2098378" y="1727200"/>
                </a:lnTo>
                <a:close/>
              </a:path>
              <a:path w="2266950" h="2260600">
                <a:moveTo>
                  <a:pt x="2018336" y="1841500"/>
                </a:moveTo>
                <a:lnTo>
                  <a:pt x="248442" y="1841500"/>
                </a:lnTo>
                <a:lnTo>
                  <a:pt x="239818" y="1828800"/>
                </a:lnTo>
                <a:lnTo>
                  <a:pt x="214756" y="1790700"/>
                </a:lnTo>
                <a:lnTo>
                  <a:pt x="190939" y="1752600"/>
                </a:lnTo>
                <a:lnTo>
                  <a:pt x="175769" y="1727200"/>
                </a:lnTo>
                <a:lnTo>
                  <a:pt x="2091009" y="1727200"/>
                </a:lnTo>
                <a:lnTo>
                  <a:pt x="2068040" y="1765300"/>
                </a:lnTo>
                <a:lnTo>
                  <a:pt x="2043804" y="1803400"/>
                </a:lnTo>
                <a:lnTo>
                  <a:pt x="2018336" y="1841500"/>
                </a:lnTo>
                <a:close/>
              </a:path>
              <a:path w="2266950" h="2260600">
                <a:moveTo>
                  <a:pt x="1973238" y="1892300"/>
                </a:moveTo>
                <a:lnTo>
                  <a:pt x="293540" y="1892300"/>
                </a:lnTo>
                <a:lnTo>
                  <a:pt x="284261" y="1879600"/>
                </a:lnTo>
                <a:lnTo>
                  <a:pt x="275112" y="1866900"/>
                </a:lnTo>
                <a:lnTo>
                  <a:pt x="266092" y="1854200"/>
                </a:lnTo>
                <a:lnTo>
                  <a:pt x="257201" y="1841500"/>
                </a:lnTo>
                <a:lnTo>
                  <a:pt x="2009577" y="1841500"/>
                </a:lnTo>
                <a:lnTo>
                  <a:pt x="2000686" y="1854200"/>
                </a:lnTo>
                <a:lnTo>
                  <a:pt x="1991666" y="1866900"/>
                </a:lnTo>
                <a:lnTo>
                  <a:pt x="1982517" y="1879600"/>
                </a:lnTo>
                <a:lnTo>
                  <a:pt x="1973238" y="1892300"/>
                </a:lnTo>
                <a:close/>
              </a:path>
              <a:path w="2266950" h="2260600">
                <a:moveTo>
                  <a:pt x="1924980" y="1943100"/>
                </a:moveTo>
                <a:lnTo>
                  <a:pt x="341798" y="1943100"/>
                </a:lnTo>
                <a:lnTo>
                  <a:pt x="331901" y="1930400"/>
                </a:lnTo>
                <a:lnTo>
                  <a:pt x="322125" y="1917700"/>
                </a:lnTo>
                <a:lnTo>
                  <a:pt x="312473" y="1905000"/>
                </a:lnTo>
                <a:lnTo>
                  <a:pt x="302945" y="1892300"/>
                </a:lnTo>
                <a:lnTo>
                  <a:pt x="1963833" y="1892300"/>
                </a:lnTo>
                <a:lnTo>
                  <a:pt x="1954305" y="1905000"/>
                </a:lnTo>
                <a:lnTo>
                  <a:pt x="1944653" y="1917700"/>
                </a:lnTo>
                <a:lnTo>
                  <a:pt x="1934877" y="1930400"/>
                </a:lnTo>
                <a:lnTo>
                  <a:pt x="1924980" y="1943100"/>
                </a:lnTo>
                <a:close/>
              </a:path>
              <a:path w="2266950" h="2260600">
                <a:moveTo>
                  <a:pt x="1884220" y="1981200"/>
                </a:moveTo>
                <a:lnTo>
                  <a:pt x="382558" y="1981200"/>
                </a:lnTo>
                <a:lnTo>
                  <a:pt x="372194" y="1968500"/>
                </a:lnTo>
                <a:lnTo>
                  <a:pt x="361944" y="1955800"/>
                </a:lnTo>
                <a:lnTo>
                  <a:pt x="351812" y="1943100"/>
                </a:lnTo>
                <a:lnTo>
                  <a:pt x="1914966" y="1943100"/>
                </a:lnTo>
                <a:lnTo>
                  <a:pt x="1904834" y="1955800"/>
                </a:lnTo>
                <a:lnTo>
                  <a:pt x="1894584" y="1968500"/>
                </a:lnTo>
                <a:lnTo>
                  <a:pt x="1884220" y="1981200"/>
                </a:lnTo>
                <a:close/>
              </a:path>
              <a:path w="2266950" h="2260600">
                <a:moveTo>
                  <a:pt x="1852458" y="2006600"/>
                </a:moveTo>
                <a:lnTo>
                  <a:pt x="414320" y="2006600"/>
                </a:lnTo>
                <a:lnTo>
                  <a:pt x="403621" y="1993900"/>
                </a:lnTo>
                <a:lnTo>
                  <a:pt x="393034" y="1981200"/>
                </a:lnTo>
                <a:lnTo>
                  <a:pt x="1873744" y="1981200"/>
                </a:lnTo>
                <a:lnTo>
                  <a:pt x="1863157" y="1993900"/>
                </a:lnTo>
                <a:lnTo>
                  <a:pt x="1852458" y="2006600"/>
                </a:lnTo>
                <a:close/>
              </a:path>
              <a:path w="2266950" h="2260600">
                <a:moveTo>
                  <a:pt x="1819721" y="2032000"/>
                </a:moveTo>
                <a:lnTo>
                  <a:pt x="447057" y="2032000"/>
                </a:lnTo>
                <a:lnTo>
                  <a:pt x="436039" y="2019300"/>
                </a:lnTo>
                <a:lnTo>
                  <a:pt x="425127" y="2006600"/>
                </a:lnTo>
                <a:lnTo>
                  <a:pt x="1841651" y="2006600"/>
                </a:lnTo>
                <a:lnTo>
                  <a:pt x="1830739" y="2019300"/>
                </a:lnTo>
                <a:lnTo>
                  <a:pt x="1819721" y="2032000"/>
                </a:lnTo>
                <a:close/>
              </a:path>
              <a:path w="2266950" h="2260600">
                <a:moveTo>
                  <a:pt x="1786053" y="2057400"/>
                </a:moveTo>
                <a:lnTo>
                  <a:pt x="480725" y="2057400"/>
                </a:lnTo>
                <a:lnTo>
                  <a:pt x="458179" y="2032000"/>
                </a:lnTo>
                <a:lnTo>
                  <a:pt x="1808599" y="2032000"/>
                </a:lnTo>
                <a:lnTo>
                  <a:pt x="1786053" y="2057400"/>
                </a:lnTo>
                <a:close/>
              </a:path>
              <a:path w="2266950" h="2260600">
                <a:moveTo>
                  <a:pt x="1751500" y="2082800"/>
                </a:moveTo>
                <a:lnTo>
                  <a:pt x="515278" y="2082800"/>
                </a:lnTo>
                <a:lnTo>
                  <a:pt x="492145" y="2057400"/>
                </a:lnTo>
                <a:lnTo>
                  <a:pt x="1774633" y="2057400"/>
                </a:lnTo>
                <a:lnTo>
                  <a:pt x="1751500" y="2082800"/>
                </a:lnTo>
                <a:close/>
              </a:path>
              <a:path w="2266950" h="2260600">
                <a:moveTo>
                  <a:pt x="1727999" y="2095500"/>
                </a:moveTo>
                <a:lnTo>
                  <a:pt x="538779" y="2095500"/>
                </a:lnTo>
                <a:lnTo>
                  <a:pt x="526983" y="2082800"/>
                </a:lnTo>
                <a:lnTo>
                  <a:pt x="1739795" y="2082800"/>
                </a:lnTo>
                <a:lnTo>
                  <a:pt x="1727999" y="2095500"/>
                </a:lnTo>
                <a:close/>
              </a:path>
              <a:path w="2266950" h="2260600">
                <a:moveTo>
                  <a:pt x="1704136" y="2108200"/>
                </a:moveTo>
                <a:lnTo>
                  <a:pt x="562642" y="2108200"/>
                </a:lnTo>
                <a:lnTo>
                  <a:pt x="550666" y="2095500"/>
                </a:lnTo>
                <a:lnTo>
                  <a:pt x="1716112" y="2095500"/>
                </a:lnTo>
                <a:lnTo>
                  <a:pt x="1704136" y="2108200"/>
                </a:lnTo>
                <a:close/>
              </a:path>
              <a:path w="2266950" h="2260600">
                <a:moveTo>
                  <a:pt x="1679933" y="2120900"/>
                </a:moveTo>
                <a:lnTo>
                  <a:pt x="586845" y="2120900"/>
                </a:lnTo>
                <a:lnTo>
                  <a:pt x="574701" y="2108200"/>
                </a:lnTo>
                <a:lnTo>
                  <a:pt x="1692077" y="2108200"/>
                </a:lnTo>
                <a:lnTo>
                  <a:pt x="1679933" y="2120900"/>
                </a:lnTo>
                <a:close/>
              </a:path>
              <a:path w="2266950" h="2260600">
                <a:moveTo>
                  <a:pt x="1655397" y="2133600"/>
                </a:moveTo>
                <a:lnTo>
                  <a:pt x="611381" y="2133600"/>
                </a:lnTo>
                <a:lnTo>
                  <a:pt x="599073" y="2120900"/>
                </a:lnTo>
                <a:lnTo>
                  <a:pt x="1667706" y="2120900"/>
                </a:lnTo>
                <a:lnTo>
                  <a:pt x="1655397" y="2133600"/>
                </a:lnTo>
                <a:close/>
              </a:path>
              <a:path w="2266950" h="2260600">
                <a:moveTo>
                  <a:pt x="1630550" y="2146300"/>
                </a:moveTo>
                <a:lnTo>
                  <a:pt x="636228" y="2146300"/>
                </a:lnTo>
                <a:lnTo>
                  <a:pt x="623766" y="2133600"/>
                </a:lnTo>
                <a:lnTo>
                  <a:pt x="1643012" y="2133600"/>
                </a:lnTo>
                <a:lnTo>
                  <a:pt x="1630550" y="2146300"/>
                </a:lnTo>
                <a:close/>
              </a:path>
              <a:path w="2266950" h="2260600">
                <a:moveTo>
                  <a:pt x="1605400" y="2159000"/>
                </a:moveTo>
                <a:lnTo>
                  <a:pt x="661378" y="2159000"/>
                </a:lnTo>
                <a:lnTo>
                  <a:pt x="648766" y="2146300"/>
                </a:lnTo>
                <a:lnTo>
                  <a:pt x="1618012" y="2146300"/>
                </a:lnTo>
                <a:lnTo>
                  <a:pt x="1605400" y="2159000"/>
                </a:lnTo>
                <a:close/>
              </a:path>
              <a:path w="2266950" h="2260600">
                <a:moveTo>
                  <a:pt x="1579970" y="2171700"/>
                </a:moveTo>
                <a:lnTo>
                  <a:pt x="686808" y="2171700"/>
                </a:lnTo>
                <a:lnTo>
                  <a:pt x="674058" y="2159000"/>
                </a:lnTo>
                <a:lnTo>
                  <a:pt x="1592720" y="2159000"/>
                </a:lnTo>
                <a:lnTo>
                  <a:pt x="1579970" y="2171700"/>
                </a:lnTo>
                <a:close/>
              </a:path>
              <a:path w="2266950" h="2260600">
                <a:moveTo>
                  <a:pt x="1554267" y="2184400"/>
                </a:moveTo>
                <a:lnTo>
                  <a:pt x="712511" y="2184400"/>
                </a:lnTo>
                <a:lnTo>
                  <a:pt x="699627" y="2171700"/>
                </a:lnTo>
                <a:lnTo>
                  <a:pt x="1567151" y="2171700"/>
                </a:lnTo>
                <a:lnTo>
                  <a:pt x="1554267" y="2184400"/>
                </a:lnTo>
                <a:close/>
              </a:path>
              <a:path w="2266950" h="2260600">
                <a:moveTo>
                  <a:pt x="1515245" y="2197100"/>
                </a:moveTo>
                <a:lnTo>
                  <a:pt x="751533" y="2197100"/>
                </a:lnTo>
                <a:lnTo>
                  <a:pt x="738464" y="2184400"/>
                </a:lnTo>
                <a:lnTo>
                  <a:pt x="1528314" y="2184400"/>
                </a:lnTo>
                <a:lnTo>
                  <a:pt x="1515245" y="2197100"/>
                </a:lnTo>
                <a:close/>
              </a:path>
              <a:path w="2266950" h="2260600">
                <a:moveTo>
                  <a:pt x="1475706" y="2209800"/>
                </a:moveTo>
                <a:lnTo>
                  <a:pt x="791072" y="2209800"/>
                </a:lnTo>
                <a:lnTo>
                  <a:pt x="777839" y="2197100"/>
                </a:lnTo>
                <a:lnTo>
                  <a:pt x="1488939" y="2197100"/>
                </a:lnTo>
                <a:lnTo>
                  <a:pt x="1475706" y="2209800"/>
                </a:lnTo>
                <a:close/>
              </a:path>
              <a:path w="2266950" h="2260600">
                <a:moveTo>
                  <a:pt x="1435701" y="2222500"/>
                </a:moveTo>
                <a:lnTo>
                  <a:pt x="831077" y="2222500"/>
                </a:lnTo>
                <a:lnTo>
                  <a:pt x="817695" y="2209800"/>
                </a:lnTo>
                <a:lnTo>
                  <a:pt x="1449083" y="2209800"/>
                </a:lnTo>
                <a:lnTo>
                  <a:pt x="1435701" y="2222500"/>
                </a:lnTo>
                <a:close/>
              </a:path>
              <a:path w="2266950" h="2260600">
                <a:moveTo>
                  <a:pt x="1395287" y="2235200"/>
                </a:moveTo>
                <a:lnTo>
                  <a:pt x="871492" y="2235200"/>
                </a:lnTo>
                <a:lnTo>
                  <a:pt x="857977" y="2222500"/>
                </a:lnTo>
                <a:lnTo>
                  <a:pt x="1408801" y="2222500"/>
                </a:lnTo>
                <a:lnTo>
                  <a:pt x="1395287" y="2235200"/>
                </a:lnTo>
                <a:close/>
              </a:path>
              <a:path w="2266950" h="2260600">
                <a:moveTo>
                  <a:pt x="1327170" y="2247900"/>
                </a:moveTo>
                <a:lnTo>
                  <a:pt x="939608" y="2247900"/>
                </a:lnTo>
                <a:lnTo>
                  <a:pt x="925919" y="2235200"/>
                </a:lnTo>
                <a:lnTo>
                  <a:pt x="1340859" y="2235200"/>
                </a:lnTo>
                <a:lnTo>
                  <a:pt x="1327170" y="2247900"/>
                </a:lnTo>
                <a:close/>
              </a:path>
              <a:path w="2266950" h="2260600">
                <a:moveTo>
                  <a:pt x="1244489" y="2260600"/>
                </a:moveTo>
                <a:lnTo>
                  <a:pt x="1022289" y="2260600"/>
                </a:lnTo>
                <a:lnTo>
                  <a:pt x="1008454" y="2247900"/>
                </a:lnTo>
                <a:lnTo>
                  <a:pt x="1258324" y="2247900"/>
                </a:lnTo>
                <a:lnTo>
                  <a:pt x="1244489" y="2260600"/>
                </a:lnTo>
                <a:close/>
              </a:path>
            </a:pathLst>
          </a:custGeom>
          <a:solidFill>
            <a:srgbClr val="974F2F"/>
          </a:solidFill>
        </p:spPr>
        <p:txBody>
          <a:bodyPr wrap="square" lIns="0" tIns="0" rIns="0" bIns="0" rtlCol="0"/>
          <a:lstStyle/>
          <a:p>
            <a:endParaRPr/>
          </a:p>
        </p:txBody>
      </p:sp>
      <p:sp>
        <p:nvSpPr>
          <p:cNvPr id="31" name="ZoneTexte 30"/>
          <p:cNvSpPr txBox="1"/>
          <p:nvPr/>
        </p:nvSpPr>
        <p:spPr>
          <a:xfrm>
            <a:off x="6172200" y="6370097"/>
            <a:ext cx="685800" cy="523220"/>
          </a:xfrm>
          <a:prstGeom prst="rect">
            <a:avLst/>
          </a:prstGeom>
          <a:noFill/>
        </p:spPr>
        <p:txBody>
          <a:bodyPr wrap="square" rtlCol="0">
            <a:spAutoFit/>
          </a:bodyPr>
          <a:lstStyle/>
          <a:p>
            <a:r>
              <a:rPr lang="en-US" sz="2800" b="1" dirty="0" smtClean="0"/>
              <a:t>04</a:t>
            </a:r>
            <a:endParaRPr lang="en-US" sz="2800" b="1" dirty="0"/>
          </a:p>
        </p:txBody>
      </p:sp>
      <p:sp>
        <p:nvSpPr>
          <p:cNvPr id="32" name="object 6"/>
          <p:cNvSpPr/>
          <p:nvPr/>
        </p:nvSpPr>
        <p:spPr>
          <a:xfrm>
            <a:off x="6096000" y="7840274"/>
            <a:ext cx="1066715" cy="914401"/>
          </a:xfrm>
          <a:custGeom>
            <a:avLst/>
            <a:gdLst/>
            <a:ahLst/>
            <a:cxnLst/>
            <a:rect l="l" t="t" r="r" b="b"/>
            <a:pathLst>
              <a:path w="2266950" h="2260600">
                <a:moveTo>
                  <a:pt x="1313452" y="12700"/>
                </a:moveTo>
                <a:lnTo>
                  <a:pt x="953326" y="12700"/>
                </a:lnTo>
                <a:lnTo>
                  <a:pt x="967074" y="0"/>
                </a:lnTo>
                <a:lnTo>
                  <a:pt x="1299704" y="0"/>
                </a:lnTo>
                <a:lnTo>
                  <a:pt x="1313452" y="12700"/>
                </a:lnTo>
                <a:close/>
              </a:path>
              <a:path w="2266950" h="2260600">
                <a:moveTo>
                  <a:pt x="1381735" y="25400"/>
                </a:moveTo>
                <a:lnTo>
                  <a:pt x="885043" y="25400"/>
                </a:lnTo>
                <a:lnTo>
                  <a:pt x="898632" y="12700"/>
                </a:lnTo>
                <a:lnTo>
                  <a:pt x="1368146" y="12700"/>
                </a:lnTo>
                <a:lnTo>
                  <a:pt x="1381735" y="25400"/>
                </a:lnTo>
                <a:close/>
              </a:path>
              <a:path w="2266950" h="2260600">
                <a:moveTo>
                  <a:pt x="1435701" y="38100"/>
                </a:moveTo>
                <a:lnTo>
                  <a:pt x="831077" y="38100"/>
                </a:lnTo>
                <a:lnTo>
                  <a:pt x="844504" y="25400"/>
                </a:lnTo>
                <a:lnTo>
                  <a:pt x="1422274" y="25400"/>
                </a:lnTo>
                <a:lnTo>
                  <a:pt x="1435701" y="38100"/>
                </a:lnTo>
                <a:close/>
              </a:path>
              <a:path w="2266950" h="2260600">
                <a:moveTo>
                  <a:pt x="1475706" y="50800"/>
                </a:moveTo>
                <a:lnTo>
                  <a:pt x="791072" y="50800"/>
                </a:lnTo>
                <a:lnTo>
                  <a:pt x="804359" y="38100"/>
                </a:lnTo>
                <a:lnTo>
                  <a:pt x="1462419" y="38100"/>
                </a:lnTo>
                <a:lnTo>
                  <a:pt x="1475706" y="50800"/>
                </a:lnTo>
                <a:close/>
              </a:path>
              <a:path w="2266950" h="2260600">
                <a:moveTo>
                  <a:pt x="1515245" y="63500"/>
                </a:moveTo>
                <a:lnTo>
                  <a:pt x="751533" y="63500"/>
                </a:lnTo>
                <a:lnTo>
                  <a:pt x="764659" y="50800"/>
                </a:lnTo>
                <a:lnTo>
                  <a:pt x="1502119" y="50800"/>
                </a:lnTo>
                <a:lnTo>
                  <a:pt x="1515245" y="63500"/>
                </a:lnTo>
                <a:close/>
              </a:path>
              <a:path w="2266950" h="2260600">
                <a:moveTo>
                  <a:pt x="1554267" y="76200"/>
                </a:moveTo>
                <a:lnTo>
                  <a:pt x="712511" y="76200"/>
                </a:lnTo>
                <a:lnTo>
                  <a:pt x="725457" y="63500"/>
                </a:lnTo>
                <a:lnTo>
                  <a:pt x="1541321" y="63500"/>
                </a:lnTo>
                <a:lnTo>
                  <a:pt x="1554267" y="76200"/>
                </a:lnTo>
                <a:close/>
              </a:path>
              <a:path w="2266950" h="2260600">
                <a:moveTo>
                  <a:pt x="1579970" y="88900"/>
                </a:moveTo>
                <a:lnTo>
                  <a:pt x="686808" y="88900"/>
                </a:lnTo>
                <a:lnTo>
                  <a:pt x="699627" y="76200"/>
                </a:lnTo>
                <a:lnTo>
                  <a:pt x="1567151" y="76200"/>
                </a:lnTo>
                <a:lnTo>
                  <a:pt x="1579970" y="88900"/>
                </a:lnTo>
                <a:close/>
              </a:path>
              <a:path w="2266950" h="2260600">
                <a:moveTo>
                  <a:pt x="1605400" y="101600"/>
                </a:moveTo>
                <a:lnTo>
                  <a:pt x="661378" y="101600"/>
                </a:lnTo>
                <a:lnTo>
                  <a:pt x="674058" y="88900"/>
                </a:lnTo>
                <a:lnTo>
                  <a:pt x="1592720" y="88900"/>
                </a:lnTo>
                <a:lnTo>
                  <a:pt x="1605400" y="101600"/>
                </a:lnTo>
                <a:close/>
              </a:path>
              <a:path w="2266950" h="2260600">
                <a:moveTo>
                  <a:pt x="1630550" y="114300"/>
                </a:moveTo>
                <a:lnTo>
                  <a:pt x="636228" y="114300"/>
                </a:lnTo>
                <a:lnTo>
                  <a:pt x="648766" y="101600"/>
                </a:lnTo>
                <a:lnTo>
                  <a:pt x="1618012" y="101600"/>
                </a:lnTo>
                <a:lnTo>
                  <a:pt x="1630550" y="114300"/>
                </a:lnTo>
                <a:close/>
              </a:path>
              <a:path w="2266950" h="2260600">
                <a:moveTo>
                  <a:pt x="1655397" y="127000"/>
                </a:moveTo>
                <a:lnTo>
                  <a:pt x="611381" y="127000"/>
                </a:lnTo>
                <a:lnTo>
                  <a:pt x="623766" y="114300"/>
                </a:lnTo>
                <a:lnTo>
                  <a:pt x="1643012" y="114300"/>
                </a:lnTo>
                <a:lnTo>
                  <a:pt x="1655397" y="127000"/>
                </a:lnTo>
                <a:close/>
              </a:path>
              <a:path w="2266950" h="2260600">
                <a:moveTo>
                  <a:pt x="1679933" y="139700"/>
                </a:moveTo>
                <a:lnTo>
                  <a:pt x="586845" y="139700"/>
                </a:lnTo>
                <a:lnTo>
                  <a:pt x="599073" y="127000"/>
                </a:lnTo>
                <a:lnTo>
                  <a:pt x="1667705" y="127000"/>
                </a:lnTo>
                <a:lnTo>
                  <a:pt x="1679933" y="139700"/>
                </a:lnTo>
                <a:close/>
              </a:path>
              <a:path w="2266950" h="2260600">
                <a:moveTo>
                  <a:pt x="1704136" y="152400"/>
                </a:moveTo>
                <a:lnTo>
                  <a:pt x="562642" y="152400"/>
                </a:lnTo>
                <a:lnTo>
                  <a:pt x="574701" y="139700"/>
                </a:lnTo>
                <a:lnTo>
                  <a:pt x="1692077" y="139700"/>
                </a:lnTo>
                <a:lnTo>
                  <a:pt x="1704136" y="152400"/>
                </a:lnTo>
                <a:close/>
              </a:path>
              <a:path w="2266950" h="2260600">
                <a:moveTo>
                  <a:pt x="1727999" y="165100"/>
                </a:moveTo>
                <a:lnTo>
                  <a:pt x="538779" y="165100"/>
                </a:lnTo>
                <a:lnTo>
                  <a:pt x="550666" y="152400"/>
                </a:lnTo>
                <a:lnTo>
                  <a:pt x="1716112" y="152400"/>
                </a:lnTo>
                <a:lnTo>
                  <a:pt x="1727999" y="165100"/>
                </a:lnTo>
                <a:close/>
              </a:path>
              <a:path w="2266950" h="2260600">
                <a:moveTo>
                  <a:pt x="1763114" y="190500"/>
                </a:moveTo>
                <a:lnTo>
                  <a:pt x="503664" y="190500"/>
                </a:lnTo>
                <a:lnTo>
                  <a:pt x="526983" y="165100"/>
                </a:lnTo>
                <a:lnTo>
                  <a:pt x="1739795" y="165100"/>
                </a:lnTo>
                <a:lnTo>
                  <a:pt x="1763114" y="190500"/>
                </a:lnTo>
                <a:close/>
              </a:path>
              <a:path w="2266950" h="2260600">
                <a:moveTo>
                  <a:pt x="1786053" y="203200"/>
                </a:moveTo>
                <a:lnTo>
                  <a:pt x="480725" y="203200"/>
                </a:lnTo>
                <a:lnTo>
                  <a:pt x="492145" y="190500"/>
                </a:lnTo>
                <a:lnTo>
                  <a:pt x="1774633" y="190500"/>
                </a:lnTo>
                <a:lnTo>
                  <a:pt x="1786053" y="203200"/>
                </a:lnTo>
                <a:close/>
              </a:path>
              <a:path w="2266950" h="2260600">
                <a:moveTo>
                  <a:pt x="1819722" y="228600"/>
                </a:moveTo>
                <a:lnTo>
                  <a:pt x="447057" y="228600"/>
                </a:lnTo>
                <a:lnTo>
                  <a:pt x="458179" y="215900"/>
                </a:lnTo>
                <a:lnTo>
                  <a:pt x="469403" y="203200"/>
                </a:lnTo>
                <a:lnTo>
                  <a:pt x="1797375" y="203200"/>
                </a:lnTo>
                <a:lnTo>
                  <a:pt x="1808599" y="215900"/>
                </a:lnTo>
                <a:lnTo>
                  <a:pt x="1819722" y="228600"/>
                </a:lnTo>
                <a:close/>
              </a:path>
              <a:path w="2266950" h="2260600">
                <a:moveTo>
                  <a:pt x="1852458" y="254000"/>
                </a:moveTo>
                <a:lnTo>
                  <a:pt x="414320" y="254000"/>
                </a:lnTo>
                <a:lnTo>
                  <a:pt x="425127" y="241300"/>
                </a:lnTo>
                <a:lnTo>
                  <a:pt x="436039" y="228600"/>
                </a:lnTo>
                <a:lnTo>
                  <a:pt x="1830739" y="228600"/>
                </a:lnTo>
                <a:lnTo>
                  <a:pt x="1841651" y="241300"/>
                </a:lnTo>
                <a:lnTo>
                  <a:pt x="1852458" y="254000"/>
                </a:lnTo>
                <a:close/>
              </a:path>
              <a:path w="2266950" h="2260600">
                <a:moveTo>
                  <a:pt x="1894584" y="292100"/>
                </a:moveTo>
                <a:lnTo>
                  <a:pt x="372194" y="292100"/>
                </a:lnTo>
                <a:lnTo>
                  <a:pt x="382558" y="279400"/>
                </a:lnTo>
                <a:lnTo>
                  <a:pt x="393034" y="266700"/>
                </a:lnTo>
                <a:lnTo>
                  <a:pt x="403621" y="254000"/>
                </a:lnTo>
                <a:lnTo>
                  <a:pt x="1863157" y="254000"/>
                </a:lnTo>
                <a:lnTo>
                  <a:pt x="1873744" y="266700"/>
                </a:lnTo>
                <a:lnTo>
                  <a:pt x="1884220" y="279400"/>
                </a:lnTo>
                <a:lnTo>
                  <a:pt x="1894584" y="292100"/>
                </a:lnTo>
                <a:close/>
              </a:path>
              <a:path w="2266950" h="2260600">
                <a:moveTo>
                  <a:pt x="1934877" y="330200"/>
                </a:moveTo>
                <a:lnTo>
                  <a:pt x="331901" y="330200"/>
                </a:lnTo>
                <a:lnTo>
                  <a:pt x="341798" y="317500"/>
                </a:lnTo>
                <a:lnTo>
                  <a:pt x="351812" y="304800"/>
                </a:lnTo>
                <a:lnTo>
                  <a:pt x="361944" y="292100"/>
                </a:lnTo>
                <a:lnTo>
                  <a:pt x="1904834" y="292100"/>
                </a:lnTo>
                <a:lnTo>
                  <a:pt x="1914966" y="304800"/>
                </a:lnTo>
                <a:lnTo>
                  <a:pt x="1924980" y="317500"/>
                </a:lnTo>
                <a:lnTo>
                  <a:pt x="1934877" y="330200"/>
                </a:lnTo>
                <a:close/>
              </a:path>
              <a:path w="2266950" h="2260600">
                <a:moveTo>
                  <a:pt x="1982517" y="381000"/>
                </a:moveTo>
                <a:lnTo>
                  <a:pt x="284261" y="381000"/>
                </a:lnTo>
                <a:lnTo>
                  <a:pt x="293540" y="368300"/>
                </a:lnTo>
                <a:lnTo>
                  <a:pt x="302945" y="355600"/>
                </a:lnTo>
                <a:lnTo>
                  <a:pt x="312473" y="342900"/>
                </a:lnTo>
                <a:lnTo>
                  <a:pt x="322125" y="330200"/>
                </a:lnTo>
                <a:lnTo>
                  <a:pt x="1944653" y="330200"/>
                </a:lnTo>
                <a:lnTo>
                  <a:pt x="1954305" y="342900"/>
                </a:lnTo>
                <a:lnTo>
                  <a:pt x="1963833" y="355600"/>
                </a:lnTo>
                <a:lnTo>
                  <a:pt x="1973238" y="368300"/>
                </a:lnTo>
                <a:lnTo>
                  <a:pt x="1982517" y="381000"/>
                </a:lnTo>
                <a:close/>
              </a:path>
              <a:path w="2266950" h="2260600">
                <a:moveTo>
                  <a:pt x="2043804" y="457200"/>
                </a:moveTo>
                <a:lnTo>
                  <a:pt x="222973" y="457200"/>
                </a:lnTo>
                <a:lnTo>
                  <a:pt x="231328" y="444500"/>
                </a:lnTo>
                <a:lnTo>
                  <a:pt x="257201" y="406400"/>
                </a:lnTo>
                <a:lnTo>
                  <a:pt x="275112" y="381000"/>
                </a:lnTo>
                <a:lnTo>
                  <a:pt x="1991666" y="381000"/>
                </a:lnTo>
                <a:lnTo>
                  <a:pt x="2018336" y="419100"/>
                </a:lnTo>
                <a:lnTo>
                  <a:pt x="2043804" y="457200"/>
                </a:lnTo>
                <a:close/>
              </a:path>
              <a:path w="2266950" h="2260600">
                <a:moveTo>
                  <a:pt x="2098378" y="1727200"/>
                </a:moveTo>
                <a:lnTo>
                  <a:pt x="168400" y="1727200"/>
                </a:lnTo>
                <a:lnTo>
                  <a:pt x="161175" y="1714500"/>
                </a:lnTo>
                <a:lnTo>
                  <a:pt x="140386" y="1676400"/>
                </a:lnTo>
                <a:lnTo>
                  <a:pt x="120942" y="1638300"/>
                </a:lnTo>
                <a:lnTo>
                  <a:pt x="102870" y="1600200"/>
                </a:lnTo>
                <a:lnTo>
                  <a:pt x="86195" y="1562100"/>
                </a:lnTo>
                <a:lnTo>
                  <a:pt x="70939" y="1524000"/>
                </a:lnTo>
                <a:lnTo>
                  <a:pt x="57123" y="1485900"/>
                </a:lnTo>
                <a:lnTo>
                  <a:pt x="44765" y="1447800"/>
                </a:lnTo>
                <a:lnTo>
                  <a:pt x="37346" y="1409700"/>
                </a:lnTo>
                <a:lnTo>
                  <a:pt x="33883" y="1397000"/>
                </a:lnTo>
                <a:lnTo>
                  <a:pt x="24491" y="1358900"/>
                </a:lnTo>
                <a:lnTo>
                  <a:pt x="16602" y="1320800"/>
                </a:lnTo>
                <a:lnTo>
                  <a:pt x="10226" y="1282700"/>
                </a:lnTo>
                <a:lnTo>
                  <a:pt x="5372" y="1231900"/>
                </a:lnTo>
                <a:lnTo>
                  <a:pt x="4094" y="1219200"/>
                </a:lnTo>
                <a:lnTo>
                  <a:pt x="1279" y="1181100"/>
                </a:lnTo>
                <a:lnTo>
                  <a:pt x="0" y="1143000"/>
                </a:lnTo>
                <a:lnTo>
                  <a:pt x="0" y="1117600"/>
                </a:lnTo>
                <a:lnTo>
                  <a:pt x="255" y="1104900"/>
                </a:lnTo>
                <a:lnTo>
                  <a:pt x="682" y="1079500"/>
                </a:lnTo>
                <a:lnTo>
                  <a:pt x="2985" y="1041400"/>
                </a:lnTo>
                <a:lnTo>
                  <a:pt x="6821" y="1003300"/>
                </a:lnTo>
                <a:lnTo>
                  <a:pt x="12182" y="965200"/>
                </a:lnTo>
                <a:lnTo>
                  <a:pt x="14308" y="952500"/>
                </a:lnTo>
                <a:lnTo>
                  <a:pt x="16602" y="927100"/>
                </a:lnTo>
                <a:lnTo>
                  <a:pt x="24491" y="889000"/>
                </a:lnTo>
                <a:lnTo>
                  <a:pt x="33883" y="850900"/>
                </a:lnTo>
                <a:lnTo>
                  <a:pt x="44765" y="812800"/>
                </a:lnTo>
                <a:lnTo>
                  <a:pt x="57123" y="774700"/>
                </a:lnTo>
                <a:lnTo>
                  <a:pt x="70939" y="736600"/>
                </a:lnTo>
                <a:lnTo>
                  <a:pt x="86195" y="698500"/>
                </a:lnTo>
                <a:lnTo>
                  <a:pt x="102870" y="660400"/>
                </a:lnTo>
                <a:lnTo>
                  <a:pt x="120942" y="622300"/>
                </a:lnTo>
                <a:lnTo>
                  <a:pt x="140386" y="584200"/>
                </a:lnTo>
                <a:lnTo>
                  <a:pt x="161175" y="546100"/>
                </a:lnTo>
                <a:lnTo>
                  <a:pt x="183282" y="508000"/>
                </a:lnTo>
                <a:lnTo>
                  <a:pt x="206677" y="469900"/>
                </a:lnTo>
                <a:lnTo>
                  <a:pt x="214755" y="457200"/>
                </a:lnTo>
                <a:lnTo>
                  <a:pt x="2052022" y="457200"/>
                </a:lnTo>
                <a:lnTo>
                  <a:pt x="2075839" y="495300"/>
                </a:lnTo>
                <a:lnTo>
                  <a:pt x="2098378" y="533400"/>
                </a:lnTo>
                <a:lnTo>
                  <a:pt x="2119611" y="571500"/>
                </a:lnTo>
                <a:lnTo>
                  <a:pt x="2139507" y="609600"/>
                </a:lnTo>
                <a:lnTo>
                  <a:pt x="2158038" y="647700"/>
                </a:lnTo>
                <a:lnTo>
                  <a:pt x="2175181" y="685800"/>
                </a:lnTo>
                <a:lnTo>
                  <a:pt x="2190913" y="723900"/>
                </a:lnTo>
                <a:lnTo>
                  <a:pt x="2205211" y="762000"/>
                </a:lnTo>
                <a:lnTo>
                  <a:pt x="2218057" y="800100"/>
                </a:lnTo>
                <a:lnTo>
                  <a:pt x="2229432" y="838200"/>
                </a:lnTo>
                <a:lnTo>
                  <a:pt x="2239323" y="876300"/>
                </a:lnTo>
                <a:lnTo>
                  <a:pt x="2247715" y="914400"/>
                </a:lnTo>
                <a:lnTo>
                  <a:pt x="2252470" y="952500"/>
                </a:lnTo>
                <a:lnTo>
                  <a:pt x="2254596" y="965200"/>
                </a:lnTo>
                <a:lnTo>
                  <a:pt x="2259958" y="1003300"/>
                </a:lnTo>
                <a:lnTo>
                  <a:pt x="2263793" y="1041400"/>
                </a:lnTo>
                <a:lnTo>
                  <a:pt x="2266096" y="1079500"/>
                </a:lnTo>
                <a:lnTo>
                  <a:pt x="2266523" y="1104900"/>
                </a:lnTo>
                <a:lnTo>
                  <a:pt x="2266779" y="1117600"/>
                </a:lnTo>
                <a:lnTo>
                  <a:pt x="2266523" y="1155700"/>
                </a:lnTo>
                <a:lnTo>
                  <a:pt x="2264731" y="1193800"/>
                </a:lnTo>
                <a:lnTo>
                  <a:pt x="2261406" y="1231900"/>
                </a:lnTo>
                <a:lnTo>
                  <a:pt x="2259958" y="1257300"/>
                </a:lnTo>
                <a:lnTo>
                  <a:pt x="2254596" y="1295400"/>
                </a:lnTo>
                <a:lnTo>
                  <a:pt x="2247715" y="1333500"/>
                </a:lnTo>
                <a:lnTo>
                  <a:pt x="2239323" y="1371600"/>
                </a:lnTo>
                <a:lnTo>
                  <a:pt x="2229432" y="1409700"/>
                </a:lnTo>
                <a:lnTo>
                  <a:pt x="2225805" y="1435100"/>
                </a:lnTo>
                <a:lnTo>
                  <a:pt x="2213937" y="1473200"/>
                </a:lnTo>
                <a:lnTo>
                  <a:pt x="2200606" y="1511300"/>
                </a:lnTo>
                <a:lnTo>
                  <a:pt x="2185828" y="1549400"/>
                </a:lnTo>
                <a:lnTo>
                  <a:pt x="2169623" y="1587500"/>
                </a:lnTo>
                <a:lnTo>
                  <a:pt x="2152013" y="1625600"/>
                </a:lnTo>
                <a:lnTo>
                  <a:pt x="2133025" y="1663700"/>
                </a:lnTo>
                <a:lnTo>
                  <a:pt x="2112681" y="1701800"/>
                </a:lnTo>
                <a:lnTo>
                  <a:pt x="2105603" y="1714500"/>
                </a:lnTo>
                <a:lnTo>
                  <a:pt x="2098378" y="1727200"/>
                </a:lnTo>
                <a:close/>
              </a:path>
              <a:path w="2266950" h="2260600">
                <a:moveTo>
                  <a:pt x="2018336" y="1841500"/>
                </a:moveTo>
                <a:lnTo>
                  <a:pt x="248442" y="1841500"/>
                </a:lnTo>
                <a:lnTo>
                  <a:pt x="239818" y="1828800"/>
                </a:lnTo>
                <a:lnTo>
                  <a:pt x="214756" y="1790700"/>
                </a:lnTo>
                <a:lnTo>
                  <a:pt x="190939" y="1752600"/>
                </a:lnTo>
                <a:lnTo>
                  <a:pt x="175769" y="1727200"/>
                </a:lnTo>
                <a:lnTo>
                  <a:pt x="2091009" y="1727200"/>
                </a:lnTo>
                <a:lnTo>
                  <a:pt x="2068040" y="1765300"/>
                </a:lnTo>
                <a:lnTo>
                  <a:pt x="2043804" y="1803400"/>
                </a:lnTo>
                <a:lnTo>
                  <a:pt x="2018336" y="1841500"/>
                </a:lnTo>
                <a:close/>
              </a:path>
              <a:path w="2266950" h="2260600">
                <a:moveTo>
                  <a:pt x="1973238" y="1892300"/>
                </a:moveTo>
                <a:lnTo>
                  <a:pt x="293540" y="1892300"/>
                </a:lnTo>
                <a:lnTo>
                  <a:pt x="284261" y="1879600"/>
                </a:lnTo>
                <a:lnTo>
                  <a:pt x="275112" y="1866900"/>
                </a:lnTo>
                <a:lnTo>
                  <a:pt x="266092" y="1854200"/>
                </a:lnTo>
                <a:lnTo>
                  <a:pt x="257201" y="1841500"/>
                </a:lnTo>
                <a:lnTo>
                  <a:pt x="2009577" y="1841500"/>
                </a:lnTo>
                <a:lnTo>
                  <a:pt x="2000686" y="1854200"/>
                </a:lnTo>
                <a:lnTo>
                  <a:pt x="1991666" y="1866900"/>
                </a:lnTo>
                <a:lnTo>
                  <a:pt x="1982517" y="1879600"/>
                </a:lnTo>
                <a:lnTo>
                  <a:pt x="1973238" y="1892300"/>
                </a:lnTo>
                <a:close/>
              </a:path>
              <a:path w="2266950" h="2260600">
                <a:moveTo>
                  <a:pt x="1924980" y="1943100"/>
                </a:moveTo>
                <a:lnTo>
                  <a:pt x="341798" y="1943100"/>
                </a:lnTo>
                <a:lnTo>
                  <a:pt x="331901" y="1930400"/>
                </a:lnTo>
                <a:lnTo>
                  <a:pt x="322125" y="1917700"/>
                </a:lnTo>
                <a:lnTo>
                  <a:pt x="312473" y="1905000"/>
                </a:lnTo>
                <a:lnTo>
                  <a:pt x="302945" y="1892300"/>
                </a:lnTo>
                <a:lnTo>
                  <a:pt x="1963833" y="1892300"/>
                </a:lnTo>
                <a:lnTo>
                  <a:pt x="1954305" y="1905000"/>
                </a:lnTo>
                <a:lnTo>
                  <a:pt x="1944653" y="1917700"/>
                </a:lnTo>
                <a:lnTo>
                  <a:pt x="1934877" y="1930400"/>
                </a:lnTo>
                <a:lnTo>
                  <a:pt x="1924980" y="1943100"/>
                </a:lnTo>
                <a:close/>
              </a:path>
              <a:path w="2266950" h="2260600">
                <a:moveTo>
                  <a:pt x="1884220" y="1981200"/>
                </a:moveTo>
                <a:lnTo>
                  <a:pt x="382558" y="1981200"/>
                </a:lnTo>
                <a:lnTo>
                  <a:pt x="372194" y="1968500"/>
                </a:lnTo>
                <a:lnTo>
                  <a:pt x="361944" y="1955800"/>
                </a:lnTo>
                <a:lnTo>
                  <a:pt x="351812" y="1943100"/>
                </a:lnTo>
                <a:lnTo>
                  <a:pt x="1914966" y="1943100"/>
                </a:lnTo>
                <a:lnTo>
                  <a:pt x="1904834" y="1955800"/>
                </a:lnTo>
                <a:lnTo>
                  <a:pt x="1894584" y="1968500"/>
                </a:lnTo>
                <a:lnTo>
                  <a:pt x="1884220" y="1981200"/>
                </a:lnTo>
                <a:close/>
              </a:path>
              <a:path w="2266950" h="2260600">
                <a:moveTo>
                  <a:pt x="1852458" y="2006600"/>
                </a:moveTo>
                <a:lnTo>
                  <a:pt x="414320" y="2006600"/>
                </a:lnTo>
                <a:lnTo>
                  <a:pt x="403621" y="1993900"/>
                </a:lnTo>
                <a:lnTo>
                  <a:pt x="393034" y="1981200"/>
                </a:lnTo>
                <a:lnTo>
                  <a:pt x="1873744" y="1981200"/>
                </a:lnTo>
                <a:lnTo>
                  <a:pt x="1863157" y="1993900"/>
                </a:lnTo>
                <a:lnTo>
                  <a:pt x="1852458" y="2006600"/>
                </a:lnTo>
                <a:close/>
              </a:path>
              <a:path w="2266950" h="2260600">
                <a:moveTo>
                  <a:pt x="1819721" y="2032000"/>
                </a:moveTo>
                <a:lnTo>
                  <a:pt x="447057" y="2032000"/>
                </a:lnTo>
                <a:lnTo>
                  <a:pt x="436039" y="2019300"/>
                </a:lnTo>
                <a:lnTo>
                  <a:pt x="425127" y="2006600"/>
                </a:lnTo>
                <a:lnTo>
                  <a:pt x="1841651" y="2006600"/>
                </a:lnTo>
                <a:lnTo>
                  <a:pt x="1830739" y="2019300"/>
                </a:lnTo>
                <a:lnTo>
                  <a:pt x="1819721" y="2032000"/>
                </a:lnTo>
                <a:close/>
              </a:path>
              <a:path w="2266950" h="2260600">
                <a:moveTo>
                  <a:pt x="1786053" y="2057400"/>
                </a:moveTo>
                <a:lnTo>
                  <a:pt x="480725" y="2057400"/>
                </a:lnTo>
                <a:lnTo>
                  <a:pt x="458179" y="2032000"/>
                </a:lnTo>
                <a:lnTo>
                  <a:pt x="1808599" y="2032000"/>
                </a:lnTo>
                <a:lnTo>
                  <a:pt x="1786053" y="2057400"/>
                </a:lnTo>
                <a:close/>
              </a:path>
              <a:path w="2266950" h="2260600">
                <a:moveTo>
                  <a:pt x="1751500" y="2082800"/>
                </a:moveTo>
                <a:lnTo>
                  <a:pt x="515278" y="2082800"/>
                </a:lnTo>
                <a:lnTo>
                  <a:pt x="492145" y="2057400"/>
                </a:lnTo>
                <a:lnTo>
                  <a:pt x="1774633" y="2057400"/>
                </a:lnTo>
                <a:lnTo>
                  <a:pt x="1751500" y="2082800"/>
                </a:lnTo>
                <a:close/>
              </a:path>
              <a:path w="2266950" h="2260600">
                <a:moveTo>
                  <a:pt x="1727999" y="2095500"/>
                </a:moveTo>
                <a:lnTo>
                  <a:pt x="538779" y="2095500"/>
                </a:lnTo>
                <a:lnTo>
                  <a:pt x="526983" y="2082800"/>
                </a:lnTo>
                <a:lnTo>
                  <a:pt x="1739795" y="2082800"/>
                </a:lnTo>
                <a:lnTo>
                  <a:pt x="1727999" y="2095500"/>
                </a:lnTo>
                <a:close/>
              </a:path>
              <a:path w="2266950" h="2260600">
                <a:moveTo>
                  <a:pt x="1704136" y="2108200"/>
                </a:moveTo>
                <a:lnTo>
                  <a:pt x="562642" y="2108200"/>
                </a:lnTo>
                <a:lnTo>
                  <a:pt x="550666" y="2095500"/>
                </a:lnTo>
                <a:lnTo>
                  <a:pt x="1716112" y="2095500"/>
                </a:lnTo>
                <a:lnTo>
                  <a:pt x="1704136" y="2108200"/>
                </a:lnTo>
                <a:close/>
              </a:path>
              <a:path w="2266950" h="2260600">
                <a:moveTo>
                  <a:pt x="1679933" y="2120900"/>
                </a:moveTo>
                <a:lnTo>
                  <a:pt x="586845" y="2120900"/>
                </a:lnTo>
                <a:lnTo>
                  <a:pt x="574701" y="2108200"/>
                </a:lnTo>
                <a:lnTo>
                  <a:pt x="1692077" y="2108200"/>
                </a:lnTo>
                <a:lnTo>
                  <a:pt x="1679933" y="2120900"/>
                </a:lnTo>
                <a:close/>
              </a:path>
              <a:path w="2266950" h="2260600">
                <a:moveTo>
                  <a:pt x="1655397" y="2133600"/>
                </a:moveTo>
                <a:lnTo>
                  <a:pt x="611381" y="2133600"/>
                </a:lnTo>
                <a:lnTo>
                  <a:pt x="599073" y="2120900"/>
                </a:lnTo>
                <a:lnTo>
                  <a:pt x="1667706" y="2120900"/>
                </a:lnTo>
                <a:lnTo>
                  <a:pt x="1655397" y="2133600"/>
                </a:lnTo>
                <a:close/>
              </a:path>
              <a:path w="2266950" h="2260600">
                <a:moveTo>
                  <a:pt x="1630550" y="2146300"/>
                </a:moveTo>
                <a:lnTo>
                  <a:pt x="636228" y="2146300"/>
                </a:lnTo>
                <a:lnTo>
                  <a:pt x="623766" y="2133600"/>
                </a:lnTo>
                <a:lnTo>
                  <a:pt x="1643012" y="2133600"/>
                </a:lnTo>
                <a:lnTo>
                  <a:pt x="1630550" y="2146300"/>
                </a:lnTo>
                <a:close/>
              </a:path>
              <a:path w="2266950" h="2260600">
                <a:moveTo>
                  <a:pt x="1605400" y="2159000"/>
                </a:moveTo>
                <a:lnTo>
                  <a:pt x="661378" y="2159000"/>
                </a:lnTo>
                <a:lnTo>
                  <a:pt x="648766" y="2146300"/>
                </a:lnTo>
                <a:lnTo>
                  <a:pt x="1618012" y="2146300"/>
                </a:lnTo>
                <a:lnTo>
                  <a:pt x="1605400" y="2159000"/>
                </a:lnTo>
                <a:close/>
              </a:path>
              <a:path w="2266950" h="2260600">
                <a:moveTo>
                  <a:pt x="1579970" y="2171700"/>
                </a:moveTo>
                <a:lnTo>
                  <a:pt x="686808" y="2171700"/>
                </a:lnTo>
                <a:lnTo>
                  <a:pt x="674058" y="2159000"/>
                </a:lnTo>
                <a:lnTo>
                  <a:pt x="1592720" y="2159000"/>
                </a:lnTo>
                <a:lnTo>
                  <a:pt x="1579970" y="2171700"/>
                </a:lnTo>
                <a:close/>
              </a:path>
              <a:path w="2266950" h="2260600">
                <a:moveTo>
                  <a:pt x="1554267" y="2184400"/>
                </a:moveTo>
                <a:lnTo>
                  <a:pt x="712511" y="2184400"/>
                </a:lnTo>
                <a:lnTo>
                  <a:pt x="699627" y="2171700"/>
                </a:lnTo>
                <a:lnTo>
                  <a:pt x="1567151" y="2171700"/>
                </a:lnTo>
                <a:lnTo>
                  <a:pt x="1554267" y="2184400"/>
                </a:lnTo>
                <a:close/>
              </a:path>
              <a:path w="2266950" h="2260600">
                <a:moveTo>
                  <a:pt x="1515245" y="2197100"/>
                </a:moveTo>
                <a:lnTo>
                  <a:pt x="751533" y="2197100"/>
                </a:lnTo>
                <a:lnTo>
                  <a:pt x="738464" y="2184400"/>
                </a:lnTo>
                <a:lnTo>
                  <a:pt x="1528314" y="2184400"/>
                </a:lnTo>
                <a:lnTo>
                  <a:pt x="1515245" y="2197100"/>
                </a:lnTo>
                <a:close/>
              </a:path>
              <a:path w="2266950" h="2260600">
                <a:moveTo>
                  <a:pt x="1475706" y="2209800"/>
                </a:moveTo>
                <a:lnTo>
                  <a:pt x="791072" y="2209800"/>
                </a:lnTo>
                <a:lnTo>
                  <a:pt x="777839" y="2197100"/>
                </a:lnTo>
                <a:lnTo>
                  <a:pt x="1488939" y="2197100"/>
                </a:lnTo>
                <a:lnTo>
                  <a:pt x="1475706" y="2209800"/>
                </a:lnTo>
                <a:close/>
              </a:path>
              <a:path w="2266950" h="2260600">
                <a:moveTo>
                  <a:pt x="1435701" y="2222500"/>
                </a:moveTo>
                <a:lnTo>
                  <a:pt x="831077" y="2222500"/>
                </a:lnTo>
                <a:lnTo>
                  <a:pt x="817695" y="2209800"/>
                </a:lnTo>
                <a:lnTo>
                  <a:pt x="1449083" y="2209800"/>
                </a:lnTo>
                <a:lnTo>
                  <a:pt x="1435701" y="2222500"/>
                </a:lnTo>
                <a:close/>
              </a:path>
              <a:path w="2266950" h="2260600">
                <a:moveTo>
                  <a:pt x="1395287" y="2235200"/>
                </a:moveTo>
                <a:lnTo>
                  <a:pt x="871492" y="2235200"/>
                </a:lnTo>
                <a:lnTo>
                  <a:pt x="857977" y="2222500"/>
                </a:lnTo>
                <a:lnTo>
                  <a:pt x="1408801" y="2222500"/>
                </a:lnTo>
                <a:lnTo>
                  <a:pt x="1395287" y="2235200"/>
                </a:lnTo>
                <a:close/>
              </a:path>
              <a:path w="2266950" h="2260600">
                <a:moveTo>
                  <a:pt x="1327170" y="2247900"/>
                </a:moveTo>
                <a:lnTo>
                  <a:pt x="939608" y="2247900"/>
                </a:lnTo>
                <a:lnTo>
                  <a:pt x="925919" y="2235200"/>
                </a:lnTo>
                <a:lnTo>
                  <a:pt x="1340859" y="2235200"/>
                </a:lnTo>
                <a:lnTo>
                  <a:pt x="1327170" y="2247900"/>
                </a:lnTo>
                <a:close/>
              </a:path>
              <a:path w="2266950" h="2260600">
                <a:moveTo>
                  <a:pt x="1244489" y="2260600"/>
                </a:moveTo>
                <a:lnTo>
                  <a:pt x="1022289" y="2260600"/>
                </a:lnTo>
                <a:lnTo>
                  <a:pt x="1008454" y="2247900"/>
                </a:lnTo>
                <a:lnTo>
                  <a:pt x="1258324" y="2247900"/>
                </a:lnTo>
                <a:lnTo>
                  <a:pt x="1244489" y="2260600"/>
                </a:lnTo>
                <a:close/>
              </a:path>
            </a:pathLst>
          </a:custGeom>
          <a:solidFill>
            <a:srgbClr val="974F2F"/>
          </a:solidFill>
        </p:spPr>
        <p:txBody>
          <a:bodyPr wrap="square" lIns="0" tIns="0" rIns="0" bIns="0" rtlCol="0"/>
          <a:lstStyle/>
          <a:p>
            <a:endParaRPr/>
          </a:p>
        </p:txBody>
      </p:sp>
      <p:sp>
        <p:nvSpPr>
          <p:cNvPr id="33" name="ZoneTexte 32"/>
          <p:cNvSpPr txBox="1"/>
          <p:nvPr/>
        </p:nvSpPr>
        <p:spPr>
          <a:xfrm>
            <a:off x="6324600" y="7997027"/>
            <a:ext cx="685800" cy="523220"/>
          </a:xfrm>
          <a:prstGeom prst="rect">
            <a:avLst/>
          </a:prstGeom>
          <a:noFill/>
        </p:spPr>
        <p:txBody>
          <a:bodyPr wrap="square" rtlCol="0">
            <a:spAutoFit/>
          </a:bodyPr>
          <a:lstStyle/>
          <a:p>
            <a:r>
              <a:rPr lang="en-US" sz="2800" b="1" dirty="0" smtClean="0"/>
              <a:t>04</a:t>
            </a:r>
            <a:endParaRPr lang="en-US" sz="2800" b="1" dirty="0"/>
          </a:p>
        </p:txBody>
      </p:sp>
      <p:sp>
        <p:nvSpPr>
          <p:cNvPr id="34" name="object 4"/>
          <p:cNvSpPr txBox="1"/>
          <p:nvPr/>
        </p:nvSpPr>
        <p:spPr>
          <a:xfrm>
            <a:off x="8077200" y="6474460"/>
            <a:ext cx="3134360" cy="421640"/>
          </a:xfrm>
          <a:prstGeom prst="rect">
            <a:avLst/>
          </a:prstGeom>
        </p:spPr>
        <p:txBody>
          <a:bodyPr vert="horz" wrap="square" lIns="0" tIns="12700" rIns="0" bIns="0" rtlCol="0">
            <a:spAutoFit/>
          </a:bodyPr>
          <a:lstStyle/>
          <a:p>
            <a:pPr marL="12700">
              <a:lnSpc>
                <a:spcPct val="100000"/>
              </a:lnSpc>
              <a:spcBef>
                <a:spcPts val="100"/>
              </a:spcBef>
            </a:pPr>
            <a:r>
              <a:rPr lang="en-US" sz="2600" b="1" spc="55" dirty="0" smtClean="0">
                <a:solidFill>
                  <a:srgbClr val="323232"/>
                </a:solidFill>
                <a:latin typeface="Georgia"/>
                <a:cs typeface="Georgia"/>
              </a:rPr>
              <a:t>Les </a:t>
            </a:r>
            <a:r>
              <a:rPr lang="en-US" sz="2600" b="1" spc="55" dirty="0" err="1" smtClean="0">
                <a:solidFill>
                  <a:srgbClr val="323232"/>
                </a:solidFill>
                <a:latin typeface="Georgia"/>
                <a:cs typeface="Georgia"/>
              </a:rPr>
              <a:t>algorithmes</a:t>
            </a:r>
            <a:endParaRPr sz="2600" b="1" dirty="0">
              <a:latin typeface="Georgia"/>
              <a:cs typeface="Georgia"/>
            </a:endParaRPr>
          </a:p>
        </p:txBody>
      </p:sp>
      <p:sp>
        <p:nvSpPr>
          <p:cNvPr id="35" name="object 4"/>
          <p:cNvSpPr txBox="1"/>
          <p:nvPr/>
        </p:nvSpPr>
        <p:spPr>
          <a:xfrm>
            <a:off x="8067040" y="8098607"/>
            <a:ext cx="3134360" cy="421640"/>
          </a:xfrm>
          <a:prstGeom prst="rect">
            <a:avLst/>
          </a:prstGeom>
        </p:spPr>
        <p:txBody>
          <a:bodyPr vert="horz" wrap="square" lIns="0" tIns="12700" rIns="0" bIns="0" rtlCol="0">
            <a:spAutoFit/>
          </a:bodyPr>
          <a:lstStyle/>
          <a:p>
            <a:pPr marL="12700">
              <a:lnSpc>
                <a:spcPct val="100000"/>
              </a:lnSpc>
              <a:spcBef>
                <a:spcPts val="100"/>
              </a:spcBef>
            </a:pPr>
            <a:r>
              <a:rPr lang="en-US" sz="2600" b="1" spc="55" dirty="0" smtClean="0">
                <a:solidFill>
                  <a:srgbClr val="323232"/>
                </a:solidFill>
                <a:latin typeface="Georgia"/>
                <a:cs typeface="Georgia"/>
              </a:rPr>
              <a:t>Conclusion</a:t>
            </a:r>
            <a:endParaRPr sz="2600" b="1" dirty="0">
              <a:latin typeface="Georgia"/>
              <a:cs typeface="Georgia"/>
            </a:endParaRPr>
          </a:p>
        </p:txBody>
      </p:sp>
      <p:sp>
        <p:nvSpPr>
          <p:cNvPr id="36" name="object 2"/>
          <p:cNvSpPr txBox="1"/>
          <p:nvPr/>
        </p:nvSpPr>
        <p:spPr>
          <a:xfrm rot="10800000">
            <a:off x="1423760" y="723898"/>
            <a:ext cx="1615827" cy="7116375"/>
          </a:xfrm>
          <a:prstGeom prst="rect">
            <a:avLst/>
          </a:prstGeom>
        </p:spPr>
        <p:txBody>
          <a:bodyPr vert="vert" wrap="square" lIns="0" tIns="0" rIns="0" bIns="0" rtlCol="0">
            <a:spAutoFit/>
          </a:bodyPr>
          <a:lstStyle/>
          <a:p>
            <a:pPr marL="12700">
              <a:lnSpc>
                <a:spcPts val="12555"/>
              </a:lnSpc>
            </a:pPr>
            <a:r>
              <a:rPr lang="en-US" sz="9600" i="1" spc="-1235" dirty="0" smtClean="0">
                <a:solidFill>
                  <a:srgbClr val="323232"/>
                </a:solidFill>
                <a:latin typeface="Garamond"/>
                <a:cs typeface="Garamond"/>
              </a:rPr>
              <a:t>Plan   De    Travail</a:t>
            </a:r>
            <a:endParaRPr sz="9600" dirty="0">
              <a:latin typeface="Garamond"/>
              <a:cs typeface="Garamond"/>
            </a:endParaRPr>
          </a:p>
        </p:txBody>
      </p:sp>
      <p:sp>
        <p:nvSpPr>
          <p:cNvPr id="37" name="object 5"/>
          <p:cNvSpPr/>
          <p:nvPr/>
        </p:nvSpPr>
        <p:spPr>
          <a:xfrm>
            <a:off x="2209800" y="8953500"/>
            <a:ext cx="0" cy="1333500"/>
          </a:xfrm>
          <a:custGeom>
            <a:avLst/>
            <a:gdLst/>
            <a:ahLst/>
            <a:cxnLst/>
            <a:rect l="l" t="t" r="r" b="b"/>
            <a:pathLst>
              <a:path h="1333500">
                <a:moveTo>
                  <a:pt x="0" y="0"/>
                </a:moveTo>
                <a:lnTo>
                  <a:pt x="0" y="1333499"/>
                </a:lnTo>
              </a:path>
            </a:pathLst>
          </a:custGeom>
          <a:ln w="38099">
            <a:solidFill>
              <a:srgbClr val="323232"/>
            </a:solidFill>
          </a:ln>
        </p:spPr>
        <p:txBody>
          <a:bodyPr wrap="square" lIns="0" tIns="0" rIns="0" bIns="0" rtlCol="0"/>
          <a:lstStyle/>
          <a:p>
            <a:endParaRPr/>
          </a:p>
        </p:txBody>
      </p:sp>
      <p:sp>
        <p:nvSpPr>
          <p:cNvPr id="40" name="object 5"/>
          <p:cNvSpPr/>
          <p:nvPr/>
        </p:nvSpPr>
        <p:spPr>
          <a:xfrm>
            <a:off x="2362200" y="0"/>
            <a:ext cx="0" cy="1333500"/>
          </a:xfrm>
          <a:custGeom>
            <a:avLst/>
            <a:gdLst/>
            <a:ahLst/>
            <a:cxnLst/>
            <a:rect l="l" t="t" r="r" b="b"/>
            <a:pathLst>
              <a:path h="1333500">
                <a:moveTo>
                  <a:pt x="0" y="0"/>
                </a:moveTo>
                <a:lnTo>
                  <a:pt x="0" y="1333499"/>
                </a:lnTo>
              </a:path>
            </a:pathLst>
          </a:custGeom>
          <a:ln w="38099">
            <a:solidFill>
              <a:srgbClr val="323232"/>
            </a:solidFill>
          </a:ln>
        </p:spPr>
        <p:txBody>
          <a:bodyPr wrap="square" lIns="0" tIns="0" rIns="0" bIns="0" rtlCol="0"/>
          <a:lstStyle/>
          <a:p>
            <a:endParaRPr/>
          </a:p>
        </p:txBody>
      </p:sp>
      <p:sp>
        <p:nvSpPr>
          <p:cNvPr id="41" name="object 11"/>
          <p:cNvSpPr/>
          <p:nvPr/>
        </p:nvSpPr>
        <p:spPr>
          <a:xfrm>
            <a:off x="13438441" y="2358035"/>
            <a:ext cx="4468559" cy="453528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3"/>
            <a:ext cx="5181600" cy="10287000"/>
          </a:xfrm>
          <a:custGeom>
            <a:avLst/>
            <a:gdLst/>
            <a:ahLst/>
            <a:cxnLst/>
            <a:rect l="l" t="t" r="r" b="b"/>
            <a:pathLst>
              <a:path w="5181600" h="10287000">
                <a:moveTo>
                  <a:pt x="0" y="10286996"/>
                </a:moveTo>
                <a:lnTo>
                  <a:pt x="0" y="0"/>
                </a:lnTo>
                <a:lnTo>
                  <a:pt x="5181599" y="0"/>
                </a:lnTo>
                <a:lnTo>
                  <a:pt x="5181599" y="10286996"/>
                </a:lnTo>
                <a:lnTo>
                  <a:pt x="0" y="10286996"/>
                </a:lnTo>
                <a:close/>
              </a:path>
            </a:pathLst>
          </a:custGeom>
          <a:solidFill>
            <a:srgbClr val="D5B9AE"/>
          </a:solidFill>
        </p:spPr>
        <p:txBody>
          <a:bodyPr wrap="square" lIns="0" tIns="0" rIns="0" bIns="0" rtlCol="0"/>
          <a:lstStyle/>
          <a:p>
            <a:endParaRPr/>
          </a:p>
        </p:txBody>
      </p:sp>
      <p:sp>
        <p:nvSpPr>
          <p:cNvPr id="5" name="object 5"/>
          <p:cNvSpPr txBox="1"/>
          <p:nvPr/>
        </p:nvSpPr>
        <p:spPr>
          <a:xfrm>
            <a:off x="8229600" y="3123536"/>
            <a:ext cx="7934325" cy="3298980"/>
          </a:xfrm>
          <a:prstGeom prst="rect">
            <a:avLst/>
          </a:prstGeom>
        </p:spPr>
        <p:txBody>
          <a:bodyPr vert="horz" wrap="square" lIns="0" tIns="12700" rIns="0" bIns="0" rtlCol="0">
            <a:spAutoFit/>
          </a:bodyPr>
          <a:lstStyle/>
          <a:p>
            <a:pPr marL="12700" marR="5080">
              <a:lnSpc>
                <a:spcPct val="122600"/>
              </a:lnSpc>
              <a:spcBef>
                <a:spcPts val="2640"/>
              </a:spcBef>
            </a:pPr>
            <a:r>
              <a:rPr lang="fr-FR" sz="2600" dirty="0" smtClean="0">
                <a:latin typeface="Georgia" panose="02040502050405020303" pitchFamily="18" charset="0"/>
              </a:rPr>
              <a:t>Dans </a:t>
            </a:r>
            <a:r>
              <a:rPr lang="fr-FR" sz="2600" dirty="0">
                <a:latin typeface="Georgia" panose="02040502050405020303" pitchFamily="18" charset="0"/>
              </a:rPr>
              <a:t>le domaine </a:t>
            </a:r>
            <a:r>
              <a:rPr lang="fr-FR" sz="2600" dirty="0" smtClean="0">
                <a:latin typeface="Georgia" panose="02040502050405020303" pitchFamily="18" charset="0"/>
              </a:rPr>
              <a:t>du </a:t>
            </a:r>
            <a:r>
              <a:rPr lang="fr-FR" sz="2600" dirty="0">
                <a:latin typeface="Georgia" panose="02040502050405020303" pitchFamily="18" charset="0"/>
              </a:rPr>
              <a:t>D</a:t>
            </a:r>
            <a:r>
              <a:rPr lang="fr-FR" sz="2600" dirty="0" smtClean="0">
                <a:latin typeface="Georgia" panose="02040502050405020303" pitchFamily="18" charset="0"/>
              </a:rPr>
              <a:t>ata Mining, </a:t>
            </a:r>
            <a:r>
              <a:rPr lang="fr-FR" sz="2600" dirty="0">
                <a:latin typeface="Georgia" panose="02040502050405020303" pitchFamily="18" charset="0"/>
              </a:rPr>
              <a:t>La méthode d`analyse des association est indispensable pour découvrir des relations cachées ayant un intérêt pour le statisticien entre deux ou plusieurs variables stockées dans de très </a:t>
            </a:r>
            <a:r>
              <a:rPr lang="fr-FR" sz="2600" dirty="0" smtClean="0">
                <a:latin typeface="Georgia" panose="02040502050405020303" pitchFamily="18" charset="0"/>
              </a:rPr>
              <a:t>importantes Bases de données</a:t>
            </a:r>
            <a:endParaRPr lang="en-US" sz="2600" dirty="0">
              <a:latin typeface="Georgia" panose="02040502050405020303" pitchFamily="18" charset="0"/>
            </a:endParaRPr>
          </a:p>
          <a:p>
            <a:pPr marL="12700" marR="5080">
              <a:lnSpc>
                <a:spcPct val="122600"/>
              </a:lnSpc>
              <a:spcBef>
                <a:spcPts val="2640"/>
              </a:spcBef>
            </a:pPr>
            <a:endParaRPr sz="2600" dirty="0">
              <a:latin typeface="Georgia"/>
              <a:cs typeface="Georgia"/>
            </a:endParaRPr>
          </a:p>
        </p:txBody>
      </p:sp>
      <p:sp>
        <p:nvSpPr>
          <p:cNvPr id="7" name="object 7"/>
          <p:cNvSpPr/>
          <p:nvPr/>
        </p:nvSpPr>
        <p:spPr>
          <a:xfrm flipV="1">
            <a:off x="16611600" y="3467102"/>
            <a:ext cx="1677003" cy="76198"/>
          </a:xfrm>
          <a:custGeom>
            <a:avLst/>
            <a:gdLst/>
            <a:ahLst/>
            <a:cxnLst/>
            <a:rect l="l" t="t" r="r" b="b"/>
            <a:pathLst>
              <a:path w="1116965">
                <a:moveTo>
                  <a:pt x="0" y="0"/>
                </a:moveTo>
                <a:lnTo>
                  <a:pt x="1116361" y="0"/>
                </a:lnTo>
              </a:path>
            </a:pathLst>
          </a:custGeom>
          <a:ln w="38099">
            <a:solidFill>
              <a:srgbClr val="323232"/>
            </a:solidFill>
          </a:ln>
        </p:spPr>
        <p:txBody>
          <a:bodyPr wrap="square" lIns="0" tIns="0" rIns="0" bIns="0" rtlCol="0"/>
          <a:lstStyle/>
          <a:p>
            <a:endParaRPr/>
          </a:p>
        </p:txBody>
      </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18" y="3123536"/>
            <a:ext cx="7353518" cy="262895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2514600" y="342900"/>
            <a:ext cx="13178656" cy="1219200"/>
          </a:xfrm>
          <a:custGeom>
            <a:avLst/>
            <a:gdLst/>
            <a:ahLst/>
            <a:cxnLst/>
            <a:rect l="l" t="t" r="r" b="b"/>
            <a:pathLst>
              <a:path w="5067300" h="4762500">
                <a:moveTo>
                  <a:pt x="0" y="0"/>
                </a:moveTo>
                <a:lnTo>
                  <a:pt x="5067299" y="0"/>
                </a:lnTo>
                <a:lnTo>
                  <a:pt x="5067299" y="4762499"/>
                </a:lnTo>
                <a:lnTo>
                  <a:pt x="0" y="4762499"/>
                </a:lnTo>
                <a:lnTo>
                  <a:pt x="0" y="0"/>
                </a:lnTo>
                <a:close/>
              </a:path>
            </a:pathLst>
          </a:custGeom>
          <a:solidFill>
            <a:srgbClr val="D5B9AE"/>
          </a:solidFill>
        </p:spPr>
        <p:txBody>
          <a:bodyPr wrap="square" lIns="0" tIns="0" rIns="0" bIns="0" rtlCol="0"/>
          <a:lstStyle/>
          <a:p>
            <a:endParaRPr/>
          </a:p>
        </p:txBody>
      </p:sp>
      <p:sp>
        <p:nvSpPr>
          <p:cNvPr id="8" name="object 2"/>
          <p:cNvSpPr txBox="1"/>
          <p:nvPr/>
        </p:nvSpPr>
        <p:spPr>
          <a:xfrm>
            <a:off x="3886200" y="2005"/>
            <a:ext cx="9372600" cy="1906740"/>
          </a:xfrm>
          <a:prstGeom prst="rect">
            <a:avLst/>
          </a:prstGeom>
        </p:spPr>
        <p:txBody>
          <a:bodyPr vert="horz" wrap="square" lIns="0" tIns="317500" rIns="0" bIns="0" rtlCol="0">
            <a:spAutoFit/>
          </a:bodyPr>
          <a:lstStyle/>
          <a:p>
            <a:pPr marL="240665" marR="5080" indent="-228600" algn="r">
              <a:lnSpc>
                <a:spcPts val="12000"/>
              </a:lnSpc>
              <a:spcBef>
                <a:spcPts val="2500"/>
              </a:spcBef>
            </a:pPr>
            <a:r>
              <a:rPr lang="en-US" sz="12000" i="1" spc="-2475" dirty="0" smtClean="0">
                <a:solidFill>
                  <a:srgbClr val="323232"/>
                </a:solidFill>
                <a:latin typeface="Garamond"/>
                <a:cs typeface="Garamond"/>
              </a:rPr>
              <a:t>DATA           MINING</a:t>
            </a:r>
            <a:endParaRPr sz="12000" dirty="0">
              <a:latin typeface="Garamond"/>
              <a:cs typeface="Garamond"/>
            </a:endParaRP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272" y="2476500"/>
            <a:ext cx="16869770" cy="69342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6878300" y="4572000"/>
            <a:ext cx="1409700" cy="0"/>
          </a:xfrm>
          <a:custGeom>
            <a:avLst/>
            <a:gdLst/>
            <a:ahLst/>
            <a:cxnLst/>
            <a:rect l="l" t="t" r="r" b="b"/>
            <a:pathLst>
              <a:path w="1409700">
                <a:moveTo>
                  <a:pt x="0" y="0"/>
                </a:moveTo>
                <a:lnTo>
                  <a:pt x="1409699" y="0"/>
                </a:lnTo>
              </a:path>
            </a:pathLst>
          </a:custGeom>
          <a:ln w="38099">
            <a:solidFill>
              <a:srgbClr val="323232"/>
            </a:solidFill>
          </a:ln>
        </p:spPr>
        <p:txBody>
          <a:bodyPr wrap="square" lIns="0" tIns="0" rIns="0" bIns="0" rtlCol="0"/>
          <a:lstStyle/>
          <a:p>
            <a:endParaRPr/>
          </a:p>
        </p:txBody>
      </p:sp>
      <p:sp>
        <p:nvSpPr>
          <p:cNvPr id="2" name="ZoneTexte 1"/>
          <p:cNvSpPr txBox="1"/>
          <p:nvPr/>
        </p:nvSpPr>
        <p:spPr>
          <a:xfrm>
            <a:off x="6210300" y="2200726"/>
            <a:ext cx="36576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800" b="1" dirty="0" smtClean="0"/>
              <a:t>DATA MINING</a:t>
            </a:r>
          </a:p>
        </p:txBody>
      </p:sp>
      <p:sp>
        <p:nvSpPr>
          <p:cNvPr id="9" name="ZoneTexte 8"/>
          <p:cNvSpPr txBox="1"/>
          <p:nvPr/>
        </p:nvSpPr>
        <p:spPr>
          <a:xfrm>
            <a:off x="1295400" y="3602504"/>
            <a:ext cx="3657600"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400" b="1" dirty="0" err="1" smtClean="0"/>
              <a:t>Descriptif</a:t>
            </a:r>
            <a:endParaRPr lang="en-US" sz="2400" b="1" dirty="0" smtClean="0"/>
          </a:p>
          <a:p>
            <a:pPr algn="ctr"/>
            <a:r>
              <a:rPr lang="en-US" sz="2400" b="1" dirty="0" err="1" smtClean="0"/>
              <a:t>Mettre</a:t>
            </a:r>
            <a:r>
              <a:rPr lang="en-US" sz="2400" b="1" dirty="0" smtClean="0"/>
              <a:t> </a:t>
            </a:r>
            <a:r>
              <a:rPr lang="en-US" sz="2400" b="1" dirty="0" err="1" smtClean="0"/>
              <a:t>en</a:t>
            </a:r>
            <a:r>
              <a:rPr lang="en-US" sz="2400" b="1" dirty="0" smtClean="0"/>
              <a:t> evidence des </a:t>
            </a:r>
            <a:r>
              <a:rPr lang="en-US" sz="2400" b="1" dirty="0" err="1" smtClean="0"/>
              <a:t>informations</a:t>
            </a:r>
            <a:r>
              <a:rPr lang="en-US" sz="2400" b="1" dirty="0" smtClean="0"/>
              <a:t> </a:t>
            </a:r>
            <a:r>
              <a:rPr lang="en-US" sz="2400" b="1" dirty="0" err="1" smtClean="0"/>
              <a:t>présentes</a:t>
            </a:r>
            <a:endParaRPr lang="en-US" sz="2400" b="1" dirty="0" smtClean="0"/>
          </a:p>
          <a:p>
            <a:pPr algn="ctr"/>
            <a:endParaRPr lang="en-US" sz="2400" b="1" dirty="0" smtClean="0"/>
          </a:p>
        </p:txBody>
      </p:sp>
      <p:sp>
        <p:nvSpPr>
          <p:cNvPr id="10" name="ZoneTexte 9"/>
          <p:cNvSpPr txBox="1"/>
          <p:nvPr/>
        </p:nvSpPr>
        <p:spPr>
          <a:xfrm>
            <a:off x="1104900" y="6976094"/>
            <a:ext cx="4038600"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571500" indent="-571500">
              <a:buFont typeface="Arial" panose="020B0604020202020204" pitchFamily="34" charset="0"/>
              <a:buChar char="•"/>
            </a:pPr>
            <a:r>
              <a:rPr lang="en-US" sz="4000" dirty="0" err="1" smtClean="0"/>
              <a:t>Visualisation</a:t>
            </a:r>
            <a:endParaRPr lang="en-US" sz="4000" dirty="0" smtClean="0"/>
          </a:p>
          <a:p>
            <a:pPr marL="571500" indent="-571500">
              <a:buFont typeface="Arial" panose="020B0604020202020204" pitchFamily="34" charset="0"/>
              <a:buChar char="•"/>
            </a:pPr>
            <a:r>
              <a:rPr lang="en-US" sz="4000" dirty="0" err="1" smtClean="0"/>
              <a:t>Regroupement</a:t>
            </a:r>
            <a:endParaRPr lang="en-US" sz="4000" dirty="0" smtClean="0"/>
          </a:p>
          <a:p>
            <a:pPr marL="571500" indent="-571500">
              <a:buFont typeface="Arial" panose="020B0604020202020204" pitchFamily="34" charset="0"/>
              <a:buChar char="•"/>
            </a:pPr>
            <a:r>
              <a:rPr lang="en-US" sz="4000" dirty="0" smtClean="0"/>
              <a:t>Association</a:t>
            </a:r>
            <a:endParaRPr lang="en-US" sz="4000" dirty="0"/>
          </a:p>
        </p:txBody>
      </p:sp>
      <p:sp>
        <p:nvSpPr>
          <p:cNvPr id="11" name="ZoneTexte 10"/>
          <p:cNvSpPr txBox="1"/>
          <p:nvPr/>
        </p:nvSpPr>
        <p:spPr>
          <a:xfrm>
            <a:off x="1104900" y="5652655"/>
            <a:ext cx="4038600"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4000" dirty="0" smtClean="0"/>
              <a:t>Technique </a:t>
            </a:r>
            <a:r>
              <a:rPr lang="en-US" sz="4000" dirty="0" err="1" smtClean="0"/>
              <a:t>descriptives</a:t>
            </a:r>
            <a:r>
              <a:rPr lang="en-US" sz="4000" dirty="0" smtClean="0"/>
              <a:t> </a:t>
            </a:r>
            <a:endParaRPr lang="en-US" sz="4000" dirty="0"/>
          </a:p>
        </p:txBody>
      </p:sp>
      <p:sp>
        <p:nvSpPr>
          <p:cNvPr id="12" name="ZoneTexte 11"/>
          <p:cNvSpPr txBox="1"/>
          <p:nvPr/>
        </p:nvSpPr>
        <p:spPr>
          <a:xfrm>
            <a:off x="11121736" y="3602504"/>
            <a:ext cx="3657600"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400" b="1" dirty="0" err="1" smtClean="0"/>
              <a:t>Predictif</a:t>
            </a:r>
            <a:endParaRPr lang="en-US" sz="2400" b="1" dirty="0" smtClean="0"/>
          </a:p>
          <a:p>
            <a:pPr algn="ctr"/>
            <a:r>
              <a:rPr lang="en-US" sz="2400" b="1" dirty="0" err="1" smtClean="0"/>
              <a:t>Extrapoler</a:t>
            </a:r>
            <a:r>
              <a:rPr lang="en-US" sz="2400" b="1" dirty="0" smtClean="0"/>
              <a:t> des </a:t>
            </a:r>
            <a:r>
              <a:rPr lang="en-US" sz="2400" b="1" dirty="0" err="1" smtClean="0"/>
              <a:t>nouvelles</a:t>
            </a:r>
            <a:r>
              <a:rPr lang="en-US" sz="2400" b="1" dirty="0" smtClean="0"/>
              <a:t> </a:t>
            </a:r>
            <a:r>
              <a:rPr lang="en-US" sz="2400" b="1" dirty="0" err="1" smtClean="0"/>
              <a:t>informations</a:t>
            </a:r>
            <a:r>
              <a:rPr lang="en-US" sz="2400" b="1" dirty="0" smtClean="0"/>
              <a:t> a </a:t>
            </a:r>
            <a:r>
              <a:rPr lang="en-US" sz="2400" b="1" dirty="0" err="1" smtClean="0"/>
              <a:t>partir</a:t>
            </a:r>
            <a:r>
              <a:rPr lang="en-US" sz="2400" b="1" dirty="0" smtClean="0"/>
              <a:t> de </a:t>
            </a:r>
            <a:r>
              <a:rPr lang="en-US" sz="2400" b="1" dirty="0" err="1" smtClean="0"/>
              <a:t>donnees</a:t>
            </a:r>
            <a:r>
              <a:rPr lang="en-US" sz="2400" b="1" dirty="0" smtClean="0"/>
              <a:t> </a:t>
            </a:r>
            <a:r>
              <a:rPr lang="en-US" sz="2400" b="1" dirty="0" err="1" smtClean="0"/>
              <a:t>existantes</a:t>
            </a:r>
            <a:endParaRPr lang="en-US" sz="2400" b="1" dirty="0" smtClean="0"/>
          </a:p>
        </p:txBody>
      </p:sp>
      <p:sp>
        <p:nvSpPr>
          <p:cNvPr id="13" name="ZoneTexte 12"/>
          <p:cNvSpPr txBox="1"/>
          <p:nvPr/>
        </p:nvSpPr>
        <p:spPr>
          <a:xfrm>
            <a:off x="10931236" y="6976094"/>
            <a:ext cx="4038600"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571500" indent="-571500">
              <a:buFont typeface="Arial" panose="020B0604020202020204" pitchFamily="34" charset="0"/>
              <a:buChar char="•"/>
            </a:pPr>
            <a:r>
              <a:rPr lang="en-US" sz="4000" dirty="0" smtClean="0"/>
              <a:t>Classification</a:t>
            </a:r>
          </a:p>
          <a:p>
            <a:pPr marL="571500" indent="-571500">
              <a:buFont typeface="Arial" panose="020B0604020202020204" pitchFamily="34" charset="0"/>
              <a:buChar char="•"/>
            </a:pPr>
            <a:r>
              <a:rPr lang="en-US" sz="4000" dirty="0" smtClean="0"/>
              <a:t>Regression</a:t>
            </a:r>
          </a:p>
          <a:p>
            <a:pPr marL="571500" indent="-571500">
              <a:buFont typeface="Arial" panose="020B0604020202020204" pitchFamily="34" charset="0"/>
              <a:buChar char="•"/>
            </a:pPr>
            <a:r>
              <a:rPr lang="en-US" sz="4000" dirty="0" smtClean="0"/>
              <a:t>Association</a:t>
            </a:r>
            <a:endParaRPr lang="en-US" sz="4000" dirty="0"/>
          </a:p>
        </p:txBody>
      </p:sp>
      <p:sp>
        <p:nvSpPr>
          <p:cNvPr id="14" name="ZoneTexte 13"/>
          <p:cNvSpPr txBox="1"/>
          <p:nvPr/>
        </p:nvSpPr>
        <p:spPr>
          <a:xfrm>
            <a:off x="10931236" y="5652655"/>
            <a:ext cx="4038600"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4000" dirty="0" smtClean="0"/>
              <a:t>Technique </a:t>
            </a:r>
            <a:r>
              <a:rPr lang="en-US" sz="4000" dirty="0" err="1" smtClean="0"/>
              <a:t>Predictives</a:t>
            </a:r>
            <a:r>
              <a:rPr lang="en-US" sz="4000" dirty="0" smtClean="0"/>
              <a:t> </a:t>
            </a:r>
            <a:endParaRPr lang="en-US" sz="4000" dirty="0"/>
          </a:p>
        </p:txBody>
      </p:sp>
      <p:cxnSp>
        <p:nvCxnSpPr>
          <p:cNvPr id="15" name="Connecteur droit 14"/>
          <p:cNvCxnSpPr>
            <a:stCxn id="9" idx="0"/>
          </p:cNvCxnSpPr>
          <p:nvPr/>
        </p:nvCxnSpPr>
        <p:spPr>
          <a:xfrm flipV="1">
            <a:off x="3124200" y="3162300"/>
            <a:ext cx="0" cy="440204"/>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Connecteur droit 15"/>
          <p:cNvCxnSpPr/>
          <p:nvPr/>
        </p:nvCxnSpPr>
        <p:spPr>
          <a:xfrm flipV="1">
            <a:off x="12877800" y="3162300"/>
            <a:ext cx="0" cy="440204"/>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Connecteur droit 16"/>
          <p:cNvCxnSpPr/>
          <p:nvPr/>
        </p:nvCxnSpPr>
        <p:spPr>
          <a:xfrm flipH="1">
            <a:off x="3124200" y="3162300"/>
            <a:ext cx="9753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Connecteur droit 21"/>
          <p:cNvCxnSpPr/>
          <p:nvPr/>
        </p:nvCxnSpPr>
        <p:spPr>
          <a:xfrm flipV="1">
            <a:off x="7924800" y="2723946"/>
            <a:ext cx="0" cy="440204"/>
          </a:xfrm>
          <a:prstGeom prst="line">
            <a:avLst/>
          </a:prstGeom>
        </p:spPr>
        <p:style>
          <a:lnRef idx="3">
            <a:schemeClr val="accent2"/>
          </a:lnRef>
          <a:fillRef idx="0">
            <a:schemeClr val="accent2"/>
          </a:fillRef>
          <a:effectRef idx="2">
            <a:schemeClr val="accent2"/>
          </a:effectRef>
          <a:fontRef idx="minor">
            <a:schemeClr val="tx1"/>
          </a:fontRef>
        </p:style>
      </p:cxnSp>
      <p:sp>
        <p:nvSpPr>
          <p:cNvPr id="23" name="object 6"/>
          <p:cNvSpPr/>
          <p:nvPr/>
        </p:nvSpPr>
        <p:spPr>
          <a:xfrm>
            <a:off x="2514600" y="342900"/>
            <a:ext cx="13178656" cy="1219200"/>
          </a:xfrm>
          <a:custGeom>
            <a:avLst/>
            <a:gdLst/>
            <a:ahLst/>
            <a:cxnLst/>
            <a:rect l="l" t="t" r="r" b="b"/>
            <a:pathLst>
              <a:path w="5067300" h="4762500">
                <a:moveTo>
                  <a:pt x="0" y="0"/>
                </a:moveTo>
                <a:lnTo>
                  <a:pt x="5067299" y="0"/>
                </a:lnTo>
                <a:lnTo>
                  <a:pt x="5067299" y="4762499"/>
                </a:lnTo>
                <a:lnTo>
                  <a:pt x="0" y="4762499"/>
                </a:lnTo>
                <a:lnTo>
                  <a:pt x="0" y="0"/>
                </a:lnTo>
                <a:close/>
              </a:path>
            </a:pathLst>
          </a:custGeom>
          <a:solidFill>
            <a:srgbClr val="D5B9AE"/>
          </a:solidFill>
        </p:spPr>
        <p:txBody>
          <a:bodyPr wrap="square" lIns="0" tIns="0" rIns="0" bIns="0" rtlCol="0"/>
          <a:lstStyle/>
          <a:p>
            <a:endParaRPr/>
          </a:p>
        </p:txBody>
      </p:sp>
      <p:sp>
        <p:nvSpPr>
          <p:cNvPr id="25" name="object 2"/>
          <p:cNvSpPr txBox="1"/>
          <p:nvPr/>
        </p:nvSpPr>
        <p:spPr>
          <a:xfrm>
            <a:off x="3352800" y="2179"/>
            <a:ext cx="9372600" cy="1906740"/>
          </a:xfrm>
          <a:prstGeom prst="rect">
            <a:avLst/>
          </a:prstGeom>
        </p:spPr>
        <p:txBody>
          <a:bodyPr vert="horz" wrap="square" lIns="0" tIns="317500" rIns="0" bIns="0" rtlCol="0">
            <a:spAutoFit/>
          </a:bodyPr>
          <a:lstStyle/>
          <a:p>
            <a:pPr marL="240665" marR="5080" indent="-228600" algn="r">
              <a:lnSpc>
                <a:spcPts val="12000"/>
              </a:lnSpc>
              <a:spcBef>
                <a:spcPts val="2500"/>
              </a:spcBef>
            </a:pPr>
            <a:r>
              <a:rPr lang="en-US" sz="12000" i="1" spc="-2475" dirty="0" smtClean="0">
                <a:solidFill>
                  <a:srgbClr val="323232"/>
                </a:solidFill>
                <a:latin typeface="Garamond"/>
                <a:cs typeface="Garamond"/>
              </a:rPr>
              <a:t>DATA           MINING</a:t>
            </a:r>
            <a:endParaRPr sz="12000" dirty="0">
              <a:latin typeface="Garamond"/>
              <a:cs typeface="Garamond"/>
            </a:endParaRPr>
          </a:p>
        </p:txBody>
      </p:sp>
    </p:spTree>
    <p:extLst>
      <p:ext uri="{BB962C8B-B14F-4D97-AF65-F5344CB8AC3E}">
        <p14:creationId xmlns:p14="http://schemas.microsoft.com/office/powerpoint/2010/main" val="1322955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6878300" y="4572000"/>
            <a:ext cx="1409700" cy="0"/>
          </a:xfrm>
          <a:custGeom>
            <a:avLst/>
            <a:gdLst/>
            <a:ahLst/>
            <a:cxnLst/>
            <a:rect l="l" t="t" r="r" b="b"/>
            <a:pathLst>
              <a:path w="1409700">
                <a:moveTo>
                  <a:pt x="0" y="0"/>
                </a:moveTo>
                <a:lnTo>
                  <a:pt x="1409699" y="0"/>
                </a:lnTo>
              </a:path>
            </a:pathLst>
          </a:custGeom>
          <a:ln w="38099">
            <a:solidFill>
              <a:srgbClr val="323232"/>
            </a:solidFill>
          </a:ln>
        </p:spPr>
        <p:txBody>
          <a:bodyPr wrap="square" lIns="0" tIns="0" rIns="0" bIns="0" rtlCol="0"/>
          <a:lstStyle/>
          <a:p>
            <a:endParaRPr/>
          </a:p>
        </p:txBody>
      </p:sp>
      <p:sp>
        <p:nvSpPr>
          <p:cNvPr id="6" name="object 6"/>
          <p:cNvSpPr/>
          <p:nvPr/>
        </p:nvSpPr>
        <p:spPr>
          <a:xfrm>
            <a:off x="2514600" y="342900"/>
            <a:ext cx="13178656" cy="1516583"/>
          </a:xfrm>
          <a:custGeom>
            <a:avLst/>
            <a:gdLst/>
            <a:ahLst/>
            <a:cxnLst/>
            <a:rect l="l" t="t" r="r" b="b"/>
            <a:pathLst>
              <a:path w="5067300" h="4762500">
                <a:moveTo>
                  <a:pt x="0" y="0"/>
                </a:moveTo>
                <a:lnTo>
                  <a:pt x="5067299" y="0"/>
                </a:lnTo>
                <a:lnTo>
                  <a:pt x="5067299" y="4762499"/>
                </a:lnTo>
                <a:lnTo>
                  <a:pt x="0" y="4762499"/>
                </a:lnTo>
                <a:lnTo>
                  <a:pt x="0" y="0"/>
                </a:lnTo>
                <a:close/>
              </a:path>
            </a:pathLst>
          </a:custGeom>
          <a:solidFill>
            <a:srgbClr val="D5B9AE"/>
          </a:solidFill>
        </p:spPr>
        <p:txBody>
          <a:bodyPr wrap="square" lIns="0" tIns="0" rIns="0" bIns="0" rtlCol="0"/>
          <a:lstStyle/>
          <a:p>
            <a:endParaRPr/>
          </a:p>
        </p:txBody>
      </p:sp>
      <p:sp>
        <p:nvSpPr>
          <p:cNvPr id="8" name="object 2"/>
          <p:cNvSpPr txBox="1"/>
          <p:nvPr/>
        </p:nvSpPr>
        <p:spPr>
          <a:xfrm>
            <a:off x="1143000" y="0"/>
            <a:ext cx="13792200" cy="1859483"/>
          </a:xfrm>
          <a:prstGeom prst="rect">
            <a:avLst/>
          </a:prstGeom>
        </p:spPr>
        <p:txBody>
          <a:bodyPr vert="horz" wrap="square" lIns="0" tIns="317500" rIns="0" bIns="0" rtlCol="0">
            <a:spAutoFit/>
          </a:bodyPr>
          <a:lstStyle/>
          <a:p>
            <a:pPr marL="240665" marR="5080" indent="-228600" algn="r">
              <a:lnSpc>
                <a:spcPts val="12000"/>
              </a:lnSpc>
              <a:spcBef>
                <a:spcPts val="2500"/>
              </a:spcBef>
            </a:pPr>
            <a:r>
              <a:rPr lang="en-US" sz="12000" i="1" spc="-2475" dirty="0" smtClean="0">
                <a:solidFill>
                  <a:srgbClr val="323232"/>
                </a:solidFill>
                <a:latin typeface="Garamond"/>
                <a:cs typeface="Garamond"/>
              </a:rPr>
              <a:t>REGLES       D`ASSOCIATIONS</a:t>
            </a:r>
            <a:endParaRPr sz="12000" dirty="0">
              <a:latin typeface="Garamond"/>
              <a:cs typeface="Garamond"/>
            </a:endParaRPr>
          </a:p>
        </p:txBody>
      </p:sp>
      <p:sp>
        <p:nvSpPr>
          <p:cNvPr id="2" name="ZoneTexte 1"/>
          <p:cNvSpPr txBox="1"/>
          <p:nvPr/>
        </p:nvSpPr>
        <p:spPr>
          <a:xfrm>
            <a:off x="1143000" y="3162300"/>
            <a:ext cx="10134600" cy="2862322"/>
          </a:xfrm>
          <a:prstGeom prst="rect">
            <a:avLst/>
          </a:prstGeom>
          <a:noFill/>
        </p:spPr>
        <p:txBody>
          <a:bodyPr wrap="square" rtlCol="0">
            <a:spAutoFit/>
          </a:bodyPr>
          <a:lstStyle/>
          <a:p>
            <a:r>
              <a:rPr lang="en-US" sz="3600" b="1" dirty="0" err="1" smtClean="0">
                <a:solidFill>
                  <a:srgbClr val="C00000"/>
                </a:solidFill>
              </a:rPr>
              <a:t>Regle</a:t>
            </a:r>
            <a:r>
              <a:rPr lang="en-US" sz="3600" b="1" dirty="0" smtClean="0">
                <a:solidFill>
                  <a:srgbClr val="C00000"/>
                </a:solidFill>
              </a:rPr>
              <a:t> </a:t>
            </a:r>
            <a:r>
              <a:rPr lang="en-US" sz="3600" b="1" dirty="0" err="1" smtClean="0">
                <a:solidFill>
                  <a:srgbClr val="C00000"/>
                </a:solidFill>
              </a:rPr>
              <a:t>d`association</a:t>
            </a:r>
            <a:r>
              <a:rPr lang="en-US" sz="3600" b="1" dirty="0" smtClean="0">
                <a:solidFill>
                  <a:srgbClr val="C00000"/>
                </a:solidFill>
              </a:rPr>
              <a:t> ?</a:t>
            </a:r>
          </a:p>
          <a:p>
            <a:r>
              <a:rPr lang="en-US" sz="3600" dirty="0" smtClean="0"/>
              <a:t>     X &lt;- Y   ,   </a:t>
            </a:r>
          </a:p>
          <a:p>
            <a:r>
              <a:rPr lang="en-US" sz="3600" dirty="0"/>
              <a:t> </a:t>
            </a:r>
            <a:r>
              <a:rPr lang="en-US" sz="3600" dirty="0" smtClean="0"/>
              <a:t>                    X,Y ∈  </a:t>
            </a:r>
            <a:r>
              <a:rPr lang="en-US" sz="3600" dirty="0"/>
              <a:t>{ </a:t>
            </a:r>
            <a:r>
              <a:rPr lang="en-US" sz="3600" dirty="0" smtClean="0"/>
              <a:t>Item1, Item2 …</a:t>
            </a:r>
            <a:r>
              <a:rPr lang="en-US" sz="3600" dirty="0" err="1" smtClean="0"/>
              <a:t>ItemN</a:t>
            </a:r>
            <a:r>
              <a:rPr lang="en-US" sz="3600" dirty="0" smtClean="0"/>
              <a:t> } disjoint</a:t>
            </a:r>
            <a:endParaRPr lang="en-US" sz="3600" dirty="0"/>
          </a:p>
          <a:p>
            <a:r>
              <a:rPr lang="en-US" sz="3600" b="1" dirty="0" smtClean="0"/>
              <a:t> </a:t>
            </a:r>
          </a:p>
          <a:p>
            <a:endParaRPr lang="en-US" sz="3600" b="1" dirty="0"/>
          </a:p>
        </p:txBody>
      </p:sp>
    </p:spTree>
    <p:extLst>
      <p:ext uri="{BB962C8B-B14F-4D97-AF65-F5344CB8AC3E}">
        <p14:creationId xmlns:p14="http://schemas.microsoft.com/office/powerpoint/2010/main" val="2896919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6878300" y="4572000"/>
            <a:ext cx="1409700" cy="0"/>
          </a:xfrm>
          <a:custGeom>
            <a:avLst/>
            <a:gdLst/>
            <a:ahLst/>
            <a:cxnLst/>
            <a:rect l="l" t="t" r="r" b="b"/>
            <a:pathLst>
              <a:path w="1409700">
                <a:moveTo>
                  <a:pt x="0" y="0"/>
                </a:moveTo>
                <a:lnTo>
                  <a:pt x="1409699" y="0"/>
                </a:lnTo>
              </a:path>
            </a:pathLst>
          </a:custGeom>
          <a:ln w="38099">
            <a:solidFill>
              <a:srgbClr val="323232"/>
            </a:solidFill>
          </a:ln>
        </p:spPr>
        <p:txBody>
          <a:bodyPr wrap="square" lIns="0" tIns="0" rIns="0" bIns="0" rtlCol="0"/>
          <a:lstStyle/>
          <a:p>
            <a:endParaRPr/>
          </a:p>
        </p:txBody>
      </p:sp>
      <p:sp>
        <p:nvSpPr>
          <p:cNvPr id="6" name="object 6"/>
          <p:cNvSpPr/>
          <p:nvPr/>
        </p:nvSpPr>
        <p:spPr>
          <a:xfrm>
            <a:off x="2514600" y="342900"/>
            <a:ext cx="13178656" cy="1516583"/>
          </a:xfrm>
          <a:custGeom>
            <a:avLst/>
            <a:gdLst/>
            <a:ahLst/>
            <a:cxnLst/>
            <a:rect l="l" t="t" r="r" b="b"/>
            <a:pathLst>
              <a:path w="5067300" h="4762500">
                <a:moveTo>
                  <a:pt x="0" y="0"/>
                </a:moveTo>
                <a:lnTo>
                  <a:pt x="5067299" y="0"/>
                </a:lnTo>
                <a:lnTo>
                  <a:pt x="5067299" y="4762499"/>
                </a:lnTo>
                <a:lnTo>
                  <a:pt x="0" y="4762499"/>
                </a:lnTo>
                <a:lnTo>
                  <a:pt x="0" y="0"/>
                </a:lnTo>
                <a:close/>
              </a:path>
            </a:pathLst>
          </a:custGeom>
          <a:solidFill>
            <a:srgbClr val="D5B9AE"/>
          </a:solidFill>
        </p:spPr>
        <p:txBody>
          <a:bodyPr wrap="square" lIns="0" tIns="0" rIns="0" bIns="0" rtlCol="0"/>
          <a:lstStyle/>
          <a:p>
            <a:endParaRPr/>
          </a:p>
        </p:txBody>
      </p:sp>
      <p:sp>
        <p:nvSpPr>
          <p:cNvPr id="8" name="object 2"/>
          <p:cNvSpPr txBox="1"/>
          <p:nvPr/>
        </p:nvSpPr>
        <p:spPr>
          <a:xfrm>
            <a:off x="1143000" y="0"/>
            <a:ext cx="13792200" cy="1859483"/>
          </a:xfrm>
          <a:prstGeom prst="rect">
            <a:avLst/>
          </a:prstGeom>
        </p:spPr>
        <p:txBody>
          <a:bodyPr vert="horz" wrap="square" lIns="0" tIns="317500" rIns="0" bIns="0" rtlCol="0">
            <a:spAutoFit/>
          </a:bodyPr>
          <a:lstStyle/>
          <a:p>
            <a:pPr marL="240665" marR="5080" indent="-228600" algn="r">
              <a:lnSpc>
                <a:spcPts val="12000"/>
              </a:lnSpc>
              <a:spcBef>
                <a:spcPts val="2500"/>
              </a:spcBef>
            </a:pPr>
            <a:r>
              <a:rPr lang="en-US" sz="12000" i="1" spc="-2475" dirty="0" smtClean="0">
                <a:solidFill>
                  <a:srgbClr val="323232"/>
                </a:solidFill>
                <a:latin typeface="Garamond"/>
                <a:cs typeface="Garamond"/>
              </a:rPr>
              <a:t>REGLES       D`ASSOCIATIONS</a:t>
            </a:r>
            <a:endParaRPr sz="12000" dirty="0">
              <a:latin typeface="Garamond"/>
              <a:cs typeface="Garamond"/>
            </a:endParaRPr>
          </a:p>
        </p:txBody>
      </p:sp>
      <p:sp>
        <p:nvSpPr>
          <p:cNvPr id="18" name="ZoneTexte 17"/>
          <p:cNvSpPr txBox="1"/>
          <p:nvPr/>
        </p:nvSpPr>
        <p:spPr>
          <a:xfrm>
            <a:off x="7162800" y="3020349"/>
            <a:ext cx="3352800" cy="822305"/>
          </a:xfrm>
          <a:prstGeom prst="ellipse">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200" dirty="0" smtClean="0"/>
              <a:t>Association</a:t>
            </a:r>
          </a:p>
        </p:txBody>
      </p:sp>
      <p:sp>
        <p:nvSpPr>
          <p:cNvPr id="19" name="ZoneTexte 18"/>
          <p:cNvSpPr txBox="1"/>
          <p:nvPr/>
        </p:nvSpPr>
        <p:spPr>
          <a:xfrm>
            <a:off x="3276600" y="4987375"/>
            <a:ext cx="3352800" cy="822305"/>
          </a:xfrm>
          <a:prstGeom prst="ellipse">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200" dirty="0" smtClean="0"/>
              <a:t>Support</a:t>
            </a:r>
          </a:p>
        </p:txBody>
      </p:sp>
      <p:sp>
        <p:nvSpPr>
          <p:cNvPr id="20" name="ZoneTexte 19"/>
          <p:cNvSpPr txBox="1"/>
          <p:nvPr/>
        </p:nvSpPr>
        <p:spPr>
          <a:xfrm>
            <a:off x="10744200" y="4834975"/>
            <a:ext cx="3352800" cy="822305"/>
          </a:xfrm>
          <a:prstGeom prst="ellipse">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200" dirty="0" err="1" smtClean="0"/>
              <a:t>Confiance</a:t>
            </a:r>
            <a:endParaRPr lang="en-US" sz="3200" dirty="0" smtClean="0"/>
          </a:p>
        </p:txBody>
      </p:sp>
      <p:sp>
        <p:nvSpPr>
          <p:cNvPr id="21" name="ZoneTexte 20"/>
          <p:cNvSpPr txBox="1"/>
          <p:nvPr/>
        </p:nvSpPr>
        <p:spPr>
          <a:xfrm>
            <a:off x="1828800" y="6892540"/>
            <a:ext cx="2724150" cy="3072825"/>
          </a:xfrm>
          <a:prstGeom prst="ellipse">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3200" dirty="0" smtClean="0"/>
          </a:p>
          <a:p>
            <a:pPr algn="ctr"/>
            <a:r>
              <a:rPr lang="en-US" sz="2400" b="1" dirty="0" err="1" smtClean="0"/>
              <a:t>L`occurrence</a:t>
            </a:r>
            <a:r>
              <a:rPr lang="en-US" sz="2400" b="1" dirty="0" smtClean="0"/>
              <a:t> de </a:t>
            </a:r>
            <a:r>
              <a:rPr lang="en-US" sz="2400" b="1" dirty="0" err="1" smtClean="0"/>
              <a:t>regle</a:t>
            </a:r>
            <a:r>
              <a:rPr lang="en-US" sz="2400" b="1" dirty="0" smtClean="0"/>
              <a:t> </a:t>
            </a:r>
            <a:r>
              <a:rPr lang="en-US" sz="2400" b="1" dirty="0" err="1" smtClean="0"/>
              <a:t>dans</a:t>
            </a:r>
            <a:r>
              <a:rPr lang="en-US" sz="2400" b="1" dirty="0" smtClean="0"/>
              <a:t> la base</a:t>
            </a:r>
          </a:p>
          <a:p>
            <a:endParaRPr lang="en-US" sz="3200" dirty="0"/>
          </a:p>
        </p:txBody>
      </p:sp>
      <p:cxnSp>
        <p:nvCxnSpPr>
          <p:cNvPr id="23" name="Connecteur droit 22"/>
          <p:cNvCxnSpPr/>
          <p:nvPr/>
        </p:nvCxnSpPr>
        <p:spPr>
          <a:xfrm flipH="1">
            <a:off x="8686800" y="3842654"/>
            <a:ext cx="38100" cy="60876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Connecteur droit 23"/>
          <p:cNvCxnSpPr/>
          <p:nvPr/>
        </p:nvCxnSpPr>
        <p:spPr>
          <a:xfrm flipH="1">
            <a:off x="5029200" y="4451415"/>
            <a:ext cx="7391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Connecteur droit 24"/>
          <p:cNvCxnSpPr/>
          <p:nvPr/>
        </p:nvCxnSpPr>
        <p:spPr>
          <a:xfrm>
            <a:off x="5029200" y="4451415"/>
            <a:ext cx="0" cy="53596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Connecteur droit 25"/>
          <p:cNvCxnSpPr/>
          <p:nvPr/>
        </p:nvCxnSpPr>
        <p:spPr>
          <a:xfrm>
            <a:off x="12420600" y="4451415"/>
            <a:ext cx="0" cy="381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Connecteur droit 26"/>
          <p:cNvCxnSpPr/>
          <p:nvPr/>
        </p:nvCxnSpPr>
        <p:spPr>
          <a:xfrm>
            <a:off x="4876800" y="5809680"/>
            <a:ext cx="0" cy="54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flipH="1">
            <a:off x="3276600" y="6356580"/>
            <a:ext cx="352425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Connecteur droit 28"/>
          <p:cNvCxnSpPr/>
          <p:nvPr/>
        </p:nvCxnSpPr>
        <p:spPr>
          <a:xfrm>
            <a:off x="3276600" y="6356580"/>
            <a:ext cx="0" cy="5359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Connecteur droit 29"/>
          <p:cNvCxnSpPr>
            <a:endCxn id="31" idx="0"/>
          </p:cNvCxnSpPr>
          <p:nvPr/>
        </p:nvCxnSpPr>
        <p:spPr>
          <a:xfrm>
            <a:off x="6800850" y="6356580"/>
            <a:ext cx="0" cy="535959"/>
          </a:xfrm>
          <a:prstGeom prst="line">
            <a:avLst/>
          </a:prstGeom>
        </p:spPr>
        <p:style>
          <a:lnRef idx="2">
            <a:schemeClr val="accent1"/>
          </a:lnRef>
          <a:fillRef idx="0">
            <a:schemeClr val="accent1"/>
          </a:fillRef>
          <a:effectRef idx="1">
            <a:schemeClr val="accent1"/>
          </a:effectRef>
          <a:fontRef idx="minor">
            <a:schemeClr val="tx1"/>
          </a:fontRef>
        </p:style>
      </p:cxnSp>
      <p:sp>
        <p:nvSpPr>
          <p:cNvPr id="31" name="ZoneTexte 30"/>
          <p:cNvSpPr txBox="1"/>
          <p:nvPr/>
        </p:nvSpPr>
        <p:spPr>
          <a:xfrm>
            <a:off x="5353049" y="6892539"/>
            <a:ext cx="2895601" cy="3072825"/>
          </a:xfrm>
          <a:prstGeom prst="ellipse">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3200" dirty="0" smtClean="0"/>
          </a:p>
          <a:p>
            <a:pPr algn="ctr"/>
            <a:r>
              <a:rPr lang="en-US" sz="2400" b="1" dirty="0" smtClean="0"/>
              <a:t>Sup(x&lt;-</a:t>
            </a:r>
            <a:r>
              <a:rPr lang="en-US" sz="2400" b="1" dirty="0"/>
              <a:t>y</a:t>
            </a:r>
            <a:r>
              <a:rPr lang="en-US" sz="2400" b="1" dirty="0" smtClean="0"/>
              <a:t>)=</a:t>
            </a:r>
          </a:p>
          <a:p>
            <a:pPr algn="ctr"/>
            <a:r>
              <a:rPr lang="en-US" sz="2400" b="1" dirty="0" smtClean="0"/>
              <a:t>Occurrence</a:t>
            </a:r>
          </a:p>
          <a:p>
            <a:pPr algn="ctr"/>
            <a:r>
              <a:rPr lang="en-US" sz="2400" b="1" dirty="0" smtClean="0"/>
              <a:t>(X &amp; Y)/N</a:t>
            </a:r>
          </a:p>
          <a:p>
            <a:endParaRPr lang="en-US" sz="3200" dirty="0"/>
          </a:p>
        </p:txBody>
      </p:sp>
      <p:sp>
        <p:nvSpPr>
          <p:cNvPr id="32" name="ZoneTexte 31"/>
          <p:cNvSpPr txBox="1"/>
          <p:nvPr/>
        </p:nvSpPr>
        <p:spPr>
          <a:xfrm>
            <a:off x="13124356" y="6850559"/>
            <a:ext cx="2895600" cy="3245941"/>
          </a:xfrm>
          <a:prstGeom prst="ellipse">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400" b="1" dirty="0" smtClean="0"/>
          </a:p>
          <a:p>
            <a:r>
              <a:rPr lang="en-US" sz="2400" b="1" dirty="0" err="1" smtClean="0"/>
              <a:t>conf</a:t>
            </a:r>
            <a:r>
              <a:rPr lang="en-US" sz="2400" b="1" dirty="0" smtClean="0"/>
              <a:t>(x&lt;-y)=</a:t>
            </a:r>
          </a:p>
          <a:p>
            <a:r>
              <a:rPr lang="en-US" sz="2400" b="1" dirty="0" smtClean="0"/>
              <a:t>Sup(X &amp; Y) / sup(X)</a:t>
            </a:r>
          </a:p>
          <a:p>
            <a:endParaRPr lang="en-US" sz="2400" b="1" dirty="0"/>
          </a:p>
          <a:p>
            <a:endParaRPr lang="en-US" sz="2400" b="1" dirty="0" smtClean="0"/>
          </a:p>
        </p:txBody>
      </p:sp>
      <p:cxnSp>
        <p:nvCxnSpPr>
          <p:cNvPr id="33" name="Connecteur droit 32"/>
          <p:cNvCxnSpPr>
            <a:stCxn id="20" idx="4"/>
          </p:cNvCxnSpPr>
          <p:nvPr/>
        </p:nvCxnSpPr>
        <p:spPr>
          <a:xfrm>
            <a:off x="12420600" y="5657280"/>
            <a:ext cx="0" cy="60167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Connecteur droit 33"/>
          <p:cNvCxnSpPr/>
          <p:nvPr/>
        </p:nvCxnSpPr>
        <p:spPr>
          <a:xfrm flipH="1">
            <a:off x="10801350" y="6231565"/>
            <a:ext cx="37708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Connecteur droit 34"/>
          <p:cNvCxnSpPr/>
          <p:nvPr/>
        </p:nvCxnSpPr>
        <p:spPr>
          <a:xfrm>
            <a:off x="10801350" y="6231565"/>
            <a:ext cx="0" cy="535960"/>
          </a:xfrm>
          <a:prstGeom prst="line">
            <a:avLst/>
          </a:prstGeom>
        </p:spPr>
        <p:style>
          <a:lnRef idx="2">
            <a:schemeClr val="accent1"/>
          </a:lnRef>
          <a:fillRef idx="0">
            <a:schemeClr val="accent1"/>
          </a:fillRef>
          <a:effectRef idx="1">
            <a:schemeClr val="accent1"/>
          </a:effectRef>
          <a:fontRef idx="minor">
            <a:schemeClr val="tx1"/>
          </a:fontRef>
        </p:style>
      </p:cxnSp>
      <p:sp>
        <p:nvSpPr>
          <p:cNvPr id="36" name="ZoneTexte 35"/>
          <p:cNvSpPr txBox="1"/>
          <p:nvPr/>
        </p:nvSpPr>
        <p:spPr>
          <a:xfrm>
            <a:off x="9428656" y="6767525"/>
            <a:ext cx="2838451" cy="3245941"/>
          </a:xfrm>
          <a:prstGeom prst="ellipse">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err="1" smtClean="0"/>
              <a:t>Mesure</a:t>
            </a:r>
            <a:r>
              <a:rPr lang="en-US" sz="2400" b="1" dirty="0" smtClean="0"/>
              <a:t> la </a:t>
            </a:r>
            <a:r>
              <a:rPr lang="en-US" sz="2400" b="1" dirty="0" err="1" smtClean="0"/>
              <a:t>validité</a:t>
            </a:r>
            <a:r>
              <a:rPr lang="en-US" sz="2400" b="1" dirty="0" smtClean="0"/>
              <a:t> de la </a:t>
            </a:r>
            <a:r>
              <a:rPr lang="en-US" sz="2400" b="1" dirty="0" err="1" smtClean="0"/>
              <a:t>regle</a:t>
            </a:r>
            <a:r>
              <a:rPr lang="en-US" sz="2400" b="1" dirty="0" smtClean="0"/>
              <a:t>:</a:t>
            </a:r>
          </a:p>
          <a:p>
            <a:r>
              <a:rPr lang="en-US" sz="2400" b="1" dirty="0" smtClean="0"/>
              <a:t>% </a:t>
            </a:r>
            <a:r>
              <a:rPr lang="en-US" sz="2400" b="1" dirty="0" err="1" smtClean="0"/>
              <a:t>d`exemples</a:t>
            </a:r>
            <a:r>
              <a:rPr lang="en-US" sz="2400" b="1" dirty="0" smtClean="0"/>
              <a:t> qui </a:t>
            </a:r>
            <a:r>
              <a:rPr lang="en-US" sz="2400" b="1" dirty="0" err="1" smtClean="0"/>
              <a:t>verifie</a:t>
            </a:r>
            <a:r>
              <a:rPr lang="en-US" sz="2400" b="1" dirty="0" smtClean="0"/>
              <a:t> la conclusion</a:t>
            </a:r>
          </a:p>
        </p:txBody>
      </p:sp>
      <p:cxnSp>
        <p:nvCxnSpPr>
          <p:cNvPr id="37" name="Connecteur droit 36"/>
          <p:cNvCxnSpPr/>
          <p:nvPr/>
        </p:nvCxnSpPr>
        <p:spPr>
          <a:xfrm>
            <a:off x="14554200" y="6258950"/>
            <a:ext cx="0" cy="53596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3409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2514600" y="114300"/>
            <a:ext cx="13178656" cy="1516583"/>
          </a:xfrm>
          <a:custGeom>
            <a:avLst/>
            <a:gdLst/>
            <a:ahLst/>
            <a:cxnLst/>
            <a:rect l="l" t="t" r="r" b="b"/>
            <a:pathLst>
              <a:path w="5067300" h="4762500">
                <a:moveTo>
                  <a:pt x="0" y="0"/>
                </a:moveTo>
                <a:lnTo>
                  <a:pt x="5067299" y="0"/>
                </a:lnTo>
                <a:lnTo>
                  <a:pt x="5067299" y="4762499"/>
                </a:lnTo>
                <a:lnTo>
                  <a:pt x="0" y="4762499"/>
                </a:lnTo>
                <a:lnTo>
                  <a:pt x="0" y="0"/>
                </a:lnTo>
                <a:close/>
              </a:path>
            </a:pathLst>
          </a:custGeom>
          <a:solidFill>
            <a:srgbClr val="D5B9AE"/>
          </a:solidFill>
        </p:spPr>
        <p:txBody>
          <a:bodyPr wrap="square" lIns="0" tIns="0" rIns="0" bIns="0" rtlCol="0"/>
          <a:lstStyle/>
          <a:p>
            <a:endParaRPr/>
          </a:p>
        </p:txBody>
      </p:sp>
      <p:sp>
        <p:nvSpPr>
          <p:cNvPr id="8" name="object 2"/>
          <p:cNvSpPr txBox="1"/>
          <p:nvPr/>
        </p:nvSpPr>
        <p:spPr>
          <a:xfrm>
            <a:off x="1143000" y="0"/>
            <a:ext cx="13792200" cy="1859483"/>
          </a:xfrm>
          <a:prstGeom prst="rect">
            <a:avLst/>
          </a:prstGeom>
        </p:spPr>
        <p:txBody>
          <a:bodyPr vert="horz" wrap="square" lIns="0" tIns="317500" rIns="0" bIns="0" rtlCol="0">
            <a:spAutoFit/>
          </a:bodyPr>
          <a:lstStyle/>
          <a:p>
            <a:pPr marL="240665" marR="5080" indent="-228600" algn="r">
              <a:lnSpc>
                <a:spcPts val="12000"/>
              </a:lnSpc>
              <a:spcBef>
                <a:spcPts val="2500"/>
              </a:spcBef>
            </a:pPr>
            <a:r>
              <a:rPr lang="en-US" sz="12000" i="1" spc="-2475" dirty="0" smtClean="0">
                <a:solidFill>
                  <a:srgbClr val="323232"/>
                </a:solidFill>
                <a:latin typeface="Garamond"/>
                <a:cs typeface="Garamond"/>
              </a:rPr>
              <a:t>REGLES       D`ASSOCIATIONS</a:t>
            </a:r>
            <a:endParaRPr sz="12000" dirty="0">
              <a:latin typeface="Garamond"/>
              <a:cs typeface="Garamond"/>
            </a:endParaRPr>
          </a:p>
        </p:txBody>
      </p:sp>
      <p:sp>
        <p:nvSpPr>
          <p:cNvPr id="38" name="ZoneTexte 37"/>
          <p:cNvSpPr txBox="1"/>
          <p:nvPr/>
        </p:nvSpPr>
        <p:spPr>
          <a:xfrm>
            <a:off x="1498600" y="6989802"/>
            <a:ext cx="2724150" cy="2553474"/>
          </a:xfrm>
          <a:prstGeom prst="ellipse">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sz="3200" dirty="0"/>
          </a:p>
          <a:p>
            <a:pPr algn="ctr"/>
            <a:r>
              <a:rPr lang="en-US" sz="2400" b="1" dirty="0" smtClean="0"/>
              <a:t>Ensemble des Items</a:t>
            </a:r>
          </a:p>
          <a:p>
            <a:pPr algn="ctr"/>
            <a:endParaRPr lang="en-US" sz="3200" dirty="0"/>
          </a:p>
        </p:txBody>
      </p:sp>
      <p:sp>
        <p:nvSpPr>
          <p:cNvPr id="39" name="ZoneTexte 38"/>
          <p:cNvSpPr txBox="1"/>
          <p:nvPr/>
        </p:nvSpPr>
        <p:spPr>
          <a:xfrm>
            <a:off x="6261101" y="4436328"/>
            <a:ext cx="2724150" cy="2553474"/>
          </a:xfrm>
          <a:prstGeom prst="ellipse">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3200" dirty="0" smtClean="0"/>
          </a:p>
          <a:p>
            <a:pPr algn="ctr"/>
            <a:r>
              <a:rPr lang="en-US" sz="2400" b="1" dirty="0" smtClean="0"/>
              <a:t>Items Frequents</a:t>
            </a:r>
          </a:p>
          <a:p>
            <a:endParaRPr lang="en-US" sz="3200" dirty="0"/>
          </a:p>
        </p:txBody>
      </p:sp>
      <p:sp>
        <p:nvSpPr>
          <p:cNvPr id="40" name="ZoneTexte 39"/>
          <p:cNvSpPr txBox="1"/>
          <p:nvPr/>
        </p:nvSpPr>
        <p:spPr>
          <a:xfrm>
            <a:off x="10923310" y="1859483"/>
            <a:ext cx="2724150" cy="2553474"/>
          </a:xfrm>
          <a:prstGeom prst="ellipse">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3200" dirty="0" smtClean="0"/>
          </a:p>
          <a:p>
            <a:pPr algn="ctr"/>
            <a:r>
              <a:rPr lang="en-US" sz="2400" b="1" dirty="0" err="1" smtClean="0"/>
              <a:t>Régles</a:t>
            </a:r>
            <a:r>
              <a:rPr lang="en-US" sz="2400" b="1" dirty="0" smtClean="0"/>
              <a:t> </a:t>
            </a:r>
            <a:r>
              <a:rPr lang="en-US" sz="2400" b="1" dirty="0" err="1" smtClean="0"/>
              <a:t>d`association</a:t>
            </a:r>
            <a:endParaRPr lang="en-US" sz="2400" b="1" dirty="0" smtClean="0"/>
          </a:p>
          <a:p>
            <a:endParaRPr lang="en-US" sz="3200" dirty="0"/>
          </a:p>
        </p:txBody>
      </p:sp>
      <p:cxnSp>
        <p:nvCxnSpPr>
          <p:cNvPr id="9" name="Connecteur droit avec flèche 8"/>
          <p:cNvCxnSpPr/>
          <p:nvPr/>
        </p:nvCxnSpPr>
        <p:spPr>
          <a:xfrm flipV="1">
            <a:off x="4151590" y="6286500"/>
            <a:ext cx="2109511" cy="13038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Connecteur droit avec flèche 42"/>
          <p:cNvCxnSpPr/>
          <p:nvPr/>
        </p:nvCxnSpPr>
        <p:spPr>
          <a:xfrm flipV="1">
            <a:off x="8813799" y="3581652"/>
            <a:ext cx="2109511" cy="13038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ZoneTexte 43"/>
          <p:cNvSpPr txBox="1"/>
          <p:nvPr/>
        </p:nvSpPr>
        <p:spPr>
          <a:xfrm>
            <a:off x="13258800" y="4885478"/>
            <a:ext cx="3581400" cy="646331"/>
          </a:xfrm>
          <a:prstGeom prst="rect">
            <a:avLst/>
          </a:prstGeom>
          <a:noFill/>
        </p:spPr>
        <p:txBody>
          <a:bodyPr wrap="square" rtlCol="0">
            <a:spAutoFit/>
          </a:bodyPr>
          <a:lstStyle/>
          <a:p>
            <a:r>
              <a:rPr lang="en-US" b="1" dirty="0" smtClean="0"/>
              <a:t>Support&gt;=</a:t>
            </a:r>
            <a:r>
              <a:rPr lang="en-US" b="1" dirty="0" err="1" smtClean="0"/>
              <a:t>Minsup</a:t>
            </a:r>
            <a:endParaRPr lang="en-US" b="1" dirty="0" smtClean="0"/>
          </a:p>
          <a:p>
            <a:r>
              <a:rPr lang="en-US" b="1" dirty="0" err="1" smtClean="0"/>
              <a:t>Confiance</a:t>
            </a:r>
            <a:r>
              <a:rPr lang="en-US" b="1" dirty="0" smtClean="0"/>
              <a:t>&gt;=</a:t>
            </a:r>
            <a:r>
              <a:rPr lang="en-US" b="1" dirty="0" err="1" smtClean="0"/>
              <a:t>Minconf</a:t>
            </a:r>
            <a:endParaRPr lang="en-US" b="1" dirty="0"/>
          </a:p>
        </p:txBody>
      </p:sp>
      <p:sp>
        <p:nvSpPr>
          <p:cNvPr id="45" name="ZoneTexte 44"/>
          <p:cNvSpPr txBox="1"/>
          <p:nvPr/>
        </p:nvSpPr>
        <p:spPr>
          <a:xfrm rot="19750051">
            <a:off x="4649299" y="7129237"/>
            <a:ext cx="1981200" cy="369332"/>
          </a:xfrm>
          <a:prstGeom prst="rect">
            <a:avLst/>
          </a:prstGeom>
          <a:noFill/>
        </p:spPr>
        <p:txBody>
          <a:bodyPr wrap="square" rtlCol="0">
            <a:spAutoFit/>
          </a:bodyPr>
          <a:lstStyle/>
          <a:p>
            <a:r>
              <a:rPr lang="en-US" b="1" dirty="0" err="1" smtClean="0"/>
              <a:t>recherche</a:t>
            </a:r>
            <a:endParaRPr lang="en-US" b="1" dirty="0"/>
          </a:p>
        </p:txBody>
      </p:sp>
      <p:sp>
        <p:nvSpPr>
          <p:cNvPr id="46" name="ZoneTexte 45"/>
          <p:cNvSpPr txBox="1"/>
          <p:nvPr/>
        </p:nvSpPr>
        <p:spPr>
          <a:xfrm rot="19714902">
            <a:off x="9150405" y="4397666"/>
            <a:ext cx="1981200" cy="369332"/>
          </a:xfrm>
          <a:prstGeom prst="rect">
            <a:avLst/>
          </a:prstGeom>
          <a:noFill/>
        </p:spPr>
        <p:txBody>
          <a:bodyPr wrap="square" rtlCol="0">
            <a:spAutoFit/>
          </a:bodyPr>
          <a:lstStyle/>
          <a:p>
            <a:r>
              <a:rPr lang="en-US" b="1" dirty="0" err="1" smtClean="0"/>
              <a:t>géneration</a:t>
            </a:r>
            <a:endParaRPr lang="en-US" b="1" dirty="0"/>
          </a:p>
        </p:txBody>
      </p:sp>
      <p:sp>
        <p:nvSpPr>
          <p:cNvPr id="47" name="ZoneTexte 46"/>
          <p:cNvSpPr txBox="1"/>
          <p:nvPr/>
        </p:nvSpPr>
        <p:spPr>
          <a:xfrm>
            <a:off x="9677400" y="7980183"/>
            <a:ext cx="7543800" cy="707886"/>
          </a:xfrm>
          <a:prstGeom prst="rect">
            <a:avLst/>
          </a:prstGeom>
          <a:noFill/>
        </p:spPr>
        <p:txBody>
          <a:bodyPr wrap="square" rtlCol="0">
            <a:spAutoFit/>
          </a:bodyPr>
          <a:lstStyle/>
          <a:p>
            <a:r>
              <a:rPr lang="en-US" sz="4000" b="1" i="1" dirty="0" err="1" smtClean="0">
                <a:solidFill>
                  <a:srgbClr val="C00000"/>
                </a:solidFill>
              </a:rPr>
              <a:t>Processus</a:t>
            </a:r>
            <a:r>
              <a:rPr lang="en-US" sz="4000" b="1" i="1" dirty="0" smtClean="0">
                <a:solidFill>
                  <a:srgbClr val="C00000"/>
                </a:solidFill>
              </a:rPr>
              <a:t> </a:t>
            </a:r>
            <a:r>
              <a:rPr lang="en-US" sz="4000" b="1" i="1" dirty="0" err="1">
                <a:solidFill>
                  <a:srgbClr val="C00000"/>
                </a:solidFill>
              </a:rPr>
              <a:t>d`association</a:t>
            </a:r>
            <a:r>
              <a:rPr lang="en-US" sz="4000" b="1" i="1" dirty="0">
                <a:solidFill>
                  <a:srgbClr val="C00000"/>
                </a:solidFill>
              </a:rPr>
              <a:t> </a:t>
            </a:r>
          </a:p>
        </p:txBody>
      </p:sp>
    </p:spTree>
    <p:extLst>
      <p:ext uri="{BB962C8B-B14F-4D97-AF65-F5344CB8AC3E}">
        <p14:creationId xmlns:p14="http://schemas.microsoft.com/office/powerpoint/2010/main" val="2803443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
            <a:ext cx="18288000" cy="10287000"/>
          </a:xfrm>
          <a:custGeom>
            <a:avLst/>
            <a:gdLst/>
            <a:ahLst/>
            <a:cxnLst/>
            <a:rect l="l" t="t" r="r" b="b"/>
            <a:pathLst>
              <a:path w="10925810" h="10287000">
                <a:moveTo>
                  <a:pt x="0" y="10286999"/>
                </a:moveTo>
                <a:lnTo>
                  <a:pt x="10925328" y="10286999"/>
                </a:lnTo>
                <a:lnTo>
                  <a:pt x="10925328" y="0"/>
                </a:lnTo>
                <a:lnTo>
                  <a:pt x="0" y="0"/>
                </a:lnTo>
                <a:lnTo>
                  <a:pt x="0" y="10286999"/>
                </a:lnTo>
                <a:close/>
              </a:path>
            </a:pathLst>
          </a:custGeom>
          <a:solidFill>
            <a:srgbClr val="F5EDE7"/>
          </a:solidFill>
        </p:spPr>
        <p:txBody>
          <a:bodyPr wrap="square" lIns="0" tIns="0" rIns="0" bIns="0" rtlCol="0"/>
          <a:lstStyle/>
          <a:p>
            <a:endParaRPr/>
          </a:p>
        </p:txBody>
      </p:sp>
      <p:sp>
        <p:nvSpPr>
          <p:cNvPr id="4" name="object 4"/>
          <p:cNvSpPr txBox="1">
            <a:spLocks noGrp="1"/>
          </p:cNvSpPr>
          <p:nvPr>
            <p:ph type="title"/>
          </p:nvPr>
        </p:nvSpPr>
        <p:spPr>
          <a:xfrm>
            <a:off x="1778000" y="1761771"/>
            <a:ext cx="7670800" cy="474489"/>
          </a:xfrm>
          <a:prstGeom prst="rect">
            <a:avLst/>
          </a:prstGeom>
        </p:spPr>
        <p:txBody>
          <a:bodyPr vert="horz" wrap="square" lIns="0" tIns="12700" rIns="0" bIns="0" rtlCol="0">
            <a:spAutoFit/>
          </a:bodyPr>
          <a:lstStyle/>
          <a:p>
            <a:pPr marL="12700">
              <a:lnSpc>
                <a:spcPct val="100000"/>
              </a:lnSpc>
              <a:spcBef>
                <a:spcPts val="100"/>
              </a:spcBef>
              <a:tabLst>
                <a:tab pos="3054350" algn="l"/>
              </a:tabLst>
            </a:pPr>
            <a:r>
              <a:rPr lang="en-US" sz="3000" b="1" i="0" spc="125" dirty="0" smtClean="0">
                <a:latin typeface="Palatino Linotype"/>
                <a:cs typeface="Palatino Linotype"/>
              </a:rPr>
              <a:t>ANALYSE DES TICKETS DE CAISSE</a:t>
            </a:r>
            <a:endParaRPr sz="3000" dirty="0">
              <a:latin typeface="Palatino Linotype"/>
              <a:cs typeface="Palatino Linotype"/>
            </a:endParaRPr>
          </a:p>
        </p:txBody>
      </p:sp>
      <p:sp>
        <p:nvSpPr>
          <p:cNvPr id="5" name="object 5"/>
          <p:cNvSpPr txBox="1"/>
          <p:nvPr/>
        </p:nvSpPr>
        <p:spPr>
          <a:xfrm>
            <a:off x="1156885" y="7052747"/>
            <a:ext cx="8913030" cy="3798476"/>
          </a:xfrm>
          <a:prstGeom prst="rect">
            <a:avLst/>
          </a:prstGeom>
        </p:spPr>
        <p:txBody>
          <a:bodyPr vert="horz" wrap="square" lIns="0" tIns="12700" rIns="0" bIns="0" rtlCol="0">
            <a:spAutoFit/>
          </a:bodyPr>
          <a:lstStyle/>
          <a:p>
            <a:pPr>
              <a:lnSpc>
                <a:spcPct val="100000"/>
              </a:lnSpc>
            </a:pPr>
            <a:endParaRPr sz="3000" dirty="0" smtClean="0">
              <a:latin typeface="Times New Roman"/>
              <a:cs typeface="Times New Roman"/>
            </a:endParaRPr>
          </a:p>
          <a:p>
            <a:pPr>
              <a:lnSpc>
                <a:spcPct val="100000"/>
              </a:lnSpc>
              <a:spcBef>
                <a:spcPts val="45"/>
              </a:spcBef>
            </a:pPr>
            <a:endParaRPr lang="en-US" sz="2400" b="1" dirty="0" smtClean="0">
              <a:solidFill>
                <a:schemeClr val="accent2">
                  <a:lumMod val="75000"/>
                </a:schemeClr>
              </a:solidFill>
            </a:endParaRPr>
          </a:p>
          <a:p>
            <a:pPr>
              <a:lnSpc>
                <a:spcPct val="100000"/>
              </a:lnSpc>
              <a:spcBef>
                <a:spcPts val="45"/>
              </a:spcBef>
            </a:pPr>
            <a:r>
              <a:rPr lang="en-US" sz="2400" b="1" dirty="0" smtClean="0">
                <a:solidFill>
                  <a:schemeClr val="accent2">
                    <a:lumMod val="75000"/>
                  </a:schemeClr>
                </a:solidFill>
              </a:rPr>
              <a:t>1) Support: “</a:t>
            </a:r>
            <a:r>
              <a:rPr lang="en-US" sz="2400" b="1" dirty="0" err="1" smtClean="0">
                <a:solidFill>
                  <a:schemeClr val="accent2">
                    <a:lumMod val="75000"/>
                  </a:schemeClr>
                </a:solidFill>
              </a:rPr>
              <a:t>indécateur</a:t>
            </a:r>
            <a:r>
              <a:rPr lang="en-US" sz="2400" b="1" dirty="0" smtClean="0">
                <a:solidFill>
                  <a:schemeClr val="accent2">
                    <a:lumMod val="75000"/>
                  </a:schemeClr>
                </a:solidFill>
              </a:rPr>
              <a:t> de </a:t>
            </a:r>
            <a:r>
              <a:rPr lang="en-US" sz="2400" b="1" dirty="0" err="1" smtClean="0">
                <a:solidFill>
                  <a:schemeClr val="accent2">
                    <a:lumMod val="75000"/>
                  </a:schemeClr>
                </a:solidFill>
              </a:rPr>
              <a:t>fiabilité</a:t>
            </a:r>
            <a:r>
              <a:rPr lang="en-US" sz="2400" b="1" dirty="0" smtClean="0">
                <a:solidFill>
                  <a:schemeClr val="accent2">
                    <a:lumMod val="75000"/>
                  </a:schemeClr>
                </a:solidFill>
              </a:rPr>
              <a:t>”</a:t>
            </a:r>
          </a:p>
          <a:p>
            <a:pPr>
              <a:lnSpc>
                <a:spcPct val="100000"/>
              </a:lnSpc>
              <a:spcBef>
                <a:spcPts val="45"/>
              </a:spcBef>
            </a:pPr>
            <a:r>
              <a:rPr lang="en-US" sz="2400" b="1" dirty="0">
                <a:cs typeface="Times New Roman"/>
              </a:rPr>
              <a:t>S</a:t>
            </a:r>
            <a:r>
              <a:rPr lang="en-US" sz="2400" b="1" dirty="0" smtClean="0">
                <a:cs typeface="Times New Roman"/>
              </a:rPr>
              <a:t>upport </a:t>
            </a:r>
            <a:r>
              <a:rPr lang="en-US" sz="2400" b="1" dirty="0" err="1" smtClean="0">
                <a:cs typeface="Times New Roman"/>
              </a:rPr>
              <a:t>absolus</a:t>
            </a:r>
            <a:r>
              <a:rPr lang="en-US" sz="2400" b="1" dirty="0" smtClean="0">
                <a:cs typeface="Times New Roman"/>
              </a:rPr>
              <a:t> du R1</a:t>
            </a:r>
            <a:r>
              <a:rPr lang="en-US" sz="2400" b="1" dirty="0" smtClean="0"/>
              <a:t>:         </a:t>
            </a:r>
          </a:p>
          <a:p>
            <a:pPr>
              <a:lnSpc>
                <a:spcPct val="100000"/>
              </a:lnSpc>
              <a:spcBef>
                <a:spcPts val="45"/>
              </a:spcBef>
            </a:pPr>
            <a:r>
              <a:rPr lang="en-US" sz="2400" b="1" dirty="0"/>
              <a:t> </a:t>
            </a:r>
            <a:r>
              <a:rPr lang="en-US" sz="2400" b="1" dirty="0" smtClean="0"/>
              <a:t>                                                Sup(R1)= </a:t>
            </a:r>
            <a:r>
              <a:rPr lang="en-US" sz="2400" b="1" dirty="0" smtClean="0">
                <a:solidFill>
                  <a:schemeClr val="accent2">
                    <a:lumMod val="75000"/>
                  </a:schemeClr>
                </a:solidFill>
              </a:rPr>
              <a:t>2</a:t>
            </a:r>
          </a:p>
          <a:p>
            <a:pPr>
              <a:lnSpc>
                <a:spcPct val="100000"/>
              </a:lnSpc>
              <a:spcBef>
                <a:spcPts val="45"/>
              </a:spcBef>
            </a:pPr>
            <a:r>
              <a:rPr lang="en-US" sz="2400" b="1" dirty="0" smtClean="0">
                <a:solidFill>
                  <a:schemeClr val="accent2">
                    <a:lumMod val="75000"/>
                  </a:schemeClr>
                </a:solidFill>
                <a:cs typeface="Times New Roman"/>
              </a:rPr>
              <a:t> </a:t>
            </a:r>
            <a:r>
              <a:rPr lang="en-US" sz="2400" b="1" dirty="0" err="1" smtClean="0">
                <a:cs typeface="Times New Roman"/>
              </a:rPr>
              <a:t>Nombre</a:t>
            </a:r>
            <a:r>
              <a:rPr lang="en-US" sz="2400" b="1" dirty="0" smtClean="0">
                <a:cs typeface="Times New Roman"/>
              </a:rPr>
              <a:t> total de transaction = </a:t>
            </a:r>
            <a:r>
              <a:rPr lang="en-US" sz="2400" b="1" dirty="0" smtClean="0">
                <a:solidFill>
                  <a:schemeClr val="accent2">
                    <a:lumMod val="75000"/>
                  </a:schemeClr>
                </a:solidFill>
                <a:cs typeface="Times New Roman"/>
              </a:rPr>
              <a:t>6     </a:t>
            </a:r>
          </a:p>
          <a:p>
            <a:pPr>
              <a:spcBef>
                <a:spcPts val="45"/>
              </a:spcBef>
            </a:pPr>
            <a:r>
              <a:rPr lang="fr-FR" sz="2400" b="1" dirty="0">
                <a:cs typeface="Times New Roman"/>
              </a:rPr>
              <a:t>S</a:t>
            </a:r>
            <a:r>
              <a:rPr lang="fr-FR" sz="2400" b="1" dirty="0" smtClean="0">
                <a:cs typeface="Times New Roman"/>
              </a:rPr>
              <a:t>upport relatif  du R1:           </a:t>
            </a:r>
          </a:p>
          <a:p>
            <a:pPr>
              <a:spcBef>
                <a:spcPts val="45"/>
              </a:spcBef>
            </a:pPr>
            <a:r>
              <a:rPr lang="fr-FR" sz="2400" b="1" dirty="0">
                <a:cs typeface="Times New Roman"/>
              </a:rPr>
              <a:t> </a:t>
            </a:r>
            <a:r>
              <a:rPr lang="fr-FR" sz="2400" b="1" dirty="0" smtClean="0">
                <a:cs typeface="Times New Roman"/>
              </a:rPr>
              <a:t>                                                 Sup(R2)=</a:t>
            </a:r>
            <a:r>
              <a:rPr lang="fr-FR" sz="2400" b="1" dirty="0" smtClean="0">
                <a:solidFill>
                  <a:schemeClr val="accent2">
                    <a:lumMod val="75000"/>
                  </a:schemeClr>
                </a:solidFill>
                <a:cs typeface="Times New Roman"/>
              </a:rPr>
              <a:t> 2/6= 33%</a:t>
            </a:r>
          </a:p>
          <a:p>
            <a:pPr>
              <a:spcBef>
                <a:spcPts val="45"/>
              </a:spcBef>
            </a:pPr>
            <a:endParaRPr lang="en-US" sz="2400" b="1" dirty="0">
              <a:solidFill>
                <a:schemeClr val="accent2">
                  <a:lumMod val="75000"/>
                </a:schemeClr>
              </a:solidFill>
              <a:cs typeface="Times New Roman"/>
            </a:endParaRPr>
          </a:p>
          <a:p>
            <a:pPr>
              <a:lnSpc>
                <a:spcPct val="100000"/>
              </a:lnSpc>
              <a:spcBef>
                <a:spcPts val="45"/>
              </a:spcBef>
            </a:pPr>
            <a:endParaRPr sz="2400" b="1" dirty="0" smtClean="0">
              <a:solidFill>
                <a:schemeClr val="accent2">
                  <a:lumMod val="75000"/>
                </a:schemeClr>
              </a:solidFill>
              <a:cs typeface="Times New Roman"/>
            </a:endParaRPr>
          </a:p>
        </p:txBody>
      </p:sp>
      <p:sp>
        <p:nvSpPr>
          <p:cNvPr id="9" name="object 9"/>
          <p:cNvSpPr/>
          <p:nvPr/>
        </p:nvSpPr>
        <p:spPr>
          <a:xfrm>
            <a:off x="0" y="1485900"/>
            <a:ext cx="2019300" cy="0"/>
          </a:xfrm>
          <a:custGeom>
            <a:avLst/>
            <a:gdLst/>
            <a:ahLst/>
            <a:cxnLst/>
            <a:rect l="l" t="t" r="r" b="b"/>
            <a:pathLst>
              <a:path w="2019300">
                <a:moveTo>
                  <a:pt x="0" y="0"/>
                </a:moveTo>
                <a:lnTo>
                  <a:pt x="2019299" y="0"/>
                </a:lnTo>
              </a:path>
            </a:pathLst>
          </a:custGeom>
          <a:ln w="38099">
            <a:solidFill>
              <a:srgbClr val="323232"/>
            </a:solidFill>
          </a:ln>
        </p:spPr>
        <p:txBody>
          <a:bodyPr wrap="square" lIns="0" tIns="0" rIns="0" bIns="0" rtlCol="0"/>
          <a:lstStyle/>
          <a:p>
            <a:endParaRPr/>
          </a:p>
        </p:txBody>
      </p:sp>
      <p:sp>
        <p:nvSpPr>
          <p:cNvPr id="11" name="object 6"/>
          <p:cNvSpPr/>
          <p:nvPr/>
        </p:nvSpPr>
        <p:spPr>
          <a:xfrm>
            <a:off x="2289944" y="13117"/>
            <a:ext cx="13178656" cy="1105544"/>
          </a:xfrm>
          <a:custGeom>
            <a:avLst/>
            <a:gdLst/>
            <a:ahLst/>
            <a:cxnLst/>
            <a:rect l="l" t="t" r="r" b="b"/>
            <a:pathLst>
              <a:path w="5067300" h="4762500">
                <a:moveTo>
                  <a:pt x="0" y="0"/>
                </a:moveTo>
                <a:lnTo>
                  <a:pt x="5067299" y="0"/>
                </a:lnTo>
                <a:lnTo>
                  <a:pt x="5067299" y="4762499"/>
                </a:lnTo>
                <a:lnTo>
                  <a:pt x="0" y="4762499"/>
                </a:lnTo>
                <a:lnTo>
                  <a:pt x="0" y="0"/>
                </a:lnTo>
                <a:close/>
              </a:path>
            </a:pathLst>
          </a:custGeom>
          <a:solidFill>
            <a:srgbClr val="D5B9AE"/>
          </a:solidFill>
        </p:spPr>
        <p:txBody>
          <a:bodyPr wrap="square" lIns="0" tIns="0" rIns="0" bIns="0" rtlCol="0"/>
          <a:lstStyle/>
          <a:p>
            <a:pPr marL="12700">
              <a:lnSpc>
                <a:spcPct val="100000"/>
              </a:lnSpc>
              <a:spcBef>
                <a:spcPts val="5"/>
              </a:spcBef>
              <a:tabLst>
                <a:tab pos="1899285" algn="l"/>
              </a:tabLst>
            </a:pPr>
            <a:endParaRPr lang="en-US" dirty="0">
              <a:latin typeface="Palatino Linotype"/>
              <a:cs typeface="Palatino Linotype"/>
            </a:endParaRPr>
          </a:p>
        </p:txBody>
      </p:sp>
      <p:sp>
        <p:nvSpPr>
          <p:cNvPr id="12" name="ZoneTexte 11"/>
          <p:cNvSpPr txBox="1"/>
          <p:nvPr/>
        </p:nvSpPr>
        <p:spPr>
          <a:xfrm>
            <a:off x="5943600" y="68734"/>
            <a:ext cx="4310530" cy="769441"/>
          </a:xfrm>
          <a:prstGeom prst="rect">
            <a:avLst/>
          </a:prstGeom>
          <a:noFill/>
        </p:spPr>
        <p:txBody>
          <a:bodyPr wrap="square" rtlCol="0">
            <a:spAutoFit/>
          </a:bodyPr>
          <a:lstStyle/>
          <a:p>
            <a:r>
              <a:rPr lang="en-US" sz="4400" b="1" dirty="0" smtClean="0"/>
              <a:t>EXEMPLE</a:t>
            </a:r>
            <a:endParaRPr lang="en-US" sz="4400" b="1" dirty="0"/>
          </a:p>
        </p:txBody>
      </p:sp>
      <p:graphicFrame>
        <p:nvGraphicFramePr>
          <p:cNvPr id="14" name="Tableau 13"/>
          <p:cNvGraphicFramePr>
            <a:graphicFrameLocks noGrp="1"/>
          </p:cNvGraphicFramePr>
          <p:nvPr>
            <p:extLst>
              <p:ext uri="{D42A27DB-BD31-4B8C-83A1-F6EECF244321}">
                <p14:modId xmlns:p14="http://schemas.microsoft.com/office/powerpoint/2010/main" val="1083879748"/>
              </p:ext>
            </p:extLst>
          </p:nvPr>
        </p:nvGraphicFramePr>
        <p:xfrm>
          <a:off x="457200" y="2773350"/>
          <a:ext cx="8229600" cy="701040"/>
        </p:xfrm>
        <a:graphic>
          <a:graphicData uri="http://schemas.openxmlformats.org/drawingml/2006/table">
            <a:tbl>
              <a:tblPr firstRow="1" bandRow="1">
                <a:tableStyleId>{8A107856-5554-42FB-B03E-39F5DBC370BA}</a:tableStyleId>
              </a:tblPr>
              <a:tblGrid>
                <a:gridCol w="1978830">
                  <a:extLst>
                    <a:ext uri="{9D8B030D-6E8A-4147-A177-3AD203B41FA5}">
                      <a16:colId xmlns:a16="http://schemas.microsoft.com/office/drawing/2014/main" val="4151981089"/>
                    </a:ext>
                  </a:extLst>
                </a:gridCol>
                <a:gridCol w="6250770">
                  <a:extLst>
                    <a:ext uri="{9D8B030D-6E8A-4147-A177-3AD203B41FA5}">
                      <a16:colId xmlns:a16="http://schemas.microsoft.com/office/drawing/2014/main" val="2636090802"/>
                    </a:ext>
                  </a:extLst>
                </a:gridCol>
              </a:tblGrid>
              <a:tr h="520733">
                <a:tc>
                  <a:txBody>
                    <a:bodyPr/>
                    <a:lstStyle/>
                    <a:p>
                      <a:pPr algn="ctr"/>
                      <a:r>
                        <a:rPr lang="en-US" sz="2000" b="1" dirty="0" err="1" smtClean="0"/>
                        <a:t>Numéro</a:t>
                      </a:r>
                      <a:r>
                        <a:rPr lang="en-US" sz="2000" b="1" dirty="0" smtClean="0"/>
                        <a:t> de transaction</a:t>
                      </a:r>
                      <a:endParaRPr lang="en-US" sz="2000" b="1" dirty="0"/>
                    </a:p>
                  </a:txBody>
                  <a:tcPr>
                    <a:solidFill>
                      <a:srgbClr val="D9B1B1"/>
                    </a:solidFill>
                  </a:tcPr>
                </a:tc>
                <a:tc>
                  <a:txBody>
                    <a:bodyPr/>
                    <a:lstStyle/>
                    <a:p>
                      <a:pPr algn="ctr"/>
                      <a:r>
                        <a:rPr lang="en-US" sz="2800" b="1" dirty="0" err="1" smtClean="0"/>
                        <a:t>Contenu</a:t>
                      </a:r>
                      <a:r>
                        <a:rPr lang="en-US" sz="2800" b="1" dirty="0" smtClean="0"/>
                        <a:t> de Caddie</a:t>
                      </a:r>
                      <a:endParaRPr lang="en-US" sz="2800" b="1" dirty="0"/>
                    </a:p>
                  </a:txBody>
                  <a:tcPr>
                    <a:solidFill>
                      <a:srgbClr val="D9B1B1"/>
                    </a:solidFill>
                  </a:tcPr>
                </a:tc>
                <a:extLst>
                  <a:ext uri="{0D108BD9-81ED-4DB2-BD59-A6C34878D82A}">
                    <a16:rowId xmlns:a16="http://schemas.microsoft.com/office/drawing/2014/main" val="3836051991"/>
                  </a:ext>
                </a:extLst>
              </a:tr>
            </a:tbl>
          </a:graphicData>
        </a:graphic>
      </p:graphicFrame>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5370" y="143674"/>
            <a:ext cx="1488760" cy="701041"/>
          </a:xfrm>
          <a:prstGeom prst="rect">
            <a:avLst/>
          </a:prstGeom>
        </p:spPr>
      </p:pic>
      <p:sp>
        <p:nvSpPr>
          <p:cNvPr id="22" name="Flèche droite 21"/>
          <p:cNvSpPr/>
          <p:nvPr/>
        </p:nvSpPr>
        <p:spPr>
          <a:xfrm>
            <a:off x="8819828" y="4647870"/>
            <a:ext cx="1371600" cy="381000"/>
          </a:xfrm>
          <a:prstGeom prst="rightArrow">
            <a:avLst/>
          </a:prstGeom>
          <a:solidFill>
            <a:srgbClr val="D0A0A0"/>
          </a:solidFill>
          <a:ln>
            <a:solidFill>
              <a:srgbClr val="D0A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graphicFrame>
        <p:nvGraphicFramePr>
          <p:cNvPr id="24" name="Tableau 23"/>
          <p:cNvGraphicFramePr>
            <a:graphicFrameLocks noGrp="1"/>
          </p:cNvGraphicFramePr>
          <p:nvPr>
            <p:extLst>
              <p:ext uri="{D42A27DB-BD31-4B8C-83A1-F6EECF244321}">
                <p14:modId xmlns:p14="http://schemas.microsoft.com/office/powerpoint/2010/main" val="4032213558"/>
              </p:ext>
            </p:extLst>
          </p:nvPr>
        </p:nvGraphicFramePr>
        <p:xfrm>
          <a:off x="10325100" y="2773348"/>
          <a:ext cx="7505700" cy="3821940"/>
        </p:xfrm>
        <a:graphic>
          <a:graphicData uri="http://schemas.openxmlformats.org/drawingml/2006/table">
            <a:tbl>
              <a:tblPr firstRow="1" bandRow="1">
                <a:tableStyleId>{5DA37D80-6434-44D0-A028-1B22A696006F}</a:tableStyleId>
              </a:tblPr>
              <a:tblGrid>
                <a:gridCol w="1501140">
                  <a:extLst>
                    <a:ext uri="{9D8B030D-6E8A-4147-A177-3AD203B41FA5}">
                      <a16:colId xmlns:a16="http://schemas.microsoft.com/office/drawing/2014/main" val="1953090983"/>
                    </a:ext>
                  </a:extLst>
                </a:gridCol>
                <a:gridCol w="1501140">
                  <a:extLst>
                    <a:ext uri="{9D8B030D-6E8A-4147-A177-3AD203B41FA5}">
                      <a16:colId xmlns:a16="http://schemas.microsoft.com/office/drawing/2014/main" val="2805439471"/>
                    </a:ext>
                  </a:extLst>
                </a:gridCol>
                <a:gridCol w="1501140">
                  <a:extLst>
                    <a:ext uri="{9D8B030D-6E8A-4147-A177-3AD203B41FA5}">
                      <a16:colId xmlns:a16="http://schemas.microsoft.com/office/drawing/2014/main" val="282802788"/>
                    </a:ext>
                  </a:extLst>
                </a:gridCol>
                <a:gridCol w="1501140">
                  <a:extLst>
                    <a:ext uri="{9D8B030D-6E8A-4147-A177-3AD203B41FA5}">
                      <a16:colId xmlns:a16="http://schemas.microsoft.com/office/drawing/2014/main" val="1379743402"/>
                    </a:ext>
                  </a:extLst>
                </a:gridCol>
                <a:gridCol w="1501140">
                  <a:extLst>
                    <a:ext uri="{9D8B030D-6E8A-4147-A177-3AD203B41FA5}">
                      <a16:colId xmlns:a16="http://schemas.microsoft.com/office/drawing/2014/main" val="1019358591"/>
                    </a:ext>
                  </a:extLst>
                </a:gridCol>
              </a:tblGrid>
              <a:tr h="811020">
                <a:tc>
                  <a:txBody>
                    <a:bodyPr/>
                    <a:lstStyle/>
                    <a:p>
                      <a:pPr algn="ctr"/>
                      <a:r>
                        <a:rPr lang="en-US" sz="2400" b="1" dirty="0" smtClean="0"/>
                        <a:t>NUM</a:t>
                      </a:r>
                      <a:endParaRPr lang="en-US" sz="2400" b="1" dirty="0"/>
                    </a:p>
                  </a:txBody>
                  <a:tcPr/>
                </a:tc>
                <a:tc>
                  <a:txBody>
                    <a:bodyPr/>
                    <a:lstStyle/>
                    <a:p>
                      <a:pPr algn="ctr"/>
                      <a:r>
                        <a:rPr lang="en-US" sz="2400" b="1" dirty="0" smtClean="0"/>
                        <a:t>FROMAGE</a:t>
                      </a:r>
                    </a:p>
                    <a:p>
                      <a:pPr algn="ctr"/>
                      <a:r>
                        <a:rPr lang="en-US" sz="2400" b="1" dirty="0" smtClean="0"/>
                        <a:t>P1</a:t>
                      </a:r>
                      <a:endParaRPr lang="en-US" sz="2400" b="1" dirty="0"/>
                    </a:p>
                  </a:txBody>
                  <a:tcPr/>
                </a:tc>
                <a:tc>
                  <a:txBody>
                    <a:bodyPr/>
                    <a:lstStyle/>
                    <a:p>
                      <a:pPr algn="ctr"/>
                      <a:r>
                        <a:rPr lang="en-US" sz="2400" b="1" dirty="0" smtClean="0"/>
                        <a:t>VIANDE</a:t>
                      </a:r>
                    </a:p>
                    <a:p>
                      <a:pPr algn="ctr"/>
                      <a:r>
                        <a:rPr lang="en-US" sz="2400" b="1" dirty="0" smtClean="0"/>
                        <a:t>P2</a:t>
                      </a:r>
                      <a:endParaRPr lang="en-US" sz="2400" b="1" dirty="0"/>
                    </a:p>
                  </a:txBody>
                  <a:tcPr/>
                </a:tc>
                <a:tc>
                  <a:txBody>
                    <a:bodyPr/>
                    <a:lstStyle/>
                    <a:p>
                      <a:pPr algn="ctr"/>
                      <a:r>
                        <a:rPr lang="en-US" sz="2400" b="1" dirty="0" smtClean="0"/>
                        <a:t>PAIN</a:t>
                      </a:r>
                    </a:p>
                    <a:p>
                      <a:pPr algn="ctr"/>
                      <a:r>
                        <a:rPr lang="en-US" sz="2400" b="1" dirty="0" smtClean="0"/>
                        <a:t>P3</a:t>
                      </a:r>
                      <a:endParaRPr lang="en-US" sz="2400" b="1" dirty="0"/>
                    </a:p>
                  </a:txBody>
                  <a:tcPr/>
                </a:tc>
                <a:tc>
                  <a:txBody>
                    <a:bodyPr/>
                    <a:lstStyle/>
                    <a:p>
                      <a:pPr algn="ctr"/>
                      <a:r>
                        <a:rPr lang="en-US" sz="2400" b="1" dirty="0" smtClean="0"/>
                        <a:t>LAIT</a:t>
                      </a:r>
                    </a:p>
                    <a:p>
                      <a:pPr algn="ctr"/>
                      <a:r>
                        <a:rPr lang="en-US" sz="2400" b="1" dirty="0" smtClean="0"/>
                        <a:t>P4</a:t>
                      </a:r>
                      <a:endParaRPr lang="en-US" sz="2400" b="1" dirty="0"/>
                    </a:p>
                  </a:txBody>
                  <a:tcPr/>
                </a:tc>
                <a:extLst>
                  <a:ext uri="{0D108BD9-81ED-4DB2-BD59-A6C34878D82A}">
                    <a16:rowId xmlns:a16="http://schemas.microsoft.com/office/drawing/2014/main" val="593726039"/>
                  </a:ext>
                </a:extLst>
              </a:tr>
              <a:tr h="499830">
                <a:tc>
                  <a:txBody>
                    <a:bodyPr/>
                    <a:lstStyle/>
                    <a:p>
                      <a:r>
                        <a:rPr lang="en-US" sz="2400" b="1" dirty="0" smtClean="0"/>
                        <a:t>01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289757519"/>
                  </a:ext>
                </a:extLst>
              </a:tr>
              <a:tr h="499830">
                <a:tc>
                  <a:txBody>
                    <a:bodyPr/>
                    <a:lstStyle/>
                    <a:p>
                      <a:r>
                        <a:rPr lang="en-US" sz="2400" b="1" dirty="0" smtClean="0"/>
                        <a:t>02</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1224972536"/>
                  </a:ext>
                </a:extLst>
              </a:tr>
              <a:tr h="499830">
                <a:tc>
                  <a:txBody>
                    <a:bodyPr/>
                    <a:lstStyle/>
                    <a:p>
                      <a:r>
                        <a:rPr lang="en-US" sz="2400" b="1" dirty="0" smtClean="0"/>
                        <a:t>03</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1938161857"/>
                  </a:ext>
                </a:extLst>
              </a:tr>
              <a:tr h="499830">
                <a:tc>
                  <a:txBody>
                    <a:bodyPr/>
                    <a:lstStyle/>
                    <a:p>
                      <a:r>
                        <a:rPr lang="en-US" sz="2400" b="1" dirty="0" smtClean="0"/>
                        <a:t>04</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2586922304"/>
                  </a:ext>
                </a:extLst>
              </a:tr>
              <a:tr h="499830">
                <a:tc>
                  <a:txBody>
                    <a:bodyPr/>
                    <a:lstStyle/>
                    <a:p>
                      <a:r>
                        <a:rPr lang="en-US" sz="2400" b="1" dirty="0" smtClean="0"/>
                        <a:t>05</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3489723564"/>
                  </a:ext>
                </a:extLst>
              </a:tr>
              <a:tr h="499830">
                <a:tc>
                  <a:txBody>
                    <a:bodyPr/>
                    <a:lstStyle/>
                    <a:p>
                      <a:r>
                        <a:rPr lang="en-US" sz="2400" b="1" dirty="0" smtClean="0"/>
                        <a:t>06</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extLst>
                  <a:ext uri="{0D108BD9-81ED-4DB2-BD59-A6C34878D82A}">
                    <a16:rowId xmlns:a16="http://schemas.microsoft.com/office/drawing/2014/main" val="3442202262"/>
                  </a:ext>
                </a:extLst>
              </a:tr>
            </a:tbl>
          </a:graphicData>
        </a:graphic>
      </p:graphicFrame>
      <p:sp>
        <p:nvSpPr>
          <p:cNvPr id="28" name="object 5"/>
          <p:cNvSpPr txBox="1"/>
          <p:nvPr/>
        </p:nvSpPr>
        <p:spPr>
          <a:xfrm>
            <a:off x="10246109" y="7757083"/>
            <a:ext cx="8913030" cy="2228815"/>
          </a:xfrm>
          <a:prstGeom prst="rect">
            <a:avLst/>
          </a:prstGeom>
        </p:spPr>
        <p:txBody>
          <a:bodyPr vert="horz" wrap="square" lIns="0" tIns="12700" rIns="0" bIns="0" rtlCol="0">
            <a:spAutoFit/>
          </a:bodyPr>
          <a:lstStyle/>
          <a:p>
            <a:pPr>
              <a:lnSpc>
                <a:spcPct val="100000"/>
              </a:lnSpc>
              <a:spcBef>
                <a:spcPts val="45"/>
              </a:spcBef>
            </a:pPr>
            <a:r>
              <a:rPr lang="en-US" sz="2400" b="1" dirty="0" smtClean="0">
                <a:solidFill>
                  <a:schemeClr val="accent2">
                    <a:lumMod val="75000"/>
                  </a:schemeClr>
                </a:solidFill>
                <a:cs typeface="Times New Roman"/>
              </a:rPr>
              <a:t>2) </a:t>
            </a:r>
            <a:r>
              <a:rPr lang="en-US" sz="2400" b="1" dirty="0" err="1" smtClean="0">
                <a:solidFill>
                  <a:schemeClr val="accent2">
                    <a:lumMod val="75000"/>
                  </a:schemeClr>
                </a:solidFill>
                <a:cs typeface="Times New Roman"/>
              </a:rPr>
              <a:t>Confiance</a:t>
            </a:r>
            <a:r>
              <a:rPr lang="en-US" sz="2400" b="1" dirty="0" smtClean="0">
                <a:solidFill>
                  <a:schemeClr val="accent2">
                    <a:lumMod val="75000"/>
                  </a:schemeClr>
                </a:solidFill>
                <a:cs typeface="Times New Roman"/>
              </a:rPr>
              <a:t>:”</a:t>
            </a:r>
            <a:r>
              <a:rPr lang="en-US" sz="2400" b="1" dirty="0" err="1" smtClean="0">
                <a:solidFill>
                  <a:schemeClr val="accent2">
                    <a:lumMod val="75000"/>
                  </a:schemeClr>
                </a:solidFill>
                <a:cs typeface="Times New Roman"/>
              </a:rPr>
              <a:t>Indécateur</a:t>
            </a:r>
            <a:r>
              <a:rPr lang="en-US" sz="2400" b="1" dirty="0" smtClean="0">
                <a:solidFill>
                  <a:schemeClr val="accent2">
                    <a:lumMod val="75000"/>
                  </a:schemeClr>
                </a:solidFill>
                <a:cs typeface="Times New Roman"/>
              </a:rPr>
              <a:t> de </a:t>
            </a:r>
            <a:r>
              <a:rPr lang="en-US" sz="2400" b="1" dirty="0" err="1" smtClean="0">
                <a:solidFill>
                  <a:schemeClr val="accent2">
                    <a:lumMod val="75000"/>
                  </a:schemeClr>
                </a:solidFill>
                <a:cs typeface="Times New Roman"/>
              </a:rPr>
              <a:t>précision</a:t>
            </a:r>
            <a:r>
              <a:rPr lang="en-US" sz="2400" b="1" dirty="0" smtClean="0">
                <a:solidFill>
                  <a:schemeClr val="accent2">
                    <a:lumMod val="75000"/>
                  </a:schemeClr>
                </a:solidFill>
                <a:cs typeface="Times New Roman"/>
              </a:rPr>
              <a:t>”</a:t>
            </a:r>
          </a:p>
          <a:p>
            <a:pPr>
              <a:lnSpc>
                <a:spcPct val="100000"/>
              </a:lnSpc>
              <a:spcBef>
                <a:spcPts val="45"/>
              </a:spcBef>
            </a:pPr>
            <a:endParaRPr lang="en-US" sz="2400" b="1" dirty="0">
              <a:solidFill>
                <a:schemeClr val="accent2">
                  <a:lumMod val="75000"/>
                </a:schemeClr>
              </a:solidFill>
              <a:cs typeface="Times New Roman"/>
            </a:endParaRPr>
          </a:p>
          <a:p>
            <a:pPr>
              <a:lnSpc>
                <a:spcPct val="100000"/>
              </a:lnSpc>
              <a:spcBef>
                <a:spcPts val="45"/>
              </a:spcBef>
            </a:pPr>
            <a:r>
              <a:rPr lang="en-US" sz="2400" b="1" dirty="0" err="1" smtClean="0">
                <a:solidFill>
                  <a:schemeClr val="accent2">
                    <a:lumMod val="75000"/>
                  </a:schemeClr>
                </a:solidFill>
                <a:cs typeface="Times New Roman"/>
              </a:rPr>
              <a:t>Conf</a:t>
            </a:r>
            <a:r>
              <a:rPr lang="en-US" sz="2400" b="1" dirty="0" smtClean="0">
                <a:solidFill>
                  <a:schemeClr val="accent2">
                    <a:lumMod val="75000"/>
                  </a:schemeClr>
                </a:solidFill>
                <a:cs typeface="Times New Roman"/>
              </a:rPr>
              <a:t>(R1</a:t>
            </a:r>
            <a:r>
              <a:rPr lang="en-US" sz="2400" b="1" dirty="0" smtClean="0">
                <a:cs typeface="Times New Roman"/>
              </a:rPr>
              <a:t>)=Sup(R1)/Sup (</a:t>
            </a:r>
            <a:r>
              <a:rPr lang="en-US" sz="2400" b="1" dirty="0" err="1" smtClean="0">
                <a:cs typeface="Times New Roman"/>
              </a:rPr>
              <a:t>Intécident</a:t>
            </a:r>
            <a:r>
              <a:rPr lang="en-US" sz="2400" b="1" dirty="0" smtClean="0">
                <a:cs typeface="Times New Roman"/>
              </a:rPr>
              <a:t> de R1)</a:t>
            </a:r>
          </a:p>
          <a:p>
            <a:pPr>
              <a:lnSpc>
                <a:spcPct val="100000"/>
              </a:lnSpc>
              <a:spcBef>
                <a:spcPts val="45"/>
              </a:spcBef>
            </a:pPr>
            <a:r>
              <a:rPr lang="en-US" sz="2400" b="1" dirty="0">
                <a:cs typeface="Times New Roman"/>
              </a:rPr>
              <a:t> </a:t>
            </a:r>
            <a:r>
              <a:rPr lang="en-US" sz="2400" b="1" dirty="0" smtClean="0">
                <a:cs typeface="Times New Roman"/>
              </a:rPr>
              <a:t>                = Sup(P1 </a:t>
            </a:r>
            <a:r>
              <a:rPr lang="en-US" sz="2400" b="1" dirty="0" smtClean="0">
                <a:solidFill>
                  <a:schemeClr val="accent2">
                    <a:lumMod val="75000"/>
                  </a:schemeClr>
                </a:solidFill>
              </a:rPr>
              <a:t>--&gt;</a:t>
            </a:r>
            <a:r>
              <a:rPr lang="en-US" sz="2400" b="1" dirty="0" smtClean="0">
                <a:cs typeface="Times New Roman"/>
              </a:rPr>
              <a:t> P2)/Sup(P1)</a:t>
            </a:r>
          </a:p>
          <a:p>
            <a:pPr>
              <a:lnSpc>
                <a:spcPct val="100000"/>
              </a:lnSpc>
              <a:spcBef>
                <a:spcPts val="45"/>
              </a:spcBef>
            </a:pPr>
            <a:r>
              <a:rPr lang="en-US" sz="2400" b="1" dirty="0">
                <a:cs typeface="Times New Roman"/>
              </a:rPr>
              <a:t> </a:t>
            </a:r>
            <a:r>
              <a:rPr lang="en-US" sz="2400" b="1" dirty="0" smtClean="0">
                <a:cs typeface="Times New Roman"/>
              </a:rPr>
              <a:t>                 =2/4 = 50% .</a:t>
            </a:r>
          </a:p>
          <a:p>
            <a:pPr>
              <a:lnSpc>
                <a:spcPct val="100000"/>
              </a:lnSpc>
              <a:spcBef>
                <a:spcPts val="45"/>
              </a:spcBef>
            </a:pPr>
            <a:r>
              <a:rPr lang="fr-FR" sz="2400" dirty="0" smtClean="0"/>
              <a:t>Bonne règle </a:t>
            </a:r>
            <a:r>
              <a:rPr lang="fr-FR" sz="2400" dirty="0"/>
              <a:t>=</a:t>
            </a:r>
            <a:r>
              <a:rPr lang="fr-FR" sz="2400" dirty="0" smtClean="0"/>
              <a:t> règle avec un support et une confiance élevée</a:t>
            </a:r>
            <a:endParaRPr sz="2400" b="1" dirty="0" smtClean="0">
              <a:solidFill>
                <a:schemeClr val="accent2">
                  <a:lumMod val="75000"/>
                </a:schemeClr>
              </a:solidFill>
              <a:cs typeface="Times New Roman"/>
            </a:endParaRPr>
          </a:p>
        </p:txBody>
      </p:sp>
      <p:sp>
        <p:nvSpPr>
          <p:cNvPr id="34" name="ZoneTexte 33"/>
          <p:cNvSpPr txBox="1"/>
          <p:nvPr/>
        </p:nvSpPr>
        <p:spPr>
          <a:xfrm>
            <a:off x="4908654" y="6842467"/>
            <a:ext cx="7941236" cy="677108"/>
          </a:xfrm>
          <a:prstGeom prst="rect">
            <a:avLst/>
          </a:prstGeom>
          <a:noFill/>
        </p:spPr>
        <p:txBody>
          <a:bodyPr wrap="square" rtlCol="0">
            <a:spAutoFit/>
          </a:bodyPr>
          <a:lstStyle/>
          <a:p>
            <a:pPr>
              <a:lnSpc>
                <a:spcPct val="100000"/>
              </a:lnSpc>
              <a:spcBef>
                <a:spcPts val="45"/>
              </a:spcBef>
            </a:pPr>
            <a:r>
              <a:rPr lang="en-US" sz="2000" b="1" dirty="0" err="1" smtClean="0">
                <a:cs typeface="Times New Roman"/>
              </a:rPr>
              <a:t>Considerons</a:t>
            </a:r>
            <a:r>
              <a:rPr lang="en-US" sz="2000" b="1" dirty="0" smtClean="0">
                <a:cs typeface="Times New Roman"/>
              </a:rPr>
              <a:t> </a:t>
            </a:r>
            <a:r>
              <a:rPr lang="en-US" sz="2000" b="1" dirty="0">
                <a:cs typeface="Times New Roman"/>
              </a:rPr>
              <a:t>la </a:t>
            </a:r>
            <a:r>
              <a:rPr lang="en-US" sz="2000" b="1" dirty="0" err="1" smtClean="0">
                <a:cs typeface="Times New Roman"/>
              </a:rPr>
              <a:t>regle</a:t>
            </a:r>
            <a:r>
              <a:rPr lang="en-US" sz="2000" b="1" dirty="0" smtClean="0">
                <a:cs typeface="Times New Roman"/>
              </a:rPr>
              <a:t>                R1</a:t>
            </a:r>
            <a:r>
              <a:rPr lang="en-US" sz="2000" b="1" dirty="0">
                <a:cs typeface="Times New Roman"/>
              </a:rPr>
              <a:t>: </a:t>
            </a:r>
            <a:r>
              <a:rPr lang="en-US" sz="2000" b="1" dirty="0">
                <a:solidFill>
                  <a:schemeClr val="accent2">
                    <a:lumMod val="75000"/>
                  </a:schemeClr>
                </a:solidFill>
              </a:rPr>
              <a:t>{ </a:t>
            </a:r>
            <a:r>
              <a:rPr lang="en-US" sz="2000" b="1" dirty="0" smtClean="0">
                <a:solidFill>
                  <a:schemeClr val="accent2">
                    <a:lumMod val="75000"/>
                  </a:schemeClr>
                </a:solidFill>
              </a:rPr>
              <a:t>FROMAGE </a:t>
            </a:r>
            <a:r>
              <a:rPr lang="en-US" sz="2000" b="1" dirty="0">
                <a:solidFill>
                  <a:schemeClr val="accent2">
                    <a:lumMod val="75000"/>
                  </a:schemeClr>
                </a:solidFill>
              </a:rPr>
              <a:t>  }  --&gt;  </a:t>
            </a:r>
            <a:r>
              <a:rPr lang="en-US" sz="2000" b="1" dirty="0">
                <a:solidFill>
                  <a:schemeClr val="accent2">
                    <a:lumMod val="75000"/>
                  </a:schemeClr>
                </a:solidFill>
                <a:cs typeface="Times New Roman"/>
              </a:rPr>
              <a:t> </a:t>
            </a:r>
            <a:r>
              <a:rPr lang="en-US" sz="2000" b="1" dirty="0">
                <a:solidFill>
                  <a:schemeClr val="accent2">
                    <a:lumMod val="75000"/>
                  </a:schemeClr>
                </a:solidFill>
              </a:rPr>
              <a:t>{ </a:t>
            </a:r>
            <a:r>
              <a:rPr lang="en-US" sz="2000" b="1" dirty="0" smtClean="0">
                <a:solidFill>
                  <a:schemeClr val="accent2">
                    <a:lumMod val="75000"/>
                  </a:schemeClr>
                </a:solidFill>
              </a:rPr>
              <a:t>VIANDE} </a:t>
            </a:r>
            <a:endParaRPr lang="en-US" sz="2000" b="1" dirty="0">
              <a:solidFill>
                <a:schemeClr val="accent2">
                  <a:lumMod val="75000"/>
                </a:schemeClr>
              </a:solidFill>
            </a:endParaRPr>
          </a:p>
          <a:p>
            <a:endParaRPr lang="en-US" dirty="0"/>
          </a:p>
        </p:txBody>
      </p:sp>
      <p:sp>
        <p:nvSpPr>
          <p:cNvPr id="35" name="object 9"/>
          <p:cNvSpPr/>
          <p:nvPr/>
        </p:nvSpPr>
        <p:spPr>
          <a:xfrm rot="5400000" flipV="1">
            <a:off x="7700381" y="8592742"/>
            <a:ext cx="2355476" cy="684162"/>
          </a:xfrm>
          <a:custGeom>
            <a:avLst/>
            <a:gdLst/>
            <a:ahLst/>
            <a:cxnLst/>
            <a:rect l="l" t="t" r="r" b="b"/>
            <a:pathLst>
              <a:path w="2019300">
                <a:moveTo>
                  <a:pt x="0" y="0"/>
                </a:moveTo>
                <a:lnTo>
                  <a:pt x="2019299" y="0"/>
                </a:lnTo>
              </a:path>
            </a:pathLst>
          </a:custGeom>
          <a:ln w="38099">
            <a:solidFill>
              <a:srgbClr val="323232"/>
            </a:solidFill>
          </a:ln>
        </p:spPr>
        <p:txBody>
          <a:bodyPr wrap="square" lIns="0" tIns="0" rIns="0" bIns="0" rtlCol="0"/>
          <a:lstStyle/>
          <a:p>
            <a:endParaRPr/>
          </a:p>
        </p:txBody>
      </p:sp>
      <p:graphicFrame>
        <p:nvGraphicFramePr>
          <p:cNvPr id="38" name="Tableau 37"/>
          <p:cNvGraphicFramePr>
            <a:graphicFrameLocks noGrp="1"/>
          </p:cNvGraphicFramePr>
          <p:nvPr>
            <p:extLst>
              <p:ext uri="{D42A27DB-BD31-4B8C-83A1-F6EECF244321}">
                <p14:modId xmlns:p14="http://schemas.microsoft.com/office/powerpoint/2010/main" val="2913696006"/>
              </p:ext>
            </p:extLst>
          </p:nvPr>
        </p:nvGraphicFramePr>
        <p:xfrm>
          <a:off x="500759" y="3474390"/>
          <a:ext cx="8185396" cy="3120900"/>
        </p:xfrm>
        <a:graphic>
          <a:graphicData uri="http://schemas.openxmlformats.org/drawingml/2006/table">
            <a:tbl>
              <a:tblPr firstRow="1" bandRow="1">
                <a:tableStyleId>{5DA37D80-6434-44D0-A028-1B22A696006F}</a:tableStyleId>
              </a:tblPr>
              <a:tblGrid>
                <a:gridCol w="2013841">
                  <a:extLst>
                    <a:ext uri="{9D8B030D-6E8A-4147-A177-3AD203B41FA5}">
                      <a16:colId xmlns:a16="http://schemas.microsoft.com/office/drawing/2014/main" val="2859111815"/>
                    </a:ext>
                  </a:extLst>
                </a:gridCol>
                <a:gridCol w="2078857">
                  <a:extLst>
                    <a:ext uri="{9D8B030D-6E8A-4147-A177-3AD203B41FA5}">
                      <a16:colId xmlns:a16="http://schemas.microsoft.com/office/drawing/2014/main" val="4170857382"/>
                    </a:ext>
                  </a:extLst>
                </a:gridCol>
                <a:gridCol w="2046349">
                  <a:extLst>
                    <a:ext uri="{9D8B030D-6E8A-4147-A177-3AD203B41FA5}">
                      <a16:colId xmlns:a16="http://schemas.microsoft.com/office/drawing/2014/main" val="3884963599"/>
                    </a:ext>
                  </a:extLst>
                </a:gridCol>
                <a:gridCol w="2046349">
                  <a:extLst>
                    <a:ext uri="{9D8B030D-6E8A-4147-A177-3AD203B41FA5}">
                      <a16:colId xmlns:a16="http://schemas.microsoft.com/office/drawing/2014/main" val="882501310"/>
                    </a:ext>
                  </a:extLst>
                </a:gridCol>
              </a:tblGrid>
              <a:tr h="520150">
                <a:tc>
                  <a:txBody>
                    <a:bodyPr/>
                    <a:lstStyle/>
                    <a:p>
                      <a:r>
                        <a:rPr lang="en-US" b="1" dirty="0" smtClean="0"/>
                        <a:t>01</a:t>
                      </a:r>
                      <a:endParaRPr lang="en-US" b="1" dirty="0"/>
                    </a:p>
                  </a:txBody>
                  <a:tcPr/>
                </a:tc>
                <a:tc>
                  <a:txBody>
                    <a:bodyPr/>
                    <a:lstStyle/>
                    <a:p>
                      <a:r>
                        <a:rPr lang="en-US" b="1" dirty="0" smtClean="0"/>
                        <a:t>FROMAGE</a:t>
                      </a:r>
                      <a:endParaRPr lang="en-US" b="1" dirty="0"/>
                    </a:p>
                  </a:txBody>
                  <a:tcPr/>
                </a:tc>
                <a:tc>
                  <a:txBody>
                    <a:bodyPr/>
                    <a:lstStyle/>
                    <a:p>
                      <a:r>
                        <a:rPr lang="en-US" b="1" dirty="0" smtClean="0"/>
                        <a:t>VIANDE</a:t>
                      </a:r>
                      <a:endParaRPr lang="en-US" b="1" dirty="0"/>
                    </a:p>
                  </a:txBody>
                  <a:tcPr/>
                </a:tc>
                <a:tc>
                  <a:txBody>
                    <a:bodyPr/>
                    <a:lstStyle/>
                    <a:p>
                      <a:r>
                        <a:rPr lang="en-US" b="1" dirty="0" smtClean="0"/>
                        <a:t>PAIN</a:t>
                      </a:r>
                      <a:endParaRPr lang="en-US" b="1" dirty="0"/>
                    </a:p>
                  </a:txBody>
                  <a:tcPr/>
                </a:tc>
                <a:extLst>
                  <a:ext uri="{0D108BD9-81ED-4DB2-BD59-A6C34878D82A}">
                    <a16:rowId xmlns:a16="http://schemas.microsoft.com/office/drawing/2014/main" val="1986837216"/>
                  </a:ext>
                </a:extLst>
              </a:tr>
              <a:tr h="520150">
                <a:tc>
                  <a:txBody>
                    <a:bodyPr/>
                    <a:lstStyle/>
                    <a:p>
                      <a:r>
                        <a:rPr lang="en-US" b="1" dirty="0" smtClean="0"/>
                        <a:t>02</a:t>
                      </a:r>
                      <a:endParaRPr lang="en-US" b="1" dirty="0"/>
                    </a:p>
                  </a:txBody>
                  <a:tcPr/>
                </a:tc>
                <a:tc>
                  <a:txBody>
                    <a:bodyPr/>
                    <a:lstStyle/>
                    <a:p>
                      <a:r>
                        <a:rPr lang="en-US" b="1" dirty="0" smtClean="0"/>
                        <a:t>FROMAGE</a:t>
                      </a:r>
                      <a:endParaRPr lang="en-US" b="1" dirty="0"/>
                    </a:p>
                  </a:txBody>
                  <a:tcPr/>
                </a:tc>
                <a:tc>
                  <a:txBody>
                    <a:bodyPr/>
                    <a:lstStyle/>
                    <a:p>
                      <a:r>
                        <a:rPr lang="en-US" b="1" dirty="0" smtClean="0"/>
                        <a:t>PAIN</a:t>
                      </a:r>
                      <a:endParaRPr lang="en-US" b="1" dirty="0"/>
                    </a:p>
                  </a:txBody>
                  <a:tcPr/>
                </a:tc>
                <a:tc>
                  <a:txBody>
                    <a:bodyPr/>
                    <a:lstStyle/>
                    <a:p>
                      <a:endParaRPr lang="en-US" b="1" dirty="0"/>
                    </a:p>
                  </a:txBody>
                  <a:tcPr/>
                </a:tc>
                <a:extLst>
                  <a:ext uri="{0D108BD9-81ED-4DB2-BD59-A6C34878D82A}">
                    <a16:rowId xmlns:a16="http://schemas.microsoft.com/office/drawing/2014/main" val="2481749479"/>
                  </a:ext>
                </a:extLst>
              </a:tr>
              <a:tr h="520150">
                <a:tc>
                  <a:txBody>
                    <a:bodyPr/>
                    <a:lstStyle/>
                    <a:p>
                      <a:r>
                        <a:rPr lang="en-US" b="1" dirty="0" smtClean="0"/>
                        <a:t>03</a:t>
                      </a:r>
                      <a:endParaRPr lang="en-US" b="1" dirty="0"/>
                    </a:p>
                  </a:txBody>
                  <a:tcPr/>
                </a:tc>
                <a:tc>
                  <a:txBody>
                    <a:bodyPr/>
                    <a:lstStyle/>
                    <a:p>
                      <a:r>
                        <a:rPr lang="en-US" b="1" dirty="0" smtClean="0"/>
                        <a:t>FROMAGE</a:t>
                      </a:r>
                      <a:endParaRPr lang="en-US" b="1" dirty="0"/>
                    </a:p>
                  </a:txBody>
                  <a:tcPr/>
                </a:tc>
                <a:tc>
                  <a:txBody>
                    <a:bodyPr/>
                    <a:lstStyle/>
                    <a:p>
                      <a:r>
                        <a:rPr lang="en-US" b="1" dirty="0" smtClean="0"/>
                        <a:t>VIANDE</a:t>
                      </a:r>
                      <a:endParaRPr lang="en-US" b="1" dirty="0"/>
                    </a:p>
                  </a:txBody>
                  <a:tcPr/>
                </a:tc>
                <a:tc>
                  <a:txBody>
                    <a:bodyPr/>
                    <a:lstStyle/>
                    <a:p>
                      <a:r>
                        <a:rPr lang="en-US" b="1" dirty="0" smtClean="0"/>
                        <a:t>PAIN</a:t>
                      </a:r>
                      <a:endParaRPr lang="en-US" b="1" dirty="0"/>
                    </a:p>
                  </a:txBody>
                  <a:tcPr/>
                </a:tc>
                <a:extLst>
                  <a:ext uri="{0D108BD9-81ED-4DB2-BD59-A6C34878D82A}">
                    <a16:rowId xmlns:a16="http://schemas.microsoft.com/office/drawing/2014/main" val="2394959540"/>
                  </a:ext>
                </a:extLst>
              </a:tr>
              <a:tr h="520150">
                <a:tc>
                  <a:txBody>
                    <a:bodyPr/>
                    <a:lstStyle/>
                    <a:p>
                      <a:r>
                        <a:rPr lang="en-US" b="1" dirty="0" smtClean="0"/>
                        <a:t>04</a:t>
                      </a:r>
                      <a:endParaRPr lang="en-US" b="1" dirty="0"/>
                    </a:p>
                  </a:txBody>
                  <a:tcPr/>
                </a:tc>
                <a:tc>
                  <a:txBody>
                    <a:bodyPr/>
                    <a:lstStyle/>
                    <a:p>
                      <a:r>
                        <a:rPr lang="en-US" b="1" dirty="0" smtClean="0"/>
                        <a:t>FROMAGE</a:t>
                      </a:r>
                      <a:endParaRPr lang="en-US" b="1" dirty="0"/>
                    </a:p>
                  </a:txBody>
                  <a:tcPr/>
                </a:tc>
                <a:tc>
                  <a:txBody>
                    <a:bodyPr/>
                    <a:lstStyle/>
                    <a:p>
                      <a:r>
                        <a:rPr lang="en-US" b="1" dirty="0" smtClean="0"/>
                        <a:t>PAIN</a:t>
                      </a:r>
                      <a:endParaRPr lang="en-US" b="1" dirty="0"/>
                    </a:p>
                  </a:txBody>
                  <a:tcPr/>
                </a:tc>
                <a:tc>
                  <a:txBody>
                    <a:bodyPr/>
                    <a:lstStyle/>
                    <a:p>
                      <a:endParaRPr lang="en-US" b="1" dirty="0"/>
                    </a:p>
                  </a:txBody>
                  <a:tcPr/>
                </a:tc>
                <a:extLst>
                  <a:ext uri="{0D108BD9-81ED-4DB2-BD59-A6C34878D82A}">
                    <a16:rowId xmlns:a16="http://schemas.microsoft.com/office/drawing/2014/main" val="1475771507"/>
                  </a:ext>
                </a:extLst>
              </a:tr>
              <a:tr h="520150">
                <a:tc>
                  <a:txBody>
                    <a:bodyPr/>
                    <a:lstStyle/>
                    <a:p>
                      <a:r>
                        <a:rPr lang="en-US" b="1" dirty="0" smtClean="0"/>
                        <a:t>05</a:t>
                      </a:r>
                      <a:endParaRPr lang="en-US" b="1" dirty="0"/>
                    </a:p>
                  </a:txBody>
                  <a:tcPr/>
                </a:tc>
                <a:tc>
                  <a:txBody>
                    <a:bodyPr/>
                    <a:lstStyle/>
                    <a:p>
                      <a:r>
                        <a:rPr lang="en-US" b="1" dirty="0" smtClean="0"/>
                        <a:t>VIANDE</a:t>
                      </a:r>
                      <a:endParaRPr lang="en-US" b="1" dirty="0"/>
                    </a:p>
                  </a:txBody>
                  <a:tcPr/>
                </a:tc>
                <a:tc>
                  <a:txBody>
                    <a:bodyPr/>
                    <a:lstStyle/>
                    <a:p>
                      <a:r>
                        <a:rPr lang="en-US" b="1" dirty="0" smtClean="0"/>
                        <a:t>PAIN</a:t>
                      </a:r>
                      <a:endParaRPr lang="en-US" b="1" dirty="0"/>
                    </a:p>
                  </a:txBody>
                  <a:tcPr/>
                </a:tc>
                <a:tc>
                  <a:txBody>
                    <a:bodyPr/>
                    <a:lstStyle/>
                    <a:p>
                      <a:endParaRPr lang="en-US" b="1" dirty="0"/>
                    </a:p>
                  </a:txBody>
                  <a:tcPr/>
                </a:tc>
                <a:extLst>
                  <a:ext uri="{0D108BD9-81ED-4DB2-BD59-A6C34878D82A}">
                    <a16:rowId xmlns:a16="http://schemas.microsoft.com/office/drawing/2014/main" val="2977565155"/>
                  </a:ext>
                </a:extLst>
              </a:tr>
              <a:tr h="520150">
                <a:tc>
                  <a:txBody>
                    <a:bodyPr/>
                    <a:lstStyle/>
                    <a:p>
                      <a:r>
                        <a:rPr lang="en-US" b="1" dirty="0" smtClean="0"/>
                        <a:t>06</a:t>
                      </a:r>
                      <a:endParaRPr lang="en-US" b="1" dirty="0"/>
                    </a:p>
                  </a:txBody>
                  <a:tcPr/>
                </a:tc>
                <a:tc>
                  <a:txBody>
                    <a:bodyPr/>
                    <a:lstStyle/>
                    <a:p>
                      <a:r>
                        <a:rPr lang="en-US" b="1" dirty="0" smtClean="0"/>
                        <a:t>LAIT</a:t>
                      </a:r>
                      <a:endParaRPr lang="en-US" b="1" dirty="0"/>
                    </a:p>
                  </a:txBody>
                  <a:tcPr/>
                </a:tc>
                <a:tc>
                  <a:txBody>
                    <a:bodyPr/>
                    <a:lstStyle/>
                    <a:p>
                      <a:endParaRPr lang="en-US" b="1"/>
                    </a:p>
                  </a:txBody>
                  <a:tcPr/>
                </a:tc>
                <a:tc>
                  <a:txBody>
                    <a:bodyPr/>
                    <a:lstStyle/>
                    <a:p>
                      <a:endParaRPr lang="en-US" b="1" dirty="0"/>
                    </a:p>
                  </a:txBody>
                  <a:tcPr/>
                </a:tc>
                <a:extLst>
                  <a:ext uri="{0D108BD9-81ED-4DB2-BD59-A6C34878D82A}">
                    <a16:rowId xmlns:a16="http://schemas.microsoft.com/office/drawing/2014/main" val="188710431"/>
                  </a:ext>
                </a:extLst>
              </a:tr>
            </a:tbl>
          </a:graphicData>
        </a:graphic>
      </p:graphicFrame>
      <p:sp>
        <p:nvSpPr>
          <p:cNvPr id="2" name="ZoneTexte 1"/>
          <p:cNvSpPr txBox="1"/>
          <p:nvPr/>
        </p:nvSpPr>
        <p:spPr>
          <a:xfrm>
            <a:off x="8799774" y="3813366"/>
            <a:ext cx="1454356" cy="646331"/>
          </a:xfrm>
          <a:prstGeom prst="rect">
            <a:avLst/>
          </a:prstGeom>
          <a:noFill/>
        </p:spPr>
        <p:txBody>
          <a:bodyPr wrap="square" rtlCol="0">
            <a:spAutoFit/>
          </a:bodyPr>
          <a:lstStyle/>
          <a:p>
            <a:pPr algn="ctr"/>
            <a:r>
              <a:rPr lang="en-US" b="1" dirty="0" err="1" smtClean="0"/>
              <a:t>Présentation</a:t>
            </a:r>
            <a:r>
              <a:rPr lang="en-US" b="1" dirty="0" smtClean="0"/>
              <a:t> </a:t>
            </a:r>
            <a:r>
              <a:rPr lang="en-US" b="1" dirty="0" err="1" smtClean="0"/>
              <a:t>binaire</a:t>
            </a:r>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2566</TotalTime>
  <Words>1536</Words>
  <Application>Microsoft Office PowerPoint</Application>
  <PresentationFormat>Personnalisé</PresentationFormat>
  <Paragraphs>434</Paragraphs>
  <Slides>15</Slides>
  <Notes>12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15</vt:i4>
      </vt:variant>
    </vt:vector>
  </HeadingPairs>
  <TitlesOfParts>
    <vt:vector size="23" baseType="lpstr">
      <vt:lpstr>Arial</vt:lpstr>
      <vt:lpstr>Calibri</vt:lpstr>
      <vt:lpstr>Garamond</vt:lpstr>
      <vt:lpstr>Georgia</vt:lpstr>
      <vt:lpstr>Palatino Linotype</vt:lpstr>
      <vt:lpstr>Times New Roman</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ANALYSE DES TICKETS DE CAISSE</vt:lpstr>
      <vt:lpstr>Ø</vt:lpstr>
      <vt:lpstr>Ø</vt:lpstr>
      <vt:lpstr>Ø</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lilia loulou</dc:creator>
  <cp:keywords>DAD2eLJJq7I,BADMdEmMuh4</cp:keywords>
  <cp:lastModifiedBy>wassila yahiaoui</cp:lastModifiedBy>
  <cp:revision>111</cp:revision>
  <dcterms:created xsi:type="dcterms:W3CDTF">2020-03-14T00:59:27Z</dcterms:created>
  <dcterms:modified xsi:type="dcterms:W3CDTF">2020-03-15T20:20:53Z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2020-03-14T00:00:00Z</vt:filetime>
  </property>
  <property fmtid="{D5CDD505-2E9C-101B-9397-08002B2CF9AE}" pid="3" name="Creator">
    <vt:lpwstr>Canva</vt:lpwstr>
  </property>
  <property fmtid="{D5CDD505-2E9C-101B-9397-08002B2CF9AE}" pid="4" name="LastSaved">
    <vt:filetime>2020-03-14T00:00:00Z</vt:filetime>
  </property>
</Properties>
</file>