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349" r:id="rId3"/>
    <p:sldId id="350" r:id="rId4"/>
    <p:sldId id="348" r:id="rId5"/>
    <p:sldId id="344" r:id="rId6"/>
    <p:sldId id="355" r:id="rId7"/>
    <p:sldId id="356" r:id="rId8"/>
    <p:sldId id="357" r:id="rId9"/>
    <p:sldId id="358" r:id="rId10"/>
    <p:sldId id="35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71708" autoAdjust="0"/>
  </p:normalViewPr>
  <p:slideViewPr>
    <p:cSldViewPr snapToGrid="0">
      <p:cViewPr>
        <p:scale>
          <a:sx n="57" d="100"/>
          <a:sy n="57" d="100"/>
        </p:scale>
        <p:origin x="-72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57ABF-E27C-44F2-A8D0-A6BB51863DB6}" type="datetimeFigureOut">
              <a:rPr lang="fr-FR" smtClean="0"/>
              <a:pPr/>
              <a:t>05/05/2021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FCE3E-A9D6-4EB4-A7D4-1402503F7BC4}" type="slidenum">
              <a:rPr lang="fr-FR" smtClean="0"/>
              <a:pPr/>
              <a:t>‹N°›</a:t>
            </a:fld>
            <a:endParaRPr lang="fr-FR"/>
          </a:p>
        </p:txBody>
      </p:sp>
    </p:spTree>
    <p:extLst>
      <p:ext uri="{BB962C8B-B14F-4D97-AF65-F5344CB8AC3E}">
        <p14:creationId xmlns:p14="http://schemas.microsoft.com/office/powerpoint/2010/main" val="334032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7FCE3E-A9D6-4EB4-A7D4-1402503F7BC4}" type="slidenum">
              <a:rPr lang="fr-FR" smtClean="0"/>
              <a:pPr/>
              <a:t>2</a:t>
            </a:fld>
            <a:endParaRPr lang="fr-FR"/>
          </a:p>
        </p:txBody>
      </p:sp>
    </p:spTree>
    <p:extLst>
      <p:ext uri="{BB962C8B-B14F-4D97-AF65-F5344CB8AC3E}">
        <p14:creationId xmlns:p14="http://schemas.microsoft.com/office/powerpoint/2010/main" val="229558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fld id="{4C7FCE3E-A9D6-4EB4-A7D4-1402503F7BC4}" type="slidenum">
              <a:rPr lang="fr-FR" smtClean="0"/>
              <a:pPr/>
              <a:t>3</a:t>
            </a:fld>
            <a:endParaRPr lang="fr-FR"/>
          </a:p>
        </p:txBody>
      </p:sp>
    </p:spTree>
    <p:extLst>
      <p:ext uri="{BB962C8B-B14F-4D97-AF65-F5344CB8AC3E}">
        <p14:creationId xmlns:p14="http://schemas.microsoft.com/office/powerpoint/2010/main" val="229558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7FCE3E-A9D6-4EB4-A7D4-1402503F7BC4}" type="slidenum">
              <a:rPr lang="fr-FR" smtClean="0"/>
              <a:pPr/>
              <a:t>4</a:t>
            </a:fld>
            <a:endParaRPr lang="fr-FR"/>
          </a:p>
        </p:txBody>
      </p:sp>
    </p:spTree>
    <p:extLst>
      <p:ext uri="{BB962C8B-B14F-4D97-AF65-F5344CB8AC3E}">
        <p14:creationId xmlns:p14="http://schemas.microsoft.com/office/powerpoint/2010/main" val="229558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7FCE3E-A9D6-4EB4-A7D4-1402503F7BC4}" type="slidenum">
              <a:rPr lang="fr-FR" smtClean="0"/>
              <a:pPr/>
              <a:t>5</a:t>
            </a:fld>
            <a:endParaRPr lang="fr-FR"/>
          </a:p>
        </p:txBody>
      </p:sp>
    </p:spTree>
    <p:extLst>
      <p:ext uri="{BB962C8B-B14F-4D97-AF65-F5344CB8AC3E}">
        <p14:creationId xmlns:p14="http://schemas.microsoft.com/office/powerpoint/2010/main" val="2295581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DD637FB2-3823-40CD-BB02-F1A7A4BB74B5}" type="datetime1">
              <a:rPr lang="en-US" smtClean="0"/>
              <a:pPr/>
              <a:t>5/5/2021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2054A1C-2474-423C-B5F8-9E977F1B8FD5}" type="datetime1">
              <a:rPr lang="en-US" smtClean="0"/>
              <a:pPr/>
              <a:t>5/5/2021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A78F1ADF-2D97-4342-B213-35F112572C7F}"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3E0D730A-7A50-478F-B07A-3219BB1179A2}"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83D32F2-467E-4799-8B35-CE418BDE85B8}"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C3C707-907A-4277-A27D-B6BED2B2E564}" type="datetime1">
              <a:rPr lang="en-US" smtClean="0"/>
              <a:pPr/>
              <a:t>5/5/2021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EE8FA28-07C4-4E72-A2A2-81B4FF920AC3}" type="datetime1">
              <a:rPr lang="en-US" smtClean="0"/>
              <a:pPr/>
              <a:t>5/5/2021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CC956D-CED8-4026-A18C-38FEE19396DD}"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FC41D5D-F0C1-405F-8F8C-1C657D74DE1A}"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8E37C9-51C4-489B-AF93-43954BCCA604}"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385842A-2FDA-43BF-9598-CC7E0C24EEDB}" type="datetime1">
              <a:rPr lang="en-US" smtClean="0"/>
              <a:pPr/>
              <a:t>5/5/2021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5996DE7-5D91-4DEF-9CBA-CD9C4879D434}" type="datetime1">
              <a:rPr lang="en-US" smtClean="0"/>
              <a:pPr/>
              <a:t>5/5/2021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7E04D4-866D-447C-94AD-9CAF31694324}" type="datetime1">
              <a:rPr lang="en-US" smtClean="0"/>
              <a:pPr/>
              <a:t>5/5/2021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4DFA22E-700A-4C8D-A056-6118F19F5F3D}" type="datetime1">
              <a:rPr lang="en-US" smtClean="0"/>
              <a:pPr/>
              <a:t>5/5/2021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D24FC-B63C-41E0-B97F-B78D7FC59EB0}" type="datetime1">
              <a:rPr lang="en-US" smtClean="0"/>
              <a:pPr/>
              <a:t>5/5/2021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9917A40-8FBC-4509-8126-2BD759C756B8}" type="datetime1">
              <a:rPr lang="en-US" smtClean="0"/>
              <a:pPr/>
              <a:t>5/5/2021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6ED9948-AEBC-4B89-8A2A-B5ED73690B24}" type="datetime1">
              <a:rPr lang="en-US" smtClean="0"/>
              <a:pPr/>
              <a:t>5/5/2021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rgbClr val="DBF9A5"/>
            </a:gs>
            <a:gs pos="0">
              <a:schemeClr val="accent1">
                <a:tint val="66000"/>
                <a:satMod val="160000"/>
              </a:schemeClr>
            </a:gs>
            <a:gs pos="50000">
              <a:schemeClr val="accent1">
                <a:tint val="44500"/>
                <a:satMod val="160000"/>
              </a:schemeClr>
            </a:gs>
            <a:gs pos="100000">
              <a:schemeClr val="tx2">
                <a:lumMod val="40000"/>
                <a:lumOff val="60000"/>
              </a:schemeClr>
            </a:gs>
          </a:gsLst>
          <a:lin ang="5400000" scaled="0"/>
          <a:tileRect/>
        </a:gra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846614A-B7E4-420C-80A5-7D3038B7128F}" type="datetime1">
              <a:rPr lang="en-US" smtClean="0"/>
              <a:pPr/>
              <a:t>5/5/2021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PhpMyAdmin"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journaldunet.fr/web-tech/dictionnaire-du-webmastering/1203603-sql-structured-query-language-definition-traduction-et-acteur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hyperlink" Target="https://db-engines.com/en/rank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59158B62-DCC3-4A39-B808-8DE4A55B6E42}"/>
              </a:ext>
            </a:extLst>
          </p:cNvPr>
          <p:cNvSpPr>
            <a:spLocks noGrp="1"/>
          </p:cNvSpPr>
          <p:nvPr>
            <p:ph type="ctrTitle"/>
          </p:nvPr>
        </p:nvSpPr>
        <p:spPr>
          <a:xfrm>
            <a:off x="788550" y="2260600"/>
            <a:ext cx="10718823" cy="2632034"/>
          </a:xfrm>
          <a:ln>
            <a:noFill/>
          </a:ln>
        </p:spPr>
        <p:txBody>
          <a:bodyPr/>
          <a:lstStyle/>
          <a:p>
            <a:pPr algn="ctr"/>
            <a:r>
              <a:rPr lang="fr-FR" sz="3000" b="1" cap="small" dirty="0" smtClean="0">
                <a:solidFill>
                  <a:schemeClr val="bg1"/>
                </a:solidFill>
              </a:rPr>
              <a:t>introduction aux bases de données</a:t>
            </a:r>
            <a:r>
              <a:rPr lang="fr-FR" sz="3000" b="1" cap="small" dirty="0" smtClean="0">
                <a:solidFill>
                  <a:schemeClr val="bg1"/>
                </a:solidFill>
              </a:rPr>
              <a:t/>
            </a:r>
            <a:br>
              <a:rPr lang="fr-FR" sz="3000" b="1" cap="small" dirty="0" smtClean="0">
                <a:solidFill>
                  <a:schemeClr val="bg1"/>
                </a:solidFill>
              </a:rPr>
            </a:br>
            <a:r>
              <a:rPr lang="fr-FR" sz="3000" b="1" cap="small" dirty="0" smtClean="0">
                <a:solidFill>
                  <a:schemeClr val="bg1"/>
                </a:solidFill>
              </a:rPr>
              <a:t> </a:t>
            </a:r>
            <a:r>
              <a:rPr lang="fr-FR" sz="8000" b="1" cap="small" dirty="0" smtClean="0">
                <a:solidFill>
                  <a:schemeClr val="bg1"/>
                </a:solidFill>
              </a:rPr>
              <a:t> </a:t>
            </a:r>
            <a:endParaRPr lang="fr-FR" sz="8000" b="1" cap="small" dirty="0">
              <a:solidFill>
                <a:schemeClr val="bg1"/>
              </a:solidFill>
            </a:endParaRPr>
          </a:p>
        </p:txBody>
      </p:sp>
      <p:sp>
        <p:nvSpPr>
          <p:cNvPr id="3" name="Sous-titre 2">
            <a:extLst>
              <a:ext uri="{FF2B5EF4-FFF2-40B4-BE49-F238E27FC236}">
                <a16:creationId xmlns="" xmlns:a16="http://schemas.microsoft.com/office/drawing/2014/main" id="{D49F048A-51C4-4973-8563-AABEB6A24C73}"/>
              </a:ext>
            </a:extLst>
          </p:cNvPr>
          <p:cNvSpPr>
            <a:spLocks noGrp="1"/>
          </p:cNvSpPr>
          <p:nvPr>
            <p:ph type="subTitle" idx="1"/>
          </p:nvPr>
        </p:nvSpPr>
        <p:spPr>
          <a:xfrm>
            <a:off x="536764" y="5484209"/>
            <a:ext cx="10662001" cy="724922"/>
          </a:xfrm>
        </p:spPr>
        <p:txBody>
          <a:bodyPr>
            <a:noAutofit/>
          </a:bodyPr>
          <a:lstStyle/>
          <a:p>
            <a:r>
              <a:rPr lang="fr-FR" sz="2000" b="1" dirty="0" smtClean="0">
                <a:solidFill>
                  <a:srgbClr val="000000"/>
                </a:solidFill>
              </a:rPr>
              <a:t>Réalisé par</a:t>
            </a:r>
            <a:r>
              <a:rPr lang="fr-FR" sz="2000" dirty="0" smtClean="0">
                <a:solidFill>
                  <a:srgbClr val="000000"/>
                </a:solidFill>
              </a:rPr>
              <a:t> : </a:t>
            </a:r>
            <a:r>
              <a:rPr lang="fr-FR" sz="2000" b="1" i="1" dirty="0" err="1" smtClean="0">
                <a:solidFill>
                  <a:schemeClr val="accent4">
                    <a:lumMod val="40000"/>
                    <a:lumOff val="60000"/>
                  </a:schemeClr>
                </a:solidFill>
              </a:rPr>
              <a:t>wassim</a:t>
            </a:r>
            <a:r>
              <a:rPr lang="fr-FR" sz="2000" b="1" i="1" dirty="0" smtClean="0">
                <a:solidFill>
                  <a:schemeClr val="accent4">
                    <a:lumMod val="40000"/>
                    <a:lumOff val="60000"/>
                  </a:schemeClr>
                </a:solidFill>
              </a:rPr>
              <a:t> </a:t>
            </a:r>
            <a:r>
              <a:rPr lang="fr-FR" sz="2000" b="1" i="1" dirty="0" err="1" smtClean="0">
                <a:solidFill>
                  <a:schemeClr val="accent4">
                    <a:lumMod val="40000"/>
                    <a:lumOff val="60000"/>
                  </a:schemeClr>
                </a:solidFill>
              </a:rPr>
              <a:t>ellafi</a:t>
            </a:r>
            <a:endParaRPr lang="fr-FR" sz="2000" b="1" dirty="0" smtClean="0">
              <a:solidFill>
                <a:schemeClr val="accent4">
                  <a:lumMod val="40000"/>
                  <a:lumOff val="60000"/>
                </a:schemeClr>
              </a:solidFill>
            </a:endParaRPr>
          </a:p>
          <a:p>
            <a:r>
              <a:rPr lang="fr-FR" sz="2000" b="1" dirty="0"/>
              <a:t>														</a:t>
            </a:r>
          </a:p>
          <a:p>
            <a:endParaRPr lang="fr-FR" sz="2000" b="1" dirty="0">
              <a:solidFill>
                <a:schemeClr val="bg1"/>
              </a:solidFill>
            </a:endParaRPr>
          </a:p>
        </p:txBody>
      </p:sp>
      <p:sp>
        <p:nvSpPr>
          <p:cNvPr id="10" name="Espace réservé du numéro de diapositive 9"/>
          <p:cNvSpPr>
            <a:spLocks noGrp="1"/>
          </p:cNvSpPr>
          <p:nvPr>
            <p:ph type="sldNum" sz="quarter" idx="12"/>
          </p:nvPr>
        </p:nvSpPr>
        <p:spPr/>
        <p:txBody>
          <a:bodyPr/>
          <a:lstStyle/>
          <a:p>
            <a:fld id="{D57F1E4F-1CFF-5643-939E-217C01CDF565}" type="slidenum">
              <a:rPr lang="en-US" b="1" smtClean="0">
                <a:solidFill>
                  <a:schemeClr val="tx2"/>
                </a:solidFill>
              </a:rPr>
              <a:pPr/>
              <a:t>1</a:t>
            </a:fld>
            <a:endParaRPr lang="en-US" b="1" dirty="0">
              <a:solidFill>
                <a:schemeClr val="tx2"/>
              </a:solidFill>
            </a:endParaRPr>
          </a:p>
        </p:txBody>
      </p:sp>
      <p:sp>
        <p:nvSpPr>
          <p:cNvPr id="34819"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4820" name="Rectangle 4"/>
          <p:cNvSpPr>
            <a:spLocks noChangeArrowheads="1"/>
          </p:cNvSpPr>
          <p:nvPr/>
        </p:nvSpPr>
        <p:spPr bwMode="auto">
          <a:xfrm>
            <a:off x="0" y="8477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5904762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Rectangle 3"/>
          <p:cNvSpPr/>
          <p:nvPr/>
        </p:nvSpPr>
        <p:spPr>
          <a:xfrm>
            <a:off x="266005" y="2070252"/>
            <a:ext cx="12086707" cy="3477875"/>
          </a:xfrm>
          <a:prstGeom prst="rect">
            <a:avLst/>
          </a:prstGeom>
        </p:spPr>
        <p:txBody>
          <a:bodyPr wrap="square">
            <a:spAutoFit/>
          </a:bodyPr>
          <a:lstStyle/>
          <a:p>
            <a:r>
              <a:rPr lang="fr-FR" sz="2000" b="1" dirty="0"/>
              <a:t>serveur </a:t>
            </a:r>
            <a:r>
              <a:rPr lang="fr-FR" sz="2000" b="1" dirty="0" smtClean="0"/>
              <a:t>SQL</a:t>
            </a:r>
            <a:endParaRPr lang="fr-FR" sz="2000" dirty="0" smtClean="0"/>
          </a:p>
          <a:p>
            <a:r>
              <a:rPr lang="fr-FR" sz="2000" dirty="0" smtClean="0"/>
              <a:t>Contrairement </a:t>
            </a:r>
            <a:r>
              <a:rPr lang="fr-FR" sz="2000" dirty="0"/>
              <a:t>à </a:t>
            </a:r>
            <a:r>
              <a:rPr lang="fr-FR" sz="2000" dirty="0" err="1"/>
              <a:t>Postgresql</a:t>
            </a:r>
            <a:r>
              <a:rPr lang="fr-FR" sz="2000" dirty="0"/>
              <a:t> vs MySQL, SQL Server est une solution commerciale. Il est préféré par les entreprises qui traitent régulièrement des charges de travail importantes. Il est également considéré comme l'un des systèmes les plus compatibles avec les services Windows.</a:t>
            </a:r>
          </a:p>
          <a:p>
            <a:r>
              <a:rPr lang="fr-FR" sz="2000" dirty="0"/>
              <a:t>L'infrastructure SQL Server comprend de nombreux outils supplémentaires, tels que des services de création de rapports, des systèmes d'intégration et des analyses. Pour les entreprises qui gèrent plusieurs équipes, ces outils font une grande différence dans le travail quotidien.</a:t>
            </a:r>
          </a:p>
          <a:p>
            <a:r>
              <a:rPr lang="fr-FR" sz="2000" b="1" dirty="0"/>
              <a:t>Prix</a:t>
            </a:r>
            <a:r>
              <a:rPr lang="fr-FR" sz="2000" dirty="0"/>
              <a:t> : la base de données a une </a:t>
            </a:r>
            <a:r>
              <a:rPr lang="fr-FR" sz="2000" dirty="0">
                <a:hlinkClick r:id="rId2"/>
              </a:rPr>
              <a:t>édition gratuite</a:t>
            </a:r>
            <a:r>
              <a:rPr lang="fr-FR" sz="2000" dirty="0"/>
              <a:t> pour les développeurs et les petites entreprises mais ne prend en charge qu'un seul processeur, 1 Go de mémoire maximale utilisée par le moteur de base de données et une taille de base de données maximale de 10 Go</a:t>
            </a:r>
            <a:r>
              <a:rPr lang="fr-FR" sz="2000" dirty="0" smtClean="0"/>
              <a:t>.</a:t>
            </a:r>
          </a:p>
          <a:p>
            <a:r>
              <a:rPr lang="fr-FR" sz="2000" dirty="0"/>
              <a:t>. Pour un serveur, les utilisateurs doivent payer 931 $.</a:t>
            </a:r>
          </a:p>
        </p:txBody>
      </p:sp>
    </p:spTree>
    <p:extLst>
      <p:ext uri="{BB962C8B-B14F-4D97-AF65-F5344CB8AC3E}">
        <p14:creationId xmlns:p14="http://schemas.microsoft.com/office/powerpoint/2010/main" val="203214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descr="sans-titre.png"/>
          <p:cNvPicPr>
            <a:picLocks noChangeAspect="1"/>
          </p:cNvPicPr>
          <p:nvPr/>
        </p:nvPicPr>
        <p:blipFill>
          <a:blip r:embed="rId2"/>
          <a:stretch>
            <a:fillRect/>
          </a:stretch>
        </p:blipFill>
        <p:spPr>
          <a:xfrm>
            <a:off x="1674056" y="2293035"/>
            <a:ext cx="9158068" cy="4002258"/>
          </a:xfrm>
          <a:prstGeom prst="rect">
            <a:avLst/>
          </a:prstGeom>
        </p:spPr>
      </p:pic>
      <p:sp>
        <p:nvSpPr>
          <p:cNvPr id="7" name="Espace réservé du numéro de diapositive 6"/>
          <p:cNvSpPr>
            <a:spLocks noGrp="1"/>
          </p:cNvSpPr>
          <p:nvPr>
            <p:ph type="sldNum" sz="quarter" idx="12"/>
          </p:nvPr>
        </p:nvSpPr>
        <p:spPr/>
        <p:txBody>
          <a:bodyPr/>
          <a:lstStyle/>
          <a:p>
            <a:fld id="{D57F1E4F-1CFF-5643-939E-217C01CDF565}" type="slidenum">
              <a:rPr lang="en-US" b="1" smtClean="0">
                <a:solidFill>
                  <a:schemeClr val="tx2"/>
                </a:solidFill>
              </a:rPr>
              <a:pPr/>
              <a:t>11</a:t>
            </a:fld>
            <a:endParaRPr lang="en-US" b="1" dirty="0">
              <a:solidFill>
                <a:schemeClr val="tx2"/>
              </a:solidFill>
            </a:endParaRPr>
          </a:p>
        </p:txBody>
      </p:sp>
    </p:spTree>
    <p:extLst>
      <p:ext uri="{BB962C8B-B14F-4D97-AF65-F5344CB8AC3E}">
        <p14:creationId xmlns:p14="http://schemas.microsoft.com/office/powerpoint/2010/main" val="124242483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2AEF8C30-FCB6-4123-8D19-0F19E7848896}"/>
              </a:ext>
            </a:extLst>
          </p:cNvPr>
          <p:cNvSpPr>
            <a:spLocks noGrp="1"/>
          </p:cNvSpPr>
          <p:nvPr>
            <p:ph type="title"/>
          </p:nvPr>
        </p:nvSpPr>
        <p:spPr>
          <a:xfrm>
            <a:off x="1378857" y="973668"/>
            <a:ext cx="9085943" cy="706964"/>
          </a:xfrm>
        </p:spPr>
        <p:txBody>
          <a:bodyPr/>
          <a:lstStyle/>
          <a:p>
            <a:r>
              <a:rPr lang="fr-FR" sz="4000" b="1" dirty="0" smtClean="0">
                <a:solidFill>
                  <a:schemeClr val="bg1"/>
                </a:solidFill>
              </a:rPr>
              <a:t>1 : </a:t>
            </a:r>
            <a:r>
              <a:rPr lang="fr-FR" sz="4000" b="1" dirty="0" smtClean="0">
                <a:solidFill>
                  <a:schemeClr val="bg1"/>
                </a:solidFill>
              </a:rPr>
              <a:t>MYSQL</a:t>
            </a:r>
            <a:endParaRPr lang="fr-FR" sz="2400" dirty="0">
              <a:solidFill>
                <a:schemeClr val="bg1"/>
              </a:solidFill>
            </a:endParaRPr>
          </a:p>
        </p:txBody>
      </p:sp>
      <p:pic>
        <p:nvPicPr>
          <p:cNvPr id="4098" name="Picture 2" descr="Résultat de recherche d'images pour &quot;icon definition&quot;">
            <a:extLst>
              <a:ext uri="{FF2B5EF4-FFF2-40B4-BE49-F238E27FC236}">
                <a16:creationId xmlns="" xmlns:a16="http://schemas.microsoft.com/office/drawing/2014/main" id="{5E5FC0BA-5592-4C12-98AB-55B77D138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4" y="2102465"/>
            <a:ext cx="890185" cy="890185"/>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numéro de diapositive 12"/>
          <p:cNvSpPr>
            <a:spLocks noGrp="1"/>
          </p:cNvSpPr>
          <p:nvPr>
            <p:ph type="sldNum" sz="quarter" idx="12"/>
          </p:nvPr>
        </p:nvSpPr>
        <p:spPr/>
        <p:txBody>
          <a:bodyPr/>
          <a:lstStyle/>
          <a:p>
            <a:fld id="{D57F1E4F-1CFF-5643-939E-217C01CDF565}" type="slidenum">
              <a:rPr lang="en-US" b="1" smtClean="0">
                <a:solidFill>
                  <a:schemeClr val="tx2"/>
                </a:solidFill>
              </a:rPr>
              <a:pPr/>
              <a:t>2</a:t>
            </a:fld>
            <a:endParaRPr lang="en-US" b="1" dirty="0">
              <a:solidFill>
                <a:schemeClr val="tx2"/>
              </a:solidFill>
            </a:endParaRPr>
          </a:p>
        </p:txBody>
      </p:sp>
      <p:sp>
        <p:nvSpPr>
          <p:cNvPr id="7" name="Rectangle 6">
            <a:extLst>
              <a:ext uri="{FF2B5EF4-FFF2-40B4-BE49-F238E27FC236}">
                <a16:creationId xmlns="" xmlns:a16="http://schemas.microsoft.com/office/drawing/2014/main" id="{6A7C8E9B-BF3B-4AF5-9F77-9CEBE5BFBD60}"/>
              </a:ext>
            </a:extLst>
          </p:cNvPr>
          <p:cNvSpPr/>
          <p:nvPr/>
        </p:nvSpPr>
        <p:spPr>
          <a:xfrm>
            <a:off x="1508166" y="2776847"/>
            <a:ext cx="3810290" cy="707886"/>
          </a:xfrm>
          <a:prstGeom prst="rect">
            <a:avLst/>
          </a:prstGeom>
        </p:spPr>
        <p:txBody>
          <a:bodyPr wrap="square">
            <a:spAutoFit/>
          </a:bodyPr>
          <a:lstStyle/>
          <a:p>
            <a:endParaRPr lang="fr-FR" sz="2000" b="1" dirty="0" smtClean="0">
              <a:solidFill>
                <a:schemeClr val="accent4">
                  <a:lumMod val="50000"/>
                </a:schemeClr>
              </a:solidFill>
            </a:endParaRPr>
          </a:p>
          <a:p>
            <a:endParaRPr lang="fr-FR" sz="2000" b="1" dirty="0">
              <a:solidFill>
                <a:schemeClr val="accent4">
                  <a:lumMod val="50000"/>
                </a:schemeClr>
              </a:solidFill>
            </a:endParaRPr>
          </a:p>
        </p:txBody>
      </p:sp>
      <p:pic>
        <p:nvPicPr>
          <p:cNvPr id="8" name="Picture 2" descr="C:\Users\pedro\Desktop\FIA3-II\Tp securite industriell\th.jpg"/>
          <p:cNvPicPr>
            <a:picLocks noChangeAspect="1" noChangeArrowheads="1"/>
          </p:cNvPicPr>
          <p:nvPr/>
        </p:nvPicPr>
        <p:blipFill>
          <a:blip r:embed="rId4"/>
          <a:srcRect/>
          <a:stretch>
            <a:fillRect/>
          </a:stretch>
        </p:blipFill>
        <p:spPr bwMode="auto">
          <a:xfrm>
            <a:off x="6630786" y="2261063"/>
            <a:ext cx="5068508" cy="4250112"/>
          </a:xfrm>
          <a:prstGeom prst="rect">
            <a:avLst/>
          </a:prstGeom>
          <a:noFill/>
        </p:spPr>
      </p:pic>
      <p:sp>
        <p:nvSpPr>
          <p:cNvPr id="9" name="Rectangle 8"/>
          <p:cNvSpPr/>
          <p:nvPr/>
        </p:nvSpPr>
        <p:spPr>
          <a:xfrm>
            <a:off x="737062" y="2926080"/>
            <a:ext cx="5962996" cy="1938992"/>
          </a:xfrm>
          <a:prstGeom prst="rect">
            <a:avLst/>
          </a:prstGeom>
        </p:spPr>
        <p:txBody>
          <a:bodyPr wrap="square">
            <a:spAutoFit/>
          </a:bodyPr>
          <a:lstStyle/>
          <a:p>
            <a:pPr lvl="0"/>
            <a:r>
              <a:rPr lang="fr-FR" sz="2400" dirty="0"/>
              <a:t> est un système de gestion de bases de données relationnelles SQL open source développé et supporté par Oracle.</a:t>
            </a:r>
            <a:endParaRPr lang="fr-FR" sz="2400" b="1" dirty="0" smtClean="0">
              <a:solidFill>
                <a:schemeClr val="tx2"/>
              </a:solidFill>
            </a:endParaRPr>
          </a:p>
          <a:p>
            <a:pPr lvl="0">
              <a:buFont typeface="Wingdings" pitchFamily="2" charset="2"/>
              <a:buChar char="ü"/>
            </a:pPr>
            <a:endParaRPr lang="fr-FR" sz="2400" b="1" dirty="0">
              <a:solidFill>
                <a:schemeClr val="tx2"/>
              </a:solidFill>
            </a:endParaRPr>
          </a:p>
        </p:txBody>
      </p:sp>
    </p:spTree>
    <p:extLst>
      <p:ext uri="{BB962C8B-B14F-4D97-AF65-F5344CB8AC3E}">
        <p14:creationId xmlns:p14="http://schemas.microsoft.com/office/powerpoint/2010/main" val="30827155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2AEF8C30-FCB6-4123-8D19-0F19E7848896}"/>
              </a:ext>
            </a:extLst>
          </p:cNvPr>
          <p:cNvSpPr>
            <a:spLocks noGrp="1"/>
          </p:cNvSpPr>
          <p:nvPr>
            <p:ph type="title"/>
          </p:nvPr>
        </p:nvSpPr>
        <p:spPr>
          <a:xfrm>
            <a:off x="1378857" y="973668"/>
            <a:ext cx="9085943" cy="706964"/>
          </a:xfrm>
        </p:spPr>
        <p:txBody>
          <a:bodyPr/>
          <a:lstStyle/>
          <a:p>
            <a:r>
              <a:rPr lang="fr-FR" sz="4000" b="1" dirty="0" smtClean="0">
                <a:solidFill>
                  <a:schemeClr val="bg1"/>
                </a:solidFill>
              </a:rPr>
              <a:t>Fonctionnalités </a:t>
            </a:r>
            <a:endParaRPr lang="fr-FR" sz="4000" dirty="0">
              <a:solidFill>
                <a:schemeClr val="bg1"/>
              </a:solidFill>
            </a:endParaRPr>
          </a:p>
        </p:txBody>
      </p:sp>
      <p:sp>
        <p:nvSpPr>
          <p:cNvPr id="13" name="Espace réservé du numéro de diapositive 12"/>
          <p:cNvSpPr>
            <a:spLocks noGrp="1"/>
          </p:cNvSpPr>
          <p:nvPr>
            <p:ph type="sldNum" sz="quarter" idx="12"/>
          </p:nvPr>
        </p:nvSpPr>
        <p:spPr/>
        <p:txBody>
          <a:bodyPr/>
          <a:lstStyle/>
          <a:p>
            <a:fld id="{D57F1E4F-1CFF-5643-939E-217C01CDF565}" type="slidenum">
              <a:rPr lang="en-US" b="1" smtClean="0">
                <a:solidFill>
                  <a:schemeClr val="tx2"/>
                </a:solidFill>
              </a:rPr>
              <a:pPr/>
              <a:t>3</a:t>
            </a:fld>
            <a:endParaRPr lang="en-US" b="1" dirty="0">
              <a:solidFill>
                <a:schemeClr val="tx2"/>
              </a:solidFill>
            </a:endParaRPr>
          </a:p>
        </p:txBody>
      </p:sp>
      <p:sp>
        <p:nvSpPr>
          <p:cNvPr id="9" name="Rectangle 8"/>
          <p:cNvSpPr/>
          <p:nvPr/>
        </p:nvSpPr>
        <p:spPr>
          <a:xfrm>
            <a:off x="950825" y="2368114"/>
            <a:ext cx="11036128" cy="3046988"/>
          </a:xfrm>
          <a:prstGeom prst="rect">
            <a:avLst/>
          </a:prstGeom>
        </p:spPr>
        <p:txBody>
          <a:bodyPr wrap="square">
            <a:spAutoFit/>
          </a:bodyPr>
          <a:lstStyle/>
          <a:p>
            <a:r>
              <a:rPr lang="fr-FR" sz="2400" dirty="0"/>
              <a:t>N</a:t>
            </a:r>
            <a:r>
              <a:rPr lang="fr-FR" sz="2400" dirty="0" smtClean="0"/>
              <a:t>e </a:t>
            </a:r>
            <a:r>
              <a:rPr lang="fr-FR" sz="2400" dirty="0"/>
              <a:t>supporte ni </a:t>
            </a:r>
            <a:r>
              <a:rPr lang="fr-FR" sz="2400" dirty="0" smtClean="0"/>
              <a:t>transactions</a:t>
            </a:r>
            <a:r>
              <a:rPr lang="fr-FR" sz="2400" dirty="0"/>
              <a:t> ni intégrité automatique des tables, il n'est pas destiné aux applications dont la cohérence des données est </a:t>
            </a:r>
            <a:r>
              <a:rPr lang="fr-FR" sz="2400" dirty="0" smtClean="0"/>
              <a:t>critique. </a:t>
            </a:r>
            <a:r>
              <a:rPr lang="fr-FR" sz="2400" dirty="0"/>
              <a:t>cependant, ses performances le font adopter pour des applications ayant besoin d'une base de données simple et peu onéreuse à mettre en œuvre.</a:t>
            </a:r>
          </a:p>
          <a:p>
            <a:r>
              <a:rPr lang="fr-FR" sz="2400" dirty="0"/>
              <a:t>Pour les utilisateurs, </a:t>
            </a:r>
            <a:r>
              <a:rPr lang="fr-FR" sz="2400" b="1" dirty="0" err="1">
                <a:solidFill>
                  <a:srgbClr val="FF0000"/>
                </a:solidFill>
                <a:hlinkClick r:id="rId3"/>
              </a:rPr>
              <a:t>phpMyAdmin</a:t>
            </a:r>
            <a:r>
              <a:rPr lang="fr-FR" sz="2400" dirty="0"/>
              <a:t> est un outil web souvent disponible pour créer, remplir et utiliser des bases MySQL.</a:t>
            </a:r>
          </a:p>
          <a:p>
            <a:endParaRPr lang="fr-FR" sz="2400" b="1" dirty="0"/>
          </a:p>
        </p:txBody>
      </p:sp>
    </p:spTree>
    <p:extLst>
      <p:ext uri="{BB962C8B-B14F-4D97-AF65-F5344CB8AC3E}">
        <p14:creationId xmlns:p14="http://schemas.microsoft.com/office/powerpoint/2010/main" val="30827155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2AEF8C30-FCB6-4123-8D19-0F19E7848896}"/>
              </a:ext>
            </a:extLst>
          </p:cNvPr>
          <p:cNvSpPr>
            <a:spLocks noGrp="1"/>
          </p:cNvSpPr>
          <p:nvPr>
            <p:ph type="title"/>
          </p:nvPr>
        </p:nvSpPr>
        <p:spPr>
          <a:xfrm>
            <a:off x="615142" y="1306177"/>
            <a:ext cx="9816407" cy="706964"/>
          </a:xfrm>
        </p:spPr>
        <p:txBody>
          <a:bodyPr/>
          <a:lstStyle/>
          <a:p>
            <a:r>
              <a:rPr lang="fr-FR" sz="4000" b="1" dirty="0" smtClean="0">
                <a:solidFill>
                  <a:schemeClr val="bg1"/>
                </a:solidFill>
              </a:rPr>
              <a:t>2  </a:t>
            </a:r>
            <a:r>
              <a:rPr lang="fr-FR" sz="4000" b="1" dirty="0" smtClean="0">
                <a:solidFill>
                  <a:schemeClr val="bg1"/>
                </a:solidFill>
              </a:rPr>
              <a:t>PostgreSQL</a:t>
            </a:r>
            <a:r>
              <a:rPr lang="fr-FR" sz="4000" b="1" dirty="0" smtClean="0">
                <a:solidFill>
                  <a:schemeClr val="bg1"/>
                </a:solidFill>
              </a:rPr>
              <a:t>: </a:t>
            </a:r>
            <a:r>
              <a:rPr lang="fr-FR" sz="4000" dirty="0" smtClean="0">
                <a:solidFill>
                  <a:srgbClr val="FF6600"/>
                </a:solidFill>
              </a:rPr>
              <a:t/>
            </a:r>
            <a:br>
              <a:rPr lang="fr-FR" sz="4000" dirty="0" smtClean="0">
                <a:solidFill>
                  <a:srgbClr val="FF6600"/>
                </a:solidFill>
              </a:rPr>
            </a:br>
            <a:r>
              <a:rPr lang="fr-FR" sz="4000" b="1" dirty="0" smtClean="0"/>
              <a:t> </a:t>
            </a:r>
            <a:endParaRPr lang="fr-FR" sz="4000" dirty="0">
              <a:solidFill>
                <a:schemeClr val="bg1"/>
              </a:solidFill>
            </a:endParaRPr>
          </a:p>
        </p:txBody>
      </p:sp>
      <p:sp>
        <p:nvSpPr>
          <p:cNvPr id="13" name="Espace réservé du numéro de diapositive 12"/>
          <p:cNvSpPr>
            <a:spLocks noGrp="1"/>
          </p:cNvSpPr>
          <p:nvPr>
            <p:ph type="sldNum" sz="quarter" idx="12"/>
          </p:nvPr>
        </p:nvSpPr>
        <p:spPr/>
        <p:txBody>
          <a:bodyPr/>
          <a:lstStyle/>
          <a:p>
            <a:fld id="{D57F1E4F-1CFF-5643-939E-217C01CDF565}" type="slidenum">
              <a:rPr lang="en-US" b="1" smtClean="0">
                <a:solidFill>
                  <a:schemeClr val="tx2"/>
                </a:solidFill>
              </a:rPr>
              <a:pPr/>
              <a:t>4</a:t>
            </a:fld>
            <a:endParaRPr lang="en-US" b="1" dirty="0">
              <a:solidFill>
                <a:schemeClr val="tx2"/>
              </a:solidFill>
            </a:endParaRPr>
          </a:p>
        </p:txBody>
      </p:sp>
      <p:sp>
        <p:nvSpPr>
          <p:cNvPr id="4" name="ZoneTexte 3"/>
          <p:cNvSpPr txBox="1"/>
          <p:nvPr/>
        </p:nvSpPr>
        <p:spPr>
          <a:xfrm>
            <a:off x="714895" y="2527070"/>
            <a:ext cx="11477105" cy="1200329"/>
          </a:xfrm>
          <a:prstGeom prst="rect">
            <a:avLst/>
          </a:prstGeom>
          <a:noFill/>
        </p:spPr>
        <p:txBody>
          <a:bodyPr wrap="square" rtlCol="0">
            <a:spAutoFit/>
          </a:bodyPr>
          <a:lstStyle/>
          <a:p>
            <a:r>
              <a:rPr lang="fr-FR" sz="2400" dirty="0" smtClean="0"/>
              <a:t>est </a:t>
            </a:r>
            <a:r>
              <a:rPr lang="fr-FR" sz="2400" dirty="0"/>
              <a:t>un système de gestion de base de </a:t>
            </a:r>
            <a:r>
              <a:rPr lang="fr-FR" sz="2400" dirty="0" smtClean="0"/>
              <a:t>données relationnelle orienté </a:t>
            </a:r>
            <a:r>
              <a:rPr lang="fr-FR" sz="2400" dirty="0"/>
              <a:t>objet puissant et open source </a:t>
            </a:r>
            <a:r>
              <a:rPr lang="fr-FR" sz="2400" dirty="0" smtClean="0"/>
              <a:t>qui </a:t>
            </a:r>
            <a:r>
              <a:rPr lang="fr-FR" sz="2400" dirty="0"/>
              <a:t>est capable de prendre </a:t>
            </a:r>
            <a:r>
              <a:rPr lang="fr-FR" sz="2400" dirty="0" smtClean="0"/>
              <a:t>en charge </a:t>
            </a:r>
            <a:r>
              <a:rPr lang="fr-FR" sz="2400" dirty="0"/>
              <a:t>en toute sécurité les charges </a:t>
            </a:r>
            <a:r>
              <a:rPr lang="fr-FR" sz="2400" dirty="0" smtClean="0"/>
              <a:t>de </a:t>
            </a:r>
            <a:r>
              <a:rPr lang="fr-FR" sz="2400" dirty="0"/>
              <a:t>travail de données les plus complexes. </a:t>
            </a:r>
            <a:endParaRPr lang="fr-FR" sz="2400" dirty="0" smtClean="0"/>
          </a:p>
        </p:txBody>
      </p:sp>
    </p:spTree>
    <p:extLst>
      <p:ext uri="{BB962C8B-B14F-4D97-AF65-F5344CB8AC3E}">
        <p14:creationId xmlns:p14="http://schemas.microsoft.com/office/powerpoint/2010/main" val="30827155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2AEF8C30-FCB6-4123-8D19-0F19E7848896}"/>
              </a:ext>
            </a:extLst>
          </p:cNvPr>
          <p:cNvSpPr>
            <a:spLocks noGrp="1"/>
          </p:cNvSpPr>
          <p:nvPr>
            <p:ph type="title"/>
          </p:nvPr>
        </p:nvSpPr>
        <p:spPr>
          <a:xfrm>
            <a:off x="1378857" y="973668"/>
            <a:ext cx="9085943" cy="706964"/>
          </a:xfrm>
        </p:spPr>
        <p:txBody>
          <a:bodyPr/>
          <a:lstStyle/>
          <a:p>
            <a:r>
              <a:rPr lang="fr-FR" sz="4000" b="1" dirty="0">
                <a:solidFill>
                  <a:schemeClr val="bg1"/>
                </a:solidFill>
              </a:rPr>
              <a:t>Fonctionnalités</a:t>
            </a:r>
            <a:endParaRPr lang="fr-FR" sz="4000" dirty="0">
              <a:solidFill>
                <a:schemeClr val="bg1"/>
              </a:solidFill>
            </a:endParaRPr>
          </a:p>
        </p:txBody>
      </p:sp>
      <p:sp>
        <p:nvSpPr>
          <p:cNvPr id="13" name="Espace réservé du numéro de diapositive 12"/>
          <p:cNvSpPr>
            <a:spLocks noGrp="1"/>
          </p:cNvSpPr>
          <p:nvPr>
            <p:ph type="sldNum" sz="quarter" idx="12"/>
          </p:nvPr>
        </p:nvSpPr>
        <p:spPr/>
        <p:txBody>
          <a:bodyPr/>
          <a:lstStyle/>
          <a:p>
            <a:fld id="{D57F1E4F-1CFF-5643-939E-217C01CDF565}" type="slidenum">
              <a:rPr lang="en-US" b="1" smtClean="0">
                <a:solidFill>
                  <a:schemeClr val="tx2"/>
                </a:solidFill>
              </a:rPr>
              <a:pPr/>
              <a:t>5</a:t>
            </a:fld>
            <a:endParaRPr lang="en-US" b="1" dirty="0">
              <a:solidFill>
                <a:schemeClr val="tx2"/>
              </a:solidFill>
            </a:endParaRPr>
          </a:p>
        </p:txBody>
      </p:sp>
      <p:sp>
        <p:nvSpPr>
          <p:cNvPr id="3" name="ZoneTexte 2"/>
          <p:cNvSpPr txBox="1"/>
          <p:nvPr/>
        </p:nvSpPr>
        <p:spPr>
          <a:xfrm>
            <a:off x="2281487" y="3316160"/>
            <a:ext cx="3381054"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Manipuler des documents</a:t>
            </a:r>
            <a:endParaRPr lang="fr-FR" b="1" dirty="0"/>
          </a:p>
        </p:txBody>
      </p:sp>
      <p:sp>
        <p:nvSpPr>
          <p:cNvPr id="7" name="ZoneTexte 6"/>
          <p:cNvSpPr txBox="1"/>
          <p:nvPr/>
        </p:nvSpPr>
        <p:spPr>
          <a:xfrm>
            <a:off x="2293305" y="3806594"/>
            <a:ext cx="3164649" cy="369332"/>
          </a:xfrm>
          <a:prstGeom prst="rect">
            <a:avLst/>
          </a:prstGeom>
          <a:noFill/>
        </p:spPr>
        <p:txBody>
          <a:bodyPr wrap="none" rtlCol="0">
            <a:spAutoFit/>
          </a:bodyPr>
          <a:lstStyle/>
          <a:p>
            <a:pPr marL="285750" indent="-285750">
              <a:buFont typeface="Arial" panose="020B0604020202020204" pitchFamily="34" charset="0"/>
              <a:buChar char="•"/>
            </a:pPr>
            <a:r>
              <a:rPr lang="fr-FR" b="1" dirty="0"/>
              <a:t>Manipuler </a:t>
            </a:r>
            <a:r>
              <a:rPr lang="fr-FR" b="1" dirty="0" smtClean="0"/>
              <a:t>des requêtes</a:t>
            </a:r>
            <a:r>
              <a:rPr lang="fr-FR" b="1" dirty="0" smtClean="0"/>
              <a:t> </a:t>
            </a:r>
            <a:endParaRPr lang="fr-FR" b="1" dirty="0"/>
          </a:p>
        </p:txBody>
      </p:sp>
      <p:sp>
        <p:nvSpPr>
          <p:cNvPr id="8" name="ZoneTexte 7"/>
          <p:cNvSpPr txBox="1"/>
          <p:nvPr/>
        </p:nvSpPr>
        <p:spPr>
          <a:xfrm>
            <a:off x="2281487" y="4362512"/>
            <a:ext cx="5157181"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Triggers pour les mise a jour automatiques</a:t>
            </a:r>
            <a:endParaRPr lang="fr-FR" b="1" dirty="0"/>
          </a:p>
        </p:txBody>
      </p:sp>
      <p:sp>
        <p:nvSpPr>
          <p:cNvPr id="11" name="ZoneTexte 10"/>
          <p:cNvSpPr txBox="1"/>
          <p:nvPr/>
        </p:nvSpPr>
        <p:spPr>
          <a:xfrm>
            <a:off x="2282429" y="4953596"/>
            <a:ext cx="5442516"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Récupérer des statistiques sur les documents</a:t>
            </a:r>
            <a:endParaRPr lang="fr-FR" b="1" dirty="0"/>
          </a:p>
        </p:txBody>
      </p:sp>
    </p:spTree>
    <p:extLst>
      <p:ext uri="{BB962C8B-B14F-4D97-AF65-F5344CB8AC3E}">
        <p14:creationId xmlns:p14="http://schemas.microsoft.com/office/powerpoint/2010/main" val="30827155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numéro de diapositive 8"/>
          <p:cNvSpPr>
            <a:spLocks noGrp="1"/>
          </p:cNvSpPr>
          <p:nvPr>
            <p:ph type="sldNum" sz="quarter" idx="12"/>
          </p:nvPr>
        </p:nvSpPr>
        <p:spPr/>
        <p:txBody>
          <a:bodyPr/>
          <a:lstStyle/>
          <a:p>
            <a:fld id="{D57F1E4F-1CFF-5643-939E-217C01CDF565}" type="slidenum">
              <a:rPr lang="en-US" b="1" smtClean="0">
                <a:solidFill>
                  <a:schemeClr val="tx2"/>
                </a:solidFill>
              </a:rPr>
              <a:pPr/>
              <a:t>6</a:t>
            </a:fld>
            <a:endParaRPr lang="en-US" b="1" dirty="0">
              <a:solidFill>
                <a:schemeClr val="tx2"/>
              </a:solidFill>
            </a:endParaRPr>
          </a:p>
        </p:txBody>
      </p:sp>
      <p:sp>
        <p:nvSpPr>
          <p:cNvPr id="18438"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7"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8" name="Rectangle 6"/>
          <p:cNvSpPr>
            <a:spLocks noChangeArrowheads="1"/>
          </p:cNvSpPr>
          <p:nvPr/>
        </p:nvSpPr>
        <p:spPr bwMode="auto">
          <a:xfrm>
            <a:off x="0" y="96583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itre 1">
            <a:extLst>
              <a:ext uri="{FF2B5EF4-FFF2-40B4-BE49-F238E27FC236}">
                <a16:creationId xmlns="" xmlns:a16="http://schemas.microsoft.com/office/drawing/2014/main" id="{2AEF8C30-FCB6-4123-8D19-0F19E7848896}"/>
              </a:ext>
            </a:extLst>
          </p:cNvPr>
          <p:cNvSpPr>
            <a:spLocks noGrp="1"/>
          </p:cNvSpPr>
          <p:nvPr>
            <p:ph type="title"/>
          </p:nvPr>
        </p:nvSpPr>
        <p:spPr>
          <a:xfrm>
            <a:off x="615142" y="1306177"/>
            <a:ext cx="9816407" cy="706964"/>
          </a:xfrm>
        </p:spPr>
        <p:txBody>
          <a:bodyPr/>
          <a:lstStyle/>
          <a:p>
            <a:r>
              <a:rPr lang="fr-FR" sz="4000" b="1" dirty="0">
                <a:solidFill>
                  <a:schemeClr val="bg1"/>
                </a:solidFill>
              </a:rPr>
              <a:t>3</a:t>
            </a:r>
            <a:r>
              <a:rPr lang="fr-FR" sz="4000" b="1" dirty="0" smtClean="0">
                <a:solidFill>
                  <a:schemeClr val="bg1"/>
                </a:solidFill>
              </a:rPr>
              <a:t> </a:t>
            </a:r>
            <a:r>
              <a:rPr lang="fr-FR" sz="4000" b="1" dirty="0" smtClean="0">
                <a:solidFill>
                  <a:schemeClr val="bg1"/>
                </a:solidFill>
              </a:rPr>
              <a:t>SQL SERVER</a:t>
            </a:r>
            <a:r>
              <a:rPr lang="fr-FR" sz="4000" b="1" dirty="0" smtClean="0">
                <a:solidFill>
                  <a:schemeClr val="bg1"/>
                </a:solidFill>
              </a:rPr>
              <a:t>: </a:t>
            </a:r>
            <a:r>
              <a:rPr lang="fr-FR" sz="4000" dirty="0" smtClean="0">
                <a:solidFill>
                  <a:srgbClr val="FF6600"/>
                </a:solidFill>
              </a:rPr>
              <a:t/>
            </a:r>
            <a:br>
              <a:rPr lang="fr-FR" sz="4000" dirty="0" smtClean="0">
                <a:solidFill>
                  <a:srgbClr val="FF6600"/>
                </a:solidFill>
              </a:rPr>
            </a:br>
            <a:r>
              <a:rPr lang="fr-FR" sz="4000" b="1" dirty="0" smtClean="0"/>
              <a:t> </a:t>
            </a:r>
            <a:endParaRPr lang="fr-FR" sz="4000" dirty="0">
              <a:solidFill>
                <a:schemeClr val="bg1"/>
              </a:solidFill>
            </a:endParaRPr>
          </a:p>
        </p:txBody>
      </p:sp>
      <p:sp>
        <p:nvSpPr>
          <p:cNvPr id="2" name="Rectangle 1"/>
          <p:cNvSpPr/>
          <p:nvPr/>
        </p:nvSpPr>
        <p:spPr>
          <a:xfrm>
            <a:off x="1180407" y="2690336"/>
            <a:ext cx="10789920" cy="1569660"/>
          </a:xfrm>
          <a:prstGeom prst="rect">
            <a:avLst/>
          </a:prstGeom>
        </p:spPr>
        <p:txBody>
          <a:bodyPr wrap="square">
            <a:spAutoFit/>
          </a:bodyPr>
          <a:lstStyle/>
          <a:p>
            <a:r>
              <a:rPr lang="fr-FR" sz="2400" dirty="0" smtClean="0"/>
              <a:t>désigne </a:t>
            </a:r>
            <a:r>
              <a:rPr lang="fr-FR" sz="2400" dirty="0"/>
              <a:t>couramment un serveur de base de données. La définition du </a:t>
            </a:r>
            <a:r>
              <a:rPr lang="fr-FR" sz="2400" b="1" dirty="0"/>
              <a:t>SQL server</a:t>
            </a:r>
            <a:r>
              <a:rPr lang="fr-FR" sz="2400" dirty="0"/>
              <a:t> est étroitement liée à celle du langage SQL (</a:t>
            </a:r>
            <a:r>
              <a:rPr lang="fr-FR" sz="2400" b="1" u="sng" dirty="0" err="1">
                <a:hlinkClick r:id="rId2" tooltip="SQL"/>
              </a:rPr>
              <a:t>Structured</a:t>
            </a:r>
            <a:r>
              <a:rPr lang="fr-FR" sz="2400" u="sng" dirty="0">
                <a:hlinkClick r:id="rId2" tooltip="SQL"/>
              </a:rPr>
              <a:t> </a:t>
            </a:r>
            <a:r>
              <a:rPr lang="fr-FR" sz="2400" b="1" u="sng" dirty="0" err="1">
                <a:hlinkClick r:id="rId2" tooltip="SQL"/>
              </a:rPr>
              <a:t>Query</a:t>
            </a:r>
            <a:r>
              <a:rPr lang="fr-FR" sz="2400" u="sng" dirty="0">
                <a:hlinkClick r:id="rId2" tooltip="SQL"/>
              </a:rPr>
              <a:t> </a:t>
            </a:r>
            <a:r>
              <a:rPr lang="fr-FR" sz="2400" b="1" u="sng" dirty="0" err="1">
                <a:hlinkClick r:id="rId2" tooltip="SQL"/>
              </a:rPr>
              <a:t>Language</a:t>
            </a:r>
            <a:r>
              <a:rPr lang="fr-FR" sz="2400" dirty="0"/>
              <a:t>), un langage informatique permettant d'exploiter des bases de données.</a:t>
            </a:r>
            <a:endParaRPr lang="fr-FR" sz="2400" dirty="0"/>
          </a:p>
        </p:txBody>
      </p:sp>
    </p:spTree>
    <p:extLst>
      <p:ext uri="{BB962C8B-B14F-4D97-AF65-F5344CB8AC3E}">
        <p14:creationId xmlns:p14="http://schemas.microsoft.com/office/powerpoint/2010/main" val="26554428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numéro de diapositive 8"/>
          <p:cNvSpPr>
            <a:spLocks noGrp="1"/>
          </p:cNvSpPr>
          <p:nvPr>
            <p:ph type="sldNum" sz="quarter" idx="12"/>
          </p:nvPr>
        </p:nvSpPr>
        <p:spPr/>
        <p:txBody>
          <a:bodyPr/>
          <a:lstStyle/>
          <a:p>
            <a:fld id="{D57F1E4F-1CFF-5643-939E-217C01CDF565}" type="slidenum">
              <a:rPr lang="en-US" b="1" smtClean="0">
                <a:solidFill>
                  <a:schemeClr val="tx2"/>
                </a:solidFill>
              </a:rPr>
              <a:pPr/>
              <a:t>7</a:t>
            </a:fld>
            <a:endParaRPr lang="en-US" b="1" dirty="0">
              <a:solidFill>
                <a:schemeClr val="tx2"/>
              </a:solidFill>
            </a:endParaRPr>
          </a:p>
        </p:txBody>
      </p:sp>
      <p:sp>
        <p:nvSpPr>
          <p:cNvPr id="18438"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7"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8" name="Rectangle 6"/>
          <p:cNvSpPr>
            <a:spLocks noChangeArrowheads="1"/>
          </p:cNvSpPr>
          <p:nvPr/>
        </p:nvSpPr>
        <p:spPr bwMode="auto">
          <a:xfrm>
            <a:off x="0" y="96583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itre 1">
            <a:extLst>
              <a:ext uri="{FF2B5EF4-FFF2-40B4-BE49-F238E27FC236}">
                <a16:creationId xmlns="" xmlns:a16="http://schemas.microsoft.com/office/drawing/2014/main" id="{2AEF8C30-FCB6-4123-8D19-0F19E7848896}"/>
              </a:ext>
            </a:extLst>
          </p:cNvPr>
          <p:cNvSpPr>
            <a:spLocks noGrp="1"/>
          </p:cNvSpPr>
          <p:nvPr>
            <p:ph type="title"/>
          </p:nvPr>
        </p:nvSpPr>
        <p:spPr>
          <a:xfrm>
            <a:off x="1378857" y="973668"/>
            <a:ext cx="9085943" cy="706964"/>
          </a:xfrm>
        </p:spPr>
        <p:txBody>
          <a:bodyPr/>
          <a:lstStyle/>
          <a:p>
            <a:r>
              <a:rPr lang="fr-FR" sz="4000" b="1" dirty="0">
                <a:solidFill>
                  <a:schemeClr val="bg1"/>
                </a:solidFill>
              </a:rPr>
              <a:t>Fonctionnalités</a:t>
            </a:r>
            <a:endParaRPr lang="fr-FR" sz="4000" dirty="0">
              <a:solidFill>
                <a:schemeClr val="bg1"/>
              </a:solidFill>
            </a:endParaRPr>
          </a:p>
        </p:txBody>
      </p:sp>
      <p:sp>
        <p:nvSpPr>
          <p:cNvPr id="16" name="ZoneTexte 15"/>
          <p:cNvSpPr txBox="1"/>
          <p:nvPr/>
        </p:nvSpPr>
        <p:spPr>
          <a:xfrm>
            <a:off x="2281487" y="3316160"/>
            <a:ext cx="6364243"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Amélioration intelligentes du traitement des requêtes</a:t>
            </a:r>
            <a:endParaRPr lang="fr-FR" b="1" dirty="0"/>
          </a:p>
        </p:txBody>
      </p:sp>
      <p:sp>
        <p:nvSpPr>
          <p:cNvPr id="18" name="ZoneTexte 17"/>
          <p:cNvSpPr txBox="1"/>
          <p:nvPr/>
        </p:nvSpPr>
        <p:spPr>
          <a:xfrm>
            <a:off x="2293305" y="3806594"/>
            <a:ext cx="6569427"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Récupération accélérée de la base de données (ADR)</a:t>
            </a:r>
            <a:endParaRPr lang="fr-FR" b="1" dirty="0"/>
          </a:p>
        </p:txBody>
      </p:sp>
      <p:sp>
        <p:nvSpPr>
          <p:cNvPr id="19" name="ZoneTexte 18"/>
          <p:cNvSpPr txBox="1"/>
          <p:nvPr/>
        </p:nvSpPr>
        <p:spPr>
          <a:xfrm>
            <a:off x="2281487" y="4362512"/>
            <a:ext cx="5577168"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Toujours crypté avec des enclaves sécurisées</a:t>
            </a:r>
            <a:endParaRPr lang="fr-FR" b="1" dirty="0"/>
          </a:p>
        </p:txBody>
      </p:sp>
      <p:sp>
        <p:nvSpPr>
          <p:cNvPr id="20" name="ZoneTexte 19"/>
          <p:cNvSpPr txBox="1"/>
          <p:nvPr/>
        </p:nvSpPr>
        <p:spPr>
          <a:xfrm>
            <a:off x="2282429" y="4953596"/>
            <a:ext cx="6178294"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Métadonnées </a:t>
            </a:r>
            <a:r>
              <a:rPr lang="fr-FR" b="1" dirty="0" err="1" smtClean="0"/>
              <a:t>Tempdb</a:t>
            </a:r>
            <a:r>
              <a:rPr lang="fr-FR" b="1" dirty="0" smtClean="0"/>
              <a:t> optimisées pour la mémoire</a:t>
            </a:r>
            <a:endParaRPr lang="fr-FR" b="1" dirty="0"/>
          </a:p>
        </p:txBody>
      </p:sp>
      <p:sp>
        <p:nvSpPr>
          <p:cNvPr id="21" name="ZoneTexte 20"/>
          <p:cNvSpPr txBox="1"/>
          <p:nvPr/>
        </p:nvSpPr>
        <p:spPr>
          <a:xfrm>
            <a:off x="2293305" y="5671262"/>
            <a:ext cx="7181774"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Stratégie de capture personnalisée du magasin de requêtes</a:t>
            </a:r>
            <a:endParaRPr lang="fr-FR" b="1" dirty="0"/>
          </a:p>
        </p:txBody>
      </p:sp>
    </p:spTree>
    <p:extLst>
      <p:ext uri="{BB962C8B-B14F-4D97-AF65-F5344CB8AC3E}">
        <p14:creationId xmlns:p14="http://schemas.microsoft.com/office/powerpoint/2010/main" val="118946656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402784" y="0"/>
            <a:ext cx="724395" cy="11400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numéro de diapositive 8"/>
          <p:cNvSpPr>
            <a:spLocks noGrp="1"/>
          </p:cNvSpPr>
          <p:nvPr>
            <p:ph type="sldNum" sz="quarter" idx="12"/>
          </p:nvPr>
        </p:nvSpPr>
        <p:spPr/>
        <p:txBody>
          <a:bodyPr/>
          <a:lstStyle/>
          <a:p>
            <a:fld id="{D57F1E4F-1CFF-5643-939E-217C01CDF565}" type="slidenum">
              <a:rPr lang="en-US" b="1" smtClean="0">
                <a:solidFill>
                  <a:schemeClr val="tx2"/>
                </a:solidFill>
              </a:rPr>
              <a:pPr/>
              <a:t>8</a:t>
            </a:fld>
            <a:endParaRPr lang="en-US" b="1" dirty="0">
              <a:solidFill>
                <a:schemeClr val="tx2"/>
              </a:solidFill>
            </a:endParaRPr>
          </a:p>
        </p:txBody>
      </p:sp>
      <p:sp>
        <p:nvSpPr>
          <p:cNvPr id="18438"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7"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8" name="Rectangle 6"/>
          <p:cNvSpPr>
            <a:spLocks noChangeArrowheads="1"/>
          </p:cNvSpPr>
          <p:nvPr/>
        </p:nvSpPr>
        <p:spPr bwMode="auto">
          <a:xfrm>
            <a:off x="0" y="96583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1551116" y="600140"/>
            <a:ext cx="6096000" cy="1323439"/>
          </a:xfrm>
          <a:prstGeom prst="rect">
            <a:avLst/>
          </a:prstGeom>
        </p:spPr>
        <p:txBody>
          <a:bodyPr>
            <a:spAutoFit/>
          </a:bodyPr>
          <a:lstStyle/>
          <a:p>
            <a:r>
              <a:rPr lang="fr-FR" sz="4000" b="1" dirty="0" smtClean="0">
                <a:solidFill>
                  <a:schemeClr val="bg1"/>
                </a:solidFill>
              </a:rPr>
              <a:t>4 MYSQL vs </a:t>
            </a:r>
            <a:r>
              <a:rPr lang="fr-FR" sz="4000" b="1" dirty="0" err="1" smtClean="0">
                <a:solidFill>
                  <a:schemeClr val="bg1"/>
                </a:solidFill>
              </a:rPr>
              <a:t>postgreSQL</a:t>
            </a:r>
            <a:r>
              <a:rPr lang="fr-FR" sz="4000" b="1" dirty="0" smtClean="0">
                <a:solidFill>
                  <a:schemeClr val="bg1"/>
                </a:solidFill>
              </a:rPr>
              <a:t> vs SQL server</a:t>
            </a:r>
            <a:endParaRPr lang="fr-FR" sz="4000" dirty="0"/>
          </a:p>
        </p:txBody>
      </p:sp>
      <p:sp>
        <p:nvSpPr>
          <p:cNvPr id="5" name="Rectangle 4"/>
          <p:cNvSpPr/>
          <p:nvPr/>
        </p:nvSpPr>
        <p:spPr>
          <a:xfrm>
            <a:off x="399011" y="2391492"/>
            <a:ext cx="11659985" cy="4154984"/>
          </a:xfrm>
          <a:prstGeom prst="rect">
            <a:avLst/>
          </a:prstGeom>
        </p:spPr>
        <p:txBody>
          <a:bodyPr wrap="square">
            <a:spAutoFit/>
          </a:bodyPr>
          <a:lstStyle/>
          <a:p>
            <a:r>
              <a:rPr lang="fr-FR" sz="2400" b="1" dirty="0" smtClean="0"/>
              <a:t>MySQL</a:t>
            </a:r>
            <a:endParaRPr lang="fr-FR" sz="2400" dirty="0" smtClean="0"/>
          </a:p>
          <a:p>
            <a:r>
              <a:rPr lang="fr-FR" sz="2400" dirty="0" smtClean="0"/>
              <a:t>MySQL </a:t>
            </a:r>
            <a:r>
              <a:rPr lang="fr-FR" sz="2400" dirty="0"/>
              <a:t>est l'une des bases de données les plus populaires, selon </a:t>
            </a:r>
            <a:r>
              <a:rPr lang="fr-FR" sz="2400" b="1" dirty="0">
                <a:hlinkClick r:id="rId2"/>
              </a:rPr>
              <a:t>DB </a:t>
            </a:r>
            <a:r>
              <a:rPr lang="fr-FR" sz="2400" b="1" dirty="0" err="1">
                <a:hlinkClick r:id="rId2"/>
              </a:rPr>
              <a:t>Engines</a:t>
            </a:r>
            <a:r>
              <a:rPr lang="fr-FR" sz="2400" b="1" dirty="0">
                <a:hlinkClick r:id="rId2"/>
              </a:rPr>
              <a:t> </a:t>
            </a:r>
            <a:r>
              <a:rPr lang="fr-FR" sz="2400" b="1" dirty="0" err="1">
                <a:hlinkClick r:id="rId2"/>
              </a:rPr>
              <a:t>Ranking</a:t>
            </a:r>
            <a:r>
              <a:rPr lang="fr-FR" sz="2400" dirty="0"/>
              <a:t> . C'est un leader incontesté parmi les solutions SQL, utilisées par Google, LinkedIn, Amazon, </a:t>
            </a:r>
            <a:r>
              <a:rPr lang="fr-FR" sz="2400" dirty="0" err="1"/>
              <a:t>Netflix</a:t>
            </a:r>
            <a:r>
              <a:rPr lang="fr-FR" sz="2400" dirty="0"/>
              <a:t>, Twitter et autres. </a:t>
            </a:r>
            <a:r>
              <a:rPr lang="fr-FR" sz="2400" dirty="0">
                <a:hlinkClick r:id="rId3"/>
              </a:rPr>
              <a:t>La</a:t>
            </a:r>
            <a:r>
              <a:rPr lang="fr-FR" sz="2400" dirty="0"/>
              <a:t> popularité de </a:t>
            </a:r>
            <a:r>
              <a:rPr lang="fr-FR" sz="2400" b="1" dirty="0">
                <a:hlinkClick r:id="rId3"/>
              </a:rPr>
              <a:t>MySQL</a:t>
            </a:r>
            <a:r>
              <a:rPr lang="fr-FR" sz="2400" dirty="0"/>
              <a:t> a beaucoup augmenté car les équipes préfèrent de plus en plus les solutions open source aux solutions commerciales.</a:t>
            </a:r>
          </a:p>
          <a:p>
            <a:r>
              <a:rPr lang="fr-FR" sz="2400" b="1" dirty="0"/>
              <a:t>Prix</a:t>
            </a:r>
            <a:r>
              <a:rPr lang="fr-FR" sz="2400" dirty="0"/>
              <a:t> : la solution de base de données est développée par Oracle et dispose d'outils payants supplémentaires; la fonctionnalité de base est accessible gratuitement.</a:t>
            </a:r>
          </a:p>
          <a:p>
            <a:r>
              <a:rPr lang="fr-FR" sz="2400" b="1" dirty="0"/>
              <a:t>Langage</a:t>
            </a:r>
            <a:r>
              <a:rPr lang="fr-FR" sz="2400" dirty="0"/>
              <a:t> : MySQL est écrit en C ++; la gestion de la base de données est effectuée avec le langage de requête structuré.</a:t>
            </a:r>
          </a:p>
        </p:txBody>
      </p:sp>
    </p:spTree>
    <p:extLst>
      <p:ext uri="{BB962C8B-B14F-4D97-AF65-F5344CB8AC3E}">
        <p14:creationId xmlns:p14="http://schemas.microsoft.com/office/powerpoint/2010/main" val="375961802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881148" y="2491107"/>
            <a:ext cx="10956175" cy="3416320"/>
          </a:xfrm>
          <a:prstGeom prst="rect">
            <a:avLst/>
          </a:prstGeom>
        </p:spPr>
        <p:txBody>
          <a:bodyPr wrap="square">
            <a:spAutoFit/>
          </a:bodyPr>
          <a:lstStyle/>
          <a:p>
            <a:r>
              <a:rPr lang="fr-FR" sz="2400" b="1" dirty="0"/>
              <a:t>PostgreSQL</a:t>
            </a:r>
          </a:p>
          <a:p>
            <a:r>
              <a:rPr lang="fr-FR" sz="2400" dirty="0"/>
              <a:t>Une </a:t>
            </a:r>
            <a:r>
              <a:rPr lang="fr-FR" sz="2400" b="1" dirty="0">
                <a:hlinkClick r:id="rId2"/>
              </a:rPr>
              <a:t>base de données relationnelle</a:t>
            </a:r>
            <a:r>
              <a:rPr lang="fr-FR" sz="2400" dirty="0"/>
              <a:t> éprouvée qui est connue pour prendre en charge de nombreux types de données, un stockage intuitif des données sans schéma et des fonctionnalités riches. Certains développeurs vont même jusqu'à affirmer qu'il s'agit de la base de données open source la plus avancée du marché. Nous n'irions pas aussi loin, mais c'est définitivement une solution hautement universelle.</a:t>
            </a:r>
          </a:p>
          <a:p>
            <a:r>
              <a:rPr lang="fr-FR" sz="2400" b="1" dirty="0"/>
              <a:t>Prix</a:t>
            </a:r>
            <a:r>
              <a:rPr lang="fr-FR" sz="2400" dirty="0"/>
              <a:t> : open-source</a:t>
            </a:r>
          </a:p>
          <a:p>
            <a:r>
              <a:rPr lang="fr-FR" sz="2400" b="1" dirty="0" err="1"/>
              <a:t>Language</a:t>
            </a:r>
            <a:r>
              <a:rPr lang="fr-FR" sz="2400" dirty="0"/>
              <a:t>: C</a:t>
            </a:r>
          </a:p>
        </p:txBody>
      </p:sp>
    </p:spTree>
    <p:extLst>
      <p:ext uri="{BB962C8B-B14F-4D97-AF65-F5344CB8AC3E}">
        <p14:creationId xmlns:p14="http://schemas.microsoft.com/office/powerpoint/2010/main" val="514808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7007</TotalTime>
  <Words>180</Words>
  <Application>Microsoft Office PowerPoint</Application>
  <PresentationFormat>Personnalisé</PresentationFormat>
  <Paragraphs>54</Paragraphs>
  <Slides>11</Slides>
  <Notes>4</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Salle d’ions</vt:lpstr>
      <vt:lpstr>introduction aux bases de données   </vt:lpstr>
      <vt:lpstr>1 : MYSQL</vt:lpstr>
      <vt:lpstr>Fonctionnalités </vt:lpstr>
      <vt:lpstr>2  PostgreSQL:   </vt:lpstr>
      <vt:lpstr>Fonctionnalités</vt:lpstr>
      <vt:lpstr>3 SQL SERVER:   </vt:lpstr>
      <vt:lpstr>Fonctionnalités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hajji maha</dc:creator>
  <cp:lastModifiedBy>Media Tech</cp:lastModifiedBy>
  <cp:revision>165</cp:revision>
  <dcterms:created xsi:type="dcterms:W3CDTF">2017-10-10T12:57:50Z</dcterms:created>
  <dcterms:modified xsi:type="dcterms:W3CDTF">2021-05-05T23:18:43Z</dcterms:modified>
</cp:coreProperties>
</file>