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1"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0FE0601-11A1-4F14-8110-E7BA8D1260CF}">
          <p14:sldIdLst>
            <p14:sldId id="256"/>
          </p14:sldIdLst>
        </p14:section>
        <p14:section name="Section sans titre" id="{0D7FE479-A94C-4138-8D97-187256732AA5}">
          <p14:sldIdLst>
            <p14:sldId id="258"/>
            <p14:sldId id="257"/>
            <p14:sldId id="259"/>
            <p14:sldId id="262"/>
            <p14:sldId id="261"/>
            <p14:sldId id="263"/>
            <p14:sldId id="264"/>
            <p14:sldId id="265"/>
            <p14:sldId id="266"/>
            <p14:sldId id="26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0" d="100"/>
          <a:sy n="70" d="100"/>
        </p:scale>
        <p:origin x="69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oftware_application" TargetMode="External"/><Relationship Id="rId2" Type="http://schemas.openxmlformats.org/officeDocument/2006/relationships/hyperlink" Target="https://en.wikipedia.org/wiki/Software_product" TargetMode="Externa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en.wikipedia.org/wiki/Concurrent_us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64554" y="1185333"/>
            <a:ext cx="8825658" cy="974434"/>
          </a:xfrm>
        </p:spPr>
        <p:txBody>
          <a:bodyPr/>
          <a:lstStyle/>
          <a:p>
            <a:pPr algn="ctr"/>
            <a:r>
              <a:rPr lang="fr-FR" sz="4000" b="1" i="1" dirty="0" smtClean="0">
                <a:solidFill>
                  <a:schemeClr val="tx1"/>
                </a:solidFill>
                <a:latin typeface="Times New Roman" panose="02020603050405020304" pitchFamily="18" charset="0"/>
                <a:cs typeface="Times New Roman" panose="02020603050405020304" pitchFamily="18" charset="0"/>
              </a:rPr>
              <a:t>INTRODUCTION TO DATABASE</a:t>
            </a:r>
            <a:endParaRPr lang="fr-FR" sz="4000" b="1" dirty="0">
              <a:solidFill>
                <a:schemeClr val="tx1"/>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221" y="2245643"/>
            <a:ext cx="6517217" cy="3724124"/>
          </a:xfrm>
          <a:prstGeom prst="rect">
            <a:avLst/>
          </a:prstGeom>
        </p:spPr>
      </p:pic>
    </p:spTree>
    <p:extLst>
      <p:ext uri="{BB962C8B-B14F-4D97-AF65-F5344CB8AC3E}">
        <p14:creationId xmlns:p14="http://schemas.microsoft.com/office/powerpoint/2010/main" val="394473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b="1" dirty="0" err="1" smtClean="0">
                <a:latin typeface="Times New Roman" panose="02020603050405020304" pitchFamily="18" charset="0"/>
                <a:cs typeface="Times New Roman" panose="02020603050405020304" pitchFamily="18" charset="0"/>
              </a:rPr>
              <a:t>Comparison</a:t>
            </a:r>
            <a:r>
              <a:rPr lang="fr-FR" sz="2000" b="1" dirty="0" smtClean="0">
                <a:latin typeface="Times New Roman" panose="02020603050405020304" pitchFamily="18" charset="0"/>
                <a:cs typeface="Times New Roman" panose="02020603050405020304" pitchFamily="18" charset="0"/>
              </a:rPr>
              <a:t> </a:t>
            </a:r>
            <a:r>
              <a:rPr lang="fr-FR" sz="2000" b="1" dirty="0" err="1" smtClean="0">
                <a:latin typeface="Times New Roman" panose="02020603050405020304" pitchFamily="18" charset="0"/>
                <a:cs typeface="Times New Roman" panose="02020603050405020304" pitchFamily="18" charset="0"/>
              </a:rPr>
              <a:t>between</a:t>
            </a:r>
            <a:r>
              <a:rPr lang="fr-FR"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Compare SQL Server, </a:t>
            </a:r>
            <a:r>
              <a:rPr lang="en-US" sz="2000" b="1" dirty="0" smtClean="0">
                <a:latin typeface="Times New Roman" panose="02020603050405020304" pitchFamily="18" charset="0"/>
                <a:cs typeface="Times New Roman" panose="02020603050405020304" pitchFamily="18" charset="0"/>
              </a:rPr>
              <a:t>MySQL  and </a:t>
            </a:r>
            <a:r>
              <a:rPr lang="en-US" sz="2000" b="1" dirty="0">
                <a:latin typeface="Times New Roman" panose="02020603050405020304" pitchFamily="18" charset="0"/>
                <a:cs typeface="Times New Roman" panose="02020603050405020304" pitchFamily="18" charset="0"/>
              </a:rPr>
              <a:t>PostgreSQL</a:t>
            </a:r>
            <a:br>
              <a:rPr lang="en-US" sz="2000" b="1" dirty="0">
                <a:latin typeface="Times New Roman" panose="02020603050405020304" pitchFamily="18" charset="0"/>
                <a:cs typeface="Times New Roman" panose="02020603050405020304" pitchFamily="18" charset="0"/>
              </a:rPr>
            </a:br>
            <a:endParaRPr lang="fr-FR" sz="2000" b="1" dirty="0">
              <a:latin typeface="Times New Roman" panose="02020603050405020304" pitchFamily="18" charset="0"/>
              <a:cs typeface="Times New Roman" panose="02020603050405020304" pitchFamily="18" charset="0"/>
            </a:endParaRPr>
          </a:p>
        </p:txBody>
      </p:sp>
      <p:graphicFrame>
        <p:nvGraphicFramePr>
          <p:cNvPr id="7" name="Tableau 6"/>
          <p:cNvGraphicFramePr>
            <a:graphicFrameLocks noGrp="1"/>
          </p:cNvGraphicFramePr>
          <p:nvPr>
            <p:extLst>
              <p:ext uri="{D42A27DB-BD31-4B8C-83A1-F6EECF244321}">
                <p14:modId xmlns:p14="http://schemas.microsoft.com/office/powerpoint/2010/main" val="660881704"/>
              </p:ext>
            </p:extLst>
          </p:nvPr>
        </p:nvGraphicFramePr>
        <p:xfrm>
          <a:off x="1514899" y="2535260"/>
          <a:ext cx="8713340" cy="4002017"/>
        </p:xfrm>
        <a:graphic>
          <a:graphicData uri="http://schemas.openxmlformats.org/drawingml/2006/table">
            <a:tbl>
              <a:tblPr firstRow="1" bandRow="1">
                <a:tableStyleId>{5C22544A-7EE6-4342-B048-85BDC9FD1C3A}</a:tableStyleId>
              </a:tblPr>
              <a:tblGrid>
                <a:gridCol w="2178335">
                  <a:extLst>
                    <a:ext uri="{9D8B030D-6E8A-4147-A177-3AD203B41FA5}">
                      <a16:colId xmlns:a16="http://schemas.microsoft.com/office/drawing/2014/main" val="1985783260"/>
                    </a:ext>
                  </a:extLst>
                </a:gridCol>
                <a:gridCol w="2178335">
                  <a:extLst>
                    <a:ext uri="{9D8B030D-6E8A-4147-A177-3AD203B41FA5}">
                      <a16:colId xmlns:a16="http://schemas.microsoft.com/office/drawing/2014/main" val="3954590266"/>
                    </a:ext>
                  </a:extLst>
                </a:gridCol>
                <a:gridCol w="2178335">
                  <a:extLst>
                    <a:ext uri="{9D8B030D-6E8A-4147-A177-3AD203B41FA5}">
                      <a16:colId xmlns:a16="http://schemas.microsoft.com/office/drawing/2014/main" val="648131533"/>
                    </a:ext>
                  </a:extLst>
                </a:gridCol>
                <a:gridCol w="2178335">
                  <a:extLst>
                    <a:ext uri="{9D8B030D-6E8A-4147-A177-3AD203B41FA5}">
                      <a16:colId xmlns:a16="http://schemas.microsoft.com/office/drawing/2014/main" val="469195885"/>
                    </a:ext>
                  </a:extLst>
                </a:gridCol>
              </a:tblGrid>
              <a:tr h="697447">
                <a:tc>
                  <a:txBody>
                    <a:bodyPr/>
                    <a:lstStyle/>
                    <a:p>
                      <a:endParaRPr lang="fr-FR" dirty="0"/>
                    </a:p>
                  </a:txBody>
                  <a:tcPr/>
                </a:tc>
                <a:tc>
                  <a:txBody>
                    <a:bodyPr/>
                    <a:lstStyle/>
                    <a:p>
                      <a:pPr algn="ctr"/>
                      <a:r>
                        <a:rPr lang="fr-FR" b="1" dirty="0" smtClean="0">
                          <a:solidFill>
                            <a:schemeClr val="tx1"/>
                          </a:solidFill>
                          <a:effectLst/>
                          <a:latin typeface="Times New Roman" panose="02020603050405020304" pitchFamily="18" charset="0"/>
                          <a:cs typeface="Times New Roman" panose="02020603050405020304" pitchFamily="18" charset="0"/>
                        </a:rPr>
                        <a:t>MySQL</a:t>
                      </a:r>
                      <a:endParaRPr lang="fr-FR" b="1" dirty="0">
                        <a:solidFill>
                          <a:schemeClr val="tx1"/>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PostgreSQL</a:t>
                      </a:r>
                      <a:br>
                        <a:rPr lang="en-US" sz="1800" b="1" dirty="0" smtClean="0">
                          <a:solidFill>
                            <a:schemeClr val="tx1"/>
                          </a:solidFill>
                          <a:latin typeface="Times New Roman" panose="02020603050405020304" pitchFamily="18" charset="0"/>
                          <a:cs typeface="Times New Roman" panose="02020603050405020304" pitchFamily="18" charset="0"/>
                        </a:rPr>
                      </a:br>
                      <a:endParaRPr lang="fr-F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SQL Server</a:t>
                      </a:r>
                      <a:endParaRPr lang="fr-F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3130205"/>
                  </a:ext>
                </a:extLst>
              </a:tr>
              <a:tr h="1262047">
                <a:tc>
                  <a:txBody>
                    <a:bodyPr/>
                    <a:lstStyle/>
                    <a:p>
                      <a:pPr algn="ctr" rtl="0">
                        <a:lnSpc>
                          <a:spcPct val="100000"/>
                        </a:lnSpc>
                      </a:pPr>
                      <a:r>
                        <a:rPr lang="fr-FR" sz="1400" b="1" i="0" kern="1200" dirty="0" smtClean="0">
                          <a:solidFill>
                            <a:schemeClr val="tx1"/>
                          </a:solidFill>
                          <a:effectLst/>
                          <a:latin typeface="Times New Roman" panose="02020603050405020304" pitchFamily="18" charset="0"/>
                          <a:ea typeface="+mn-ea"/>
                          <a:cs typeface="Times New Roman" panose="02020603050405020304" pitchFamily="18" charset="0"/>
                        </a:rPr>
                        <a:t>Maturity</a:t>
                      </a:r>
                      <a:endParaRPr lang="fr-FR"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sz="1400" dirty="0">
                          <a:solidFill>
                            <a:schemeClr val="tx1"/>
                          </a:solidFill>
                          <a:effectLst/>
                          <a:latin typeface="Times New Roman" panose="02020603050405020304" pitchFamily="18" charset="0"/>
                          <a:cs typeface="Times New Roman" panose="02020603050405020304" pitchFamily="18" charset="0"/>
                        </a:rPr>
                        <a:t>Initial release was in 1995</a:t>
                      </a:r>
                    </a:p>
                  </a:txBody>
                  <a:tcPr marL="38100" marR="38100" marT="38100" marB="38100" anchor="ctr"/>
                </a:tc>
                <a:tc>
                  <a:txBody>
                    <a:bodyPr/>
                    <a:lstStyle/>
                    <a:p>
                      <a:pPr algn="ctr">
                        <a:lnSpc>
                          <a:spcPct val="100000"/>
                        </a:lnSpc>
                      </a:pPr>
                      <a:r>
                        <a:rPr lang="en-US" sz="1400" dirty="0">
                          <a:solidFill>
                            <a:schemeClr val="tx1"/>
                          </a:solidFill>
                          <a:effectLst/>
                          <a:latin typeface="Times New Roman" panose="02020603050405020304" pitchFamily="18" charset="0"/>
                          <a:cs typeface="Times New Roman" panose="02020603050405020304" pitchFamily="18" charset="0"/>
                        </a:rPr>
                        <a:t>Initial release was in 1989</a:t>
                      </a:r>
                    </a:p>
                  </a:txBody>
                  <a:tcPr marL="38100" marR="38100" marT="38100" marB="38100" anchor="ctr"/>
                </a:tc>
                <a:tc>
                  <a:txBody>
                    <a:bodyPr/>
                    <a:lstStyle/>
                    <a:p>
                      <a:pPr algn="ctr">
                        <a:lnSpc>
                          <a:spcPct val="100000"/>
                        </a:lnSpc>
                      </a:pPr>
                      <a:r>
                        <a:rPr lang="en-US" sz="1400" dirty="0" smtClean="0">
                          <a:solidFill>
                            <a:schemeClr val="tx1"/>
                          </a:solidFill>
                          <a:latin typeface="Times New Roman" panose="02020603050405020304" pitchFamily="18" charset="0"/>
                          <a:cs typeface="Times New Roman" panose="02020603050405020304" pitchFamily="18" charset="0"/>
                        </a:rPr>
                        <a:t/>
                      </a:r>
                      <a:br>
                        <a:rPr lang="en-US" sz="1400" dirty="0" smtClean="0">
                          <a:solidFill>
                            <a:schemeClr val="tx1"/>
                          </a:solidFill>
                          <a:latin typeface="Times New Roman" panose="02020603050405020304" pitchFamily="18" charset="0"/>
                          <a:cs typeface="Times New Roman" panose="02020603050405020304" pitchFamily="18" charset="0"/>
                        </a:rPr>
                      </a:b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SQL Server 6.0 was released in 1995 marking the end of collaboration with Sybase.</a:t>
                      </a:r>
                      <a:endParaRPr lang="fr-FR"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0904737"/>
                  </a:ext>
                </a:extLst>
              </a:tr>
              <a:tr h="547994">
                <a:tc>
                  <a:txBody>
                    <a:bodyPr/>
                    <a:lstStyle/>
                    <a:p>
                      <a:pPr algn="ctr"/>
                      <a:r>
                        <a:rPr lang="fr-FR" sz="1400" b="1" dirty="0" err="1">
                          <a:solidFill>
                            <a:srgbClr val="222222"/>
                          </a:solidFill>
                          <a:effectLst/>
                          <a:latin typeface="Times New Roman" panose="02020603050405020304" pitchFamily="18" charset="0"/>
                          <a:cs typeface="Times New Roman" panose="02020603050405020304" pitchFamily="18" charset="0"/>
                        </a:rPr>
                        <a:t>Language</a:t>
                      </a:r>
                      <a:endParaRPr lang="fr-FR" sz="1400" b="1" dirty="0">
                        <a:solidFill>
                          <a:srgbClr val="222222"/>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just"/>
                      <a:r>
                        <a:rPr lang="en-US" sz="1400" b="0" dirty="0">
                          <a:solidFill>
                            <a:srgbClr val="222222"/>
                          </a:solidFill>
                          <a:effectLst/>
                          <a:latin typeface="Times New Roman" panose="02020603050405020304" pitchFamily="18" charset="0"/>
                          <a:cs typeface="Times New Roman" panose="02020603050405020304" pitchFamily="18" charset="0"/>
                        </a:rPr>
                        <a:t>Written in C, has a few C++ modules</a:t>
                      </a:r>
                    </a:p>
                  </a:txBody>
                  <a:tcPr marL="38100" marR="38100" marT="38100" marB="38100" anchor="ctr"/>
                </a:tc>
                <a:tc>
                  <a:txBody>
                    <a:bodyPr/>
                    <a:lstStyle/>
                    <a:p>
                      <a:pPr algn="just"/>
                      <a:r>
                        <a:rPr lang="en-US" sz="1400" b="0" dirty="0">
                          <a:solidFill>
                            <a:srgbClr val="222222"/>
                          </a:solidFill>
                          <a:effectLst/>
                          <a:latin typeface="Times New Roman" panose="02020603050405020304" pitchFamily="18" charset="0"/>
                          <a:cs typeface="Times New Roman" panose="02020603050405020304" pitchFamily="18" charset="0"/>
                        </a:rPr>
                        <a:t>Written in </a:t>
                      </a:r>
                      <a:r>
                        <a:rPr lang="en-US" sz="1400" b="0" dirty="0" smtClean="0">
                          <a:solidFill>
                            <a:srgbClr val="222222"/>
                          </a:solidFill>
                          <a:effectLst/>
                          <a:latin typeface="Times New Roman" panose="02020603050405020304" pitchFamily="18" charset="0"/>
                          <a:cs typeface="Times New Roman" panose="02020603050405020304" pitchFamily="18" charset="0"/>
                        </a:rPr>
                        <a:t>C</a:t>
                      </a:r>
                      <a:endParaRPr lang="en-US" sz="1400" b="0" dirty="0">
                        <a:solidFill>
                          <a:srgbClr val="222222"/>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just"/>
                      <a:r>
                        <a:rPr lang="en-US" sz="1400" b="0" dirty="0">
                          <a:solidFill>
                            <a:srgbClr val="222222"/>
                          </a:solidFill>
                          <a:effectLst/>
                          <a:latin typeface="Times New Roman" panose="02020603050405020304" pitchFamily="18" charset="0"/>
                          <a:cs typeface="Times New Roman" panose="02020603050405020304" pitchFamily="18" charset="0"/>
                        </a:rPr>
                        <a:t>Mostly C++ with a few exceptions</a:t>
                      </a:r>
                    </a:p>
                  </a:txBody>
                  <a:tcPr marL="38100" marR="38100" marT="38100" marB="38100" anchor="ctr"/>
                </a:tc>
                <a:extLst>
                  <a:ext uri="{0D108BD9-81ED-4DB2-BD59-A6C34878D82A}">
                    <a16:rowId xmlns:a16="http://schemas.microsoft.com/office/drawing/2014/main" val="1804358870"/>
                  </a:ext>
                </a:extLst>
              </a:tr>
              <a:tr h="1494529">
                <a:tc>
                  <a:txBody>
                    <a:bodyPr/>
                    <a:lstStyle/>
                    <a:p>
                      <a:pPr algn="ctr"/>
                      <a:r>
                        <a:rPr lang="fr-FR" sz="1400" b="1" dirty="0" err="1" smtClean="0">
                          <a:latin typeface="Times New Roman" panose="02020603050405020304" pitchFamily="18" charset="0"/>
                          <a:cs typeface="Times New Roman" panose="02020603050405020304" pitchFamily="18" charset="0"/>
                        </a:rPr>
                        <a:t>Cost</a:t>
                      </a:r>
                      <a:endParaRPr lang="fr-FR"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Open source / Owned by Oracle and has several paid editions</a:t>
                      </a:r>
                      <a:endParaRPr lang="fr-FR"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fr-FR" sz="1400" b="0" i="0" kern="1200" dirty="0" err="1" smtClean="0">
                          <a:solidFill>
                            <a:schemeClr val="tx1"/>
                          </a:solidFill>
                          <a:effectLst/>
                          <a:latin typeface="Times New Roman" panose="02020603050405020304" pitchFamily="18" charset="0"/>
                          <a:ea typeface="+mn-ea"/>
                          <a:cs typeface="Times New Roman" panose="02020603050405020304" pitchFamily="18" charset="0"/>
                        </a:rPr>
                        <a:t>Completely</a:t>
                      </a:r>
                      <a:r>
                        <a:rPr lang="fr-FR" sz="1400" b="0" i="0" kern="1200" dirty="0" smtClean="0">
                          <a:solidFill>
                            <a:schemeClr val="tx1"/>
                          </a:solidFill>
                          <a:effectLst/>
                          <a:latin typeface="Times New Roman" panose="02020603050405020304" pitchFamily="18" charset="0"/>
                          <a:ea typeface="+mn-ea"/>
                          <a:cs typeface="Times New Roman" panose="02020603050405020304" pitchFamily="18" charset="0"/>
                        </a:rPr>
                        <a:t> free / Open source</a:t>
                      </a:r>
                      <a:endParaRPr lang="fr-FR"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SQL Server Express is a free edition, but it is limited to using 1 processor, 1 GB memory and 10 GB database files. </a:t>
                      </a:r>
                      <a:endParaRPr lang="fr-FR"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2647909"/>
                  </a:ext>
                </a:extLst>
              </a:tr>
            </a:tbl>
          </a:graphicData>
        </a:graphic>
      </p:graphicFrame>
    </p:spTree>
    <p:extLst>
      <p:ext uri="{BB962C8B-B14F-4D97-AF65-F5344CB8AC3E}">
        <p14:creationId xmlns:p14="http://schemas.microsoft.com/office/powerpoint/2010/main" val="28064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Comparison between Compare SQL Server, MySQL  and PostgreSQL</a:t>
            </a:r>
            <a:br>
              <a:rPr lang="en-US" sz="2000" b="1" dirty="0">
                <a:latin typeface="Times New Roman" panose="02020603050405020304" pitchFamily="18" charset="0"/>
                <a:cs typeface="Times New Roman" panose="02020603050405020304" pitchFamily="18" charset="0"/>
              </a:rPr>
            </a:br>
            <a:endParaRPr lang="fr-FR" sz="2000" b="1" dirty="0">
              <a:latin typeface="Times New Roman" panose="02020603050405020304" pitchFamily="18" charset="0"/>
              <a:cs typeface="Times New Roman" panose="020206030504050203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93979044"/>
              </p:ext>
            </p:extLst>
          </p:nvPr>
        </p:nvGraphicFramePr>
        <p:xfrm>
          <a:off x="1483245" y="2026010"/>
          <a:ext cx="8824912" cy="4709160"/>
        </p:xfrm>
        <a:graphic>
          <a:graphicData uri="http://schemas.openxmlformats.org/drawingml/2006/table">
            <a:tbl>
              <a:tblPr firstRow="1" bandRow="1">
                <a:tableStyleId>{5C22544A-7EE6-4342-B048-85BDC9FD1C3A}</a:tableStyleId>
              </a:tblPr>
              <a:tblGrid>
                <a:gridCol w="2206228">
                  <a:extLst>
                    <a:ext uri="{9D8B030D-6E8A-4147-A177-3AD203B41FA5}">
                      <a16:colId xmlns:a16="http://schemas.microsoft.com/office/drawing/2014/main" val="1678084672"/>
                    </a:ext>
                  </a:extLst>
                </a:gridCol>
                <a:gridCol w="2206228">
                  <a:extLst>
                    <a:ext uri="{9D8B030D-6E8A-4147-A177-3AD203B41FA5}">
                      <a16:colId xmlns:a16="http://schemas.microsoft.com/office/drawing/2014/main" val="429862427"/>
                    </a:ext>
                  </a:extLst>
                </a:gridCol>
                <a:gridCol w="2206228">
                  <a:extLst>
                    <a:ext uri="{9D8B030D-6E8A-4147-A177-3AD203B41FA5}">
                      <a16:colId xmlns:a16="http://schemas.microsoft.com/office/drawing/2014/main" val="1430972787"/>
                    </a:ext>
                  </a:extLst>
                </a:gridCol>
                <a:gridCol w="2206228">
                  <a:extLst>
                    <a:ext uri="{9D8B030D-6E8A-4147-A177-3AD203B41FA5}">
                      <a16:colId xmlns:a16="http://schemas.microsoft.com/office/drawing/2014/main" val="2995728027"/>
                    </a:ext>
                  </a:extLst>
                </a:gridCol>
              </a:tblGrid>
              <a:tr h="370840">
                <a:tc>
                  <a:txBody>
                    <a:bodyPr/>
                    <a:lstStyle/>
                    <a:p>
                      <a:endParaRPr lang="fr-FR" dirty="0"/>
                    </a:p>
                  </a:txBody>
                  <a:tcPr/>
                </a:tc>
                <a:tc>
                  <a:txBody>
                    <a:bodyPr/>
                    <a:lstStyle/>
                    <a:p>
                      <a:pPr algn="ctr"/>
                      <a:r>
                        <a:rPr lang="fr-FR" b="1" dirty="0" smtClean="0">
                          <a:solidFill>
                            <a:schemeClr val="tx1"/>
                          </a:solidFill>
                          <a:effectLst/>
                          <a:latin typeface="Times New Roman" panose="02020603050405020304" pitchFamily="18" charset="0"/>
                          <a:cs typeface="Times New Roman" panose="02020603050405020304" pitchFamily="18" charset="0"/>
                        </a:rPr>
                        <a:t>MySQL</a:t>
                      </a:r>
                      <a:endParaRPr lang="fr-FR" b="1" dirty="0">
                        <a:solidFill>
                          <a:schemeClr val="tx1"/>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PostgreSQL</a:t>
                      </a:r>
                      <a:br>
                        <a:rPr lang="en-US" sz="1800" b="1" dirty="0" smtClean="0">
                          <a:solidFill>
                            <a:schemeClr val="tx1"/>
                          </a:solidFill>
                          <a:latin typeface="Times New Roman" panose="02020603050405020304" pitchFamily="18" charset="0"/>
                          <a:cs typeface="Times New Roman" panose="02020603050405020304" pitchFamily="18" charset="0"/>
                        </a:rPr>
                      </a:br>
                      <a:endParaRPr lang="fr-FR"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SQL Server</a:t>
                      </a:r>
                      <a:endParaRPr lang="fr-FR"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5193403"/>
                  </a:ext>
                </a:extLst>
              </a:tr>
              <a:tr h="370840">
                <a:tc>
                  <a:txBody>
                    <a:bodyPr/>
                    <a:lstStyle/>
                    <a:p>
                      <a:pPr algn="ctr"/>
                      <a:r>
                        <a:rPr lang="fr-FR" sz="1400" b="1" dirty="0">
                          <a:solidFill>
                            <a:schemeClr val="tx1"/>
                          </a:solidFill>
                          <a:effectLst/>
                          <a:latin typeface="Times New Roman" panose="02020603050405020304" pitchFamily="18" charset="0"/>
                          <a:cs typeface="Times New Roman" panose="02020603050405020304" pitchFamily="18" charset="0"/>
                        </a:rPr>
                        <a:t>JSON data type</a:t>
                      </a: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MySQL has JSON data type support and also supports in place partial updates over the JSON instead of replacing the whole document however there are many limitations. It does not support indexing for JSON but there are workarounds.</a:t>
                      </a: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PostgreSQL supports JSON data type and supports partial updates</a:t>
                      </a: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SQL Server supports JSON data type and supports partial updates</a:t>
                      </a:r>
                    </a:p>
                  </a:txBody>
                  <a:tcPr marL="38100" marR="38100" marT="38100" marB="38100" anchor="ctr"/>
                </a:tc>
                <a:extLst>
                  <a:ext uri="{0D108BD9-81ED-4DB2-BD59-A6C34878D82A}">
                    <a16:rowId xmlns:a16="http://schemas.microsoft.com/office/drawing/2014/main" val="520516830"/>
                  </a:ext>
                </a:extLst>
              </a:tr>
              <a:tr h="370840">
                <a:tc>
                  <a:txBody>
                    <a:bodyPr/>
                    <a:lstStyle/>
                    <a:p>
                      <a:pPr algn="ctr"/>
                      <a:r>
                        <a:rPr lang="fr-FR" sz="1400" b="1" dirty="0" err="1">
                          <a:solidFill>
                            <a:schemeClr val="tx1"/>
                          </a:solidFill>
                          <a:effectLst/>
                          <a:latin typeface="Times New Roman" panose="02020603050405020304" pitchFamily="18" charset="0"/>
                          <a:cs typeface="Times New Roman" panose="02020603050405020304" pitchFamily="18" charset="0"/>
                        </a:rPr>
                        <a:t>Statistics</a:t>
                      </a:r>
                      <a:endParaRPr lang="fr-FR" sz="1400" b="1" dirty="0">
                        <a:solidFill>
                          <a:schemeClr val="tx1"/>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a:r>
                        <a:rPr lang="fr-FR" sz="1400" b="0" dirty="0" err="1">
                          <a:solidFill>
                            <a:srgbClr val="222222"/>
                          </a:solidFill>
                          <a:effectLst/>
                          <a:latin typeface="Times New Roman" panose="02020603050405020304" pitchFamily="18" charset="0"/>
                          <a:cs typeface="Times New Roman" panose="02020603050405020304" pitchFamily="18" charset="0"/>
                        </a:rPr>
                        <a:t>Maintains</a:t>
                      </a:r>
                      <a:r>
                        <a:rPr lang="fr-FR" sz="1400" b="0" dirty="0">
                          <a:solidFill>
                            <a:srgbClr val="222222"/>
                          </a:solidFill>
                          <a:effectLst/>
                          <a:latin typeface="Times New Roman" panose="02020603050405020304" pitchFamily="18" charset="0"/>
                          <a:cs typeface="Times New Roman" panose="02020603050405020304" pitchFamily="18" charset="0"/>
                        </a:rPr>
                        <a:t> persistent and non-persistent </a:t>
                      </a:r>
                      <a:r>
                        <a:rPr lang="fr-FR" sz="1400" b="0" dirty="0" err="1">
                          <a:solidFill>
                            <a:srgbClr val="222222"/>
                          </a:solidFill>
                          <a:effectLst/>
                          <a:latin typeface="Times New Roman" panose="02020603050405020304" pitchFamily="18" charset="0"/>
                          <a:cs typeface="Times New Roman" panose="02020603050405020304" pitchFamily="18" charset="0"/>
                        </a:rPr>
                        <a:t>statistics</a:t>
                      </a:r>
                      <a:r>
                        <a:rPr lang="fr-FR" sz="1400" b="0" dirty="0">
                          <a:solidFill>
                            <a:srgbClr val="222222"/>
                          </a:solidFill>
                          <a:effectLst/>
                          <a:latin typeface="Times New Roman" panose="02020603050405020304" pitchFamily="18" charset="0"/>
                          <a:cs typeface="Times New Roman" panose="02020603050405020304" pitchFamily="18" charset="0"/>
                        </a:rPr>
                        <a:t> (</a:t>
                      </a:r>
                      <a:r>
                        <a:rPr lang="fr-FR" sz="1400" b="0" dirty="0" err="1">
                          <a:solidFill>
                            <a:srgbClr val="222222"/>
                          </a:solidFill>
                          <a:effectLst/>
                          <a:latin typeface="Times New Roman" panose="02020603050405020304" pitchFamily="18" charset="0"/>
                          <a:cs typeface="Times New Roman" panose="02020603050405020304" pitchFamily="18" charset="0"/>
                        </a:rPr>
                        <a:t>cleared</a:t>
                      </a:r>
                      <a:r>
                        <a:rPr lang="fr-FR" sz="1400" b="0" dirty="0">
                          <a:solidFill>
                            <a:srgbClr val="222222"/>
                          </a:solidFill>
                          <a:effectLst/>
                          <a:latin typeface="Times New Roman" panose="02020603050405020304" pitchFamily="18" charset="0"/>
                          <a:cs typeface="Times New Roman" panose="02020603050405020304" pitchFamily="18" charset="0"/>
                        </a:rPr>
                        <a:t> on server restart)</a:t>
                      </a: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Maintains statistics used by the planner, they are being updated by ANALYZE or VACUUM or CREATE INDEX</a:t>
                      </a:r>
                    </a:p>
                  </a:txBody>
                  <a:tcPr marL="38100" marR="38100" marT="38100" marB="38100" anchor="ctr"/>
                </a:tc>
                <a:tc>
                  <a:txBody>
                    <a:bodyPr/>
                    <a:lstStyle/>
                    <a:p>
                      <a:pPr algn="ctr"/>
                      <a:r>
                        <a:rPr lang="fr-FR" sz="1400" b="0" dirty="0" err="1">
                          <a:solidFill>
                            <a:srgbClr val="222222"/>
                          </a:solidFill>
                          <a:effectLst/>
                          <a:latin typeface="Times New Roman" panose="02020603050405020304" pitchFamily="18" charset="0"/>
                          <a:cs typeface="Times New Roman" panose="02020603050405020304" pitchFamily="18" charset="0"/>
                        </a:rPr>
                        <a:t>Maintains</a:t>
                      </a:r>
                      <a:r>
                        <a:rPr lang="fr-FR" sz="1400" b="0" dirty="0">
                          <a:solidFill>
                            <a:srgbClr val="222222"/>
                          </a:solidFill>
                          <a:effectLst/>
                          <a:latin typeface="Times New Roman" panose="02020603050405020304" pitchFamily="18" charset="0"/>
                          <a:cs typeface="Times New Roman" panose="02020603050405020304" pitchFamily="18" charset="0"/>
                        </a:rPr>
                        <a:t> persistent </a:t>
                      </a:r>
                      <a:r>
                        <a:rPr lang="fr-FR" sz="1400" b="0" dirty="0" err="1">
                          <a:solidFill>
                            <a:srgbClr val="222222"/>
                          </a:solidFill>
                          <a:effectLst/>
                          <a:latin typeface="Times New Roman" panose="02020603050405020304" pitchFamily="18" charset="0"/>
                          <a:cs typeface="Times New Roman" panose="02020603050405020304" pitchFamily="18" charset="0"/>
                        </a:rPr>
                        <a:t>statistics</a:t>
                      </a:r>
                      <a:endParaRPr lang="fr-FR" sz="1400" b="0" dirty="0">
                        <a:solidFill>
                          <a:srgbClr val="222222"/>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249396060"/>
                  </a:ext>
                </a:extLst>
              </a:tr>
              <a:tr h="370840">
                <a:tc>
                  <a:txBody>
                    <a:bodyPr/>
                    <a:lstStyle/>
                    <a:p>
                      <a:pPr algn="ctr"/>
                      <a:r>
                        <a:rPr lang="fr-FR" sz="1400" b="1" dirty="0" err="1">
                          <a:solidFill>
                            <a:schemeClr val="tx1"/>
                          </a:solidFill>
                          <a:effectLst/>
                          <a:latin typeface="Times New Roman" panose="02020603050405020304" pitchFamily="18" charset="0"/>
                          <a:cs typeface="Times New Roman" panose="02020603050405020304" pitchFamily="18" charset="0"/>
                        </a:rPr>
                        <a:t>Join</a:t>
                      </a:r>
                      <a:r>
                        <a:rPr lang="fr-FR" sz="1400" b="1" dirty="0">
                          <a:solidFill>
                            <a:schemeClr val="tx1"/>
                          </a:solidFill>
                          <a:effectLst/>
                          <a:latin typeface="Times New Roman" panose="02020603050405020304" pitchFamily="18" charset="0"/>
                          <a:cs typeface="Times New Roman" panose="02020603050405020304" pitchFamily="18" charset="0"/>
                        </a:rPr>
                        <a:t> </a:t>
                      </a:r>
                      <a:r>
                        <a:rPr lang="fr-FR" sz="1400" b="1" dirty="0" err="1">
                          <a:solidFill>
                            <a:schemeClr val="tx1"/>
                          </a:solidFill>
                          <a:effectLst/>
                          <a:latin typeface="Times New Roman" panose="02020603050405020304" pitchFamily="18" charset="0"/>
                          <a:cs typeface="Times New Roman" panose="02020603050405020304" pitchFamily="18" charset="0"/>
                        </a:rPr>
                        <a:t>algorithms</a:t>
                      </a:r>
                      <a:endParaRPr lang="fr-FR" sz="1400" b="1" dirty="0">
                        <a:solidFill>
                          <a:schemeClr val="tx1"/>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MySQL executes joins between tables using only a nested-loop algorithm or variations of it.</a:t>
                      </a:r>
                    </a:p>
                  </a:txBody>
                  <a:tcPr marL="38100" marR="38100" marT="38100" marB="38100" anchor="ctr"/>
                </a:tc>
                <a:tc>
                  <a:txBody>
                    <a:bodyPr/>
                    <a:lstStyle/>
                    <a:p>
                      <a:pPr algn="ctr"/>
                      <a:r>
                        <a:rPr lang="en-US" sz="1400" b="0" dirty="0">
                          <a:solidFill>
                            <a:srgbClr val="222222"/>
                          </a:solidFill>
                          <a:effectLst/>
                          <a:latin typeface="Times New Roman" panose="02020603050405020304" pitchFamily="18" charset="0"/>
                          <a:cs typeface="Times New Roman" panose="02020603050405020304" pitchFamily="18" charset="0"/>
                        </a:rPr>
                        <a:t>Supports nested-loop joins, Hash joins and merge joins algorithms.</a:t>
                      </a:r>
                    </a:p>
                  </a:txBody>
                  <a:tcPr marL="38100" marR="38100" marT="38100" marB="38100" anchor="ctr"/>
                </a:tc>
                <a:tc>
                  <a:txBody>
                    <a:bodyPr/>
                    <a:lstStyle/>
                    <a:p>
                      <a:pPr algn="ctr"/>
                      <a:r>
                        <a:rPr lang="en-US" sz="1400" b="0" dirty="0" smtClean="0">
                          <a:latin typeface="Times New Roman" panose="02020603050405020304" pitchFamily="18" charset="0"/>
                          <a:cs typeface="Times New Roman" panose="02020603050405020304" pitchFamily="18" charset="0"/>
                        </a:rPr>
                        <a:t>Supports nested-loop joins, hash joins and merge joins algorithms.</a:t>
                      </a:r>
                      <a:endParaRPr lang="fr-FR"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7154738"/>
                  </a:ext>
                </a:extLst>
              </a:tr>
            </a:tbl>
          </a:graphicData>
        </a:graphic>
      </p:graphicFrame>
    </p:spTree>
    <p:extLst>
      <p:ext uri="{BB962C8B-B14F-4D97-AF65-F5344CB8AC3E}">
        <p14:creationId xmlns:p14="http://schemas.microsoft.com/office/powerpoint/2010/main" val="34423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942220"/>
          </a:xfrm>
          <a:prstGeom prst="rect">
            <a:avLst/>
          </a:prstGeom>
        </p:spPr>
      </p:pic>
    </p:spTree>
    <p:extLst>
      <p:ext uri="{BB962C8B-B14F-4D97-AF65-F5344CB8AC3E}">
        <p14:creationId xmlns:p14="http://schemas.microsoft.com/office/powerpoint/2010/main" val="3131736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i="1" dirty="0" smtClean="0">
                <a:solidFill>
                  <a:schemeClr val="bg1"/>
                </a:solidFill>
                <a:latin typeface="Times New Roman" panose="02020603050405020304" pitchFamily="18" charset="0"/>
                <a:cs typeface="Times New Roman" panose="02020603050405020304" pitchFamily="18" charset="0"/>
              </a:rPr>
              <a:t>What is relational in RDBMS?</a:t>
            </a:r>
            <a:endParaRPr lang="fr-FR" b="1" i="1" dirty="0">
              <a:solidFill>
                <a:schemeClr val="bg1"/>
              </a:solidFill>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4983" y="2227721"/>
            <a:ext cx="1097280" cy="1097280"/>
          </a:xfrm>
        </p:spPr>
      </p:pic>
      <p:sp>
        <p:nvSpPr>
          <p:cNvPr id="6" name="ZoneTexte 5"/>
          <p:cNvSpPr txBox="1"/>
          <p:nvPr/>
        </p:nvSpPr>
        <p:spPr>
          <a:xfrm>
            <a:off x="383822" y="2903358"/>
            <a:ext cx="9851161" cy="1938992"/>
          </a:xfrm>
          <a:prstGeom prst="rect">
            <a:avLst/>
          </a:prstGeom>
          <a:noFill/>
        </p:spPr>
        <p:txBody>
          <a:bodyPr wrap="square" rtlCol="0">
            <a:spAutoFit/>
          </a:bodyPr>
          <a:lstStyle/>
          <a:p>
            <a:pPr lvl="0" algn="just">
              <a:lnSpc>
                <a:spcPct val="150000"/>
              </a:lnSpc>
              <a:spcBef>
                <a:spcPts val="1000"/>
              </a:spcBef>
              <a:buClr>
                <a:srgbClr val="B31166"/>
              </a:buClr>
              <a:buSzPct val="80000"/>
            </a:pPr>
            <a:r>
              <a:rPr lang="en-US" sz="1400" dirty="0">
                <a:latin typeface="Times New Roman" panose="02020603050405020304" pitchFamily="18" charset="0"/>
                <a:cs typeface="Times New Roman" panose="02020603050405020304" pitchFamily="18" charset="0"/>
              </a:rPr>
              <a:t>An RDBMS is </a:t>
            </a:r>
            <a:r>
              <a:rPr lang="en-US" sz="1400" b="1" dirty="0">
                <a:latin typeface="Times New Roman" panose="02020603050405020304" pitchFamily="18" charset="0"/>
                <a:cs typeface="Times New Roman" panose="02020603050405020304" pitchFamily="18" charset="0"/>
              </a:rPr>
              <a:t>a type of database management system (DBMS) that stores data in a row-based table structure which connects related data elements</a:t>
            </a:r>
            <a:r>
              <a:rPr lang="en-US" sz="1400" dirty="0">
                <a:latin typeface="Times New Roman" panose="02020603050405020304" pitchFamily="18" charset="0"/>
                <a:cs typeface="Times New Roman" panose="02020603050405020304" pitchFamily="18" charset="0"/>
              </a:rPr>
              <a:t>. An RDBMS includes functions that maintain the security, accuracy, integrity and consistency of the data. This is different than the file storage used in a DBMS. Most relational database management systems use the SQL language to access the database.</a:t>
            </a:r>
            <a:endParaRPr lang="fr-FR" sz="1400" dirty="0">
              <a:latin typeface="Times New Roman" panose="02020603050405020304" pitchFamily="18" charset="0"/>
              <a:cs typeface="Times New Roman" panose="02020603050405020304" pitchFamily="18" charset="0"/>
            </a:endParaRPr>
          </a:p>
          <a:p>
            <a:endParaRPr lang="en-US" dirty="0" smtClean="0"/>
          </a:p>
          <a:p>
            <a:pPr marL="285750" indent="-285750">
              <a:buFont typeface="Wingdings" panose="05000000000000000000" pitchFamily="2" charset="2"/>
              <a:buChar char="Ø"/>
            </a:pP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44" y="4107189"/>
            <a:ext cx="4459109" cy="2605323"/>
          </a:xfrm>
          <a:prstGeom prst="rect">
            <a:avLst/>
          </a:prstGeom>
        </p:spPr>
      </p:pic>
    </p:spTree>
    <p:extLst>
      <p:ext uri="{BB962C8B-B14F-4D97-AF65-F5344CB8AC3E}">
        <p14:creationId xmlns:p14="http://schemas.microsoft.com/office/powerpoint/2010/main" val="2182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pPr algn="ctr"/>
            <a:r>
              <a:rPr lang="fr-FR" sz="2800" b="1" dirty="0" err="1">
                <a:latin typeface="Times New Roman" panose="02020603050405020304" pitchFamily="18" charset="0"/>
                <a:cs typeface="Times New Roman" panose="02020603050405020304" pitchFamily="18" charset="0"/>
              </a:rPr>
              <a:t>Popular</a:t>
            </a:r>
            <a:r>
              <a:rPr lang="fr-FR" sz="2800" b="1" dirty="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Relational</a:t>
            </a:r>
            <a:r>
              <a:rPr lang="fr-FR" sz="2800" b="1" dirty="0" smtClean="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Database</a:t>
            </a:r>
            <a:r>
              <a:rPr lang="fr-FR" sz="2800" b="1" dirty="0">
                <a:latin typeface="Times New Roman" panose="02020603050405020304" pitchFamily="18" charset="0"/>
                <a:cs typeface="Times New Roman" panose="02020603050405020304" pitchFamily="18" charset="0"/>
              </a:rPr>
              <a:t> </a:t>
            </a:r>
            <a:r>
              <a:rPr lang="fr-FR" sz="2800" b="1" dirty="0" smtClean="0">
                <a:latin typeface="Times New Roman" panose="02020603050405020304" pitchFamily="18" charset="0"/>
                <a:cs typeface="Times New Roman" panose="02020603050405020304" pitchFamily="18" charset="0"/>
              </a:rPr>
              <a:t>Management  </a:t>
            </a:r>
            <a:r>
              <a:rPr lang="fr-FR" sz="2800" b="1" dirty="0" err="1">
                <a:latin typeface="Times New Roman" panose="02020603050405020304" pitchFamily="18" charset="0"/>
                <a:cs typeface="Times New Roman" panose="02020603050405020304" pitchFamily="18" charset="0"/>
              </a:rPr>
              <a:t>Systems</a:t>
            </a:r>
            <a:endParaRPr lang="fr-FR" sz="2800" b="1" dirty="0">
              <a:latin typeface="Times New Roman" panose="02020603050405020304" pitchFamily="18" charset="0"/>
              <a:cs typeface="Times New Roman" panose="02020603050405020304" pitchFamily="18" charset="0"/>
            </a:endParaRPr>
          </a:p>
        </p:txBody>
      </p:sp>
      <p:sp>
        <p:nvSpPr>
          <p:cNvPr id="9" name="Espace réservé du texte 8"/>
          <p:cNvSpPr>
            <a:spLocks noGrp="1"/>
          </p:cNvSpPr>
          <p:nvPr>
            <p:ph type="body" sz="half" idx="2"/>
          </p:nvPr>
        </p:nvSpPr>
        <p:spPr>
          <a:xfrm>
            <a:off x="1030776" y="3402190"/>
            <a:ext cx="8825659" cy="2976032"/>
          </a:xfrm>
          <a:noFill/>
          <a:ln>
            <a:noFill/>
          </a:ln>
        </p:spPr>
        <p:txBody>
          <a:bodyPr>
            <a:normAutofit fontScale="92500"/>
          </a:bodyPr>
          <a:lstStyle/>
          <a:p>
            <a:pPr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SQL syntax may differ slightly depending on which RDBMS you are using. Here is a brief description of popular RDBMSs</a:t>
            </a:r>
            <a:r>
              <a:rPr lang="en-US" sz="1400" dirty="0" smtClean="0">
                <a:solidFill>
                  <a:schemeClr val="tx1"/>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fr-FR" sz="1400" b="1" dirty="0" smtClean="0">
                <a:solidFill>
                  <a:schemeClr val="accent1"/>
                </a:solidFill>
                <a:latin typeface="Times New Roman" panose="02020603050405020304" pitchFamily="18" charset="0"/>
                <a:cs typeface="Times New Roman" panose="02020603050405020304" pitchFamily="18" charset="0"/>
              </a:rPr>
              <a:t>MySQL</a:t>
            </a:r>
            <a:r>
              <a:rPr lang="fr-FR" sz="1400" dirty="0">
                <a:solidFill>
                  <a:schemeClr val="tx1"/>
                </a:solidFill>
                <a:latin typeface="Times New Roman" panose="02020603050405020304" pitchFamily="18" charset="0"/>
                <a:cs typeface="Times New Roman" panose="02020603050405020304" pitchFamily="18" charset="0"/>
              </a:rPr>
              <a:t>:</a:t>
            </a:r>
            <a:r>
              <a:rPr lang="fr-FR" sz="1400" dirty="0" smtClean="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MySQL is the most popular open source SQL database. It is typically used for web application development, and often accessed using PHP</a:t>
            </a:r>
            <a:r>
              <a:rPr lang="en-US" sz="1300" dirty="0" smtClean="0">
                <a:solidFill>
                  <a:schemeClr val="tx1"/>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300" b="1" dirty="0" smtClean="0">
                <a:solidFill>
                  <a:schemeClr val="accent1"/>
                </a:solidFill>
                <a:latin typeface="Times New Roman" panose="02020603050405020304" pitchFamily="18" charset="0"/>
                <a:cs typeface="Times New Roman" panose="02020603050405020304" pitchFamily="18" charset="0"/>
              </a:rPr>
              <a:t>PostgreSQL</a:t>
            </a:r>
            <a:r>
              <a:rPr lang="en-US" sz="1300" dirty="0" smtClean="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PostgreSQL is an open source SQL database that is not controlled by any corporation. It is typically used for web application development</a:t>
            </a:r>
            <a:r>
              <a:rPr lang="en-US" sz="13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1300" b="1" dirty="0" smtClean="0">
                <a:solidFill>
                  <a:schemeClr val="accent1"/>
                </a:solidFill>
                <a:latin typeface="Times New Roman" panose="02020603050405020304" pitchFamily="18" charset="0"/>
                <a:cs typeface="Times New Roman" panose="02020603050405020304" pitchFamily="18" charset="0"/>
              </a:rPr>
              <a:t>SQL SERVER</a:t>
            </a:r>
            <a:r>
              <a:rPr lang="en-US" sz="1300" b="1" dirty="0" smtClean="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Microsoft owns SQL Server. Like Oracle DB, the code is close </a:t>
            </a:r>
            <a:r>
              <a:rPr lang="en-US" sz="1300" dirty="0" smtClean="0">
                <a:solidFill>
                  <a:schemeClr val="tx1"/>
                </a:solidFill>
                <a:latin typeface="Times New Roman" panose="02020603050405020304" pitchFamily="18" charset="0"/>
                <a:cs typeface="Times New Roman" panose="02020603050405020304" pitchFamily="18" charset="0"/>
              </a:rPr>
              <a:t>sourced. Large </a:t>
            </a:r>
            <a:r>
              <a:rPr lang="en-US" sz="1300" dirty="0">
                <a:solidFill>
                  <a:schemeClr val="tx1"/>
                </a:solidFill>
                <a:latin typeface="Times New Roman" panose="02020603050405020304" pitchFamily="18" charset="0"/>
                <a:cs typeface="Times New Roman" panose="02020603050405020304" pitchFamily="18" charset="0"/>
              </a:rPr>
              <a:t>enterprise applications mostly use SQL </a:t>
            </a:r>
            <a:r>
              <a:rPr lang="en-US" sz="1300" dirty="0" smtClean="0">
                <a:solidFill>
                  <a:schemeClr val="tx1"/>
                </a:solidFill>
                <a:latin typeface="Times New Roman" panose="02020603050405020304" pitchFamily="18" charset="0"/>
                <a:cs typeface="Times New Roman" panose="02020603050405020304" pitchFamily="18" charset="0"/>
              </a:rPr>
              <a:t>Server. Microsoft </a:t>
            </a:r>
            <a:r>
              <a:rPr lang="en-US" sz="1300" dirty="0">
                <a:solidFill>
                  <a:schemeClr val="tx1"/>
                </a:solidFill>
                <a:latin typeface="Times New Roman" panose="02020603050405020304" pitchFamily="18" charset="0"/>
                <a:cs typeface="Times New Roman" panose="02020603050405020304" pitchFamily="18" charset="0"/>
              </a:rPr>
              <a:t>offers a free entry-level version called </a:t>
            </a:r>
            <a:r>
              <a:rPr lang="en-US" sz="1300" i="1" dirty="0">
                <a:solidFill>
                  <a:schemeClr val="tx1"/>
                </a:solidFill>
                <a:latin typeface="Times New Roman" panose="02020603050405020304" pitchFamily="18" charset="0"/>
                <a:cs typeface="Times New Roman" panose="02020603050405020304" pitchFamily="18" charset="0"/>
              </a:rPr>
              <a:t>Express</a:t>
            </a:r>
            <a:r>
              <a:rPr lang="en-US" sz="1300" dirty="0">
                <a:solidFill>
                  <a:schemeClr val="tx1"/>
                </a:solidFill>
                <a:latin typeface="Times New Roman" panose="02020603050405020304" pitchFamily="18" charset="0"/>
                <a:cs typeface="Times New Roman" panose="02020603050405020304" pitchFamily="18" charset="0"/>
              </a:rPr>
              <a:t> but can become very expensive as you scale your application.</a:t>
            </a:r>
          </a:p>
          <a:p>
            <a:pPr marL="285750" indent="-285750" algn="just">
              <a:lnSpc>
                <a:spcPct val="150000"/>
              </a:lnSpc>
              <a:buFont typeface="Wingdings" panose="05000000000000000000" pitchFamily="2" charset="2"/>
              <a:buChar char="Ø"/>
            </a:pPr>
            <a:endParaRPr lang="en-US" sz="1300" b="1" dirty="0" smtClean="0">
              <a:solidFill>
                <a:schemeClr val="accent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fr-FR" sz="1300" dirty="0" smtClean="0">
              <a:solidFill>
                <a:schemeClr val="tx1"/>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5111" y="3040945"/>
            <a:ext cx="1004710" cy="1004710"/>
          </a:xfrm>
          <a:prstGeom prst="rect">
            <a:avLst/>
          </a:prstGeom>
        </p:spPr>
      </p:pic>
    </p:spTree>
    <p:extLst>
      <p:ext uri="{BB962C8B-B14F-4D97-AF65-F5344CB8AC3E}">
        <p14:creationId xmlns:p14="http://schemas.microsoft.com/office/powerpoint/2010/main" val="107422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barn(inVertical)">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barn(inVertical)">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arn(inVertical)">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barn(inVertical)">
                                      <p:cBhvr>
                                        <p:cTn id="3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699911"/>
            <a:ext cx="8761413" cy="980721"/>
          </a:xfrm>
        </p:spPr>
        <p:txBody>
          <a:bodyPr/>
          <a:lstStyle/>
          <a:p>
            <a:pPr algn="ctr"/>
            <a:r>
              <a:rPr lang="fr-FR" b="1" i="1" dirty="0" smtClean="0">
                <a:solidFill>
                  <a:schemeClr val="bg1"/>
                </a:solidFill>
                <a:latin typeface="Times New Roman" panose="02020603050405020304" pitchFamily="18" charset="0"/>
                <a:cs typeface="Times New Roman" panose="02020603050405020304" pitchFamily="18" charset="0"/>
              </a:rPr>
              <a:t>MySQL</a:t>
            </a:r>
            <a:endParaRPr lang="fr-FR" b="1" i="1"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MySQL</a:t>
            </a:r>
            <a:r>
              <a:rPr lang="en-US" sz="1400" dirty="0">
                <a:solidFill>
                  <a:schemeClr val="tx1"/>
                </a:solidFill>
                <a:latin typeface="Times New Roman" panose="02020603050405020304" pitchFamily="18" charset="0"/>
                <a:cs typeface="Times New Roman" panose="02020603050405020304" pitchFamily="18" charset="0"/>
              </a:rPr>
              <a:t> is a relational database management system based on SQL – Structured Query Language. The application is used for a wide range of purposes, including </a:t>
            </a:r>
            <a:r>
              <a:rPr lang="en-US" sz="1400" b="1" dirty="0">
                <a:solidFill>
                  <a:schemeClr val="tx1"/>
                </a:solidFill>
                <a:latin typeface="Times New Roman" panose="02020603050405020304" pitchFamily="18" charset="0"/>
                <a:cs typeface="Times New Roman" panose="02020603050405020304" pitchFamily="18" charset="0"/>
              </a:rPr>
              <a:t>data warehousing, e-commerce, and logging applications</a:t>
            </a:r>
            <a:r>
              <a:rPr lang="en-US" sz="1400" dirty="0">
                <a:solidFill>
                  <a:schemeClr val="tx1"/>
                </a:solidFill>
                <a:latin typeface="Times New Roman" panose="02020603050405020304" pitchFamily="18" charset="0"/>
                <a:cs typeface="Times New Roman" panose="02020603050405020304" pitchFamily="18" charset="0"/>
              </a:rPr>
              <a:t>. The most common use for </a:t>
            </a:r>
            <a:r>
              <a:rPr lang="en-US" sz="1400" dirty="0">
                <a:solidFill>
                  <a:schemeClr val="tx1"/>
                </a:solidFill>
                <a:latin typeface="Times New Roman" panose="02020603050405020304" pitchFamily="18" charset="0"/>
                <a:cs typeface="Times New Roman" panose="02020603050405020304" pitchFamily="18" charset="0"/>
              </a:rPr>
              <a:t>M</a:t>
            </a:r>
            <a:r>
              <a:rPr lang="en-US" sz="1400" dirty="0" smtClean="0">
                <a:solidFill>
                  <a:schemeClr val="tx1"/>
                </a:solidFill>
                <a:latin typeface="Times New Roman" panose="02020603050405020304" pitchFamily="18" charset="0"/>
                <a:cs typeface="Times New Roman" panose="02020603050405020304" pitchFamily="18" charset="0"/>
              </a:rPr>
              <a:t>ySQL </a:t>
            </a:r>
            <a:r>
              <a:rPr lang="en-US" sz="1400" dirty="0">
                <a:solidFill>
                  <a:schemeClr val="tx1"/>
                </a:solidFill>
                <a:latin typeface="Times New Roman" panose="02020603050405020304" pitchFamily="18" charset="0"/>
                <a:cs typeface="Times New Roman" panose="02020603050405020304" pitchFamily="18" charset="0"/>
              </a:rPr>
              <a:t>however, is for </a:t>
            </a:r>
            <a:r>
              <a:rPr lang="en-US" sz="1400" dirty="0" smtClean="0">
                <a:solidFill>
                  <a:schemeClr val="tx1"/>
                </a:solidFill>
                <a:latin typeface="Times New Roman" panose="02020603050405020304" pitchFamily="18" charset="0"/>
                <a:cs typeface="Times New Roman" panose="02020603050405020304" pitchFamily="18" charset="0"/>
              </a:rPr>
              <a:t>the </a:t>
            </a:r>
            <a:r>
              <a:rPr lang="en-US" sz="1400" dirty="0">
                <a:solidFill>
                  <a:schemeClr val="tx1"/>
                </a:solidFill>
                <a:latin typeface="Times New Roman" panose="02020603050405020304" pitchFamily="18" charset="0"/>
                <a:cs typeface="Times New Roman" panose="02020603050405020304" pitchFamily="18" charset="0"/>
              </a:rPr>
              <a:t>purpose of a web </a:t>
            </a:r>
            <a:r>
              <a:rPr lang="en-US" sz="1400" dirty="0" smtClean="0">
                <a:solidFill>
                  <a:schemeClr val="tx1"/>
                </a:solidFill>
                <a:latin typeface="Times New Roman" panose="02020603050405020304" pitchFamily="18" charset="0"/>
                <a:cs typeface="Times New Roman" panose="02020603050405020304" pitchFamily="18" charset="0"/>
              </a:rPr>
              <a:t>database.</a:t>
            </a:r>
          </a:p>
          <a:p>
            <a:pPr marL="0" indent="0" algn="just">
              <a:lnSpc>
                <a:spcPct val="150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fr-FR" sz="1400" dirty="0">
              <a:solidFill>
                <a:schemeClr val="tx1"/>
              </a:solidFill>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7176" y="416981"/>
            <a:ext cx="1523437" cy="1546579"/>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444" y="3716707"/>
            <a:ext cx="4842934" cy="3225961"/>
          </a:xfrm>
          <a:prstGeom prst="rect">
            <a:avLst/>
          </a:prstGeom>
        </p:spPr>
      </p:pic>
    </p:spTree>
    <p:extLst>
      <p:ext uri="{BB962C8B-B14F-4D97-AF65-F5344CB8AC3E}">
        <p14:creationId xmlns:p14="http://schemas.microsoft.com/office/powerpoint/2010/main" val="27775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Times New Roman" panose="02020603050405020304" pitchFamily="18" charset="0"/>
                <a:cs typeface="Times New Roman" panose="02020603050405020304" pitchFamily="18" charset="0"/>
              </a:rPr>
              <a:t>MySQL FEATURES</a:t>
            </a:r>
            <a:endParaRPr lang="fr-FR"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5032" y="2307629"/>
            <a:ext cx="8825659" cy="5874456"/>
          </a:xfrm>
        </p:spPr>
        <p:txBody>
          <a:bodyPr>
            <a:noAutofit/>
          </a:bodyPr>
          <a:lstStyle/>
          <a:p>
            <a:pPr marL="0" indent="0" algn="just">
              <a:lnSpc>
                <a:spcPct val="150000"/>
              </a:lnSpc>
              <a:buNone/>
            </a:pPr>
            <a:r>
              <a:rPr lang="en-US" sz="1200" dirty="0" smtClean="0">
                <a:latin typeface="Times New Roman" panose="02020603050405020304" pitchFamily="18" charset="0"/>
                <a:cs typeface="Times New Roman" panose="02020603050405020304" pitchFamily="18" charset="0"/>
              </a:rPr>
              <a:t>Let </a:t>
            </a:r>
            <a:r>
              <a:rPr lang="en-US" sz="1200" dirty="0">
                <a:latin typeface="Times New Roman" panose="02020603050405020304" pitchFamily="18" charset="0"/>
                <a:cs typeface="Times New Roman" panose="02020603050405020304" pitchFamily="18" charset="0"/>
              </a:rPr>
              <a:t>us understand some of the main features associated with MySQL:</a:t>
            </a:r>
          </a:p>
          <a:p>
            <a:pPr marL="0" indent="0" algn="just">
              <a:lnSpc>
                <a:spcPct val="150000"/>
              </a:lnSpc>
              <a:buNone/>
            </a:pPr>
            <a:r>
              <a:rPr lang="en-US" sz="1200" b="1" dirty="0" err="1" smtClean="0">
                <a:solidFill>
                  <a:schemeClr val="tx1"/>
                </a:solidFill>
                <a:latin typeface="Times New Roman" panose="02020603050405020304" pitchFamily="18" charset="0"/>
                <a:cs typeface="Times New Roman" panose="02020603050405020304" pitchFamily="18" charset="0"/>
              </a:rPr>
              <a:t>Open-Source:</a:t>
            </a:r>
            <a:r>
              <a:rPr lang="en-US" sz="1200" dirty="0" err="1" smtClean="0">
                <a:latin typeface="Times New Roman" panose="02020603050405020304" pitchFamily="18" charset="0"/>
                <a:cs typeface="Times New Roman" panose="02020603050405020304" pitchFamily="18" charset="0"/>
              </a:rPr>
              <a:t>MySQL</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is open-source, which means this software can be downloaded, used and modified by anyone. It is free-to-use and easy-to-understand. The source code of MySQL can be studied, and changed based on the requirements.  It uses GPL, i.e. GNU General Public license which defines rules and regulations regarding what can and can’t be done using the application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dirty="0">
                <a:solidFill>
                  <a:schemeClr val="tx1"/>
                </a:solidFill>
                <a:latin typeface="Times New Roman" panose="02020603050405020304" pitchFamily="18" charset="0"/>
                <a:cs typeface="Times New Roman" panose="02020603050405020304" pitchFamily="18" charset="0"/>
              </a:rPr>
              <a:t>Quick and </a:t>
            </a:r>
            <a:r>
              <a:rPr lang="en-US" sz="1200" b="1" dirty="0" smtClean="0">
                <a:solidFill>
                  <a:schemeClr val="tx1"/>
                </a:solidFill>
                <a:latin typeface="Times New Roman" panose="02020603050405020304" pitchFamily="18" charset="0"/>
                <a:cs typeface="Times New Roman" panose="02020603050405020304" pitchFamily="18" charset="0"/>
              </a:rPr>
              <a:t>Reliable: </a:t>
            </a:r>
            <a:r>
              <a:rPr lang="en-US" sz="1200" dirty="0" smtClean="0">
                <a:latin typeface="Times New Roman" panose="02020603050405020304" pitchFamily="18" charset="0"/>
                <a:cs typeface="Times New Roman" panose="02020603050405020304" pitchFamily="18" charset="0"/>
              </a:rPr>
              <a:t>MySQL </a:t>
            </a:r>
            <a:r>
              <a:rPr lang="en-US" sz="1200" dirty="0">
                <a:latin typeface="Times New Roman" panose="02020603050405020304" pitchFamily="18" charset="0"/>
                <a:cs typeface="Times New Roman" panose="02020603050405020304" pitchFamily="18" charset="0"/>
              </a:rPr>
              <a:t>stores data efficiently in the memory ensuring that data is consistent, and not redundant. Hence, data access and manipulation using MySQL is quick</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dirty="0" smtClean="0">
                <a:solidFill>
                  <a:schemeClr val="tx1"/>
                </a:solidFill>
                <a:latin typeface="Times New Roman" panose="02020603050405020304" pitchFamily="18" charset="0"/>
                <a:cs typeface="Times New Roman" panose="02020603050405020304" pitchFamily="18" charset="0"/>
              </a:rPr>
              <a:t>Scalable: </a:t>
            </a:r>
            <a:r>
              <a:rPr lang="en-US" sz="1200" dirty="0" smtClean="0">
                <a:latin typeface="Times New Roman" panose="02020603050405020304" pitchFamily="18" charset="0"/>
                <a:cs typeface="Times New Roman" panose="02020603050405020304" pitchFamily="18" charset="0"/>
              </a:rPr>
              <a:t>Scalability </a:t>
            </a:r>
            <a:r>
              <a:rPr lang="en-US" sz="1200" dirty="0">
                <a:latin typeface="Times New Roman" panose="02020603050405020304" pitchFamily="18" charset="0"/>
                <a:cs typeface="Times New Roman" panose="02020603050405020304" pitchFamily="18" charset="0"/>
              </a:rPr>
              <a:t>refers to the ability of systems to work easily with small amounts of data, large amounts of data, clusters of machines, and so on. MySQL server was developed to work with large databases. </a:t>
            </a:r>
            <a:endParaRPr lang="en-US" sz="12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200" b="1" dirty="0" smtClean="0">
                <a:solidFill>
                  <a:schemeClr val="tx1"/>
                </a:solidFill>
                <a:latin typeface="Times New Roman" panose="02020603050405020304" pitchFamily="18" charset="0"/>
                <a:cs typeface="Times New Roman" panose="02020603050405020304" pitchFamily="18" charset="0"/>
              </a:rPr>
              <a:t>Secure: </a:t>
            </a:r>
            <a:r>
              <a:rPr lang="en-US" sz="1200" dirty="0" smtClean="0">
                <a:latin typeface="Times New Roman" panose="02020603050405020304" pitchFamily="18" charset="0"/>
                <a:cs typeface="Times New Roman" panose="02020603050405020304" pitchFamily="18" charset="0"/>
              </a:rPr>
              <a:t>It </a:t>
            </a:r>
            <a:r>
              <a:rPr lang="en-US" sz="1200" dirty="0">
                <a:latin typeface="Times New Roman" panose="02020603050405020304" pitchFamily="18" charset="0"/>
                <a:cs typeface="Times New Roman" panose="02020603050405020304" pitchFamily="18" charset="0"/>
              </a:rPr>
              <a:t>provides a secure interface since it has a password system which is flexible, and ensures that it is verified based on the host before accessing the database. The password is encrypted while connecting to the server</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dirty="0" smtClean="0">
                <a:solidFill>
                  <a:schemeClr val="tx1"/>
                </a:solidFill>
                <a:latin typeface="Times New Roman" panose="02020603050405020304" pitchFamily="18" charset="0"/>
                <a:cs typeface="Times New Roman" panose="02020603050405020304" pitchFamily="18" charset="0"/>
              </a:rPr>
              <a:t>Client </a:t>
            </a:r>
            <a:r>
              <a:rPr lang="en-US" sz="1200" b="1" dirty="0">
                <a:solidFill>
                  <a:schemeClr val="tx1"/>
                </a:solidFill>
                <a:latin typeface="Times New Roman" panose="02020603050405020304" pitchFamily="18" charset="0"/>
                <a:cs typeface="Times New Roman" panose="02020603050405020304" pitchFamily="18" charset="0"/>
              </a:rPr>
              <a:t>and Utility </a:t>
            </a:r>
            <a:r>
              <a:rPr lang="en-US" sz="1200" b="1" dirty="0" smtClean="0">
                <a:solidFill>
                  <a:schemeClr val="tx1"/>
                </a:solidFill>
                <a:latin typeface="Times New Roman" panose="02020603050405020304" pitchFamily="18" charset="0"/>
                <a:cs typeface="Times New Roman" panose="02020603050405020304" pitchFamily="18" charset="0"/>
              </a:rPr>
              <a:t>Programs </a:t>
            </a:r>
            <a:r>
              <a:rPr lang="en-US" sz="1200" dirty="0" smtClean="0">
                <a:latin typeface="Times New Roman" panose="02020603050405020304" pitchFamily="18" charset="0"/>
                <a:cs typeface="Times New Roman" panose="02020603050405020304" pitchFamily="18" charset="0"/>
              </a:rPr>
              <a:t>MySQL </a:t>
            </a:r>
            <a:r>
              <a:rPr lang="en-US" sz="1200" dirty="0">
                <a:latin typeface="Times New Roman" panose="02020603050405020304" pitchFamily="18" charset="0"/>
                <a:cs typeface="Times New Roman" panose="02020603050405020304" pitchFamily="18" charset="0"/>
              </a:rPr>
              <a:t>server also comes with many client and utility programs. This includes Command line programs such as ‘</a:t>
            </a:r>
            <a:r>
              <a:rPr lang="en-US" sz="1200" dirty="0" err="1">
                <a:latin typeface="Times New Roman" panose="02020603050405020304" pitchFamily="18" charset="0"/>
                <a:cs typeface="Times New Roman" panose="02020603050405020304" pitchFamily="18" charset="0"/>
              </a:rPr>
              <a:t>mysqladmin</a:t>
            </a:r>
            <a:r>
              <a:rPr lang="en-US" sz="1200" dirty="0">
                <a:latin typeface="Times New Roman" panose="02020603050405020304" pitchFamily="18" charset="0"/>
                <a:cs typeface="Times New Roman" panose="02020603050405020304" pitchFamily="18" charset="0"/>
              </a:rPr>
              <a:t>’ and graphical programs such as ‘MySQL Workbench’. MySQL client programs are written in a variety of languages. Client library (code encapsulated in a module) can be written in C or C++ and would be available for clients that have C bindings</a:t>
            </a:r>
            <a:endParaRPr lang="fr-F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8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PostgreSQL</a:t>
            </a:r>
            <a:endParaRPr lang="fr-FR" dirty="0">
              <a:solidFill>
                <a:schemeClr val="bg1"/>
              </a:solidFill>
            </a:endParaRPr>
          </a:p>
        </p:txBody>
      </p:sp>
      <p:sp>
        <p:nvSpPr>
          <p:cNvPr id="3" name="Espace réservé du contenu 2"/>
          <p:cNvSpPr>
            <a:spLocks noGrp="1"/>
          </p:cNvSpPr>
          <p:nvPr>
            <p:ph idx="1"/>
          </p:nvPr>
        </p:nvSpPr>
        <p:spPr/>
        <p:txBody>
          <a:bodyPr>
            <a:norm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PostgreSQL</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is</a:t>
            </a:r>
            <a:r>
              <a:rPr lang="en-US" sz="1400" dirty="0">
                <a:solidFill>
                  <a:schemeClr val="tx1"/>
                </a:solidFill>
                <a:latin typeface="Times New Roman" panose="02020603050405020304" pitchFamily="18" charset="0"/>
                <a:cs typeface="Times New Roman" panose="02020603050405020304" pitchFamily="18" charset="0"/>
              </a:rPr>
              <a:t>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a:t>
            </a:r>
            <a:r>
              <a:rPr lang="en-US" sz="1400" dirty="0" smtClean="0">
                <a:solidFill>
                  <a:schemeClr val="tx1"/>
                </a:solidFill>
                <a:latin typeface="Times New Roman" panose="02020603050405020304" pitchFamily="18" charset="0"/>
                <a:cs typeface="Times New Roman" panose="02020603050405020304" pitchFamily="18" charset="0"/>
              </a:rPr>
              <a:t>.</a:t>
            </a:r>
            <a:endParaRPr lang="fr-FR" sz="1400" dirty="0">
              <a:solidFill>
                <a:schemeClr val="tx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9" y="915812"/>
            <a:ext cx="1444625" cy="822676"/>
          </a:xfrm>
          <a:prstGeom prst="rect">
            <a:avLst/>
          </a:prstGeom>
        </p:spPr>
      </p:pic>
    </p:spTree>
    <p:extLst>
      <p:ext uri="{BB962C8B-B14F-4D97-AF65-F5344CB8AC3E}">
        <p14:creationId xmlns:p14="http://schemas.microsoft.com/office/powerpoint/2010/main" val="44310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latin typeface="Times New Roman" panose="02020603050405020304" pitchFamily="18" charset="0"/>
                <a:cs typeface="Times New Roman" panose="02020603050405020304" pitchFamily="18" charset="0"/>
              </a:rPr>
              <a:t>PostgreSQL </a:t>
            </a:r>
            <a:r>
              <a:rPr lang="fr-FR" b="1" dirty="0">
                <a:latin typeface="Times New Roman" panose="02020603050405020304" pitchFamily="18" charset="0"/>
                <a:cs typeface="Times New Roman" panose="02020603050405020304" pitchFamily="18" charset="0"/>
              </a:rPr>
              <a:t>FEATURES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444" y="2882899"/>
            <a:ext cx="7591425" cy="3551767"/>
          </a:xfrm>
        </p:spPr>
      </p:pic>
    </p:spTree>
    <p:extLst>
      <p:ext uri="{BB962C8B-B14F-4D97-AF65-F5344CB8AC3E}">
        <p14:creationId xmlns:p14="http://schemas.microsoft.com/office/powerpoint/2010/main" val="20349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SQL SERVER</a:t>
            </a:r>
            <a:endParaRPr lang="fr-FR" b="1" dirty="0"/>
          </a:p>
        </p:txBody>
      </p:sp>
      <p:sp>
        <p:nvSpPr>
          <p:cNvPr id="3" name="Espace réservé du contenu 2"/>
          <p:cNvSpPr>
            <a:spLocks noGrp="1"/>
          </p:cNvSpPr>
          <p:nvPr>
            <p:ph idx="1"/>
          </p:nvPr>
        </p:nvSpPr>
        <p:spPr/>
        <p:txBody>
          <a:bodyPr>
            <a:normAutofit/>
          </a:bodyPr>
          <a:lstStyle/>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The SQL Server is a relational database management system from Microsoft. The system is designed and built is to manage and store information. The system supports various business intelligence operations, analytics operations, and transaction processing</a:t>
            </a:r>
            <a:r>
              <a:rPr lang="en-US" sz="1400" dirty="0" smtClean="0">
                <a:solidFill>
                  <a:schemeClr val="tx1"/>
                </a:solidFill>
                <a:latin typeface="Times New Roman" panose="02020603050405020304" pitchFamily="18" charset="0"/>
                <a:cs typeface="Times New Roman" panose="02020603050405020304" pitchFamily="18" charset="0"/>
              </a:rPr>
              <a:t>.</a:t>
            </a:r>
            <a:r>
              <a:rPr lang="en-US" dirty="0"/>
              <a:t> </a:t>
            </a:r>
            <a:r>
              <a:rPr lang="en-US" sz="1400" dirty="0" smtClean="0">
                <a:solidFill>
                  <a:schemeClr val="tx1"/>
                </a:solidFill>
                <a:latin typeface="Times New Roman" panose="02020603050405020304" pitchFamily="18" charset="0"/>
                <a:cs typeface="Times New Roman" panose="02020603050405020304" pitchFamily="18" charset="0"/>
              </a:rPr>
              <a:t>It </a:t>
            </a:r>
            <a:r>
              <a:rPr lang="en-US" sz="1400" dirty="0">
                <a:solidFill>
                  <a:schemeClr val="tx1"/>
                </a:solidFill>
                <a:latin typeface="Times New Roman" panose="02020603050405020304" pitchFamily="18" charset="0"/>
                <a:cs typeface="Times New Roman" panose="02020603050405020304" pitchFamily="18" charset="0"/>
              </a:rPr>
              <a:t>is a </a:t>
            </a:r>
            <a:r>
              <a:rPr lang="en-US" sz="1400" dirty="0">
                <a:solidFill>
                  <a:schemeClr val="tx1"/>
                </a:solidFill>
                <a:latin typeface="Times New Roman" panose="02020603050405020304" pitchFamily="18" charset="0"/>
                <a:cs typeface="Times New Roman" panose="02020603050405020304" pitchFamily="18" charset="0"/>
                <a:hlinkClick r:id="rId2" tooltip="Software product"/>
              </a:rPr>
              <a:t>software product</a:t>
            </a:r>
            <a:r>
              <a:rPr lang="en-US" sz="1400" dirty="0">
                <a:solidFill>
                  <a:schemeClr val="tx1"/>
                </a:solidFill>
                <a:latin typeface="Times New Roman" panose="02020603050405020304" pitchFamily="18" charset="0"/>
                <a:cs typeface="Times New Roman" panose="02020603050405020304" pitchFamily="18" charset="0"/>
              </a:rPr>
              <a:t> with the primary function of storing and retrieving data as requested by other </a:t>
            </a:r>
            <a:r>
              <a:rPr lang="en-US" sz="1400" dirty="0">
                <a:solidFill>
                  <a:schemeClr val="tx1"/>
                </a:solidFill>
                <a:latin typeface="Times New Roman" panose="02020603050405020304" pitchFamily="18" charset="0"/>
                <a:cs typeface="Times New Roman" panose="02020603050405020304" pitchFamily="18" charset="0"/>
                <a:hlinkClick r:id="rId3" tooltip="Software application"/>
              </a:rPr>
              <a:t>software applications</a:t>
            </a:r>
            <a:r>
              <a:rPr lang="en-US" sz="1400" dirty="0">
                <a:solidFill>
                  <a:schemeClr val="tx1"/>
                </a:solidFill>
                <a:latin typeface="Times New Roman" panose="02020603050405020304" pitchFamily="18" charset="0"/>
                <a:cs typeface="Times New Roman" panose="02020603050405020304" pitchFamily="18" charset="0"/>
              </a:rPr>
              <a:t>—which may run either on the same computer or on another computer across a network (including the Internet). Microsoft markets at least a dozen different editions of Microsoft SQL Server, aimed at different audiences and for workloads ranging from small single-machine applications to large Internet-facing applications with many </a:t>
            </a:r>
            <a:r>
              <a:rPr lang="en-US" sz="1400" dirty="0">
                <a:solidFill>
                  <a:schemeClr val="tx1"/>
                </a:solidFill>
                <a:latin typeface="Times New Roman" panose="02020603050405020304" pitchFamily="18" charset="0"/>
                <a:cs typeface="Times New Roman" panose="02020603050405020304" pitchFamily="18" charset="0"/>
                <a:hlinkClick r:id="rId4" tooltip="Concurrent user"/>
              </a:rPr>
              <a:t>concurrent users</a:t>
            </a:r>
            <a:r>
              <a:rPr lang="en-US" sz="1400" dirty="0">
                <a:solidFill>
                  <a:schemeClr val="tx1"/>
                </a:solidFill>
                <a:latin typeface="Times New Roman" panose="02020603050405020304" pitchFamily="18" charset="0"/>
                <a:cs typeface="Times New Roman" panose="02020603050405020304" pitchFamily="18" charset="0"/>
              </a:rPr>
              <a:t>.</a:t>
            </a:r>
            <a:endParaRPr lang="fr-FR" sz="1400" dirty="0">
              <a:solidFill>
                <a:schemeClr val="tx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5478" y="824971"/>
            <a:ext cx="1743014" cy="855661"/>
          </a:xfrm>
          <a:prstGeom prst="rect">
            <a:avLst/>
          </a:prstGeom>
        </p:spPr>
      </p:pic>
    </p:spTree>
    <p:extLst>
      <p:ext uri="{BB962C8B-B14F-4D97-AF65-F5344CB8AC3E}">
        <p14:creationId xmlns:p14="http://schemas.microsoft.com/office/powerpoint/2010/main" val="32095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SQL </a:t>
            </a:r>
            <a:r>
              <a:rPr lang="fr-FR" b="1" dirty="0" smtClean="0"/>
              <a:t>SERVER FEATURES</a:t>
            </a:r>
            <a:endParaRPr lang="fr-FR" dirty="0"/>
          </a:p>
        </p:txBody>
      </p:sp>
      <p:sp>
        <p:nvSpPr>
          <p:cNvPr id="3" name="Espace réservé du contenu 2"/>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Let us understand some of the main features associated with </a:t>
            </a:r>
            <a:r>
              <a:rPr lang="en-US" sz="1400" dirty="0" smtClean="0">
                <a:latin typeface="Times New Roman" panose="02020603050405020304" pitchFamily="18" charset="0"/>
                <a:cs typeface="Times New Roman" panose="02020603050405020304" pitchFamily="18" charset="0"/>
              </a:rPr>
              <a:t>SQL SERVER</a:t>
            </a:r>
          </a:p>
          <a:p>
            <a:pPr>
              <a:buFontTx/>
              <a:buChar char="-"/>
            </a:pPr>
            <a:r>
              <a:rPr lang="fr-FR" sz="1400" dirty="0" smtClean="0">
                <a:solidFill>
                  <a:schemeClr val="tx1"/>
                </a:solidFill>
                <a:latin typeface="Times New Roman" panose="02020603050405020304" pitchFamily="18" charset="0"/>
                <a:cs typeface="Times New Roman" panose="02020603050405020304" pitchFamily="18" charset="0"/>
              </a:rPr>
              <a:t>Intelligent </a:t>
            </a:r>
            <a:r>
              <a:rPr lang="fr-FR" sz="1400" dirty="0" err="1">
                <a:solidFill>
                  <a:schemeClr val="tx1"/>
                </a:solidFill>
                <a:latin typeface="Times New Roman" panose="02020603050405020304" pitchFamily="18" charset="0"/>
                <a:cs typeface="Times New Roman" panose="02020603050405020304" pitchFamily="18" charset="0"/>
              </a:rPr>
              <a:t>Query</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Processing</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smtClean="0">
                <a:solidFill>
                  <a:schemeClr val="tx1"/>
                </a:solidFill>
                <a:latin typeface="Times New Roman" panose="02020603050405020304" pitchFamily="18" charset="0"/>
                <a:cs typeface="Times New Roman" panose="02020603050405020304" pitchFamily="18" charset="0"/>
              </a:rPr>
              <a:t>Enhancements</a:t>
            </a:r>
            <a:r>
              <a:rPr lang="fr-FR" sz="1200" dirty="0" smtClean="0">
                <a:solidFill>
                  <a:schemeClr val="tx1"/>
                </a:solidFill>
                <a:latin typeface="Times New Roman" panose="02020603050405020304" pitchFamily="18" charset="0"/>
                <a:cs typeface="Times New Roman" panose="02020603050405020304" pitchFamily="18" charset="0"/>
              </a:rPr>
              <a:t>.</a:t>
            </a:r>
          </a:p>
          <a:p>
            <a:pPr>
              <a:buFontTx/>
              <a:buChar char="-"/>
            </a:pPr>
            <a:r>
              <a:rPr lang="fr-FR" sz="1400" dirty="0" err="1">
                <a:solidFill>
                  <a:schemeClr val="tx1"/>
                </a:solidFill>
                <a:latin typeface="Times New Roman" panose="02020603050405020304" pitchFamily="18" charset="0"/>
                <a:cs typeface="Times New Roman" panose="02020603050405020304" pitchFamily="18" charset="0"/>
              </a:rPr>
              <a:t>Accelerated</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Database</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smtClean="0">
                <a:solidFill>
                  <a:schemeClr val="tx1"/>
                </a:solidFill>
                <a:latin typeface="Times New Roman" panose="02020603050405020304" pitchFamily="18" charset="0"/>
                <a:cs typeface="Times New Roman" panose="02020603050405020304" pitchFamily="18" charset="0"/>
              </a:rPr>
              <a:t>Recovery</a:t>
            </a:r>
            <a:r>
              <a:rPr lang="fr-FR" sz="1400" dirty="0" smtClean="0">
                <a:solidFill>
                  <a:schemeClr val="tx1"/>
                </a:solidFill>
                <a:latin typeface="Times New Roman" panose="02020603050405020304" pitchFamily="18" charset="0"/>
                <a:cs typeface="Times New Roman" panose="02020603050405020304" pitchFamily="18" charset="0"/>
              </a:rPr>
              <a:t>.</a:t>
            </a:r>
          </a:p>
          <a:p>
            <a:pPr>
              <a:buFontTx/>
              <a:buChar char="-"/>
            </a:pPr>
            <a:r>
              <a:rPr lang="fr-FR" sz="1400" dirty="0" err="1">
                <a:solidFill>
                  <a:schemeClr val="tx1"/>
                </a:solidFill>
                <a:latin typeface="Times New Roman" panose="02020603050405020304" pitchFamily="18" charset="0"/>
                <a:cs typeface="Times New Roman" panose="02020603050405020304" pitchFamily="18" charset="0"/>
              </a:rPr>
              <a:t>AlwaysEncrypted</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with</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secure</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smtClean="0">
                <a:solidFill>
                  <a:schemeClr val="tx1"/>
                </a:solidFill>
                <a:latin typeface="Times New Roman" panose="02020603050405020304" pitchFamily="18" charset="0"/>
                <a:cs typeface="Times New Roman" panose="02020603050405020304" pitchFamily="18" charset="0"/>
              </a:rPr>
              <a:t>enclaves.</a:t>
            </a:r>
          </a:p>
          <a:p>
            <a:pPr>
              <a:buFontTx/>
              <a:buChar char="-"/>
            </a:pPr>
            <a:r>
              <a:rPr lang="fr-FR" sz="1400" dirty="0">
                <a:solidFill>
                  <a:schemeClr val="tx1"/>
                </a:solidFill>
                <a:latin typeface="Times New Roman" panose="02020603050405020304" pitchFamily="18" charset="0"/>
                <a:cs typeface="Times New Roman" panose="02020603050405020304" pitchFamily="18" charset="0"/>
              </a:rPr>
              <a:t>Memory-</a:t>
            </a:r>
            <a:r>
              <a:rPr lang="fr-FR" sz="1400" dirty="0" err="1">
                <a:solidFill>
                  <a:schemeClr val="tx1"/>
                </a:solidFill>
                <a:latin typeface="Times New Roman" panose="02020603050405020304" pitchFamily="18" charset="0"/>
                <a:cs typeface="Times New Roman" panose="02020603050405020304" pitchFamily="18" charset="0"/>
              </a:rPr>
              <a:t>optimized</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Tempdb</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smtClean="0">
                <a:solidFill>
                  <a:schemeClr val="tx1"/>
                </a:solidFill>
                <a:latin typeface="Times New Roman" panose="02020603050405020304" pitchFamily="18" charset="0"/>
                <a:cs typeface="Times New Roman" panose="02020603050405020304" pitchFamily="18" charset="0"/>
              </a:rPr>
              <a:t>metadata</a:t>
            </a:r>
            <a:r>
              <a:rPr lang="fr-FR" sz="1400" dirty="0" smtClean="0">
                <a:solidFill>
                  <a:schemeClr val="tx1"/>
                </a:solidFill>
                <a:latin typeface="Times New Roman" panose="02020603050405020304" pitchFamily="18" charset="0"/>
                <a:cs typeface="Times New Roman" panose="02020603050405020304" pitchFamily="18" charset="0"/>
              </a:rPr>
              <a:t>.</a:t>
            </a:r>
          </a:p>
          <a:p>
            <a:pPr>
              <a:buFontTx/>
              <a:buChar char="-"/>
            </a:pPr>
            <a:r>
              <a:rPr lang="en-US" sz="1400" dirty="0">
                <a:solidFill>
                  <a:schemeClr val="tx1"/>
                </a:solidFill>
                <a:latin typeface="Times New Roman" panose="02020603050405020304" pitchFamily="18" charset="0"/>
                <a:cs typeface="Times New Roman" panose="02020603050405020304" pitchFamily="18" charset="0"/>
              </a:rPr>
              <a:t>Query Store custom capture </a:t>
            </a:r>
            <a:r>
              <a:rPr lang="en-US" sz="1400" dirty="0" smtClean="0">
                <a:solidFill>
                  <a:schemeClr val="tx1"/>
                </a:solidFill>
                <a:latin typeface="Times New Roman" panose="02020603050405020304" pitchFamily="18" charset="0"/>
                <a:cs typeface="Times New Roman" panose="02020603050405020304" pitchFamily="18" charset="0"/>
              </a:rPr>
              <a:t>policies.</a:t>
            </a:r>
          </a:p>
          <a:p>
            <a:pPr>
              <a:buFontTx/>
              <a:buChar char="-"/>
            </a:pPr>
            <a:r>
              <a:rPr lang="fr-FR" sz="1400" dirty="0">
                <a:solidFill>
                  <a:schemeClr val="tx1"/>
                </a:solidFill>
                <a:latin typeface="Times New Roman" panose="02020603050405020304" pitchFamily="18" charset="0"/>
                <a:cs typeface="Times New Roman" panose="02020603050405020304" pitchFamily="18" charset="0"/>
              </a:rPr>
              <a:t>Multiple </a:t>
            </a:r>
            <a:r>
              <a:rPr lang="fr-FR" sz="1400" dirty="0" err="1">
                <a:solidFill>
                  <a:schemeClr val="tx1"/>
                </a:solidFill>
                <a:latin typeface="Times New Roman" panose="02020603050405020304" pitchFamily="18" charset="0"/>
                <a:cs typeface="Times New Roman" panose="02020603050405020304" pitchFamily="18" charset="0"/>
              </a:rPr>
              <a:t>internal</a:t>
            </a:r>
            <a:r>
              <a:rPr lang="fr-FR" sz="1400" dirty="0">
                <a:solidFill>
                  <a:schemeClr val="tx1"/>
                </a:solidFill>
                <a:latin typeface="Times New Roman" panose="02020603050405020304" pitchFamily="18" charset="0"/>
                <a:cs typeface="Times New Roman" panose="02020603050405020304" pitchFamily="18" charset="0"/>
              </a:rPr>
              <a:t> performance </a:t>
            </a:r>
            <a:r>
              <a:rPr lang="fr-FR" sz="1400" dirty="0" err="1" smtClean="0">
                <a:solidFill>
                  <a:schemeClr val="tx1"/>
                </a:solidFill>
                <a:latin typeface="Times New Roman" panose="02020603050405020304" pitchFamily="18" charset="0"/>
                <a:cs typeface="Times New Roman" panose="02020603050405020304" pitchFamily="18" charset="0"/>
              </a:rPr>
              <a:t>improvements</a:t>
            </a:r>
            <a:r>
              <a:rPr lang="fr-FR" sz="1400" dirty="0" smtClean="0">
                <a:solidFill>
                  <a:schemeClr val="tx1"/>
                </a:solidFill>
                <a:latin typeface="Times New Roman" panose="02020603050405020304" pitchFamily="18" charset="0"/>
                <a:cs typeface="Times New Roman" panose="02020603050405020304" pitchFamily="18" charset="0"/>
              </a:rPr>
              <a:t>.</a:t>
            </a:r>
          </a:p>
          <a:p>
            <a:pPr>
              <a:buFontTx/>
              <a:buChar char="-"/>
            </a:pPr>
            <a:r>
              <a:rPr lang="fr-FR" sz="1400" dirty="0">
                <a:solidFill>
                  <a:schemeClr val="tx1"/>
                </a:solidFill>
                <a:latin typeface="Times New Roman" panose="02020603050405020304" pitchFamily="18" charset="0"/>
                <a:cs typeface="Times New Roman" panose="02020603050405020304" pitchFamily="18" charset="0"/>
              </a:rPr>
              <a:t>Data </a:t>
            </a:r>
            <a:r>
              <a:rPr lang="fr-FR" sz="1400" dirty="0" err="1">
                <a:solidFill>
                  <a:schemeClr val="tx1"/>
                </a:solidFill>
                <a:latin typeface="Times New Roman" panose="02020603050405020304" pitchFamily="18" charset="0"/>
                <a:cs typeface="Times New Roman" panose="02020603050405020304" pitchFamily="18" charset="0"/>
              </a:rPr>
              <a:t>virtualization</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with</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smtClean="0">
                <a:solidFill>
                  <a:schemeClr val="tx1"/>
                </a:solidFill>
                <a:latin typeface="Times New Roman" panose="02020603050405020304" pitchFamily="18" charset="0"/>
                <a:cs typeface="Times New Roman" panose="02020603050405020304" pitchFamily="18" charset="0"/>
              </a:rPr>
              <a:t>Polybase</a:t>
            </a:r>
            <a:r>
              <a:rPr lang="fr-FR" sz="1400" dirty="0" smtClean="0">
                <a:solidFill>
                  <a:schemeClr val="tx1"/>
                </a:solidFill>
                <a:latin typeface="Times New Roman" panose="02020603050405020304" pitchFamily="18" charset="0"/>
                <a:cs typeface="Times New Roman" panose="02020603050405020304" pitchFamily="18" charset="0"/>
              </a:rPr>
              <a:t>.</a:t>
            </a:r>
          </a:p>
          <a:p>
            <a:pPr>
              <a:buFontTx/>
              <a:buChar char="-"/>
            </a:pPr>
            <a:endParaRPr lang="fr-F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Salle Ion</Template>
  <TotalTime>733</TotalTime>
  <Words>730</Words>
  <Application>Microsoft Office PowerPoint</Application>
  <PresentationFormat>Grand écran</PresentationFormat>
  <Paragraphs>63</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Century Gothic</vt:lpstr>
      <vt:lpstr>Times New Roman</vt:lpstr>
      <vt:lpstr>Wingdings</vt:lpstr>
      <vt:lpstr>Wingdings 3</vt:lpstr>
      <vt:lpstr>Salle d’ions</vt:lpstr>
      <vt:lpstr>INTRODUCTION TO DATABASE</vt:lpstr>
      <vt:lpstr>What is relational in RDBMS?</vt:lpstr>
      <vt:lpstr>Popular Relational  Database Management  Systems</vt:lpstr>
      <vt:lpstr>MySQL</vt:lpstr>
      <vt:lpstr>MySQL FEATURES</vt:lpstr>
      <vt:lpstr>PostgreSQL</vt:lpstr>
      <vt:lpstr>PostgreSQL FEATURES</vt:lpstr>
      <vt:lpstr>SQL SERVER</vt:lpstr>
      <vt:lpstr>SQL SERVER FEATURES</vt:lpstr>
      <vt:lpstr>Comparison between Compare SQL Server, MySQL  and PostgreSQL </vt:lpstr>
      <vt:lpstr>Comparison between Compare SQL Server, MySQL  and PostgreSQL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developer</dc:title>
  <dc:creator>Utilisateur Windows</dc:creator>
  <cp:lastModifiedBy>Utilisateur Windows</cp:lastModifiedBy>
  <cp:revision>24</cp:revision>
  <dcterms:created xsi:type="dcterms:W3CDTF">2021-12-20T17:15:10Z</dcterms:created>
  <dcterms:modified xsi:type="dcterms:W3CDTF">2022-04-04T17:43:12Z</dcterms:modified>
</cp:coreProperties>
</file>