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</p:sldMasterIdLst>
  <p:notesMasterIdLst>
    <p:notesMasterId r:id="rId16"/>
  </p:notesMasterIdLst>
  <p:sldIdLst>
    <p:sldId id="276" r:id="rId4"/>
    <p:sldId id="258" r:id="rId5"/>
    <p:sldId id="277" r:id="rId6"/>
    <p:sldId id="279" r:id="rId7"/>
    <p:sldId id="283" r:id="rId8"/>
    <p:sldId id="280" r:id="rId9"/>
    <p:sldId id="281" r:id="rId10"/>
    <p:sldId id="282" r:id="rId11"/>
    <p:sldId id="292" r:id="rId12"/>
    <p:sldId id="293" r:id="rId13"/>
    <p:sldId id="285" r:id="rId14"/>
    <p:sldId id="28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23" autoAdjust="0"/>
  </p:normalViewPr>
  <p:slideViewPr>
    <p:cSldViewPr>
      <p:cViewPr varScale="1">
        <p:scale>
          <a:sx n="135" d="100"/>
          <a:sy n="135" d="100"/>
        </p:scale>
        <p:origin x="9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380BC-8060-4651-9410-5A8B310302E0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60E0D-A51F-4720-94C1-6636F67A30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265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016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342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383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6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350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867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051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078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509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55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79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60E0D-A51F-4720-94C1-6636F67A307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718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D9D91"/>
            </a:gs>
            <a:gs pos="100000">
              <a:srgbClr val="09C37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web, object&#10;&#10;Description automatically generated">
            <a:extLst>
              <a:ext uri="{FF2B5EF4-FFF2-40B4-BE49-F238E27FC236}">
                <a16:creationId xmlns:a16="http://schemas.microsoft.com/office/drawing/2014/main" id="{5D046759-CB54-45CE-B7F7-0F300A62E4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0"/>
            <a:ext cx="79581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51D22-441C-4E50-B42D-376BF8A4D4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6449" y="1168659"/>
            <a:ext cx="7651102" cy="102994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sk-SK" dirty="0"/>
              <a:t>Text...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283A-C720-4BD4-9E8F-5BBC366E3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dirty="0"/>
              <a:t>Charakter práce: Prehľadový</a:t>
            </a:r>
          </a:p>
          <a:p>
            <a:r>
              <a:rPr lang="sk-SK" dirty="0"/>
              <a:t>Autor: Patrik Slovák</a:t>
            </a:r>
          </a:p>
          <a:p>
            <a:r>
              <a:rPr lang="sk-SK" dirty="0"/>
              <a:t>Školiteľ:</a:t>
            </a:r>
          </a:p>
          <a:p>
            <a:r>
              <a:rPr lang="sk-SK" dirty="0"/>
              <a:t>Rok: 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D6E9-C951-4D6A-B29F-E3E50002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0571-A114-4A28-A16E-742D44D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D8F0-0B0D-4D93-B942-D824DDD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69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D3EA31B-4103-4B1C-B54E-ACCBA619B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81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F7465-8B84-48FB-9A3D-C7188534D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rgbClr val="0D9D9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F4-2266-4D9E-9285-376F2D00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spcBef>
                <a:spcPts val="9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spcBef>
                <a:spcPts val="9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9385-F278-474E-905C-84BC019F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44E4-2244-4A15-B88D-FD5F9FA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8572-E512-4627-8D91-DF396E36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712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064337D-91D9-428E-B396-A95C56294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81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E9453-00E5-49E9-9CD8-D1653BEF0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488" y="631626"/>
            <a:ext cx="7886700" cy="2139553"/>
          </a:xfrm>
        </p:spPr>
        <p:txBody>
          <a:bodyPr anchor="b"/>
          <a:lstStyle>
            <a:lvl1pPr algn="ctr">
              <a:defRPr sz="4500">
                <a:solidFill>
                  <a:srgbClr val="0D9D9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6D45-9AD0-4D6A-980B-CAD16C72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488" y="2938245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978C-1470-41A2-81D5-20B3E39B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60C8-27F2-4ADE-A040-985135C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7E42-D299-4139-9D68-BB0E2631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2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6334-5675-4E18-9223-AA7E4C4E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5FF3-4379-432A-975C-425FB753E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4E88B-D1C6-45B6-B9F7-EE59E9C7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70A7-F78E-442A-B684-4B8331D5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0449-8C42-4A9B-B8B6-08FF0ECD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4E2B-300F-4B25-B29C-135C80E2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097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A1E-74B7-4EB5-A858-C7E644C3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F961-B6A8-4BE2-A285-0129239CA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18B9-1944-46A0-B501-B65C99DA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8C9E1-CFBD-4AD9-865E-FEEE5C08A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CE84-4ACF-4017-A52E-072DB93A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3C92D-9975-435C-A55D-6A0D5603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F9F5C-23C6-418F-8E93-8DAF988D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0FF15-2465-459D-8DAF-26E44B7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395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7B9-BC14-44A7-85C2-5C9E9FEC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1AD76-ED74-4B5D-987D-BE62EF7F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676B7-A523-4232-94B9-C6B6340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B6E4-A488-4234-B02C-67EA33FF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73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8EDF-CBA5-4B4B-A9FB-345AEC90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2B8F-EB70-42B7-8D6F-797A07B0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AA1C-3459-49EC-AE93-9E6F4834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5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5C72-902B-464E-90BB-B81D662D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65B2-7712-4395-8015-5B7C1BF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CCA3E-C018-45A6-ABF8-99D126B3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0DEC-39AB-4F90-B79D-E2398E8C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11D3-A51F-4B29-A6D2-87255845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721E-875C-4491-BE33-A1A49CB6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250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EE6-176C-49D4-AED8-2A2357FC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4242E-5975-435A-9EB7-7D87CA44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8D12-B0B9-4B67-8790-3482F2D4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B9F8-CCA4-4D4C-9712-596266E2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71F85-E529-4102-BF1B-C6B9E785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6D70-861C-4791-B350-C78FDA90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8483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397-AA3C-43B3-ADAC-35955654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3D918-EF90-447D-B13D-19F49684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F9B4-284B-45D9-AC06-8B3C3BF4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A857-EB4D-48ED-9C1D-132CE11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B464-53A1-487C-B90E-F1C19821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4941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2488-9D09-40DC-9CC3-BE9BEFCF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B8141-EA04-42FB-A05F-65410C4B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425D-0850-461C-9278-500E130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B30E-8527-4C07-99DF-1412F24A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4DCB-0B99-4944-B005-CD3DF171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12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gradFill flip="none" rotWithShape="1">
          <a:gsLst>
            <a:gs pos="0">
              <a:srgbClr val="0D9D91"/>
            </a:gs>
            <a:gs pos="100000">
              <a:srgbClr val="09C37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web, object&#10;&#10;Description automatically generated">
            <a:extLst>
              <a:ext uri="{FF2B5EF4-FFF2-40B4-BE49-F238E27FC236}">
                <a16:creationId xmlns:a16="http://schemas.microsoft.com/office/drawing/2014/main" id="{5D046759-CB54-45CE-B7F7-0F300A62E4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0"/>
            <a:ext cx="79581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51D22-441C-4E50-B42D-376BF8A4D4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6449" y="1168659"/>
            <a:ext cx="7651102" cy="102994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sk-SK" dirty="0"/>
              <a:t>Text...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283A-C720-4BD4-9E8F-5BBC366E3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dirty="0"/>
              <a:t>Charakter práce: Prehľadový</a:t>
            </a:r>
          </a:p>
          <a:p>
            <a:r>
              <a:rPr lang="sk-SK" dirty="0"/>
              <a:t>Autor: Patrik Slovák</a:t>
            </a:r>
          </a:p>
          <a:p>
            <a:r>
              <a:rPr lang="sk-SK" dirty="0"/>
              <a:t>Školiteľ:</a:t>
            </a:r>
          </a:p>
          <a:p>
            <a:r>
              <a:rPr lang="sk-SK" dirty="0"/>
              <a:t>Rok: 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D6E9-C951-4D6A-B29F-E3E50002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0571-A114-4A28-A16E-742D44D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D8F0-0B0D-4D93-B942-D824DDD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618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064337D-91D9-428E-B396-A95C56294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81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E9453-00E5-49E9-9CD8-D1653BEF0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488" y="631626"/>
            <a:ext cx="7886700" cy="2139553"/>
          </a:xfrm>
        </p:spPr>
        <p:txBody>
          <a:bodyPr anchor="b"/>
          <a:lstStyle>
            <a:lvl1pPr algn="ctr">
              <a:defRPr sz="4500">
                <a:solidFill>
                  <a:srgbClr val="0D9D9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6D45-9AD0-4D6A-980B-CAD16C72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488" y="2938245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978C-1470-41A2-81D5-20B3E39B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60C8-27F2-4ADE-A040-985135C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7E42-D299-4139-9D68-BB0E2631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D5FC-C29B-4DE1-98E2-D66206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A19C-5708-4694-8664-A666EE97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A54C-2612-495D-A5B7-5C31C2F8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F1B9-32EE-4D1A-8BF6-EC6289CF74C2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1649-A548-4115-9263-49AF31B2C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3BDB-D000-40F5-8275-D3F80106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4475-50D6-4293-B3FB-B68D64B4AA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1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vutbr.cz/studenti/zav-prace/detail/118072" TargetMode="External"/><Relationship Id="rId5" Type="http://schemas.openxmlformats.org/officeDocument/2006/relationships/hyperlink" Target="https://dspace.vutbr.cz/bitstream/handle/11012/192442/final-thesis.pdf?sequence=3&amp;isAllowed=y" TargetMode="External"/><Relationship Id="rId4" Type="http://schemas.openxmlformats.org/officeDocument/2006/relationships/hyperlink" Target="https://keras.io/examples/structured_data/imbalanced_classifica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9D07-2FB5-4AEC-B214-A77F1A49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8" y="1007390"/>
            <a:ext cx="7651102" cy="1403091"/>
          </a:xfrm>
        </p:spPr>
        <p:txBody>
          <a:bodyPr>
            <a:normAutofit fontScale="90000"/>
          </a:bodyPr>
          <a:lstStyle/>
          <a:p>
            <a:pPr rtl="0" fontAlgn="t"/>
            <a:r>
              <a:rPr lang="pl-PL" dirty="0">
                <a:effectLst/>
              </a:rPr>
              <a:t>Detekcia </a:t>
            </a:r>
            <a:r>
              <a:rPr lang="sk-SK" dirty="0">
                <a:effectLst/>
              </a:rPr>
              <a:t>falošných</a:t>
            </a:r>
            <a:r>
              <a:rPr lang="pl-PL" dirty="0">
                <a:effectLst/>
              </a:rPr>
              <a:t> </a:t>
            </a:r>
            <a:r>
              <a:rPr lang="sk-SK" dirty="0">
                <a:effectLst/>
              </a:rPr>
              <a:t>bankových</a:t>
            </a:r>
            <a:br>
              <a:rPr lang="en-US" dirty="0"/>
            </a:br>
            <a:r>
              <a:rPr lang="sk-SK" dirty="0">
                <a:effectLst/>
              </a:rPr>
              <a:t>transakcií</a:t>
            </a:r>
            <a:br>
              <a:rPr lang="pl-PL" dirty="0">
                <a:effectLst/>
              </a:rPr>
            </a:b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8F983-642C-4C49-AC4B-4115EB0C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733019"/>
            <a:ext cx="6858000" cy="1241822"/>
          </a:xfrm>
        </p:spPr>
        <p:txBody>
          <a:bodyPr>
            <a:noAutofit/>
          </a:bodyPr>
          <a:lstStyle/>
          <a:p>
            <a:r>
              <a:rPr lang="sk-SK" sz="2000" dirty="0"/>
              <a:t>Autor: Patrik Slovák</a:t>
            </a:r>
          </a:p>
          <a:p>
            <a:r>
              <a:rPr lang="sk-SK" sz="2000" dirty="0"/>
              <a:t>Rok: 202</a:t>
            </a:r>
            <a:r>
              <a:rPr lang="en-US" sz="2000" dirty="0"/>
              <a:t>1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28348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altLang="ko-KR" sz="3600" dirty="0"/>
              <a:t>Výsledky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DC5348B-5FF8-4AE8-88B1-7B5CE6BB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52" y="1203598"/>
            <a:ext cx="4123712" cy="332654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6DD05853-FB49-450E-94A8-273D2454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81" y="1189425"/>
            <a:ext cx="4141611" cy="33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ko-KR" sz="3600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DA01-2718-4654-962A-61FF8F30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MACHINE LEARNING GROUP - ULB, Anonymized credit card transactions labeled as fraudulent or genuine </a:t>
            </a:r>
            <a:r>
              <a:rPr lang="en-US" sz="1400" dirty="0">
                <a:hlinkClick r:id="rId3"/>
              </a:rPr>
              <a:t>https://www.kaggle.com/mlg-ulb/creditcardfraud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CHOLLET, F</a:t>
            </a:r>
            <a:r>
              <a:rPr lang="sk-SK" sz="1400" dirty="0"/>
              <a:t>.</a:t>
            </a:r>
            <a:r>
              <a:rPr lang="en-US" sz="1400" dirty="0"/>
              <a:t>, </a:t>
            </a:r>
            <a:r>
              <a:rPr lang="sk-SK" sz="1400" dirty="0"/>
              <a:t>2</a:t>
            </a:r>
            <a:r>
              <a:rPr lang="en-US" sz="1400" dirty="0"/>
              <a:t>019</a:t>
            </a:r>
            <a:r>
              <a:rPr lang="sk-SK" sz="1400" dirty="0"/>
              <a:t>, </a:t>
            </a:r>
            <a:r>
              <a:rPr lang="en-US" sz="1400" dirty="0"/>
              <a:t>Imbalanced classification: credit card fraud detection  </a:t>
            </a:r>
            <a:r>
              <a:rPr lang="en-US" sz="1400" dirty="0">
                <a:hlinkClick r:id="rId4"/>
              </a:rPr>
              <a:t>https://keras.io/examples/structured_data/imbalanced_classification/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sk-SK" sz="1400" dirty="0"/>
              <a:t>HALINÁR</a:t>
            </a:r>
            <a:r>
              <a:rPr lang="en-US" sz="1400" dirty="0"/>
              <a:t>, M</a:t>
            </a:r>
            <a:r>
              <a:rPr lang="sk-SK" sz="1400" dirty="0"/>
              <a:t>.</a:t>
            </a:r>
            <a:r>
              <a:rPr lang="en-US" sz="1400" dirty="0"/>
              <a:t>, </a:t>
            </a:r>
            <a:r>
              <a:rPr lang="sk-SK" sz="1400" dirty="0"/>
              <a:t>2020, </a:t>
            </a:r>
            <a:r>
              <a:rPr lang="sk-SK" sz="1400" dirty="0" err="1"/>
              <a:t>Rekonstrukce</a:t>
            </a:r>
            <a:r>
              <a:rPr lang="sk-SK" sz="1400" dirty="0"/>
              <a:t> </a:t>
            </a:r>
            <a:r>
              <a:rPr lang="sk-SK" sz="1400" dirty="0" err="1"/>
              <a:t>poškozené</a:t>
            </a:r>
            <a:r>
              <a:rPr lang="sk-SK" sz="1400" dirty="0"/>
              <a:t> </a:t>
            </a:r>
            <a:r>
              <a:rPr lang="sk-SK" sz="1400" dirty="0" err="1"/>
              <a:t>části</a:t>
            </a:r>
            <a:r>
              <a:rPr lang="sk-SK" sz="1400" dirty="0"/>
              <a:t> </a:t>
            </a:r>
            <a:r>
              <a:rPr lang="sk-SK" sz="1400" dirty="0" err="1"/>
              <a:t>otisku</a:t>
            </a:r>
            <a:r>
              <a:rPr lang="sk-SK" sz="1400" dirty="0"/>
              <a:t> </a:t>
            </a:r>
            <a:r>
              <a:rPr lang="sk-SK" sz="1400" dirty="0" err="1"/>
              <a:t>prstů</a:t>
            </a:r>
            <a:r>
              <a:rPr lang="sk-SK" sz="1400" dirty="0"/>
              <a:t> s využitím </a:t>
            </a:r>
            <a:r>
              <a:rPr lang="sk-SK" sz="1400" dirty="0" err="1"/>
              <a:t>neuronových</a:t>
            </a:r>
            <a:r>
              <a:rPr lang="sk-SK" sz="1400" dirty="0"/>
              <a:t> sítí</a:t>
            </a:r>
            <a:r>
              <a:rPr lang="en-US" sz="1400" dirty="0"/>
              <a:t>, </a:t>
            </a:r>
            <a:r>
              <a:rPr lang="en-US" sz="1400" dirty="0" err="1"/>
              <a:t>dostupné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internete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https://dspace.vutbr.cz/bitstream/handle/11012/192442/final-thesis.pdf?sequence=3&amp;isAllowed=y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MIKULEC, V</a:t>
            </a:r>
            <a:r>
              <a:rPr lang="sk-SK" sz="1400" dirty="0"/>
              <a:t>.</a:t>
            </a:r>
            <a:r>
              <a:rPr lang="en-US" sz="1400" dirty="0"/>
              <a:t>, </a:t>
            </a:r>
            <a:r>
              <a:rPr lang="sk-SK" sz="1400" dirty="0"/>
              <a:t>20</a:t>
            </a:r>
            <a:r>
              <a:rPr lang="en-US" sz="1400" dirty="0"/>
              <a:t>19</a:t>
            </a:r>
            <a:r>
              <a:rPr lang="sk-SK" sz="1400" dirty="0"/>
              <a:t>, </a:t>
            </a:r>
            <a:r>
              <a:rPr lang="sk-SK" sz="1400" dirty="0" err="1"/>
              <a:t>Vliv</a:t>
            </a:r>
            <a:r>
              <a:rPr lang="sk-SK" sz="1400" dirty="0"/>
              <a:t> pozadí a </a:t>
            </a:r>
            <a:r>
              <a:rPr lang="sk-SK" sz="1400" dirty="0" err="1"/>
              <a:t>velikosti</a:t>
            </a:r>
            <a:r>
              <a:rPr lang="sk-SK" sz="1400" dirty="0"/>
              <a:t> databáze na </a:t>
            </a:r>
            <a:r>
              <a:rPr lang="sk-SK" sz="1400" dirty="0" err="1"/>
              <a:t>trénování</a:t>
            </a:r>
            <a:r>
              <a:rPr lang="sk-SK" sz="1400" dirty="0"/>
              <a:t> </a:t>
            </a:r>
            <a:r>
              <a:rPr lang="sk-SK" sz="1400" dirty="0" err="1"/>
              <a:t>neuronových</a:t>
            </a:r>
            <a:r>
              <a:rPr lang="sk-SK" sz="1400" dirty="0"/>
              <a:t> sítí pro </a:t>
            </a:r>
            <a:r>
              <a:rPr lang="sk-SK" sz="1400" dirty="0" err="1"/>
              <a:t>klasifikaci</a:t>
            </a:r>
            <a:r>
              <a:rPr lang="en-US" sz="1400" dirty="0"/>
              <a:t> </a:t>
            </a:r>
            <a:r>
              <a:rPr lang="sk-SK" sz="1400" dirty="0" err="1"/>
              <a:t>obrazů</a:t>
            </a:r>
            <a:r>
              <a:rPr lang="en-US" sz="1400" dirty="0"/>
              <a:t> </a:t>
            </a:r>
            <a:r>
              <a:rPr lang="en-US" sz="1400" dirty="0">
                <a:hlinkClick r:id="rId6"/>
              </a:rPr>
              <a:t>https://www.vutbr.cz/studenti/zav-prace/detail/118072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9562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24A80-16A0-4864-91B7-90FCB878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1973"/>
            <a:ext cx="7886700" cy="2139553"/>
          </a:xfrm>
        </p:spPr>
        <p:txBody>
          <a:bodyPr wrap="none" anchor="ctr"/>
          <a:lstStyle/>
          <a:p>
            <a:r>
              <a:rPr lang="sk-SK" dirty="0"/>
              <a:t>Ďakujem za </a:t>
            </a:r>
            <a:br>
              <a:rPr lang="sk-SK" dirty="0"/>
            </a:br>
            <a:r>
              <a:rPr lang="sk-SK" dirty="0"/>
              <a:t>pozornosť!</a:t>
            </a:r>
          </a:p>
        </p:txBody>
      </p:sp>
    </p:spTree>
    <p:extLst>
      <p:ext uri="{BB962C8B-B14F-4D97-AF65-F5344CB8AC3E}">
        <p14:creationId xmlns:p14="http://schemas.microsoft.com/office/powerpoint/2010/main" val="1308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24A80-16A0-4864-91B7-90FCB878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03" y="222984"/>
            <a:ext cx="7886700" cy="2139553"/>
          </a:xfrm>
        </p:spPr>
        <p:txBody>
          <a:bodyPr wrap="none" anchor="ctr"/>
          <a:lstStyle/>
          <a:p>
            <a:r>
              <a:rPr lang="en-US" dirty="0"/>
              <a:t>Dataset</a:t>
            </a:r>
            <a:endParaRPr lang="sk-S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A7F1-C155-4D57-9DE0-D61B08BD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488" y="2355727"/>
            <a:ext cx="7886700" cy="2088232"/>
          </a:xfrm>
        </p:spPr>
        <p:txBody>
          <a:bodyPr wrap="non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err="1"/>
              <a:t>Väč</a:t>
            </a:r>
            <a:r>
              <a:rPr lang="en-US" sz="2400" dirty="0"/>
              <a:t>š</a:t>
            </a:r>
            <a:r>
              <a:rPr lang="sk-SK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dát</a:t>
            </a:r>
            <a:r>
              <a:rPr lang="en-US" sz="2400" dirty="0"/>
              <a:t> </a:t>
            </a:r>
            <a:r>
              <a:rPr lang="sk-SK" sz="2400" dirty="0"/>
              <a:t>prešla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222222"/>
                </a:solidFill>
                <a:latin typeface="Google Sans"/>
              </a:rPr>
              <a:t>a</a:t>
            </a:r>
            <a:r>
              <a:rPr lang="sk-SK" sz="2400" b="0" i="0" dirty="0" err="1">
                <a:solidFill>
                  <a:srgbClr val="222222"/>
                </a:solidFill>
                <a:effectLst/>
                <a:latin typeface="Google Sans"/>
              </a:rPr>
              <a:t>nalýz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Google Sans"/>
              </a:rPr>
              <a:t>ou</a:t>
            </a:r>
            <a:r>
              <a:rPr lang="sk-SK" sz="2400" b="0" i="0" dirty="0">
                <a:solidFill>
                  <a:srgbClr val="222222"/>
                </a:solidFill>
                <a:effectLst/>
                <a:latin typeface="Google Sans"/>
              </a:rPr>
              <a:t> hlavných komponentov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(PCA)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</a:t>
            </a:r>
            <a:r>
              <a:rPr lang="sk-SK" sz="2400" dirty="0"/>
              <a:t>je vysoko nevyvážený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</a:t>
            </a:r>
            <a:r>
              <a:rPr lang="en-US" sz="2400" dirty="0" err="1"/>
              <a:t>bol</a:t>
            </a:r>
            <a:r>
              <a:rPr lang="en-US" sz="2400" dirty="0"/>
              <a:t> </a:t>
            </a:r>
            <a:r>
              <a:rPr lang="sk-SK" sz="2400" dirty="0"/>
              <a:t>zhromaždený a analyzovaný počas výskumnej </a:t>
            </a:r>
            <a:endParaRPr lang="en-US" sz="2400" dirty="0"/>
          </a:p>
          <a:p>
            <a:r>
              <a:rPr lang="sk-SK" sz="2400" dirty="0"/>
              <a:t>spolupráce spoločností </a:t>
            </a:r>
            <a:r>
              <a:rPr lang="sk-SK" sz="2400" dirty="0" err="1"/>
              <a:t>Worldline</a:t>
            </a:r>
            <a:r>
              <a:rPr lang="sk-SK" sz="2400" dirty="0"/>
              <a:t> a </a:t>
            </a:r>
            <a:r>
              <a:rPr lang="sk-SK" sz="2400" dirty="0" err="1"/>
              <a:t>Machine</a:t>
            </a:r>
            <a:r>
              <a:rPr lang="sk-SK" sz="2400" dirty="0"/>
              <a:t> </a:t>
            </a:r>
            <a:r>
              <a:rPr lang="sk-SK" sz="2400" dirty="0" err="1"/>
              <a:t>Learning</a:t>
            </a:r>
            <a:r>
              <a:rPr lang="sk-SK" sz="2400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131776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Dataset</a:t>
            </a:r>
            <a:endParaRPr lang="sk-SK" sz="3600" dirty="0">
              <a:latin typeface="Segoe UI" panose="020B0502040204020203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87264F3-EC7D-42AA-B231-D328559A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68016"/>
            <a:ext cx="5153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Smote</a:t>
            </a:r>
            <a:endParaRPr lang="sk-SK" sz="3600" dirty="0"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DA01-2718-4654-962A-61FF8F30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951462" cy="3263504"/>
          </a:xfrm>
        </p:spPr>
        <p:txBody>
          <a:bodyPr>
            <a:normAutofit/>
          </a:bodyPr>
          <a:lstStyle/>
          <a:p>
            <a:r>
              <a:rPr lang="sk-SK" sz="2400" dirty="0" err="1"/>
              <a:t>Oversampling-ová</a:t>
            </a:r>
            <a:r>
              <a:rPr lang="sk-SK" sz="2400" dirty="0"/>
              <a:t> technika</a:t>
            </a:r>
          </a:p>
          <a:p>
            <a:r>
              <a:rPr lang="sk-SK" sz="2400" dirty="0"/>
              <a:t>SMOTE vytvára syntetické body z menšinovej triedy s cieľom dosiahnuť rovnováhu medzi menšinovou a väčšinovou triedou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75B1B45-BEE1-4317-A24B-53419B51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0" y="1069851"/>
            <a:ext cx="2834710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altLang="ko-KR" sz="3600" dirty="0"/>
              <a:t>Delenie dát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DA01-2718-4654-962A-61FF8F30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151262" cy="3263504"/>
          </a:xfrm>
        </p:spPr>
        <p:txBody>
          <a:bodyPr anchor="t">
            <a:normAutofit/>
          </a:bodyPr>
          <a:lstStyle/>
          <a:p>
            <a:r>
              <a:rPr lang="sk-SK" sz="2800" dirty="0"/>
              <a:t>Krížová validácia</a:t>
            </a:r>
          </a:p>
          <a:p>
            <a:r>
              <a:rPr lang="sk-SK" sz="2800" dirty="0"/>
              <a:t>Využitá technika: </a:t>
            </a:r>
            <a:r>
              <a:rPr lang="en-US" sz="2800" dirty="0"/>
              <a:t> </a:t>
            </a:r>
            <a:r>
              <a:rPr lang="sk-SK" sz="2800" dirty="0" err="1"/>
              <a:t>StratifiedKFold</a:t>
            </a:r>
            <a:endParaRPr lang="sk-SK" sz="28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D4DB101-B8E7-48AA-9621-6C5764A0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15566"/>
            <a:ext cx="449366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ko-KR" sz="3600" dirty="0"/>
              <a:t>Neurónová sieť</a:t>
            </a:r>
            <a:endParaRPr lang="sk-SK" sz="3600" dirty="0"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DA01-2718-4654-962A-61FF8F30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Sekvenčný</a:t>
            </a:r>
            <a:r>
              <a:rPr lang="en-US" sz="2400" dirty="0"/>
              <a:t> model</a:t>
            </a:r>
          </a:p>
          <a:p>
            <a:r>
              <a:rPr lang="sk-SK" sz="2400" dirty="0" err="1"/>
              <a:t>AdamOptimizer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sk-SK" sz="2400" dirty="0" err="1"/>
              <a:t>ktivačn</a:t>
            </a:r>
            <a:r>
              <a:rPr lang="en-US" sz="2400" dirty="0"/>
              <a:t>é</a:t>
            </a:r>
            <a:r>
              <a:rPr lang="sk-SK" sz="2400" dirty="0"/>
              <a:t> </a:t>
            </a:r>
            <a:r>
              <a:rPr lang="sk-SK" sz="2400" dirty="0" err="1"/>
              <a:t>funkci</a:t>
            </a:r>
            <a:r>
              <a:rPr lang="en-US" sz="2400" dirty="0"/>
              <a:t>e </a:t>
            </a:r>
            <a:r>
              <a:rPr lang="en-US" sz="2400" dirty="0" err="1"/>
              <a:t>relu</a:t>
            </a:r>
            <a:r>
              <a:rPr lang="en-US" sz="2400" dirty="0"/>
              <a:t> a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 err="1"/>
              <a:t>Chybová</a:t>
            </a:r>
            <a:r>
              <a:rPr lang="en-US" sz="2400" dirty="0"/>
              <a:t> </a:t>
            </a:r>
            <a:r>
              <a:rPr lang="en-US" sz="2400" dirty="0" err="1"/>
              <a:t>funkcia</a:t>
            </a:r>
            <a:r>
              <a:rPr lang="en-US" sz="2400" dirty="0"/>
              <a:t> </a:t>
            </a:r>
            <a:r>
              <a:rPr lang="en-US" sz="2400" dirty="0" err="1"/>
              <a:t>kategorická</a:t>
            </a:r>
            <a:r>
              <a:rPr lang="en-US" sz="2400" dirty="0"/>
              <a:t> </a:t>
            </a:r>
            <a:r>
              <a:rPr lang="en-US" sz="2400" dirty="0" err="1"/>
              <a:t>krížová</a:t>
            </a:r>
            <a:r>
              <a:rPr lang="en-US" sz="2400" dirty="0"/>
              <a:t> </a:t>
            </a:r>
            <a:r>
              <a:rPr lang="en-US" sz="2400" dirty="0" err="1"/>
              <a:t>entropia</a:t>
            </a:r>
            <a:endParaRPr lang="sk-SK" sz="2400" dirty="0"/>
          </a:p>
          <a:p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vstupná</a:t>
            </a:r>
            <a:r>
              <a:rPr lang="en-US" sz="2400" dirty="0"/>
              <a:t>, </a:t>
            </a:r>
            <a:r>
              <a:rPr lang="en-US" sz="2400" dirty="0" err="1"/>
              <a:t>jedná</a:t>
            </a:r>
            <a:r>
              <a:rPr lang="en-US" sz="2400" dirty="0"/>
              <a:t> </a:t>
            </a:r>
            <a:r>
              <a:rPr lang="en-US" sz="2400" dirty="0" err="1"/>
              <a:t>skrytá</a:t>
            </a:r>
            <a:r>
              <a:rPr lang="en-US" sz="2400" dirty="0"/>
              <a:t> a </a:t>
            </a:r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výstupná</a:t>
            </a:r>
            <a:r>
              <a:rPr lang="en-US" sz="2400" dirty="0"/>
              <a:t> </a:t>
            </a:r>
            <a:r>
              <a:rPr lang="en-US" sz="2400" dirty="0" err="1"/>
              <a:t>vrstva</a:t>
            </a:r>
            <a:endParaRPr lang="sk-SK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04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altLang="ko-KR" sz="3600" dirty="0"/>
              <a:t>Neurónová sieť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>
                <a:extLst>
                  <a:ext uri="{FF2B5EF4-FFF2-40B4-BE49-F238E27FC236}">
                    <a16:creationId xmlns:a16="http://schemas.microsoft.com/office/drawing/2014/main" id="{3497E762-3032-41D3-8F44-4B9C8C9FE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Rovnica </a:t>
                </a:r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kumimoji="0" lang="en-US" altLang="sk-SK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sk-SK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sk-SK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sk-SK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0" lang="en-US" altLang="sk-SK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⁡(0,</m:t>
                    </m:r>
                    <m:r>
                      <a:rPr kumimoji="0" lang="en-US" altLang="sk-SK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sk-SK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Rovnica</a:t>
                </a:r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)=∅(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rgbClr val="B9BBB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 err="1"/>
                  <a:t>Rovnica</a:t>
                </a:r>
                <a:r>
                  <a:rPr lang="en-US" dirty="0"/>
                  <a:t> </a:t>
                </a:r>
                <a:r>
                  <a:rPr lang="en-US" dirty="0" err="1"/>
                  <a:t>K</a:t>
                </a:r>
                <a:r>
                  <a:rPr lang="en-US" sz="2000" dirty="0" err="1"/>
                  <a:t>ategorickej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krížovej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entropie</a:t>
                </a:r>
                <a:r>
                  <a:rPr lang="en-US" sz="20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func>
                      </m:e>
                    </m:nary>
                  </m:oMath>
                </a14:m>
                <a:endParaRPr lang="en-US" dirty="0">
                  <a:solidFill>
                    <a:srgbClr val="B9BBBE"/>
                  </a:solidFill>
                  <a:latin typeface="Consolas" panose="020B0609020204030204" pitchFamily="49" charset="0"/>
                </a:endParaRPr>
              </a:p>
              <a:p>
                <a:endParaRPr lang="en-US" dirty="0">
                  <a:solidFill>
                    <a:srgbClr val="B9BBBE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Zástupný objekt pre obsah 4">
                <a:extLst>
                  <a:ext uri="{FF2B5EF4-FFF2-40B4-BE49-F238E27FC236}">
                    <a16:creationId xmlns:a16="http://schemas.microsoft.com/office/drawing/2014/main" id="{3497E762-3032-41D3-8F44-4B9C8C9FE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4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66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altLang="ko-KR" sz="3600" dirty="0"/>
              <a:t>Neurónová sieť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D24A460C-719D-4D11-BC76-458051791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68016"/>
            <a:ext cx="5016475" cy="3474527"/>
          </a:xfrm>
        </p:spPr>
      </p:pic>
    </p:spTree>
    <p:extLst>
      <p:ext uri="{BB962C8B-B14F-4D97-AF65-F5344CB8AC3E}">
        <p14:creationId xmlns:p14="http://schemas.microsoft.com/office/powerpoint/2010/main" val="331001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60D-2323-4243-B565-2AF5087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altLang="ko-KR" sz="3600" dirty="0"/>
              <a:t>Výsledky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4D90D0A-D410-4B9C-8D8C-3A4708483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67" y="1186521"/>
            <a:ext cx="4077422" cy="2758256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F33ABDA-0721-4F1C-94E6-E38BD7C6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98" y="1059582"/>
            <a:ext cx="4232966" cy="3007259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180168CF-BEFF-4F77-B3AD-B5E60C01663E}"/>
              </a:ext>
            </a:extLst>
          </p:cNvPr>
          <p:cNvSpPr txBox="1"/>
          <p:nvPr/>
        </p:nvSpPr>
        <p:spPr>
          <a:xfrm>
            <a:off x="770889" y="4083918"/>
            <a:ext cx="837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Chybovosť testovacej množiny: 0.024, Presnosť testovacej množiny: 0.999</a:t>
            </a:r>
            <a:endParaRPr lang="sk-S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306</Words>
  <Application>Microsoft Office PowerPoint</Application>
  <PresentationFormat>Prezentácia na obrazovke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12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Consolas</vt:lpstr>
      <vt:lpstr>Google Sans</vt:lpstr>
      <vt:lpstr>Segoe UI</vt:lpstr>
      <vt:lpstr>Segoe UI Black</vt:lpstr>
      <vt:lpstr>Office Theme</vt:lpstr>
      <vt:lpstr>Custom Design</vt:lpstr>
      <vt:lpstr>1_Office Theme</vt:lpstr>
      <vt:lpstr>Detekcia falošných bankových transakcií </vt:lpstr>
      <vt:lpstr>Dataset</vt:lpstr>
      <vt:lpstr>Dataset</vt:lpstr>
      <vt:lpstr>Smote</vt:lpstr>
      <vt:lpstr>Delenie dát</vt:lpstr>
      <vt:lpstr>Neurónová sieť</vt:lpstr>
      <vt:lpstr>Neurónová sieť</vt:lpstr>
      <vt:lpstr>Neurónová sieť</vt:lpstr>
      <vt:lpstr>Výsledky</vt:lpstr>
      <vt:lpstr>Výsledky</vt:lpstr>
      <vt:lpstr>Zdroje</vt:lpstr>
      <vt:lpstr>Ďakujem za  pozornosť!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Patrik Slovák</cp:lastModifiedBy>
  <cp:revision>115</cp:revision>
  <dcterms:created xsi:type="dcterms:W3CDTF">2014-04-01T16:27:38Z</dcterms:created>
  <dcterms:modified xsi:type="dcterms:W3CDTF">2021-05-07T20:45:51Z</dcterms:modified>
</cp:coreProperties>
</file>