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83" r:id="rId5"/>
    <p:sldId id="262" r:id="rId6"/>
    <p:sldId id="281" r:id="rId7"/>
    <p:sldId id="282" r:id="rId8"/>
    <p:sldId id="284" r:id="rId9"/>
    <p:sldId id="285" r:id="rId1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EFEFEF"/>
    <a:srgbClr val="B18EBC"/>
    <a:srgbClr val="E48684"/>
    <a:srgbClr val="DB465C"/>
    <a:srgbClr val="6DA8CD"/>
    <a:srgbClr val="EC6A41"/>
    <a:srgbClr val="DE7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259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4AA58-72FF-427F-B51D-D5ADB9A967C4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A9100-AF2E-4982-89FC-58E029D7E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619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87"/>
          <p:cNvPicPr>
            <a:picLocks noChangeAspect="1"/>
          </p:cNvPicPr>
          <p:nvPr/>
        </p:nvPicPr>
        <p:blipFill>
          <a:blip r:embed="rId2"/>
          <a:srcRect t="15126" r="18817" b="22544"/>
          <a:stretch>
            <a:fillRect/>
          </a:stretch>
        </p:blipFill>
        <p:spPr>
          <a:xfrm>
            <a:off x="217805" y="-102235"/>
            <a:ext cx="11974195" cy="70624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76004" y="2154067"/>
            <a:ext cx="51347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專案管理</a:t>
            </a:r>
            <a:r>
              <a:rPr lang="en-US" altLang="zh-TW" sz="6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-</a:t>
            </a:r>
            <a:r>
              <a:rPr lang="zh-TW" altLang="en-US" sz="6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需求</a:t>
            </a:r>
            <a:endParaRPr lang="zh-CN" altLang="en-US" sz="6000" b="1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49897" y="4167118"/>
            <a:ext cx="205056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指導老師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陳朝烈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學生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蔡文琛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班級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電子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4A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學號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:0552050</a:t>
            </a:r>
            <a:endParaRPr lang="zh-CN" altLang="en-US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2"/>
          <a:srcRect l="4611" t="60000" r="15009" b="6690"/>
          <a:stretch>
            <a:fillRect/>
          </a:stretch>
        </p:blipFill>
        <p:spPr>
          <a:xfrm flipV="1">
            <a:off x="-39370" y="3571875"/>
            <a:ext cx="12231370" cy="3286125"/>
          </a:xfrm>
          <a:prstGeom prst="rect">
            <a:avLst/>
          </a:prstGeom>
        </p:spPr>
      </p:pic>
      <p:sp>
        <p:nvSpPr>
          <p:cNvPr id="4" name="椭圆 1"/>
          <p:cNvSpPr>
            <a:spLocks noChangeArrowheads="1"/>
          </p:cNvSpPr>
          <p:nvPr/>
        </p:nvSpPr>
        <p:spPr bwMode="auto">
          <a:xfrm>
            <a:off x="2348296" y="2715885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TextBox 32"/>
          <p:cNvSpPr txBox="1">
            <a:spLocks noChangeArrowheads="1"/>
          </p:cNvSpPr>
          <p:nvPr/>
        </p:nvSpPr>
        <p:spPr bwMode="auto">
          <a:xfrm>
            <a:off x="2411489" y="2794060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</a:p>
        </p:txBody>
      </p:sp>
      <p:sp>
        <p:nvSpPr>
          <p:cNvPr id="27" name="TextBox 76"/>
          <p:cNvSpPr txBox="1"/>
          <p:nvPr/>
        </p:nvSpPr>
        <p:spPr>
          <a:xfrm>
            <a:off x="3264067" y="2843166"/>
            <a:ext cx="158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cs typeface="+mn-ea"/>
                <a:sym typeface="+mn-lt"/>
              </a:rPr>
              <a:t>基本遊戲分析</a:t>
            </a:r>
          </a:p>
        </p:txBody>
      </p:sp>
      <p:sp>
        <p:nvSpPr>
          <p:cNvPr id="20" name="椭圆 1"/>
          <p:cNvSpPr>
            <a:spLocks noChangeArrowheads="1"/>
          </p:cNvSpPr>
          <p:nvPr/>
        </p:nvSpPr>
        <p:spPr bwMode="auto">
          <a:xfrm>
            <a:off x="7050287" y="2766050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TextBox 32"/>
          <p:cNvSpPr txBox="1">
            <a:spLocks noChangeArrowheads="1"/>
          </p:cNvSpPr>
          <p:nvPr/>
        </p:nvSpPr>
        <p:spPr bwMode="auto">
          <a:xfrm>
            <a:off x="7113480" y="2844225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35" name="TextBox 76"/>
          <p:cNvSpPr txBox="1"/>
          <p:nvPr/>
        </p:nvSpPr>
        <p:spPr>
          <a:xfrm>
            <a:off x="7966242" y="2816386"/>
            <a:ext cx="156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cs typeface="+mn-ea"/>
                <a:sym typeface="+mn-lt"/>
              </a:rPr>
              <a:t>專案需求描述</a:t>
            </a:r>
            <a:endParaRPr lang="zh-CN" altLang="en-US" b="1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40" name="Text Box 3"/>
          <p:cNvSpPr>
            <a:spLocks noChangeArrowheads="1"/>
          </p:cNvSpPr>
          <p:nvPr/>
        </p:nvSpPr>
        <p:spPr bwMode="auto">
          <a:xfrm>
            <a:off x="5451094" y="617504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TW" altLang="en-US" sz="4800" dirty="0">
                <a:solidFill>
                  <a:srgbClr val="EC6A41"/>
                </a:solidFill>
                <a:cs typeface="+mn-ea"/>
                <a:sym typeface="+mn-lt"/>
              </a:rPr>
              <a:t>目錄</a:t>
            </a:r>
            <a:endParaRPr lang="en-US" altLang="zh-CN" sz="2400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3264067" y="2844225"/>
            <a:ext cx="158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EC6A41"/>
                </a:solidFill>
                <a:cs typeface="+mn-ea"/>
                <a:sym typeface="+mn-lt"/>
              </a:rPr>
              <a:t>基本遊戲分析</a:t>
            </a:r>
            <a:endParaRPr lang="zh-CN" altLang="en-US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7966242" y="2818977"/>
            <a:ext cx="156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EC6A41"/>
                </a:solidFill>
                <a:cs typeface="+mn-ea"/>
                <a:sym typeface="+mn-lt"/>
              </a:rPr>
              <a:t>專案需求描述</a:t>
            </a:r>
            <a:endParaRPr lang="zh-CN" altLang="en-US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3779C20-E869-40FF-B342-3FEB23B2B42D}"/>
              </a:ext>
            </a:extLst>
          </p:cNvPr>
          <p:cNvSpPr/>
          <p:nvPr/>
        </p:nvSpPr>
        <p:spPr>
          <a:xfrm>
            <a:off x="0" y="0"/>
            <a:ext cx="3458805" cy="6858000"/>
          </a:xfrm>
          <a:prstGeom prst="rect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cs typeface="+mn-ea"/>
                <a:sym typeface="+mn-lt"/>
              </a:rPr>
              <a:t>基本遊戲分析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6052B00-25F5-431A-90B9-D637B5E5A63F}"/>
                  </a:ext>
                </a:extLst>
              </p:cNvPr>
              <p:cNvSpPr txBox="1"/>
              <p:nvPr/>
            </p:nvSpPr>
            <p:spPr>
              <a:xfrm>
                <a:off x="7620367" y="1058778"/>
                <a:ext cx="348076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遊戲規則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發球為</a:t>
                </a:r>
                <a:r>
                  <a:rPr lang="en-US" altLang="zh-TW" dirty="0"/>
                  <a:t>1P</a:t>
                </a:r>
                <a:r>
                  <a:rPr lang="zh-TW" altLang="en-US" dirty="0"/>
                  <a:t>往</a:t>
                </a:r>
                <a:r>
                  <a:rPr lang="en-US" altLang="zh-TW" dirty="0"/>
                  <a:t>2P</a:t>
                </a:r>
                <a:r>
                  <a:rPr lang="zh-TW" altLang="en-US" dirty="0"/>
                  <a:t>移動，球若撞擊到邊界或平板則會反彈，若球移動到</a:t>
                </a:r>
                <a:r>
                  <a:rPr lang="en-US" altLang="zh-TW" dirty="0"/>
                  <a:t>1P</a:t>
                </a:r>
                <a:r>
                  <a:rPr lang="zh-TW" altLang="en-US" dirty="0"/>
                  <a:t>平板的後方，則判別</a:t>
                </a:r>
                <a:r>
                  <a:rPr lang="en-US" altLang="zh-TW" dirty="0"/>
                  <a:t>2P</a:t>
                </a:r>
                <a:r>
                  <a:rPr lang="zh-TW" altLang="en-US" dirty="0"/>
                  <a:t>得分，反之亦然。</a:t>
                </a: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物件大小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球</a:t>
                </a:r>
                <a:r>
                  <a:rPr lang="en-US" altLang="zh-TW" dirty="0"/>
                  <a:t>5x5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平板</a:t>
                </a:r>
                <a:r>
                  <a:rPr lang="en-US" altLang="zh-TW" dirty="0"/>
                  <a:t>40x30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場地</a:t>
                </a:r>
                <a:r>
                  <a:rPr lang="en-US" altLang="zh-TW" dirty="0"/>
                  <a:t>200x500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endParaRPr lang="zh-TW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變動係數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球的初始速度為每</a:t>
                </a:r>
                <a:r>
                  <a:rPr lang="en-US" altLang="zh-TW" dirty="0"/>
                  <a:t>frame</a:t>
                </a:r>
                <a:r>
                  <a:rPr lang="zh-TW" altLang="en-US" dirty="0"/>
                  <a:t>移動</a:t>
                </a:r>
                <a:r>
                  <a:rPr lang="en-US" altLang="zh-TW" dirty="0"/>
                  <a:t>±7</a:t>
                </a:r>
                <a:r>
                  <a:rPr lang="zh-TW" altLang="en-US" dirty="0"/>
                  <a:t>單位，每過</a:t>
                </a:r>
                <a:r>
                  <a:rPr lang="en-US" altLang="zh-TW" dirty="0"/>
                  <a:t>200frames</a:t>
                </a:r>
                <a:r>
                  <a:rPr lang="zh-TW" altLang="en-US" dirty="0"/>
                  <a:t>則增加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TW" dirty="0"/>
                  <a:t>1</a:t>
                </a:r>
                <a:r>
                  <a:rPr lang="zh-TW" altLang="en-US" dirty="0"/>
                  <a:t>，並無上限。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6052B00-25F5-431A-90B9-D637B5E5A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367" y="1058778"/>
                <a:ext cx="3480769" cy="4524315"/>
              </a:xfrm>
              <a:prstGeom prst="rect">
                <a:avLst/>
              </a:prstGeom>
              <a:blipFill>
                <a:blip r:embed="rId4"/>
                <a:stretch>
                  <a:fillRect l="-1051" t="-809" r="-52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>
            <a:extLst>
              <a:ext uri="{FF2B5EF4-FFF2-40B4-BE49-F238E27FC236}">
                <a16:creationId xmlns:a16="http://schemas.microsoft.com/office/drawing/2014/main" id="{1F369AC9-9C21-4A38-8B2F-F7BB615CCA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893" y="891320"/>
            <a:ext cx="1920406" cy="5075360"/>
          </a:xfrm>
          <a:prstGeom prst="rect">
            <a:avLst/>
          </a:prstGeom>
        </p:spPr>
      </p:pic>
      <p:sp>
        <p:nvSpPr>
          <p:cNvPr id="10" name="右大括弧 9">
            <a:extLst>
              <a:ext uri="{FF2B5EF4-FFF2-40B4-BE49-F238E27FC236}">
                <a16:creationId xmlns:a16="http://schemas.microsoft.com/office/drawing/2014/main" id="{215B1D76-7345-4A1A-8FE9-EA1AFE3D9155}"/>
              </a:ext>
            </a:extLst>
          </p:cNvPr>
          <p:cNvSpPr/>
          <p:nvPr/>
        </p:nvSpPr>
        <p:spPr>
          <a:xfrm>
            <a:off x="4660233" y="1259304"/>
            <a:ext cx="152400" cy="47073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E1E6A6C-A46A-4E74-A890-21F145A8BD21}"/>
              </a:ext>
            </a:extLst>
          </p:cNvPr>
          <p:cNvSpPr txBox="1"/>
          <p:nvPr/>
        </p:nvSpPr>
        <p:spPr>
          <a:xfrm>
            <a:off x="5095979" y="342900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r>
              <a:rPr lang="zh-TW" altLang="en-US" dirty="0"/>
              <a:t>軸長度為</a:t>
            </a:r>
            <a:r>
              <a:rPr lang="en-US" altLang="zh-TW" dirty="0"/>
              <a:t>500</a:t>
            </a:r>
            <a:r>
              <a:rPr lang="zh-TW" altLang="en-US" dirty="0"/>
              <a:t>單位長度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1790C3B-69D3-4C07-A771-7A749D48236B}"/>
              </a:ext>
            </a:extLst>
          </p:cNvPr>
          <p:cNvSpPr txBox="1"/>
          <p:nvPr/>
        </p:nvSpPr>
        <p:spPr>
          <a:xfrm>
            <a:off x="2329122" y="6439772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r>
              <a:rPr lang="zh-TW" altLang="en-US" dirty="0"/>
              <a:t>軸長度為</a:t>
            </a:r>
            <a:r>
              <a:rPr lang="en-US" altLang="zh-TW" dirty="0"/>
              <a:t>200</a:t>
            </a:r>
            <a:r>
              <a:rPr lang="zh-TW" altLang="en-US" dirty="0"/>
              <a:t>單位長度</a:t>
            </a:r>
          </a:p>
        </p:txBody>
      </p:sp>
      <p:sp>
        <p:nvSpPr>
          <p:cNvPr id="12" name="左大括弧 11">
            <a:extLst>
              <a:ext uri="{FF2B5EF4-FFF2-40B4-BE49-F238E27FC236}">
                <a16:creationId xmlns:a16="http://schemas.microsoft.com/office/drawing/2014/main" id="{74A375E3-C312-4C8F-8286-3CA76BFD51BB}"/>
              </a:ext>
            </a:extLst>
          </p:cNvPr>
          <p:cNvSpPr/>
          <p:nvPr/>
        </p:nvSpPr>
        <p:spPr>
          <a:xfrm rot="16200000">
            <a:off x="3390284" y="5203742"/>
            <a:ext cx="291624" cy="1920406"/>
          </a:xfrm>
          <a:prstGeom prst="leftBrace">
            <a:avLst/>
          </a:prstGeom>
          <a:ln w="38100">
            <a:solidFill>
              <a:srgbClr val="DB4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50154BF-ED75-4B6C-9237-DABC5D7E9A2C}"/>
              </a:ext>
            </a:extLst>
          </p:cNvPr>
          <p:cNvCxnSpPr/>
          <p:nvPr/>
        </p:nvCxnSpPr>
        <p:spPr>
          <a:xfrm flipH="1">
            <a:off x="1860884" y="1949116"/>
            <a:ext cx="1106905" cy="360947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7EEDDBA-2B5A-423E-B1FC-85D6F363528F}"/>
              </a:ext>
            </a:extLst>
          </p:cNvPr>
          <p:cNvSpPr txBox="1"/>
          <p:nvPr/>
        </p:nvSpPr>
        <p:spPr>
          <a:xfrm>
            <a:off x="81553" y="216677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80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FB1CBAC-5AFA-4473-82CF-56702BBB6F93}"/>
              </a:ext>
            </a:extLst>
          </p:cNvPr>
          <p:cNvCxnSpPr>
            <a:cxnSpLocks/>
          </p:cNvCxnSpPr>
          <p:nvPr/>
        </p:nvCxnSpPr>
        <p:spPr>
          <a:xfrm flipH="1" flipV="1">
            <a:off x="1999027" y="4749489"/>
            <a:ext cx="1106553" cy="480239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4930598-4245-48FF-8A1A-5579A7C47EA7}"/>
              </a:ext>
            </a:extLst>
          </p:cNvPr>
          <p:cNvSpPr txBox="1"/>
          <p:nvPr/>
        </p:nvSpPr>
        <p:spPr>
          <a:xfrm>
            <a:off x="81553" y="4564823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420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 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EAA6033-8B05-4974-96FE-B3E696DF04B9}"/>
              </a:ext>
            </a:extLst>
          </p:cNvPr>
          <p:cNvSpPr txBox="1"/>
          <p:nvPr/>
        </p:nvSpPr>
        <p:spPr>
          <a:xfrm>
            <a:off x="4707933" y="10746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10F212A-8DAB-4477-B92C-2A85D839F760}"/>
              </a:ext>
            </a:extLst>
          </p:cNvPr>
          <p:cNvSpPr txBox="1"/>
          <p:nvPr/>
        </p:nvSpPr>
        <p:spPr>
          <a:xfrm>
            <a:off x="4736145" y="572736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500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E9C8E8D-A17D-4C8C-A870-951A7C7C4C06}"/>
              </a:ext>
            </a:extLst>
          </p:cNvPr>
          <p:cNvSpPr txBox="1"/>
          <p:nvPr/>
        </p:nvSpPr>
        <p:spPr>
          <a:xfrm>
            <a:off x="2424968" y="6131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7E26429-80F6-4ACB-9504-D465A22107D0}"/>
              </a:ext>
            </a:extLst>
          </p:cNvPr>
          <p:cNvSpPr txBox="1"/>
          <p:nvPr/>
        </p:nvSpPr>
        <p:spPr>
          <a:xfrm>
            <a:off x="4303316" y="614953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200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</a:t>
            </a:r>
            <a:r>
              <a:rPr lang="zh-TW" altLang="en-US" sz="2400" b="1" dirty="0" smtClean="0">
                <a:solidFill>
                  <a:srgbClr val="DE7F7E"/>
                </a:solidFill>
                <a:cs typeface="+mn-ea"/>
                <a:sym typeface="+mn-lt"/>
              </a:rPr>
              <a:t>描述</a:t>
            </a:r>
            <a:r>
              <a:rPr lang="en-US" altLang="zh-TW" sz="2400" b="1" dirty="0" smtClean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 smtClean="0">
                <a:solidFill>
                  <a:srgbClr val="DE7F7E"/>
                </a:solidFill>
                <a:cs typeface="+mn-ea"/>
                <a:sym typeface="+mn-lt"/>
              </a:rPr>
              <a:t>功能需求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427480" y="1900521"/>
            <a:ext cx="986589" cy="986589"/>
          </a:xfrm>
          <a:prstGeom prst="ellipse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513631" y="2097995"/>
            <a:ext cx="3473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平板能正確擊球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椭圆 15">
            <a:extLst>
              <a:ext uri="{FF2B5EF4-FFF2-40B4-BE49-F238E27FC236}">
                <a16:creationId xmlns:a16="http://schemas.microsoft.com/office/drawing/2014/main" id="{21583CA5-1795-4EA0-B300-EC738415629F}"/>
              </a:ext>
            </a:extLst>
          </p:cNvPr>
          <p:cNvSpPr/>
          <p:nvPr/>
        </p:nvSpPr>
        <p:spPr>
          <a:xfrm>
            <a:off x="1427480" y="3191911"/>
            <a:ext cx="986589" cy="986589"/>
          </a:xfrm>
          <a:prstGeom prst="ellipse">
            <a:avLst/>
          </a:prstGeom>
          <a:solidFill>
            <a:srgbClr val="E4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8" name="文本框 51">
            <a:extLst>
              <a:ext uri="{FF2B5EF4-FFF2-40B4-BE49-F238E27FC236}">
                <a16:creationId xmlns:a16="http://schemas.microsoft.com/office/drawing/2014/main" id="{E2B3637A-DBD8-4C10-9419-3DD0291EA5FB}"/>
              </a:ext>
            </a:extLst>
          </p:cNvPr>
          <p:cNvSpPr txBox="1"/>
          <p:nvPr/>
        </p:nvSpPr>
        <p:spPr>
          <a:xfrm>
            <a:off x="2513631" y="3392817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平板能以最簡潔的方式移動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文本框 51">
            <a:extLst>
              <a:ext uri="{FF2B5EF4-FFF2-40B4-BE49-F238E27FC236}">
                <a16:creationId xmlns:a16="http://schemas.microsoft.com/office/drawing/2014/main" id="{2B945739-D7DA-4615-B4D7-3F6FB180AA8B}"/>
              </a:ext>
            </a:extLst>
          </p:cNvPr>
          <p:cNvSpPr txBox="1"/>
          <p:nvPr/>
        </p:nvSpPr>
        <p:spPr>
          <a:xfrm>
            <a:off x="2513631" y="4684207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在速度到達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30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以前不失誤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椭圆 15">
            <a:extLst>
              <a:ext uri="{FF2B5EF4-FFF2-40B4-BE49-F238E27FC236}">
                <a16:creationId xmlns:a16="http://schemas.microsoft.com/office/drawing/2014/main" id="{B086BEBE-D401-4640-A0B9-77FDAFD09FC7}"/>
              </a:ext>
            </a:extLst>
          </p:cNvPr>
          <p:cNvSpPr/>
          <p:nvPr/>
        </p:nvSpPr>
        <p:spPr>
          <a:xfrm>
            <a:off x="1427480" y="4483301"/>
            <a:ext cx="986589" cy="986589"/>
          </a:xfrm>
          <a:prstGeom prst="ellipse">
            <a:avLst/>
          </a:prstGeom>
          <a:solidFill>
            <a:srgbClr val="B18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662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4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 smtClean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 smtClean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功能需求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823284" y="1319139"/>
            <a:ext cx="986589" cy="986589"/>
          </a:xfrm>
          <a:prstGeom prst="ellipse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909436" y="1319139"/>
            <a:ext cx="3473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平板能正確擊球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9" name="文本框 48">
            <a:extLst>
              <a:ext uri="{FF2B5EF4-FFF2-40B4-BE49-F238E27FC236}">
                <a16:creationId xmlns:a16="http://schemas.microsoft.com/office/drawing/2014/main" id="{F64D4190-E802-45E4-B875-BD3FB4475225}"/>
              </a:ext>
            </a:extLst>
          </p:cNvPr>
          <p:cNvSpPr txBox="1"/>
          <p:nvPr/>
        </p:nvSpPr>
        <p:spPr>
          <a:xfrm>
            <a:off x="6909436" y="1775343"/>
            <a:ext cx="3261993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在球移動到平板後方以前，先將平板移動到可撞擊到球的位置</a:t>
            </a:r>
            <a:r>
              <a:rPr 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pic>
        <p:nvPicPr>
          <p:cNvPr id="13" name="無標題專案2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ED5598CF-7185-4363-836C-1B5C77B9446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077453" y="767078"/>
            <a:ext cx="2127211" cy="5630854"/>
          </a:xfrm>
          <a:prstGeom prst="rect">
            <a:avLst/>
          </a:prstGeom>
        </p:spPr>
      </p:pic>
      <p:sp>
        <p:nvSpPr>
          <p:cNvPr id="9" name="椭圆 15">
            <a:extLst>
              <a:ext uri="{FF2B5EF4-FFF2-40B4-BE49-F238E27FC236}">
                <a16:creationId xmlns:a16="http://schemas.microsoft.com/office/drawing/2014/main" id="{F01A4370-8D51-43AE-9339-70D3A8FDD6FC}"/>
              </a:ext>
            </a:extLst>
          </p:cNvPr>
          <p:cNvSpPr/>
          <p:nvPr/>
        </p:nvSpPr>
        <p:spPr>
          <a:xfrm>
            <a:off x="5823284" y="2610529"/>
            <a:ext cx="986589" cy="98658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0" name="文本框 51">
            <a:extLst>
              <a:ext uri="{FF2B5EF4-FFF2-40B4-BE49-F238E27FC236}">
                <a16:creationId xmlns:a16="http://schemas.microsoft.com/office/drawing/2014/main" id="{9EFB75D6-2FF6-410D-AA7C-83EDEC6BB5E1}"/>
              </a:ext>
            </a:extLst>
          </p:cNvPr>
          <p:cNvSpPr txBox="1"/>
          <p:nvPr/>
        </p:nvSpPr>
        <p:spPr>
          <a:xfrm>
            <a:off x="6909436" y="2666676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平板能以最簡潔的方式移動</a:t>
            </a:r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1" name="文本框 48">
            <a:extLst>
              <a:ext uri="{FF2B5EF4-FFF2-40B4-BE49-F238E27FC236}">
                <a16:creationId xmlns:a16="http://schemas.microsoft.com/office/drawing/2014/main" id="{5207F7D0-F809-4234-A62D-E6FD3BA6C489}"/>
              </a:ext>
            </a:extLst>
          </p:cNvPr>
          <p:cNvSpPr txBox="1"/>
          <p:nvPr/>
        </p:nvSpPr>
        <p:spPr>
          <a:xfrm>
            <a:off x="6909437" y="3103823"/>
            <a:ext cx="361418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在擊球後，平板能立即移動至下一個擊球點，減少不必要的移動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2" name="文本框 51">
            <a:extLst>
              <a:ext uri="{FF2B5EF4-FFF2-40B4-BE49-F238E27FC236}">
                <a16:creationId xmlns:a16="http://schemas.microsoft.com/office/drawing/2014/main" id="{28DCFE11-15A7-4A81-88DA-BB8E82BB41B6}"/>
              </a:ext>
            </a:extLst>
          </p:cNvPr>
          <p:cNvSpPr txBox="1"/>
          <p:nvPr/>
        </p:nvSpPr>
        <p:spPr>
          <a:xfrm>
            <a:off x="6909436" y="3958067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在速度到達</a:t>
            </a:r>
            <a:r>
              <a:rPr lang="en-US" altLang="zh-TW" sz="2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以前不失誤</a:t>
            </a:r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4" name="文本框 48">
            <a:extLst>
              <a:ext uri="{FF2B5EF4-FFF2-40B4-BE49-F238E27FC236}">
                <a16:creationId xmlns:a16="http://schemas.microsoft.com/office/drawing/2014/main" id="{2802AA55-B0B4-424F-B2E3-F3DF4D61C7A2}"/>
              </a:ext>
            </a:extLst>
          </p:cNvPr>
          <p:cNvSpPr txBox="1"/>
          <p:nvPr/>
        </p:nvSpPr>
        <p:spPr>
          <a:xfrm>
            <a:off x="6909437" y="4395214"/>
            <a:ext cx="3614184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由於球是以非連續的方式移動，所以會有機會使得球穿越平板，尤其是在移動速度到達</a:t>
            </a:r>
            <a:r>
              <a:rPr lang="en-US" altLang="zh-TW" sz="1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以後，因此希望能最少在速度</a:t>
            </a:r>
            <a:r>
              <a:rPr lang="en-US" altLang="zh-TW" sz="1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以前不失誤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5" name="椭圆 15">
            <a:extLst>
              <a:ext uri="{FF2B5EF4-FFF2-40B4-BE49-F238E27FC236}">
                <a16:creationId xmlns:a16="http://schemas.microsoft.com/office/drawing/2014/main" id="{B7D9BE0C-EB92-40E5-87B7-C740B947E354}"/>
              </a:ext>
            </a:extLst>
          </p:cNvPr>
          <p:cNvSpPr/>
          <p:nvPr/>
        </p:nvSpPr>
        <p:spPr>
          <a:xfrm>
            <a:off x="5823284" y="390191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4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 smtClean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 smtClean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功能需求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pic>
        <p:nvPicPr>
          <p:cNvPr id="8" name="無標題專案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398BC0FD-4114-4FBE-A4D2-22142F50AF6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167390" y="948865"/>
            <a:ext cx="2031325" cy="5350808"/>
          </a:xfrm>
          <a:prstGeom prst="rect">
            <a:avLst/>
          </a:prstGeom>
        </p:spPr>
      </p:pic>
      <p:sp>
        <p:nvSpPr>
          <p:cNvPr id="9" name="椭圆 15">
            <a:extLst>
              <a:ext uri="{FF2B5EF4-FFF2-40B4-BE49-F238E27FC236}">
                <a16:creationId xmlns:a16="http://schemas.microsoft.com/office/drawing/2014/main" id="{707E5B18-284F-450A-9190-92D564DB1562}"/>
              </a:ext>
            </a:extLst>
          </p:cNvPr>
          <p:cNvSpPr/>
          <p:nvPr/>
        </p:nvSpPr>
        <p:spPr>
          <a:xfrm>
            <a:off x="5823284" y="131913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0" name="文本框 51">
            <a:extLst>
              <a:ext uri="{FF2B5EF4-FFF2-40B4-BE49-F238E27FC236}">
                <a16:creationId xmlns:a16="http://schemas.microsoft.com/office/drawing/2014/main" id="{F774221B-9649-457B-B2A5-89567A815A6C}"/>
              </a:ext>
            </a:extLst>
          </p:cNvPr>
          <p:cNvSpPr txBox="1"/>
          <p:nvPr/>
        </p:nvSpPr>
        <p:spPr>
          <a:xfrm>
            <a:off x="6909437" y="1375286"/>
            <a:ext cx="347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平板能正確擊球</a:t>
            </a:r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1" name="文本框 48">
            <a:extLst>
              <a:ext uri="{FF2B5EF4-FFF2-40B4-BE49-F238E27FC236}">
                <a16:creationId xmlns:a16="http://schemas.microsoft.com/office/drawing/2014/main" id="{EF69FDBB-821D-4FE9-A61F-69F3184E7F94}"/>
              </a:ext>
            </a:extLst>
          </p:cNvPr>
          <p:cNvSpPr txBox="1"/>
          <p:nvPr/>
        </p:nvSpPr>
        <p:spPr>
          <a:xfrm>
            <a:off x="6909437" y="1812433"/>
            <a:ext cx="293239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在球移動到平板後方以前，先將平板移動到可撞擊到球的位置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2" name="椭圆 15">
            <a:extLst>
              <a:ext uri="{FF2B5EF4-FFF2-40B4-BE49-F238E27FC236}">
                <a16:creationId xmlns:a16="http://schemas.microsoft.com/office/drawing/2014/main" id="{C33D3776-75AE-4569-9CBA-EC9D4A5BE458}"/>
              </a:ext>
            </a:extLst>
          </p:cNvPr>
          <p:cNvSpPr/>
          <p:nvPr/>
        </p:nvSpPr>
        <p:spPr>
          <a:xfrm>
            <a:off x="5823284" y="2610529"/>
            <a:ext cx="986589" cy="986589"/>
          </a:xfrm>
          <a:prstGeom prst="ellipse">
            <a:avLst/>
          </a:prstGeom>
          <a:solidFill>
            <a:srgbClr val="E4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3" name="文本框 51">
            <a:extLst>
              <a:ext uri="{FF2B5EF4-FFF2-40B4-BE49-F238E27FC236}">
                <a16:creationId xmlns:a16="http://schemas.microsoft.com/office/drawing/2014/main" id="{D8079EAB-2EC6-4153-8839-2868E887210B}"/>
              </a:ext>
            </a:extLst>
          </p:cNvPr>
          <p:cNvSpPr txBox="1"/>
          <p:nvPr/>
        </p:nvSpPr>
        <p:spPr>
          <a:xfrm>
            <a:off x="6909436" y="2635899"/>
            <a:ext cx="4664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平板能以最簡潔的方式移動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48">
            <a:extLst>
              <a:ext uri="{FF2B5EF4-FFF2-40B4-BE49-F238E27FC236}">
                <a16:creationId xmlns:a16="http://schemas.microsoft.com/office/drawing/2014/main" id="{5C4325EA-C34E-4399-A697-6D6D5F45AFA2}"/>
              </a:ext>
            </a:extLst>
          </p:cNvPr>
          <p:cNvSpPr txBox="1"/>
          <p:nvPr/>
        </p:nvSpPr>
        <p:spPr>
          <a:xfrm>
            <a:off x="6909436" y="3097144"/>
            <a:ext cx="4088077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在擊球後，平板能立即移動至下一個擊球點，減少不必要的移動</a:t>
            </a:r>
            <a:r>
              <a:rPr 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5" name="文本框 51">
            <a:extLst>
              <a:ext uri="{FF2B5EF4-FFF2-40B4-BE49-F238E27FC236}">
                <a16:creationId xmlns:a16="http://schemas.microsoft.com/office/drawing/2014/main" id="{396CC391-3E97-49DA-A5F6-43C1DBE6897E}"/>
              </a:ext>
            </a:extLst>
          </p:cNvPr>
          <p:cNvSpPr txBox="1"/>
          <p:nvPr/>
        </p:nvSpPr>
        <p:spPr>
          <a:xfrm>
            <a:off x="6909436" y="3958067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在速度到達</a:t>
            </a:r>
            <a:r>
              <a:rPr lang="en-US" altLang="zh-TW" sz="2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以前不失誤</a:t>
            </a:r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7" name="文本框 48">
            <a:extLst>
              <a:ext uri="{FF2B5EF4-FFF2-40B4-BE49-F238E27FC236}">
                <a16:creationId xmlns:a16="http://schemas.microsoft.com/office/drawing/2014/main" id="{6A576D6B-FEB2-476F-8AE0-0412C354B049}"/>
              </a:ext>
            </a:extLst>
          </p:cNvPr>
          <p:cNvSpPr txBox="1"/>
          <p:nvPr/>
        </p:nvSpPr>
        <p:spPr>
          <a:xfrm>
            <a:off x="6909437" y="4395214"/>
            <a:ext cx="3614184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由於球是以非連續的方式移動，所以會有機會使得球穿越平板，尤其是在移動速度到達</a:t>
            </a:r>
            <a:r>
              <a:rPr lang="en-US" altLang="zh-TW" sz="1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以後，因此希望能最少在速度</a:t>
            </a:r>
            <a:r>
              <a:rPr lang="en-US" altLang="zh-TW" sz="1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以前不失誤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8" name="椭圆 15">
            <a:extLst>
              <a:ext uri="{FF2B5EF4-FFF2-40B4-BE49-F238E27FC236}">
                <a16:creationId xmlns:a16="http://schemas.microsoft.com/office/drawing/2014/main" id="{E0910AD8-9BED-4565-9D1B-13BFE65ADC4D}"/>
              </a:ext>
            </a:extLst>
          </p:cNvPr>
          <p:cNvSpPr/>
          <p:nvPr/>
        </p:nvSpPr>
        <p:spPr>
          <a:xfrm>
            <a:off x="5823284" y="390191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007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4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 smtClean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 smtClean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功能需求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pic>
        <p:nvPicPr>
          <p:cNvPr id="5" name="RxJ7T6pm">
            <a:hlinkClick r:id="" action="ppaction://media"/>
            <a:extLst>
              <a:ext uri="{FF2B5EF4-FFF2-40B4-BE49-F238E27FC236}">
                <a16:creationId xmlns:a16="http://schemas.microsoft.com/office/drawing/2014/main" id="{0000C8DD-7CD5-4BAE-887C-B914116072A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065175" y="877026"/>
            <a:ext cx="2129534" cy="5664771"/>
          </a:xfrm>
          <a:prstGeom prst="rect">
            <a:avLst/>
          </a:prstGeom>
        </p:spPr>
      </p:pic>
      <p:sp>
        <p:nvSpPr>
          <p:cNvPr id="9" name="椭圆 15">
            <a:extLst>
              <a:ext uri="{FF2B5EF4-FFF2-40B4-BE49-F238E27FC236}">
                <a16:creationId xmlns:a16="http://schemas.microsoft.com/office/drawing/2014/main" id="{7D32E12F-AA0D-40EA-A09D-222393DFB547}"/>
              </a:ext>
            </a:extLst>
          </p:cNvPr>
          <p:cNvSpPr/>
          <p:nvPr/>
        </p:nvSpPr>
        <p:spPr>
          <a:xfrm>
            <a:off x="5823284" y="131913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0" name="文本框 51">
            <a:extLst>
              <a:ext uri="{FF2B5EF4-FFF2-40B4-BE49-F238E27FC236}">
                <a16:creationId xmlns:a16="http://schemas.microsoft.com/office/drawing/2014/main" id="{0D16C278-04CB-4913-B091-26A9327EC69E}"/>
              </a:ext>
            </a:extLst>
          </p:cNvPr>
          <p:cNvSpPr txBox="1"/>
          <p:nvPr/>
        </p:nvSpPr>
        <p:spPr>
          <a:xfrm>
            <a:off x="6909437" y="1375286"/>
            <a:ext cx="347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平板能正確擊球</a:t>
            </a:r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1" name="文本框 48">
            <a:extLst>
              <a:ext uri="{FF2B5EF4-FFF2-40B4-BE49-F238E27FC236}">
                <a16:creationId xmlns:a16="http://schemas.microsoft.com/office/drawing/2014/main" id="{E100B7BB-D0F0-453B-AADB-13C1FD7A0171}"/>
              </a:ext>
            </a:extLst>
          </p:cNvPr>
          <p:cNvSpPr txBox="1"/>
          <p:nvPr/>
        </p:nvSpPr>
        <p:spPr>
          <a:xfrm>
            <a:off x="6909437" y="1812433"/>
            <a:ext cx="293239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在球移動到平板後方以前，先將平板移動到可撞擊到球的位置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2" name="椭圆 15">
            <a:extLst>
              <a:ext uri="{FF2B5EF4-FFF2-40B4-BE49-F238E27FC236}">
                <a16:creationId xmlns:a16="http://schemas.microsoft.com/office/drawing/2014/main" id="{BC010520-471C-40BF-8E25-B9EE44654282}"/>
              </a:ext>
            </a:extLst>
          </p:cNvPr>
          <p:cNvSpPr/>
          <p:nvPr/>
        </p:nvSpPr>
        <p:spPr>
          <a:xfrm>
            <a:off x="5823284" y="261052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3" name="文本框 51">
            <a:extLst>
              <a:ext uri="{FF2B5EF4-FFF2-40B4-BE49-F238E27FC236}">
                <a16:creationId xmlns:a16="http://schemas.microsoft.com/office/drawing/2014/main" id="{CB61B27D-4F03-48AF-BC90-06285A9606AC}"/>
              </a:ext>
            </a:extLst>
          </p:cNvPr>
          <p:cNvSpPr txBox="1"/>
          <p:nvPr/>
        </p:nvSpPr>
        <p:spPr>
          <a:xfrm>
            <a:off x="6909436" y="2666676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平板能以最簡潔的方式移動</a:t>
            </a:r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4" name="文本框 48">
            <a:extLst>
              <a:ext uri="{FF2B5EF4-FFF2-40B4-BE49-F238E27FC236}">
                <a16:creationId xmlns:a16="http://schemas.microsoft.com/office/drawing/2014/main" id="{8A59ECA6-4969-49A6-83B5-1C3D18C1DD46}"/>
              </a:ext>
            </a:extLst>
          </p:cNvPr>
          <p:cNvSpPr txBox="1"/>
          <p:nvPr/>
        </p:nvSpPr>
        <p:spPr>
          <a:xfrm>
            <a:off x="6909437" y="3103823"/>
            <a:ext cx="361418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在擊球後，平板能立即移動至下一個擊球點，減少不必要的移動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5" name="文本框 51">
            <a:extLst>
              <a:ext uri="{FF2B5EF4-FFF2-40B4-BE49-F238E27FC236}">
                <a16:creationId xmlns:a16="http://schemas.microsoft.com/office/drawing/2014/main" id="{EC0CA45A-CFFB-48E5-99D1-7C51F139C425}"/>
              </a:ext>
            </a:extLst>
          </p:cNvPr>
          <p:cNvSpPr txBox="1"/>
          <p:nvPr/>
        </p:nvSpPr>
        <p:spPr>
          <a:xfrm>
            <a:off x="6909436" y="3901919"/>
            <a:ext cx="4285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在速度到達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30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以前不失誤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48">
            <a:extLst>
              <a:ext uri="{FF2B5EF4-FFF2-40B4-BE49-F238E27FC236}">
                <a16:creationId xmlns:a16="http://schemas.microsoft.com/office/drawing/2014/main" id="{761828A6-9330-4E5F-AEE1-3AD042F02B19}"/>
              </a:ext>
            </a:extLst>
          </p:cNvPr>
          <p:cNvSpPr txBox="1"/>
          <p:nvPr/>
        </p:nvSpPr>
        <p:spPr>
          <a:xfrm>
            <a:off x="6909436" y="4395213"/>
            <a:ext cx="4071601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由於球是以非連續的方式移動，所以會有機會使得球穿越平板，尤其是在移動速度到達</a:t>
            </a:r>
            <a:r>
              <a:rPr lang="en-US" altLang="zh-TW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30</a:t>
            </a:r>
            <a:r>
              <a:rPr lang="zh-TW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以後，因此希望能最少在速度</a:t>
            </a:r>
            <a:r>
              <a:rPr lang="en-US" altLang="zh-TW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30</a:t>
            </a:r>
            <a:r>
              <a:rPr lang="zh-TW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以前不失誤</a:t>
            </a:r>
            <a:r>
              <a:rPr 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7" name="椭圆 15">
            <a:extLst>
              <a:ext uri="{FF2B5EF4-FFF2-40B4-BE49-F238E27FC236}">
                <a16:creationId xmlns:a16="http://schemas.microsoft.com/office/drawing/2014/main" id="{2797CE02-472B-4503-8EDD-E12AE9368E74}"/>
              </a:ext>
            </a:extLst>
          </p:cNvPr>
          <p:cNvSpPr/>
          <p:nvPr/>
        </p:nvSpPr>
        <p:spPr>
          <a:xfrm>
            <a:off x="5823284" y="3901919"/>
            <a:ext cx="986589" cy="986589"/>
          </a:xfrm>
          <a:prstGeom prst="ellipse">
            <a:avLst/>
          </a:prstGeom>
          <a:solidFill>
            <a:srgbClr val="B18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959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8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</a:t>
            </a:r>
            <a:r>
              <a:rPr lang="zh-TW" altLang="en-US" sz="2400" b="1" dirty="0" smtClean="0">
                <a:solidFill>
                  <a:srgbClr val="DE7F7E"/>
                </a:solidFill>
                <a:cs typeface="+mn-ea"/>
                <a:sym typeface="+mn-lt"/>
              </a:rPr>
              <a:t>描述</a:t>
            </a:r>
            <a:r>
              <a:rPr lang="en-US" altLang="zh-TW" sz="2400" b="1" dirty="0" smtClean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 smtClean="0">
                <a:solidFill>
                  <a:srgbClr val="DE7F7E"/>
                </a:solidFill>
                <a:cs typeface="+mn-ea"/>
                <a:sym typeface="+mn-lt"/>
              </a:rPr>
              <a:t>介面需求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412951" y="5871557"/>
            <a:ext cx="108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訓練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文本框 51"/>
          <p:cNvSpPr txBox="1"/>
          <p:nvPr/>
        </p:nvSpPr>
        <p:spPr>
          <a:xfrm>
            <a:off x="8928607" y="5871556"/>
            <a:ext cx="108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實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戰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F369AC9-9C21-4A38-8B2F-F7BB615CCA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8" y="1128582"/>
            <a:ext cx="939163" cy="24820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55092" y="1891824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Rule-based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stCxn id="12" idx="3"/>
            <a:endCxn id="4" idx="1"/>
          </p:cNvCxnSpPr>
          <p:nvPr/>
        </p:nvCxnSpPr>
        <p:spPr>
          <a:xfrm flipV="1">
            <a:off x="1829751" y="2369619"/>
            <a:ext cx="15253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4" idx="2"/>
            <a:endCxn id="12" idx="2"/>
          </p:cNvCxnSpPr>
          <p:nvPr/>
        </p:nvCxnSpPr>
        <p:spPr>
          <a:xfrm rot="5400000">
            <a:off x="2307582" y="1900001"/>
            <a:ext cx="763244" cy="2658068"/>
          </a:xfrm>
          <a:prstGeom prst="bentConnector3">
            <a:avLst>
              <a:gd name="adj1" fmla="val 1299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995321" y="3383258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2.</a:t>
            </a:r>
            <a:r>
              <a:rPr lang="zh-TW" altLang="en-US" sz="1600" dirty="0" smtClean="0"/>
              <a:t>控制平板移動</a:t>
            </a:r>
            <a:endParaRPr lang="zh-TW" altLang="en-US" sz="16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829751" y="1942236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1.</a:t>
            </a:r>
            <a:r>
              <a:rPr lang="zh-TW" altLang="en-US" sz="1600" dirty="0" smtClean="0"/>
              <a:t>取得遊戲資訊</a:t>
            </a:r>
            <a:endParaRPr lang="zh-TW" altLang="en-US" sz="1600" dirty="0"/>
          </a:p>
        </p:txBody>
      </p:sp>
      <p:cxnSp>
        <p:nvCxnSpPr>
          <p:cNvPr id="24" name="肘形接點 23"/>
          <p:cNvCxnSpPr>
            <a:stCxn id="12" idx="1"/>
            <a:endCxn id="26" idx="1"/>
          </p:cNvCxnSpPr>
          <p:nvPr/>
        </p:nvCxnSpPr>
        <p:spPr>
          <a:xfrm rot="10800000" flipH="1" flipV="1">
            <a:off x="890587" y="2369620"/>
            <a:ext cx="859217" cy="2532486"/>
          </a:xfrm>
          <a:prstGeom prst="bentConnector3">
            <a:avLst>
              <a:gd name="adj1" fmla="val -26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749805" y="4424311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Log files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05756" y="4993832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3.</a:t>
            </a:r>
            <a:r>
              <a:rPr lang="zh-TW" altLang="en-US" sz="1600" dirty="0" smtClean="0"/>
              <a:t>紀錄遊戲</a:t>
            </a:r>
            <a:r>
              <a:rPr lang="zh-TW" altLang="en-US" sz="1600" dirty="0"/>
              <a:t>數據</a:t>
            </a:r>
          </a:p>
        </p:txBody>
      </p:sp>
      <p:sp>
        <p:nvSpPr>
          <p:cNvPr id="16" name="矩形 15"/>
          <p:cNvSpPr/>
          <p:nvPr/>
        </p:nvSpPr>
        <p:spPr>
          <a:xfrm>
            <a:off x="3821581" y="4424310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機器學習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產出</a:t>
            </a:r>
            <a:r>
              <a:rPr lang="en-US" altLang="zh-TW" dirty="0" err="1" smtClean="0"/>
              <a:t>sav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26" idx="3"/>
            <a:endCxn id="16" idx="1"/>
          </p:cNvCxnSpPr>
          <p:nvPr/>
        </p:nvCxnSpPr>
        <p:spPr>
          <a:xfrm flipV="1">
            <a:off x="3076097" y="4902105"/>
            <a:ext cx="7454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3033766" y="4971725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4.</a:t>
            </a:r>
            <a:r>
              <a:rPr lang="zh-TW" altLang="en-US" sz="1600" dirty="0" smtClean="0"/>
              <a:t>訓練</a:t>
            </a:r>
            <a:endParaRPr lang="zh-TW" altLang="en-US" sz="1600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1F369AC9-9C21-4A38-8B2F-F7BB615CCA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916" y="1128581"/>
            <a:ext cx="939163" cy="248207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9586420" y="1891823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訓練完成的模組</a:t>
            </a:r>
            <a:endParaRPr lang="zh-TW" altLang="en-US" dirty="0"/>
          </a:p>
        </p:txBody>
      </p:sp>
      <p:cxnSp>
        <p:nvCxnSpPr>
          <p:cNvPr id="22" name="直線單箭頭接點 21"/>
          <p:cNvCxnSpPr>
            <a:stCxn id="20" idx="3"/>
            <a:endCxn id="21" idx="1"/>
          </p:cNvCxnSpPr>
          <p:nvPr/>
        </p:nvCxnSpPr>
        <p:spPr>
          <a:xfrm flipV="1">
            <a:off x="8061079" y="2369618"/>
            <a:ext cx="15253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21" idx="2"/>
            <a:endCxn id="20" idx="2"/>
          </p:cNvCxnSpPr>
          <p:nvPr/>
        </p:nvCxnSpPr>
        <p:spPr>
          <a:xfrm rot="5400000">
            <a:off x="8538910" y="1900000"/>
            <a:ext cx="763244" cy="2658068"/>
          </a:xfrm>
          <a:prstGeom prst="bentConnector3">
            <a:avLst>
              <a:gd name="adj1" fmla="val 1299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8226649" y="3383257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2.</a:t>
            </a:r>
            <a:r>
              <a:rPr lang="zh-TW" altLang="en-US" sz="1600" dirty="0" smtClean="0"/>
              <a:t>控制平板移動</a:t>
            </a:r>
            <a:endParaRPr lang="zh-TW" altLang="en-US" sz="16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061079" y="1942235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1.</a:t>
            </a:r>
            <a:r>
              <a:rPr lang="zh-TW" altLang="en-US" sz="1600" dirty="0" smtClean="0"/>
              <a:t>取得遊戲資訊</a:t>
            </a:r>
            <a:endParaRPr lang="zh-TW" altLang="en-US" sz="1600" dirty="0"/>
          </a:p>
        </p:txBody>
      </p:sp>
      <p:cxnSp>
        <p:nvCxnSpPr>
          <p:cNvPr id="29" name="肘形接點 28"/>
          <p:cNvCxnSpPr>
            <a:stCxn id="20" idx="1"/>
            <a:endCxn id="31" idx="1"/>
          </p:cNvCxnSpPr>
          <p:nvPr/>
        </p:nvCxnSpPr>
        <p:spPr>
          <a:xfrm rot="10800000" flipH="1" flipV="1">
            <a:off x="7121915" y="2369619"/>
            <a:ext cx="859217" cy="2532486"/>
          </a:xfrm>
          <a:prstGeom prst="bentConnector3">
            <a:avLst>
              <a:gd name="adj1" fmla="val -26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981133" y="4424310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Log files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393838" y="4993832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3.</a:t>
            </a:r>
            <a:r>
              <a:rPr lang="zh-TW" altLang="en-US" sz="1600" dirty="0" smtClean="0"/>
              <a:t>紀錄遊戲</a:t>
            </a:r>
            <a:r>
              <a:rPr lang="zh-TW" altLang="en-US" sz="1600" dirty="0"/>
              <a:t>數據</a:t>
            </a:r>
          </a:p>
        </p:txBody>
      </p:sp>
    </p:spTree>
    <p:extLst>
      <p:ext uri="{BB962C8B-B14F-4D97-AF65-F5344CB8AC3E}">
        <p14:creationId xmlns:p14="http://schemas.microsoft.com/office/powerpoint/2010/main" val="314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</a:t>
            </a:r>
            <a:r>
              <a:rPr lang="zh-TW" altLang="en-US" sz="2400" b="1" dirty="0" smtClean="0">
                <a:solidFill>
                  <a:srgbClr val="DE7F7E"/>
                </a:solidFill>
                <a:cs typeface="+mn-ea"/>
                <a:sym typeface="+mn-lt"/>
              </a:rPr>
              <a:t>描述</a:t>
            </a:r>
            <a:r>
              <a:rPr lang="en-US" altLang="zh-TW" sz="2400" b="1" dirty="0" smtClean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效能</a:t>
            </a:r>
            <a:r>
              <a:rPr lang="zh-TW" altLang="en-US" b="1" dirty="0" smtClean="0">
                <a:solidFill>
                  <a:srgbClr val="DE7F7E"/>
                </a:solidFill>
                <a:cs typeface="+mn-ea"/>
                <a:sym typeface="+mn-lt"/>
              </a:rPr>
              <a:t>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360170" y="2814686"/>
            <a:ext cx="6704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能在不</a:t>
            </a: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delay</a:t>
            </a: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的前提下完成對戰</a:t>
            </a:r>
            <a:endParaRPr lang="en-US" altLang="zh-TW" sz="3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	(</a:t>
            </a: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不論輸贏</a:t>
            </a: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761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564</Words>
  <Application>Microsoft Office PowerPoint</Application>
  <PresentationFormat>寬螢幕</PresentationFormat>
  <Paragraphs>89</Paragraphs>
  <Slides>9</Slides>
  <Notes>0</Notes>
  <HiddenSlides>0</HiddenSlides>
  <MMClips>3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Microsoft JhengHei Light</vt:lpstr>
      <vt:lpstr>微软雅黑</vt:lpstr>
      <vt:lpstr>宋体</vt:lpstr>
      <vt:lpstr>Arial</vt:lpstr>
      <vt:lpstr>Calibri</vt:lpstr>
      <vt:lpstr>Cambria Math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蔡文琛</dc:creator>
  <dc:description>http://www.ypppt.com/</dc:description>
  <cp:lastModifiedBy>文琛 蔡</cp:lastModifiedBy>
  <cp:revision>33</cp:revision>
  <dcterms:created xsi:type="dcterms:W3CDTF">2017-06-21T03:03:20Z</dcterms:created>
  <dcterms:modified xsi:type="dcterms:W3CDTF">2019-11-27T07:41:14Z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