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3" r:id="rId5"/>
    <p:sldId id="262" r:id="rId6"/>
    <p:sldId id="281" r:id="rId7"/>
    <p:sldId id="282" r:id="rId8"/>
    <p:sldId id="284" r:id="rId9"/>
    <p:sldId id="285" r:id="rId10"/>
    <p:sldId id="288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EFEFEF"/>
    <a:srgbClr val="B18EBC"/>
    <a:srgbClr val="E48684"/>
    <a:srgbClr val="DB465C"/>
    <a:srgbClr val="6DA8CD"/>
    <a:srgbClr val="EC6A41"/>
    <a:srgbClr val="DE7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59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AA58-72FF-427F-B51D-D5ADB9A967C4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9100-AF2E-4982-89FC-58E029D7E5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61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2019/11/27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87"/>
          <p:cNvPicPr>
            <a:picLocks noChangeAspect="1"/>
          </p:cNvPicPr>
          <p:nvPr/>
        </p:nvPicPr>
        <p:blipFill>
          <a:blip r:embed="rId2"/>
          <a:srcRect t="15126" r="18817" b="22544"/>
          <a:stretch>
            <a:fillRect/>
          </a:stretch>
        </p:blipFill>
        <p:spPr>
          <a:xfrm>
            <a:off x="217805" y="-102235"/>
            <a:ext cx="11974195" cy="7062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76004" y="2154067"/>
            <a:ext cx="5134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專案管理</a:t>
            </a:r>
            <a:r>
              <a:rPr lang="en-US" altLang="zh-TW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-</a:t>
            </a:r>
            <a:r>
              <a:rPr lang="zh-TW" altLang="en-US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需求</a:t>
            </a:r>
            <a:endParaRPr lang="zh-CN" altLang="en-US" sz="6000" b="1" dirty="0"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49897" y="4167118"/>
            <a:ext cx="20505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指導老師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陳朝烈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蔡文琛</a:t>
            </a:r>
            <a:endParaRPr lang="en-US" altLang="zh-TW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班級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</a:t>
            </a:r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電子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4A</a:t>
            </a:r>
          </a:p>
          <a:p>
            <a:r>
              <a:rPr lang="zh-TW" altLang="en-US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學號</a:t>
            </a:r>
            <a:r>
              <a:rPr lang="en-US" altLang="zh-TW" sz="2000" dirty="0">
                <a:solidFill>
                  <a:schemeClr val="bg1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cs typeface="+mn-ea"/>
                <a:sym typeface="+mn-lt"/>
              </a:rPr>
              <a:t>:0552050</a:t>
            </a:r>
            <a:endParaRPr lang="zh-CN" altLang="en-US" sz="2000" dirty="0">
              <a:solidFill>
                <a:schemeClr val="bg1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</a:t>
            </a:r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限制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427480" y="2295702"/>
            <a:ext cx="6704509" cy="2220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作業系統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win7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以上版本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記憶體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:4G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以上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軟體版本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:python3.6</a:t>
            </a:r>
          </a:p>
        </p:txBody>
      </p:sp>
    </p:spTree>
    <p:extLst>
      <p:ext uri="{BB962C8B-B14F-4D97-AF65-F5344CB8AC3E}">
        <p14:creationId xmlns:p14="http://schemas.microsoft.com/office/powerpoint/2010/main" val="165036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89"/>
          <p:cNvPicPr>
            <a:picLocks noChangeAspect="1"/>
          </p:cNvPicPr>
          <p:nvPr/>
        </p:nvPicPr>
        <p:blipFill>
          <a:blip r:embed="rId2"/>
          <a:srcRect l="4611" t="60000" r="15009" b="6690"/>
          <a:stretch>
            <a:fillRect/>
          </a:stretch>
        </p:blipFill>
        <p:spPr>
          <a:xfrm flipV="1">
            <a:off x="-39370" y="3571875"/>
            <a:ext cx="12231370" cy="3286125"/>
          </a:xfrm>
          <a:prstGeom prst="rect">
            <a:avLst/>
          </a:prstGeom>
        </p:spPr>
      </p:pic>
      <p:sp>
        <p:nvSpPr>
          <p:cNvPr id="4" name="椭圆 1"/>
          <p:cNvSpPr>
            <a:spLocks noChangeArrowheads="1"/>
          </p:cNvSpPr>
          <p:nvPr/>
        </p:nvSpPr>
        <p:spPr bwMode="auto">
          <a:xfrm>
            <a:off x="2348296" y="2715885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TextBox 32"/>
          <p:cNvSpPr txBox="1">
            <a:spLocks noChangeArrowheads="1"/>
          </p:cNvSpPr>
          <p:nvPr/>
        </p:nvSpPr>
        <p:spPr bwMode="auto">
          <a:xfrm>
            <a:off x="2411489" y="2794060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3264067" y="2843166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基本遊戲分析</a:t>
            </a:r>
          </a:p>
        </p:txBody>
      </p:sp>
      <p:sp>
        <p:nvSpPr>
          <p:cNvPr id="20" name="椭圆 1"/>
          <p:cNvSpPr>
            <a:spLocks noChangeArrowheads="1"/>
          </p:cNvSpPr>
          <p:nvPr/>
        </p:nvSpPr>
        <p:spPr bwMode="auto">
          <a:xfrm>
            <a:off x="7050287" y="2766050"/>
            <a:ext cx="727831" cy="727831"/>
          </a:xfrm>
          <a:prstGeom prst="roundRect">
            <a:avLst/>
          </a:prstGeom>
          <a:solidFill>
            <a:srgbClr val="EC6A41"/>
          </a:solidFill>
          <a:ln w="19050"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43A13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Box 32"/>
          <p:cNvSpPr txBox="1">
            <a:spLocks noChangeArrowheads="1"/>
          </p:cNvSpPr>
          <p:nvPr/>
        </p:nvSpPr>
        <p:spPr bwMode="auto">
          <a:xfrm>
            <a:off x="7113480" y="2844225"/>
            <a:ext cx="6399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35" name="TextBox 76"/>
          <p:cNvSpPr txBox="1"/>
          <p:nvPr/>
        </p:nvSpPr>
        <p:spPr>
          <a:xfrm>
            <a:off x="7966242" y="2816386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00B0F0"/>
              </a:solidFill>
              <a:cs typeface="+mn-ea"/>
              <a:sym typeface="+mn-lt"/>
            </a:endParaRPr>
          </a:p>
        </p:txBody>
      </p:sp>
      <p:sp>
        <p:nvSpPr>
          <p:cNvPr id="40" name="Text Box 3"/>
          <p:cNvSpPr>
            <a:spLocks noChangeArrowheads="1"/>
          </p:cNvSpPr>
          <p:nvPr/>
        </p:nvSpPr>
        <p:spPr bwMode="auto">
          <a:xfrm>
            <a:off x="5451094" y="617504"/>
            <a:ext cx="1415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TW" altLang="en-US" sz="4800" dirty="0">
                <a:solidFill>
                  <a:srgbClr val="EC6A41"/>
                </a:solidFill>
                <a:cs typeface="+mn-ea"/>
                <a:sym typeface="+mn-lt"/>
              </a:rPr>
              <a:t>目錄</a:t>
            </a:r>
            <a:endParaRPr lang="en-US" altLang="zh-CN" sz="2400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264067" y="2844225"/>
            <a:ext cx="158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基本遊戲分析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66242" y="2818977"/>
            <a:ext cx="15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EC6A41"/>
                </a:solidFill>
                <a:cs typeface="+mn-ea"/>
                <a:sym typeface="+mn-lt"/>
              </a:rPr>
              <a:t>專案需求描述</a:t>
            </a:r>
            <a:endParaRPr lang="zh-CN" altLang="en-US" b="1" dirty="0">
              <a:solidFill>
                <a:srgbClr val="EC6A4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779C20-E869-40FF-B342-3FEB23B2B42D}"/>
              </a:ext>
            </a:extLst>
          </p:cNvPr>
          <p:cNvSpPr/>
          <p:nvPr/>
        </p:nvSpPr>
        <p:spPr>
          <a:xfrm>
            <a:off x="0" y="0"/>
            <a:ext cx="3458805" cy="6858000"/>
          </a:xfrm>
          <a:prstGeom prst="rect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bg1"/>
                </a:solidFill>
                <a:cs typeface="+mn-ea"/>
                <a:sym typeface="+mn-lt"/>
              </a:rPr>
              <a:t>基本遊戲分析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單位，每過</a:t>
                </a:r>
                <a:r>
                  <a:rPr lang="en-US" altLang="zh-TW" dirty="0"/>
                  <a:t>200frames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/>
                  <a:t>，並無上限。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6052B00-25F5-431A-90B9-D637B5E5A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4"/>
                <a:stretch>
                  <a:fillRect l="-1051" t="-809" r="-52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10" name="右大括弧 9">
            <a:extLst>
              <a:ext uri="{FF2B5EF4-FFF2-40B4-BE49-F238E27FC236}">
                <a16:creationId xmlns:a16="http://schemas.microsoft.com/office/drawing/2014/main" id="{215B1D76-7345-4A1A-8FE9-EA1AFE3D9155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1E6A6C-A46A-4E74-A890-21F145A8BD21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1790C3B-69D3-4C07-A771-7A749D48236B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4A375E3-C312-4C8F-8286-3CA76BFD51BB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0154BF-ED75-4B6C-9237-DABC5D7E9A2C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EEDDBA-2B5A-423E-B1FC-85D6F363528F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B1CBAC-5AFA-4473-82CF-56702BBB6F93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4930598-4245-48FF-8A1A-5579A7C47EA7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EAA6033-8B05-4974-96FE-B3E696DF04B9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10F212A-8DAB-4477-B92C-2A85D839F760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E9C8E8D-A17D-4C8C-A870-951A7C7C4C06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E26429-80F6-4ACB-9504-D465A22107D0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</a:t>
            </a:r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427480" y="1900521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513631" y="2097995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能在移動後正確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擊球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1583CA5-1795-4EA0-B300-EC738415629F}"/>
              </a:ext>
            </a:extLst>
          </p:cNvPr>
          <p:cNvSpPr/>
          <p:nvPr/>
        </p:nvSpPr>
        <p:spPr>
          <a:xfrm>
            <a:off x="1427480" y="3191911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E2B3637A-DBD8-4C10-9419-3DD0291EA5FB}"/>
              </a:ext>
            </a:extLst>
          </p:cNvPr>
          <p:cNvSpPr txBox="1"/>
          <p:nvPr/>
        </p:nvSpPr>
        <p:spPr>
          <a:xfrm>
            <a:off x="2513631" y="339281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51">
            <a:extLst>
              <a:ext uri="{FF2B5EF4-FFF2-40B4-BE49-F238E27FC236}">
                <a16:creationId xmlns:a16="http://schemas.microsoft.com/office/drawing/2014/main" id="{2B945739-D7DA-4615-B4D7-3F6FB180AA8B}"/>
              </a:ext>
            </a:extLst>
          </p:cNvPr>
          <p:cNvSpPr txBox="1"/>
          <p:nvPr/>
        </p:nvSpPr>
        <p:spPr>
          <a:xfrm>
            <a:off x="2513631" y="4684207"/>
            <a:ext cx="51475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椭圆 15">
            <a:extLst>
              <a:ext uri="{FF2B5EF4-FFF2-40B4-BE49-F238E27FC236}">
                <a16:creationId xmlns:a16="http://schemas.microsoft.com/office/drawing/2014/main" id="{B086BEBE-D401-4640-A0B9-77FDAFD09FC7}"/>
              </a:ext>
            </a:extLst>
          </p:cNvPr>
          <p:cNvSpPr/>
          <p:nvPr/>
        </p:nvSpPr>
        <p:spPr>
          <a:xfrm>
            <a:off x="1427480" y="4483301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662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6DA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909435" y="1319139"/>
            <a:ext cx="42198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能在移動後正確擊球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文本框 48">
            <a:extLst>
              <a:ext uri="{FF2B5EF4-FFF2-40B4-BE49-F238E27FC236}">
                <a16:creationId xmlns:a16="http://schemas.microsoft.com/office/drawing/2014/main" id="{F64D4190-E802-45E4-B875-BD3FB4475225}"/>
              </a:ext>
            </a:extLst>
          </p:cNvPr>
          <p:cNvSpPr txBox="1"/>
          <p:nvPr/>
        </p:nvSpPr>
        <p:spPr>
          <a:xfrm>
            <a:off x="6909436" y="1775343"/>
            <a:ext cx="3261993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13" name="無標題專案2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ED5598CF-7185-4363-836C-1B5C77B9446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77453" y="767078"/>
            <a:ext cx="2127211" cy="5630854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F01A4370-8D51-43AE-9339-70D3A8FDD6FC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9EFB75D6-2FF6-410D-AA7C-83EDEC6BB5E1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5207F7D0-F809-4234-A62D-E6FD3BA6C489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文本框 51">
            <a:extLst>
              <a:ext uri="{FF2B5EF4-FFF2-40B4-BE49-F238E27FC236}">
                <a16:creationId xmlns:a16="http://schemas.microsoft.com/office/drawing/2014/main" id="{28DCFE11-15A7-4A81-88DA-BB8E82BB41B6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2802AA55-B0B4-424F-B2E3-F3DF4D61C7A2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椭圆 15">
            <a:extLst>
              <a:ext uri="{FF2B5EF4-FFF2-40B4-BE49-F238E27FC236}">
                <a16:creationId xmlns:a16="http://schemas.microsoft.com/office/drawing/2014/main" id="{B7D9BE0C-EB92-40E5-87B7-C740B947E35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8" name="無標題專案 (online-video-cutter.com)">
            <a:hlinkClick r:id="" action="ppaction://media"/>
            <a:extLst>
              <a:ext uri="{FF2B5EF4-FFF2-40B4-BE49-F238E27FC236}">
                <a16:creationId xmlns:a16="http://schemas.microsoft.com/office/drawing/2014/main" id="{398BC0FD-4114-4FBE-A4D2-22142F50AF6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167390" y="948865"/>
            <a:ext cx="2031325" cy="5350808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07E5B18-284F-450A-9190-92D564DB1562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0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D0CECE"/>
                </a:solidFill>
                <a:cs typeface="+mn-ea"/>
                <a:sym typeface="+mn-lt"/>
              </a:rPr>
              <a:t>平板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F69FDBB-821D-4FE9-A61F-69F3184E7F94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C33D3776-75AE-4569-9CBA-EC9D4A5BE458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E486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D8079EAB-2EC6-4153-8839-2868E887210B}"/>
              </a:ext>
            </a:extLst>
          </p:cNvPr>
          <p:cNvSpPr txBox="1"/>
          <p:nvPr/>
        </p:nvSpPr>
        <p:spPr>
          <a:xfrm>
            <a:off x="6909436" y="2635899"/>
            <a:ext cx="4664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5C4325EA-C34E-4399-A697-6D6D5F45AFA2}"/>
              </a:ext>
            </a:extLst>
          </p:cNvPr>
          <p:cNvSpPr txBox="1"/>
          <p:nvPr/>
        </p:nvSpPr>
        <p:spPr>
          <a:xfrm>
            <a:off x="6909436" y="3097144"/>
            <a:ext cx="4088077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396CC391-3E97-49DA-A5F6-43C1DBE6897E}"/>
              </a:ext>
            </a:extLst>
          </p:cNvPr>
          <p:cNvSpPr txBox="1"/>
          <p:nvPr/>
        </p:nvSpPr>
        <p:spPr>
          <a:xfrm>
            <a:off x="6909436" y="3958067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在速度到達</a:t>
            </a:r>
            <a:r>
              <a:rPr lang="en-US" altLang="zh-TW" sz="2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7" name="文本框 48">
            <a:extLst>
              <a:ext uri="{FF2B5EF4-FFF2-40B4-BE49-F238E27FC236}">
                <a16:creationId xmlns:a16="http://schemas.microsoft.com/office/drawing/2014/main" id="{6A576D6B-FEB2-476F-8AE0-0412C354B049}"/>
              </a:ext>
            </a:extLst>
          </p:cNvPr>
          <p:cNvSpPr txBox="1"/>
          <p:nvPr/>
        </p:nvSpPr>
        <p:spPr>
          <a:xfrm>
            <a:off x="6909437" y="4395214"/>
            <a:ext cx="3614184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400" dirty="0">
                <a:solidFill>
                  <a:srgbClr val="D0CECE"/>
                </a:solidFill>
                <a:cs typeface="+mn-ea"/>
                <a:sym typeface="+mn-lt"/>
              </a:rPr>
              <a:t>30</a:t>
            </a: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以前不失誤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8" name="椭圆 15">
            <a:extLst>
              <a:ext uri="{FF2B5EF4-FFF2-40B4-BE49-F238E27FC236}">
                <a16:creationId xmlns:a16="http://schemas.microsoft.com/office/drawing/2014/main" id="{E0910AD8-9BED-4565-9D1B-13BFE65ADC4D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007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4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專案需求描述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功能需求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  <a:p>
            <a:endParaRPr lang="zh-CN" altLang="en-US" sz="2400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pic>
        <p:nvPicPr>
          <p:cNvPr id="5" name="RxJ7T6pm">
            <a:hlinkClick r:id="" action="ppaction://media"/>
            <a:extLst>
              <a:ext uri="{FF2B5EF4-FFF2-40B4-BE49-F238E27FC236}">
                <a16:creationId xmlns:a16="http://schemas.microsoft.com/office/drawing/2014/main" id="{0000C8DD-7CD5-4BAE-887C-B914116072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5175" y="877026"/>
            <a:ext cx="2129534" cy="5664771"/>
          </a:xfrm>
          <a:prstGeom prst="rect">
            <a:avLst/>
          </a:prstGeom>
        </p:spPr>
      </p:pic>
      <p:sp>
        <p:nvSpPr>
          <p:cNvPr id="9" name="椭圆 15">
            <a:extLst>
              <a:ext uri="{FF2B5EF4-FFF2-40B4-BE49-F238E27FC236}">
                <a16:creationId xmlns:a16="http://schemas.microsoft.com/office/drawing/2014/main" id="{7D32E12F-AA0D-40EA-A09D-222393DFB547}"/>
              </a:ext>
            </a:extLst>
          </p:cNvPr>
          <p:cNvSpPr/>
          <p:nvPr/>
        </p:nvSpPr>
        <p:spPr>
          <a:xfrm>
            <a:off x="5823284" y="131913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1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1" name="文本框 48">
            <a:extLst>
              <a:ext uri="{FF2B5EF4-FFF2-40B4-BE49-F238E27FC236}">
                <a16:creationId xmlns:a16="http://schemas.microsoft.com/office/drawing/2014/main" id="{E100B7BB-D0F0-453B-AADB-13C1FD7A0171}"/>
              </a:ext>
            </a:extLst>
          </p:cNvPr>
          <p:cNvSpPr txBox="1"/>
          <p:nvPr/>
        </p:nvSpPr>
        <p:spPr>
          <a:xfrm>
            <a:off x="6909437" y="1812433"/>
            <a:ext cx="293239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在球移動到平板後方以前，先將平板移動到可撞擊到球的位置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2" name="椭圆 15">
            <a:extLst>
              <a:ext uri="{FF2B5EF4-FFF2-40B4-BE49-F238E27FC236}">
                <a16:creationId xmlns:a16="http://schemas.microsoft.com/office/drawing/2014/main" id="{BC010520-471C-40BF-8E25-B9EE44654282}"/>
              </a:ext>
            </a:extLst>
          </p:cNvPr>
          <p:cNvSpPr/>
          <p:nvPr/>
        </p:nvSpPr>
        <p:spPr>
          <a:xfrm>
            <a:off x="5823284" y="2610529"/>
            <a:ext cx="986589" cy="986589"/>
          </a:xfrm>
          <a:prstGeom prst="ellipse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2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3" name="文本框 51">
            <a:extLst>
              <a:ext uri="{FF2B5EF4-FFF2-40B4-BE49-F238E27FC236}">
                <a16:creationId xmlns:a16="http://schemas.microsoft.com/office/drawing/2014/main" id="{CB61B27D-4F03-48AF-BC90-06285A9606AC}"/>
              </a:ext>
            </a:extLst>
          </p:cNvPr>
          <p:cNvSpPr txBox="1"/>
          <p:nvPr/>
        </p:nvSpPr>
        <p:spPr>
          <a:xfrm>
            <a:off x="6909436" y="2666676"/>
            <a:ext cx="3910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平板能以最簡潔的方式移動</a:t>
            </a:r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  <p:sp>
        <p:nvSpPr>
          <p:cNvPr id="14" name="文本框 48">
            <a:extLst>
              <a:ext uri="{FF2B5EF4-FFF2-40B4-BE49-F238E27FC236}">
                <a16:creationId xmlns:a16="http://schemas.microsoft.com/office/drawing/2014/main" id="{8A59ECA6-4969-49A6-83B5-1C3D18C1DD46}"/>
              </a:ext>
            </a:extLst>
          </p:cNvPr>
          <p:cNvSpPr txBox="1"/>
          <p:nvPr/>
        </p:nvSpPr>
        <p:spPr>
          <a:xfrm>
            <a:off x="6909437" y="3103823"/>
            <a:ext cx="3614184" cy="62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400" dirty="0">
                <a:solidFill>
                  <a:srgbClr val="D0CECE"/>
                </a:solidFill>
                <a:cs typeface="+mn-ea"/>
                <a:sym typeface="+mn-lt"/>
              </a:rPr>
              <a:t>在擊球後，平板能立即移動至下一個擊球點，減少不必要的移動</a:t>
            </a:r>
            <a:r>
              <a:rPr lang="zh-CN" sz="1400" dirty="0">
                <a:solidFill>
                  <a:srgbClr val="D0CECE"/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5" name="文本框 51">
            <a:extLst>
              <a:ext uri="{FF2B5EF4-FFF2-40B4-BE49-F238E27FC236}">
                <a16:creationId xmlns:a16="http://schemas.microsoft.com/office/drawing/2014/main" id="{EC0CA45A-CFFB-48E5-99D1-7C51F139C425}"/>
              </a:ext>
            </a:extLst>
          </p:cNvPr>
          <p:cNvSpPr txBox="1"/>
          <p:nvPr/>
        </p:nvSpPr>
        <p:spPr>
          <a:xfrm>
            <a:off x="6909436" y="3901919"/>
            <a:ext cx="428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在速度到達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以前不失誤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48">
            <a:extLst>
              <a:ext uri="{FF2B5EF4-FFF2-40B4-BE49-F238E27FC236}">
                <a16:creationId xmlns:a16="http://schemas.microsoft.com/office/drawing/2014/main" id="{761828A6-9330-4E5F-AEE1-3AD042F02B19}"/>
              </a:ext>
            </a:extLst>
          </p:cNvPr>
          <p:cNvSpPr txBox="1"/>
          <p:nvPr/>
        </p:nvSpPr>
        <p:spPr>
          <a:xfrm>
            <a:off x="6909436" y="4395213"/>
            <a:ext cx="4071601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由於球是以非連續的方式移動，所以會有機會使得球穿越平板，尤其是在移動速度到達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以後，因此希望能最少在速度</a:t>
            </a:r>
            <a:r>
              <a:rPr lang="en-US" altLang="zh-TW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30</a:t>
            </a:r>
            <a:r>
              <a:rPr lang="zh-TW" altLang="en-US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以前不失誤</a:t>
            </a:r>
            <a:r>
              <a:rPr lang="zh-CN" sz="1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。</a:t>
            </a: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2797CE02-472B-4503-8EDD-E12AE9368E74}"/>
              </a:ext>
            </a:extLst>
          </p:cNvPr>
          <p:cNvSpPr/>
          <p:nvPr/>
        </p:nvSpPr>
        <p:spPr>
          <a:xfrm>
            <a:off x="5823284" y="3901919"/>
            <a:ext cx="986589" cy="986589"/>
          </a:xfrm>
          <a:prstGeom prst="ellipse">
            <a:avLst/>
          </a:prstGeom>
          <a:solidFill>
            <a:srgbClr val="B18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cs typeface="+mn-ea"/>
                <a:sym typeface="+mn-lt"/>
              </a:rPr>
              <a:t>3</a:t>
            </a:r>
            <a:endParaRPr lang="zh-CN" altLang="en-US" sz="2800" dirty="0">
              <a:cs typeface="+mn-ea"/>
              <a:sym typeface="+mn-lt"/>
            </a:endParaRPr>
          </a:p>
        </p:txBody>
      </p:sp>
      <p:sp>
        <p:nvSpPr>
          <p:cNvPr id="18" name="文本框 51">
            <a:extLst>
              <a:ext uri="{FF2B5EF4-FFF2-40B4-BE49-F238E27FC236}">
                <a16:creationId xmlns:a16="http://schemas.microsoft.com/office/drawing/2014/main" id="{F774221B-9649-457B-B2A5-89567A815A6C}"/>
              </a:ext>
            </a:extLst>
          </p:cNvPr>
          <p:cNvSpPr txBox="1"/>
          <p:nvPr/>
        </p:nvSpPr>
        <p:spPr>
          <a:xfrm>
            <a:off x="6909437" y="1375286"/>
            <a:ext cx="391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D0CECE"/>
                </a:solidFill>
                <a:cs typeface="+mn-ea"/>
                <a:sym typeface="+mn-lt"/>
              </a:rPr>
              <a:t>平板</a:t>
            </a:r>
            <a:r>
              <a:rPr lang="zh-TW" altLang="en-US" sz="2400" dirty="0">
                <a:solidFill>
                  <a:srgbClr val="D0CECE"/>
                </a:solidFill>
                <a:cs typeface="+mn-ea"/>
                <a:sym typeface="+mn-lt"/>
              </a:rPr>
              <a:t>能在移動後正確擊球</a:t>
            </a:r>
          </a:p>
          <a:p>
            <a:endParaRPr lang="zh-CN" altLang="en-US" sz="2400" dirty="0">
              <a:solidFill>
                <a:srgbClr val="D0CECE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959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</a:t>
            </a:r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介面需求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12951" y="5871557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訓練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51"/>
          <p:cNvSpPr txBox="1"/>
          <p:nvPr/>
        </p:nvSpPr>
        <p:spPr>
          <a:xfrm>
            <a:off x="8928607" y="5871556"/>
            <a:ext cx="108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實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戰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88" y="1128582"/>
            <a:ext cx="939163" cy="24820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355092" y="1891824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Rule-based</a:t>
            </a:r>
            <a:endParaRPr lang="zh-TW" altLang="en-US" dirty="0"/>
          </a:p>
        </p:txBody>
      </p:sp>
      <p:cxnSp>
        <p:nvCxnSpPr>
          <p:cNvPr id="7" name="直線單箭頭接點 6"/>
          <p:cNvCxnSpPr>
            <a:stCxn id="12" idx="3"/>
            <a:endCxn id="4" idx="1"/>
          </p:cNvCxnSpPr>
          <p:nvPr/>
        </p:nvCxnSpPr>
        <p:spPr>
          <a:xfrm flipV="1">
            <a:off x="1829751" y="2369619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4" idx="2"/>
            <a:endCxn id="12" idx="2"/>
          </p:cNvCxnSpPr>
          <p:nvPr/>
        </p:nvCxnSpPr>
        <p:spPr>
          <a:xfrm rot="5400000">
            <a:off x="2307582" y="1900001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1995321" y="3383258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控制平板移動</a:t>
            </a:r>
            <a:endParaRPr lang="zh-TW" altLang="en-US" sz="16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829751" y="1942236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1.</a:t>
            </a:r>
            <a:r>
              <a:rPr lang="zh-TW" altLang="en-US" sz="1600" dirty="0" smtClean="0"/>
              <a:t>取得遊戲資訊</a:t>
            </a:r>
            <a:endParaRPr lang="zh-TW" altLang="en-US" sz="1600" dirty="0"/>
          </a:p>
        </p:txBody>
      </p:sp>
      <p:cxnSp>
        <p:nvCxnSpPr>
          <p:cNvPr id="24" name="肘形接點 23"/>
          <p:cNvCxnSpPr>
            <a:stCxn id="12" idx="1"/>
            <a:endCxn id="26" idx="1"/>
          </p:cNvCxnSpPr>
          <p:nvPr/>
        </p:nvCxnSpPr>
        <p:spPr>
          <a:xfrm rot="10800000" flipH="1" flipV="1">
            <a:off x="890587" y="2369620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49805" y="4424311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 files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05756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3.</a:t>
            </a:r>
            <a:r>
              <a:rPr lang="zh-TW" altLang="en-US" sz="1600" dirty="0" smtClean="0"/>
              <a:t>紀錄遊戲</a:t>
            </a:r>
            <a:r>
              <a:rPr lang="zh-TW" altLang="en-US" sz="1600" dirty="0"/>
              <a:t>數據</a:t>
            </a:r>
          </a:p>
        </p:txBody>
      </p:sp>
      <p:sp>
        <p:nvSpPr>
          <p:cNvPr id="16" name="矩形 15"/>
          <p:cNvSpPr/>
          <p:nvPr/>
        </p:nvSpPr>
        <p:spPr>
          <a:xfrm>
            <a:off x="3821581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機器學習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產出</a:t>
            </a:r>
            <a:r>
              <a:rPr lang="en-US" altLang="zh-TW" dirty="0" err="1" smtClean="0"/>
              <a:t>sav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cxnSp>
        <p:nvCxnSpPr>
          <p:cNvPr id="8" name="直線單箭頭接點 7"/>
          <p:cNvCxnSpPr>
            <a:stCxn id="26" idx="3"/>
            <a:endCxn id="16" idx="1"/>
          </p:cNvCxnSpPr>
          <p:nvPr/>
        </p:nvCxnSpPr>
        <p:spPr>
          <a:xfrm flipV="1">
            <a:off x="3076097" y="4902105"/>
            <a:ext cx="7454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033766" y="4971725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4.</a:t>
            </a:r>
            <a:r>
              <a:rPr lang="zh-TW" altLang="en-US" sz="1600" dirty="0" smtClean="0"/>
              <a:t>訓練</a:t>
            </a:r>
            <a:endParaRPr lang="zh-TW" altLang="en-US" sz="1600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F369AC9-9C21-4A38-8B2F-F7BB615CC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16" y="1128581"/>
            <a:ext cx="939163" cy="248207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9586420" y="1891823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訓練完成的模組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20" idx="3"/>
            <a:endCxn id="21" idx="1"/>
          </p:cNvCxnSpPr>
          <p:nvPr/>
        </p:nvCxnSpPr>
        <p:spPr>
          <a:xfrm flipV="1">
            <a:off x="8061079" y="2369618"/>
            <a:ext cx="1525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/>
          <p:cNvCxnSpPr>
            <a:stCxn id="21" idx="2"/>
            <a:endCxn id="20" idx="2"/>
          </p:cNvCxnSpPr>
          <p:nvPr/>
        </p:nvCxnSpPr>
        <p:spPr>
          <a:xfrm rot="5400000">
            <a:off x="8538910" y="1900000"/>
            <a:ext cx="763244" cy="2658068"/>
          </a:xfrm>
          <a:prstGeom prst="bentConnector3">
            <a:avLst>
              <a:gd name="adj1" fmla="val 1299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8226649" y="3383257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2.</a:t>
            </a:r>
            <a:r>
              <a:rPr lang="zh-TW" altLang="en-US" sz="1600" dirty="0" smtClean="0"/>
              <a:t>控制平板移動</a:t>
            </a:r>
            <a:endParaRPr lang="zh-TW" altLang="en-US" sz="16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061079" y="194223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1.</a:t>
            </a:r>
            <a:r>
              <a:rPr lang="zh-TW" altLang="en-US" sz="1600" dirty="0" smtClean="0"/>
              <a:t>取得遊戲資訊</a:t>
            </a:r>
            <a:endParaRPr lang="zh-TW" altLang="en-US" sz="1600" dirty="0"/>
          </a:p>
        </p:txBody>
      </p:sp>
      <p:cxnSp>
        <p:nvCxnSpPr>
          <p:cNvPr id="29" name="肘形接點 28"/>
          <p:cNvCxnSpPr>
            <a:stCxn id="20" idx="1"/>
            <a:endCxn id="31" idx="1"/>
          </p:cNvCxnSpPr>
          <p:nvPr/>
        </p:nvCxnSpPr>
        <p:spPr>
          <a:xfrm rot="10800000" flipH="1" flipV="1">
            <a:off x="7121915" y="2369619"/>
            <a:ext cx="859217" cy="2532486"/>
          </a:xfrm>
          <a:prstGeom prst="bentConnector3">
            <a:avLst>
              <a:gd name="adj1" fmla="val -26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981133" y="4424310"/>
            <a:ext cx="1326292" cy="955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Log files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393838" y="499383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3.</a:t>
            </a:r>
            <a:r>
              <a:rPr lang="zh-TW" altLang="en-US" sz="1600" dirty="0" smtClean="0"/>
              <a:t>紀錄遊戲</a:t>
            </a:r>
            <a:r>
              <a:rPr lang="zh-TW" altLang="en-US" sz="1600" dirty="0"/>
              <a:t>數據</a:t>
            </a:r>
          </a:p>
        </p:txBody>
      </p:sp>
    </p:spTree>
    <p:extLst>
      <p:ext uri="{BB962C8B-B14F-4D97-AF65-F5344CB8AC3E}">
        <p14:creationId xmlns:p14="http://schemas.microsoft.com/office/powerpoint/2010/main" val="31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78"/>
          <p:cNvPicPr>
            <a:picLocks noChangeAspect="1"/>
          </p:cNvPicPr>
          <p:nvPr/>
        </p:nvPicPr>
        <p:blipFill>
          <a:blip r:embed="rId2"/>
          <a:srcRect t="3317" r="10893"/>
          <a:stretch>
            <a:fillRect/>
          </a:stretch>
        </p:blipFill>
        <p:spPr>
          <a:xfrm flipV="1">
            <a:off x="10171430" y="5469890"/>
            <a:ext cx="2020570" cy="1388110"/>
          </a:xfrm>
          <a:prstGeom prst="rect">
            <a:avLst/>
          </a:prstGeom>
        </p:spPr>
      </p:pic>
      <p:pic>
        <p:nvPicPr>
          <p:cNvPr id="3" name="图片 2" descr="未标题-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0"/>
            <a:ext cx="1360170" cy="7759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480" y="158115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DE7F7E"/>
                </a:solidFill>
                <a:cs typeface="+mn-ea"/>
                <a:sym typeface="+mn-lt"/>
              </a:rPr>
              <a:t>專案需求</a:t>
            </a:r>
            <a:r>
              <a:rPr lang="zh-TW" altLang="en-US" sz="2400" b="1" dirty="0" smtClean="0">
                <a:solidFill>
                  <a:srgbClr val="DE7F7E"/>
                </a:solidFill>
                <a:cs typeface="+mn-ea"/>
                <a:sym typeface="+mn-lt"/>
              </a:rPr>
              <a:t>描述</a:t>
            </a:r>
            <a:r>
              <a:rPr lang="en-US" altLang="zh-TW" sz="2400" b="1" dirty="0" smtClean="0">
                <a:solidFill>
                  <a:srgbClr val="DE7F7E"/>
                </a:solidFill>
                <a:cs typeface="+mn-ea"/>
                <a:sym typeface="+mn-lt"/>
              </a:rPr>
              <a:t>-</a:t>
            </a:r>
            <a:r>
              <a:rPr lang="zh-TW" altLang="en-US" b="1" dirty="0">
                <a:solidFill>
                  <a:srgbClr val="DE7F7E"/>
                </a:solidFill>
                <a:cs typeface="+mn-ea"/>
                <a:sym typeface="+mn-lt"/>
              </a:rPr>
              <a:t>效能</a:t>
            </a:r>
            <a:r>
              <a:rPr lang="zh-TW" altLang="en-US" b="1" dirty="0" smtClean="0">
                <a:solidFill>
                  <a:srgbClr val="DE7F7E"/>
                </a:solidFill>
                <a:cs typeface="+mn-ea"/>
                <a:sym typeface="+mn-lt"/>
              </a:rPr>
              <a:t>需求</a:t>
            </a:r>
            <a:endParaRPr lang="zh-CN" altLang="en-US" b="1" dirty="0">
              <a:solidFill>
                <a:srgbClr val="DE7F7E"/>
              </a:solidFill>
              <a:cs typeface="+mn-ea"/>
              <a:sym typeface="+mn-lt"/>
            </a:endParaRPr>
          </a:p>
        </p:txBody>
      </p:sp>
      <p:sp>
        <p:nvSpPr>
          <p:cNvPr id="7" name="文本框 51"/>
          <p:cNvSpPr txBox="1"/>
          <p:nvPr/>
        </p:nvSpPr>
        <p:spPr>
          <a:xfrm>
            <a:off x="1360170" y="2814686"/>
            <a:ext cx="67045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能在不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delay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的前提下完成對戰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	(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不論輸贏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761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595</Words>
  <Application>Microsoft Office PowerPoint</Application>
  <PresentationFormat>寬螢幕</PresentationFormat>
  <Paragraphs>93</Paragraphs>
  <Slides>10</Slides>
  <Notes>0</Notes>
  <HiddenSlides>0</HiddenSlides>
  <MMClips>3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Microsoft JhengHei Light</vt:lpstr>
      <vt:lpstr>微软雅黑</vt:lpstr>
      <vt:lpstr>宋体</vt:lpstr>
      <vt:lpstr>Arial</vt:lpstr>
      <vt:lpstr>Calibri</vt:lpstr>
      <vt:lpstr>Cambria Math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蔡文琛</dc:creator>
  <dc:description>http://www.ypppt.com/</dc:description>
  <cp:lastModifiedBy>文琛 蔡</cp:lastModifiedBy>
  <cp:revision>34</cp:revision>
  <dcterms:created xsi:type="dcterms:W3CDTF">2017-06-21T03:03:20Z</dcterms:created>
  <dcterms:modified xsi:type="dcterms:W3CDTF">2019-11-27T08:07:21Z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