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1.xml" ContentType="application/vnd.openxmlformats-officedocument.themeOverrid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2.xml" ContentType="application/vnd.openxmlformats-officedocument.themeOverrid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3.xml" ContentType="application/vnd.openxmlformats-officedocument.themeOverr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sldIdLst>
    <p:sldId id="266" r:id="rId5"/>
    <p:sldId id="256" r:id="rId6"/>
    <p:sldId id="258" r:id="rId7"/>
    <p:sldId id="267" r:id="rId8"/>
    <p:sldId id="264" r:id="rId9"/>
    <p:sldId id="268"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B86381F-E680-464E-D92A-38D64862F42B}" name="Katie Vaughn" initials="KV" userId="S::katherine.vaughn@aptiveresources.com::a2a677b4-def1-4d93-bc76-0baf42c4f1f9" providerId="AD"/>
  <p188:author id="{39545C90-8109-2426-FD2D-548B4CDA022E}" name="Judy Lavelle" initials="JL" userId="Judy Lavelle" providerId="None"/>
  <p188:author id="{8604B0F5-F3D3-26CF-71AD-A5803E74B798}" name="NIDA-JC" initials="JC" userId="NIDA-JC"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Compton, Wilson (NIH/NIDA) [E]" initials="WMC" lastIdx="2" clrIdx="0">
    <p:extLst>
      <p:ext uri="{19B8F6BF-5375-455C-9EA6-DF929625EA0E}">
        <p15:presenceInfo xmlns:p15="http://schemas.microsoft.com/office/powerpoint/2012/main" userId="Compton, Wilson (NIH/NIDA) [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69D4"/>
    <a:srgbClr val="FFFFFF"/>
    <a:srgbClr val="214F9E"/>
    <a:srgbClr val="2F69D0"/>
    <a:srgbClr val="2353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20" autoAdjust="0"/>
    <p:restoredTop sz="82857" autoAdjust="0"/>
  </p:normalViewPr>
  <p:slideViewPr>
    <p:cSldViewPr snapToGrid="0">
      <p:cViewPr varScale="1">
        <p:scale>
          <a:sx n="105" d="100"/>
          <a:sy n="105" d="100"/>
        </p:scale>
        <p:origin x="992" y="18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9.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15199005921362"/>
          <c:y val="4.3093871356350621E-2"/>
          <c:w val="0.86313464440133392"/>
          <c:h val="0.80679643824497194"/>
        </c:manualLayout>
      </c:layout>
      <c:barChart>
        <c:barDir val="col"/>
        <c:grouping val="clustered"/>
        <c:varyColors val="0"/>
        <c:ser>
          <c:idx val="0"/>
          <c:order val="0"/>
          <c:tx>
            <c:strRef>
              <c:f>Sheet1!$A$2</c:f>
              <c:strCache>
                <c:ptCount val="1"/>
                <c:pt idx="0">
                  <c:v>  Total</c:v>
                </c:pt>
              </c:strCache>
            </c:strRef>
          </c:tx>
          <c:spPr>
            <a:solidFill>
              <a:schemeClr val="accent1"/>
            </a:solidFill>
            <a:ln>
              <a:noFill/>
            </a:ln>
            <a:effectLst/>
          </c:spPr>
          <c:invertIfNegative val="0"/>
          <c:dLbls>
            <c:dLbl>
              <c:idx val="16"/>
              <c:layout>
                <c:manualLayout>
                  <c:x val="-2.0841514233300818E-2"/>
                  <c:y val="0"/>
                </c:manualLayout>
              </c:layout>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4F6-41C4-8DF3-E0000AB17E34}"/>
                </c:ext>
              </c:extLst>
            </c:dLbl>
            <c:dLbl>
              <c:idx val="18"/>
              <c:delete val="1"/>
              <c:extLst>
                <c:ext xmlns:c15="http://schemas.microsoft.com/office/drawing/2012/chart" uri="{CE6537A1-D6FC-4f65-9D91-7224C49458BB}">
                  <c15:layout>
                    <c:manualLayout>
                      <c:w val="9.4590701027423355E-2"/>
                      <c:h val="4.5334320530920069E-2"/>
                    </c:manualLayout>
                  </c15:layout>
                </c:ext>
                <c:ext xmlns:c16="http://schemas.microsoft.com/office/drawing/2014/chart" uri="{C3380CC4-5D6E-409C-BE32-E72D297353CC}">
                  <c16:uniqueId val="{00000000-7EE8-44A7-BD3A-634A4A839E6C}"/>
                </c:ext>
              </c:extLst>
            </c:dLbl>
            <c:dLbl>
              <c:idx val="20"/>
              <c:layout>
                <c:manualLayout>
                  <c:x val="-2.0841514233300818E-2"/>
                  <c:y val="-4.8385118890337264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70E-455A-875D-05847BB3B703}"/>
                </c:ext>
              </c:extLst>
            </c:dLbl>
            <c:dLbl>
              <c:idx val="21"/>
              <c:layout>
                <c:manualLayout>
                  <c:x val="-2.5307552997579429E-2"/>
                  <c:y val="0"/>
                </c:manualLayout>
              </c:layout>
              <c:tx>
                <c:rich>
                  <a:bodyPr/>
                  <a:lstStyle/>
                  <a:p>
                    <a:fld id="{C6379C95-EA55-458A-B078-BCF086534F73}"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4F6-41C4-8DF3-E0000AB17E34}"/>
                </c:ext>
              </c:extLst>
            </c:dLbl>
            <c:dLbl>
              <c:idx val="2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484-4A22-B520-7849CD5981BC}"/>
                </c:ext>
              </c:extLst>
            </c:dLbl>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Sheet1!$B$2:$Y$2</c:f>
              <c:numCache>
                <c:formatCode>#,##0</c:formatCode>
                <c:ptCount val="24"/>
                <c:pt idx="0">
                  <c:v>16849</c:v>
                </c:pt>
                <c:pt idx="1">
                  <c:v>17415</c:v>
                </c:pt>
                <c:pt idx="2">
                  <c:v>19394</c:v>
                </c:pt>
                <c:pt idx="3">
                  <c:v>23518</c:v>
                </c:pt>
                <c:pt idx="4">
                  <c:v>25785</c:v>
                </c:pt>
                <c:pt idx="5">
                  <c:v>27424</c:v>
                </c:pt>
                <c:pt idx="6">
                  <c:v>29813</c:v>
                </c:pt>
                <c:pt idx="7">
                  <c:v>34425</c:v>
                </c:pt>
                <c:pt idx="8">
                  <c:v>36010</c:v>
                </c:pt>
                <c:pt idx="9">
                  <c:v>36450</c:v>
                </c:pt>
                <c:pt idx="10">
                  <c:v>37004</c:v>
                </c:pt>
                <c:pt idx="11">
                  <c:v>38329</c:v>
                </c:pt>
                <c:pt idx="12">
                  <c:v>41340</c:v>
                </c:pt>
                <c:pt idx="13">
                  <c:v>41502</c:v>
                </c:pt>
                <c:pt idx="14">
                  <c:v>43982</c:v>
                </c:pt>
                <c:pt idx="15">
                  <c:v>47055</c:v>
                </c:pt>
                <c:pt idx="16">
                  <c:v>52404</c:v>
                </c:pt>
                <c:pt idx="17">
                  <c:v>63632</c:v>
                </c:pt>
                <c:pt idx="18">
                  <c:v>70237</c:v>
                </c:pt>
                <c:pt idx="19">
                  <c:v>67367</c:v>
                </c:pt>
                <c:pt idx="20">
                  <c:v>70630</c:v>
                </c:pt>
                <c:pt idx="21">
                  <c:v>91799</c:v>
                </c:pt>
                <c:pt idx="22">
                  <c:v>106699</c:v>
                </c:pt>
                <c:pt idx="23">
                  <c:v>107941</c:v>
                </c:pt>
              </c:numCache>
            </c:numRef>
          </c:val>
          <c:extLst>
            <c:ext xmlns:c16="http://schemas.microsoft.com/office/drawing/2014/chart" uri="{C3380CC4-5D6E-409C-BE32-E72D297353CC}">
              <c16:uniqueId val="{00000000-82E9-439E-AFF6-3333F1D1F575}"/>
            </c:ext>
          </c:extLst>
        </c:ser>
        <c:dLbls>
          <c:showLegendKey val="0"/>
          <c:showVal val="0"/>
          <c:showCatName val="0"/>
          <c:showSerName val="0"/>
          <c:showPercent val="0"/>
          <c:showBubbleSize val="0"/>
        </c:dLbls>
        <c:gapWidth val="20"/>
        <c:overlap val="-2"/>
        <c:axId val="668452488"/>
        <c:axId val="668449536"/>
      </c:barChart>
      <c:lineChart>
        <c:grouping val="standard"/>
        <c:varyColors val="0"/>
        <c:ser>
          <c:idx val="1"/>
          <c:order val="1"/>
          <c:tx>
            <c:strRef>
              <c:f>Sheet1!$A$3</c:f>
              <c:strCache>
                <c:ptCount val="1"/>
                <c:pt idx="0">
                  <c:v>  Female</c:v>
                </c:pt>
              </c:strCache>
            </c:strRef>
          </c:tx>
          <c:spPr>
            <a:ln w="28575" cap="rnd">
              <a:solidFill>
                <a:schemeClr val="accent2"/>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Sheet1!$B$3:$Y$3</c:f>
              <c:numCache>
                <c:formatCode>#,##0</c:formatCode>
                <c:ptCount val="24"/>
                <c:pt idx="0">
                  <c:v>5591</c:v>
                </c:pt>
                <c:pt idx="1">
                  <c:v>5852</c:v>
                </c:pt>
                <c:pt idx="2">
                  <c:v>6736</c:v>
                </c:pt>
                <c:pt idx="3">
                  <c:v>8490</c:v>
                </c:pt>
                <c:pt idx="4">
                  <c:v>9386</c:v>
                </c:pt>
                <c:pt idx="5">
                  <c:v>10304</c:v>
                </c:pt>
                <c:pt idx="6">
                  <c:v>11089</c:v>
                </c:pt>
                <c:pt idx="7">
                  <c:v>12532</c:v>
                </c:pt>
                <c:pt idx="8">
                  <c:v>13712</c:v>
                </c:pt>
                <c:pt idx="9">
                  <c:v>13982</c:v>
                </c:pt>
                <c:pt idx="10">
                  <c:v>14411</c:v>
                </c:pt>
                <c:pt idx="11">
                  <c:v>15323</c:v>
                </c:pt>
                <c:pt idx="12">
                  <c:v>16352</c:v>
                </c:pt>
                <c:pt idx="13">
                  <c:v>16390</c:v>
                </c:pt>
                <c:pt idx="14">
                  <c:v>17183</c:v>
                </c:pt>
                <c:pt idx="15">
                  <c:v>18243</c:v>
                </c:pt>
                <c:pt idx="16">
                  <c:v>19447</c:v>
                </c:pt>
                <c:pt idx="17">
                  <c:v>22074</c:v>
                </c:pt>
                <c:pt idx="18">
                  <c:v>23685</c:v>
                </c:pt>
                <c:pt idx="19">
                  <c:v>22426</c:v>
                </c:pt>
                <c:pt idx="20">
                  <c:v>22749</c:v>
                </c:pt>
                <c:pt idx="21">
                  <c:v>28071</c:v>
                </c:pt>
                <c:pt idx="22">
                  <c:v>32398</c:v>
                </c:pt>
                <c:pt idx="23">
                  <c:v>32127</c:v>
                </c:pt>
              </c:numCache>
            </c:numRef>
          </c:val>
          <c:smooth val="0"/>
          <c:extLst>
            <c:ext xmlns:c16="http://schemas.microsoft.com/office/drawing/2014/chart" uri="{C3380CC4-5D6E-409C-BE32-E72D297353CC}">
              <c16:uniqueId val="{00000001-82E9-439E-AFF6-3333F1D1F575}"/>
            </c:ext>
          </c:extLst>
        </c:ser>
        <c:ser>
          <c:idx val="2"/>
          <c:order val="2"/>
          <c:tx>
            <c:strRef>
              <c:f>Sheet1!$A$4</c:f>
              <c:strCache>
                <c:ptCount val="1"/>
                <c:pt idx="0">
                  <c:v>  Male</c:v>
                </c:pt>
              </c:strCache>
            </c:strRef>
          </c:tx>
          <c:spPr>
            <a:ln w="28575" cap="rnd">
              <a:solidFill>
                <a:schemeClr val="accent4"/>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Sheet1!$B$4:$Y$4</c:f>
              <c:numCache>
                <c:formatCode>#,##0</c:formatCode>
                <c:ptCount val="24"/>
                <c:pt idx="0">
                  <c:v>11258</c:v>
                </c:pt>
                <c:pt idx="1">
                  <c:v>11563</c:v>
                </c:pt>
                <c:pt idx="2">
                  <c:v>12658</c:v>
                </c:pt>
                <c:pt idx="3">
                  <c:v>15028</c:v>
                </c:pt>
                <c:pt idx="4">
                  <c:v>16399</c:v>
                </c:pt>
                <c:pt idx="5">
                  <c:v>17120</c:v>
                </c:pt>
                <c:pt idx="6">
                  <c:v>18724</c:v>
                </c:pt>
                <c:pt idx="7">
                  <c:v>21893</c:v>
                </c:pt>
                <c:pt idx="8">
                  <c:v>22298</c:v>
                </c:pt>
                <c:pt idx="9">
                  <c:v>22468</c:v>
                </c:pt>
                <c:pt idx="10">
                  <c:v>22593</c:v>
                </c:pt>
                <c:pt idx="11">
                  <c:v>23006</c:v>
                </c:pt>
                <c:pt idx="12">
                  <c:v>24988</c:v>
                </c:pt>
                <c:pt idx="13">
                  <c:v>25112</c:v>
                </c:pt>
                <c:pt idx="14">
                  <c:v>26799</c:v>
                </c:pt>
                <c:pt idx="15">
                  <c:v>28812</c:v>
                </c:pt>
                <c:pt idx="16">
                  <c:v>32957</c:v>
                </c:pt>
                <c:pt idx="17">
                  <c:v>41558</c:v>
                </c:pt>
                <c:pt idx="18">
                  <c:v>46552</c:v>
                </c:pt>
                <c:pt idx="19">
                  <c:v>44941</c:v>
                </c:pt>
                <c:pt idx="20">
                  <c:v>47881</c:v>
                </c:pt>
                <c:pt idx="21">
                  <c:v>63728</c:v>
                </c:pt>
                <c:pt idx="22">
                  <c:v>74301</c:v>
                </c:pt>
                <c:pt idx="23">
                  <c:v>75814</c:v>
                </c:pt>
              </c:numCache>
            </c:numRef>
          </c:val>
          <c:smooth val="0"/>
          <c:extLst>
            <c:ext xmlns:c16="http://schemas.microsoft.com/office/drawing/2014/chart" uri="{C3380CC4-5D6E-409C-BE32-E72D297353CC}">
              <c16:uniqueId val="{00000002-82E9-439E-AFF6-3333F1D1F575}"/>
            </c:ext>
          </c:extLst>
        </c:ser>
        <c:dLbls>
          <c:showLegendKey val="0"/>
          <c:showVal val="0"/>
          <c:showCatName val="0"/>
          <c:showSerName val="0"/>
          <c:showPercent val="0"/>
          <c:showBubbleSize val="0"/>
        </c:dLbls>
        <c:marker val="1"/>
        <c:smooth val="0"/>
        <c:axId val="668452488"/>
        <c:axId val="668449536"/>
      </c:lineChart>
      <c:catAx>
        <c:axId val="668452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2700000" spcFirstLastPara="1" vertOverflow="ellipsis" wrap="square" anchor="ctr" anchorCtr="1"/>
          <a:lstStyle/>
          <a:p>
            <a:pPr>
              <a:defRPr sz="1600" b="0" i="0" u="none" strike="noStrike" kern="1200" baseline="0">
                <a:solidFill>
                  <a:schemeClr val="tx1"/>
                </a:solidFill>
                <a:latin typeface="+mn-lt"/>
                <a:ea typeface="+mn-ea"/>
                <a:cs typeface="+mn-cs"/>
              </a:defRPr>
            </a:pPr>
            <a:endParaRPr lang="en-US"/>
          </a:p>
        </c:txPr>
        <c:crossAx val="668449536"/>
        <c:crosses val="autoZero"/>
        <c:auto val="1"/>
        <c:lblAlgn val="ctr"/>
        <c:lblOffset val="100"/>
        <c:tickLblSkip val="1"/>
        <c:noMultiLvlLbl val="0"/>
      </c:catAx>
      <c:valAx>
        <c:axId val="668449536"/>
        <c:scaling>
          <c:orientation val="minMax"/>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668452488"/>
        <c:crosses val="autoZero"/>
        <c:crossBetween val="between"/>
      </c:valAx>
      <c:spPr>
        <a:noFill/>
        <a:ln>
          <a:noFill/>
        </a:ln>
        <a:effectLst/>
      </c:spPr>
    </c:plotArea>
    <c:legend>
      <c:legendPos val="b"/>
      <c:layout>
        <c:manualLayout>
          <c:xMode val="edge"/>
          <c:yMode val="edge"/>
          <c:x val="0.14559087099477791"/>
          <c:y val="3.7392742771761613E-2"/>
          <c:w val="0.14942838220383189"/>
          <c:h val="0.1367767865121372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7334371665080327E-2"/>
          <c:y val="3.4023787625783133E-2"/>
          <c:w val="0.88862464323107149"/>
          <c:h val="0.81307691622787359"/>
        </c:manualLayout>
      </c:layout>
      <c:barChart>
        <c:barDir val="col"/>
        <c:grouping val="clustered"/>
        <c:varyColors val="0"/>
        <c:ser>
          <c:idx val="0"/>
          <c:order val="0"/>
          <c:tx>
            <c:strRef>
              <c:f>Sheet1!$B$1</c:f>
              <c:strCache>
                <c:ptCount val="1"/>
                <c:pt idx="0">
                  <c:v>  All Antidepressants</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dLbl>
              <c:idx val="0"/>
              <c:layout>
                <c:manualLayout>
                  <c:x val="1.0200364298724928E-2"/>
                  <c:y val="-1.0698595426854518E-1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B4A-41D3-BBED-24FECEB9E882}"/>
                </c:ext>
              </c:extLst>
            </c:dLbl>
            <c:dLbl>
              <c:idx val="1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614-43EB-8DAB-3C9542E68D16}"/>
                </c:ext>
              </c:extLst>
            </c:dLbl>
            <c:dLbl>
              <c:idx val="2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673-4F43-B872-17E2E9A24FC3}"/>
                </c:ext>
              </c:extLst>
            </c:dLbl>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Sheet1!$A$2:$A$25</c:f>
              <c:numCache>
                <c:formatCode>General</c:formatCod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pt idx="23">
                  <c:v>2022</c:v>
                </c:pt>
              </c:numCache>
            </c:numRef>
          </c:cat>
          <c:val>
            <c:numRef>
              <c:f>Sheet1!$B$2:$B$25</c:f>
              <c:numCache>
                <c:formatCode>#,##0</c:formatCode>
                <c:ptCount val="24"/>
                <c:pt idx="0">
                  <c:v>1749</c:v>
                </c:pt>
                <c:pt idx="1">
                  <c:v>1798</c:v>
                </c:pt>
                <c:pt idx="2">
                  <c:v>2017</c:v>
                </c:pt>
                <c:pt idx="3">
                  <c:v>2370</c:v>
                </c:pt>
                <c:pt idx="4">
                  <c:v>2512</c:v>
                </c:pt>
                <c:pt idx="5">
                  <c:v>2758</c:v>
                </c:pt>
                <c:pt idx="6">
                  <c:v>2861</c:v>
                </c:pt>
                <c:pt idx="7">
                  <c:v>3133</c:v>
                </c:pt>
                <c:pt idx="8">
                  <c:v>3425</c:v>
                </c:pt>
                <c:pt idx="9">
                  <c:v>3610</c:v>
                </c:pt>
                <c:pt idx="10">
                  <c:v>3768</c:v>
                </c:pt>
                <c:pt idx="11">
                  <c:v>3889</c:v>
                </c:pt>
                <c:pt idx="12">
                  <c:v>4113</c:v>
                </c:pt>
                <c:pt idx="13">
                  <c:v>4259</c:v>
                </c:pt>
                <c:pt idx="14">
                  <c:v>4458</c:v>
                </c:pt>
                <c:pt idx="15">
                  <c:v>4768</c:v>
                </c:pt>
                <c:pt idx="16">
                  <c:v>4894</c:v>
                </c:pt>
                <c:pt idx="17">
                  <c:v>4812</c:v>
                </c:pt>
                <c:pt idx="18">
                  <c:v>5269</c:v>
                </c:pt>
                <c:pt idx="19">
                  <c:v>5064</c:v>
                </c:pt>
                <c:pt idx="20">
                  <c:v>5175</c:v>
                </c:pt>
                <c:pt idx="21">
                  <c:v>5597</c:v>
                </c:pt>
                <c:pt idx="22">
                  <c:v>5859</c:v>
                </c:pt>
                <c:pt idx="23">
                  <c:v>5863</c:v>
                </c:pt>
              </c:numCache>
            </c:numRef>
          </c:val>
          <c:extLst>
            <c:ext xmlns:c16="http://schemas.microsoft.com/office/drawing/2014/chart" uri="{C3380CC4-5D6E-409C-BE32-E72D297353CC}">
              <c16:uniqueId val="{00000002-4B4A-41D3-BBED-24FECEB9E882}"/>
            </c:ext>
          </c:extLst>
        </c:ser>
        <c:dLbls>
          <c:showLegendKey val="0"/>
          <c:showVal val="0"/>
          <c:showCatName val="0"/>
          <c:showSerName val="0"/>
          <c:showPercent val="0"/>
          <c:showBubbleSize val="0"/>
        </c:dLbls>
        <c:gapWidth val="20"/>
        <c:axId val="549211224"/>
        <c:axId val="549292304"/>
      </c:barChart>
      <c:lineChart>
        <c:grouping val="standard"/>
        <c:varyColors val="0"/>
        <c:ser>
          <c:idx val="2"/>
          <c:order val="1"/>
          <c:tx>
            <c:strRef>
              <c:f>Sheet1!$D$1</c:f>
              <c:strCache>
                <c:ptCount val="1"/>
                <c:pt idx="0">
                  <c:v>  Antidepressants in Combination with Synthetic Opioids other than Methadone </c:v>
                </c:pt>
              </c:strCache>
            </c:strRef>
          </c:tx>
          <c:spPr>
            <a:ln w="31750" cap="rnd">
              <a:solidFill>
                <a:srgbClr val="FFFF00"/>
              </a:solidFill>
              <a:round/>
            </a:ln>
            <a:effectLst>
              <a:outerShdw blurRad="40000" dist="23000" dir="5400000" rotWithShape="0">
                <a:srgbClr val="000000">
                  <a:alpha val="35000"/>
                </a:srgbClr>
              </a:outerShdw>
            </a:effectLst>
          </c:spPr>
          <c:marker>
            <c:symbol val="none"/>
          </c:marker>
          <c:cat>
            <c:numRef>
              <c:f>Sheet1!$A$2:$A$25</c:f>
              <c:numCache>
                <c:formatCode>General</c:formatCod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pt idx="23">
                  <c:v>2022</c:v>
                </c:pt>
              </c:numCache>
            </c:numRef>
          </c:cat>
          <c:val>
            <c:numRef>
              <c:f>Sheet1!$D$2:$D$25</c:f>
              <c:numCache>
                <c:formatCode>#,##0</c:formatCode>
                <c:ptCount val="24"/>
                <c:pt idx="0">
                  <c:v>122</c:v>
                </c:pt>
                <c:pt idx="1">
                  <c:v>123</c:v>
                </c:pt>
                <c:pt idx="2">
                  <c:v>147</c:v>
                </c:pt>
                <c:pt idx="3">
                  <c:v>238</c:v>
                </c:pt>
                <c:pt idx="4">
                  <c:v>230</c:v>
                </c:pt>
                <c:pt idx="5">
                  <c:v>264</c:v>
                </c:pt>
                <c:pt idx="6">
                  <c:v>278</c:v>
                </c:pt>
                <c:pt idx="7">
                  <c:v>300</c:v>
                </c:pt>
                <c:pt idx="8">
                  <c:v>292</c:v>
                </c:pt>
                <c:pt idx="9">
                  <c:v>384</c:v>
                </c:pt>
                <c:pt idx="10">
                  <c:v>505</c:v>
                </c:pt>
                <c:pt idx="11">
                  <c:v>568</c:v>
                </c:pt>
                <c:pt idx="12">
                  <c:v>463</c:v>
                </c:pt>
                <c:pt idx="13">
                  <c:v>464</c:v>
                </c:pt>
                <c:pt idx="14">
                  <c:v>571</c:v>
                </c:pt>
                <c:pt idx="15">
                  <c:v>723</c:v>
                </c:pt>
                <c:pt idx="16">
                  <c:v>808</c:v>
                </c:pt>
                <c:pt idx="17">
                  <c:v>1002</c:v>
                </c:pt>
                <c:pt idx="18">
                  <c:v>1414</c:v>
                </c:pt>
                <c:pt idx="19">
                  <c:v>1423</c:v>
                </c:pt>
                <c:pt idx="20">
                  <c:v>1710</c:v>
                </c:pt>
                <c:pt idx="21">
                  <c:v>2387</c:v>
                </c:pt>
                <c:pt idx="22">
                  <c:v>2721</c:v>
                </c:pt>
                <c:pt idx="23">
                  <c:v>2757</c:v>
                </c:pt>
              </c:numCache>
            </c:numRef>
          </c:val>
          <c:smooth val="0"/>
          <c:extLst>
            <c:ext xmlns:c16="http://schemas.microsoft.com/office/drawing/2014/chart" uri="{C3380CC4-5D6E-409C-BE32-E72D297353CC}">
              <c16:uniqueId val="{00000003-118B-4DD9-A587-6451F6DA24A0}"/>
            </c:ext>
          </c:extLst>
        </c:ser>
        <c:ser>
          <c:idx val="1"/>
          <c:order val="2"/>
          <c:tx>
            <c:strRef>
              <c:f>Sheet1!$C$1</c:f>
              <c:strCache>
                <c:ptCount val="1"/>
                <c:pt idx="0">
                  <c:v>  Antidepressants without any Opioid</c:v>
                </c:pt>
              </c:strCache>
            </c:strRef>
          </c:tx>
          <c:spPr>
            <a:ln w="31750" cap="rnd">
              <a:solidFill>
                <a:srgbClr val="70AD47">
                  <a:lumMod val="40000"/>
                  <a:lumOff val="60000"/>
                </a:srgbClr>
              </a:solidFill>
              <a:round/>
            </a:ln>
            <a:effectLst>
              <a:outerShdw blurRad="40000" dist="23000" dir="5400000" rotWithShape="0">
                <a:srgbClr val="000000">
                  <a:alpha val="35000"/>
                </a:srgbClr>
              </a:outerShdw>
            </a:effectLst>
          </c:spPr>
          <c:marker>
            <c:symbol val="none"/>
          </c:marker>
          <c:cat>
            <c:numRef>
              <c:f>Sheet1!$A$2:$A$25</c:f>
              <c:numCache>
                <c:formatCode>General</c:formatCod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pt idx="23">
                  <c:v>2022</c:v>
                </c:pt>
              </c:numCache>
            </c:numRef>
          </c:cat>
          <c:val>
            <c:numRef>
              <c:f>Sheet1!$C$2:$C$25</c:f>
              <c:numCache>
                <c:formatCode>#,##0</c:formatCode>
                <c:ptCount val="24"/>
                <c:pt idx="0">
                  <c:v>1138</c:v>
                </c:pt>
                <c:pt idx="1">
                  <c:v>1119</c:v>
                </c:pt>
                <c:pt idx="2">
                  <c:v>1127</c:v>
                </c:pt>
                <c:pt idx="3">
                  <c:v>1222</c:v>
                </c:pt>
                <c:pt idx="4">
                  <c:v>1278</c:v>
                </c:pt>
                <c:pt idx="5">
                  <c:v>1379</c:v>
                </c:pt>
                <c:pt idx="6">
                  <c:v>1353</c:v>
                </c:pt>
                <c:pt idx="7">
                  <c:v>1471</c:v>
                </c:pt>
                <c:pt idx="8">
                  <c:v>1524</c:v>
                </c:pt>
                <c:pt idx="9">
                  <c:v>1499</c:v>
                </c:pt>
                <c:pt idx="10">
                  <c:v>1476</c:v>
                </c:pt>
                <c:pt idx="11">
                  <c:v>1500</c:v>
                </c:pt>
                <c:pt idx="12">
                  <c:v>1612</c:v>
                </c:pt>
                <c:pt idx="13">
                  <c:v>1723</c:v>
                </c:pt>
                <c:pt idx="14">
                  <c:v>1695</c:v>
                </c:pt>
                <c:pt idx="15">
                  <c:v>1785</c:v>
                </c:pt>
                <c:pt idx="16">
                  <c:v>1832</c:v>
                </c:pt>
                <c:pt idx="17">
                  <c:v>1852</c:v>
                </c:pt>
                <c:pt idx="18">
                  <c:v>1968</c:v>
                </c:pt>
                <c:pt idx="19">
                  <c:v>2045</c:v>
                </c:pt>
                <c:pt idx="20">
                  <c:v>2024</c:v>
                </c:pt>
                <c:pt idx="21">
                  <c:v>1986</c:v>
                </c:pt>
                <c:pt idx="22">
                  <c:v>2092</c:v>
                </c:pt>
                <c:pt idx="23">
                  <c:v>2108</c:v>
                </c:pt>
              </c:numCache>
            </c:numRef>
          </c:val>
          <c:smooth val="0"/>
          <c:extLst>
            <c:ext xmlns:c16="http://schemas.microsoft.com/office/drawing/2014/chart" uri="{C3380CC4-5D6E-409C-BE32-E72D297353CC}">
              <c16:uniqueId val="{00000002-118B-4DD9-A587-6451F6DA24A0}"/>
            </c:ext>
          </c:extLst>
        </c:ser>
        <c:dLbls>
          <c:showLegendKey val="0"/>
          <c:showVal val="0"/>
          <c:showCatName val="0"/>
          <c:showSerName val="0"/>
          <c:showPercent val="0"/>
          <c:showBubbleSize val="0"/>
        </c:dLbls>
        <c:marker val="1"/>
        <c:smooth val="0"/>
        <c:axId val="549211224"/>
        <c:axId val="549292304"/>
      </c:lineChart>
      <c:catAx>
        <c:axId val="54921122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92304"/>
        <c:crosses val="autoZero"/>
        <c:auto val="1"/>
        <c:lblAlgn val="ctr"/>
        <c:lblOffset val="100"/>
        <c:noMultiLvlLbl val="0"/>
      </c:catAx>
      <c:valAx>
        <c:axId val="549292304"/>
        <c:scaling>
          <c:orientation val="minMax"/>
          <c:max val="25000"/>
        </c:scaling>
        <c:delete val="0"/>
        <c:axPos val="l"/>
        <c:numFmt formatCode="#,##0" sourceLinked="1"/>
        <c:majorTickMark val="none"/>
        <c:minorTickMark val="none"/>
        <c:tickLblPos val="nextTo"/>
        <c:spPr>
          <a:noFill/>
          <a:ln>
            <a:solidFill>
              <a:sysClr val="windowText" lastClr="000000">
                <a:lumMod val="15000"/>
                <a:lumOff val="85000"/>
              </a:sysClr>
            </a:solid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11224"/>
        <c:crosses val="autoZero"/>
        <c:crossBetween val="between"/>
        <c:majorUnit val="5000"/>
      </c:valAx>
      <c:spPr>
        <a:noFill/>
        <a:ln>
          <a:noFill/>
        </a:ln>
        <a:effectLst/>
      </c:spPr>
    </c:plotArea>
    <c:legend>
      <c:legendPos val="b"/>
      <c:layout>
        <c:manualLayout>
          <c:xMode val="edge"/>
          <c:yMode val="edge"/>
          <c:x val="0.10166837342053554"/>
          <c:y val="3.2880295808476227E-2"/>
          <c:w val="0.87737922923568967"/>
          <c:h val="0.18622647021288052"/>
        </c:manualLayout>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ysClr val="windowText" lastClr="000000"/>
          </a:solidFill>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43758928868069E-2"/>
          <c:y val="2.6471367332271626E-2"/>
          <c:w val="0.87082439062205841"/>
          <c:h val="0.82100919313088327"/>
        </c:manualLayout>
      </c:layout>
      <c:lineChart>
        <c:grouping val="standard"/>
        <c:varyColors val="0"/>
        <c:ser>
          <c:idx val="2"/>
          <c:order val="0"/>
          <c:tx>
            <c:strRef>
              <c:f>Sheet1!$A$3</c:f>
              <c:strCache>
                <c:ptCount val="1"/>
                <c:pt idx="0">
                  <c:v>Synthetic Opioids other than Methadone (primarily fentanyl)</c:v>
                </c:pt>
              </c:strCache>
            </c:strRef>
          </c:tx>
          <c:spPr>
            <a:ln w="28575" cap="rnd">
              <a:solidFill>
                <a:schemeClr val="accent3"/>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Sheet1!$B$3:$Y$3</c:f>
              <c:numCache>
                <c:formatCode>#,##0</c:formatCode>
                <c:ptCount val="24"/>
                <c:pt idx="0">
                  <c:v>730</c:v>
                </c:pt>
                <c:pt idx="1">
                  <c:v>782</c:v>
                </c:pt>
                <c:pt idx="2">
                  <c:v>957</c:v>
                </c:pt>
                <c:pt idx="3">
                  <c:v>1295</c:v>
                </c:pt>
                <c:pt idx="4">
                  <c:v>1400</c:v>
                </c:pt>
                <c:pt idx="5">
                  <c:v>1664</c:v>
                </c:pt>
                <c:pt idx="6">
                  <c:v>1742</c:v>
                </c:pt>
                <c:pt idx="7">
                  <c:v>2707</c:v>
                </c:pt>
                <c:pt idx="8">
                  <c:v>2213</c:v>
                </c:pt>
                <c:pt idx="9">
                  <c:v>2306</c:v>
                </c:pt>
                <c:pt idx="10">
                  <c:v>2946</c:v>
                </c:pt>
                <c:pt idx="11">
                  <c:v>3007</c:v>
                </c:pt>
                <c:pt idx="12">
                  <c:v>2666</c:v>
                </c:pt>
                <c:pt idx="13">
                  <c:v>2628</c:v>
                </c:pt>
                <c:pt idx="14">
                  <c:v>3105</c:v>
                </c:pt>
                <c:pt idx="15">
                  <c:v>5544</c:v>
                </c:pt>
                <c:pt idx="16">
                  <c:v>9580</c:v>
                </c:pt>
                <c:pt idx="17">
                  <c:v>19413</c:v>
                </c:pt>
                <c:pt idx="18">
                  <c:v>28466</c:v>
                </c:pt>
                <c:pt idx="19">
                  <c:v>31335</c:v>
                </c:pt>
                <c:pt idx="20">
                  <c:v>36359</c:v>
                </c:pt>
                <c:pt idx="21">
                  <c:v>56516</c:v>
                </c:pt>
                <c:pt idx="22">
                  <c:v>70601</c:v>
                </c:pt>
                <c:pt idx="23">
                  <c:v>73838</c:v>
                </c:pt>
              </c:numCache>
            </c:numRef>
          </c:val>
          <c:smooth val="0"/>
          <c:extLst>
            <c:ext xmlns:c16="http://schemas.microsoft.com/office/drawing/2014/chart" uri="{C3380CC4-5D6E-409C-BE32-E72D297353CC}">
              <c16:uniqueId val="{00000002-D4D2-472B-A513-E775ADD87E95}"/>
            </c:ext>
          </c:extLst>
        </c:ser>
        <c:ser>
          <c:idx val="3"/>
          <c:order val="1"/>
          <c:tx>
            <c:strRef>
              <c:f>Sheet1!$A$6</c:f>
              <c:strCache>
                <c:ptCount val="1"/>
                <c:pt idx="0">
                  <c:v>Psychostimulants with Abuse Potential (primarily methamphetamine)</c:v>
                </c:pt>
              </c:strCache>
            </c:strRef>
          </c:tx>
          <c:spPr>
            <a:ln w="28575" cap="rnd">
              <a:solidFill>
                <a:schemeClr val="accent4"/>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Sheet1!$B$6:$Y$6</c:f>
              <c:numCache>
                <c:formatCode>#,##0</c:formatCode>
                <c:ptCount val="24"/>
                <c:pt idx="0">
                  <c:v>547</c:v>
                </c:pt>
                <c:pt idx="1">
                  <c:v>578</c:v>
                </c:pt>
                <c:pt idx="2">
                  <c:v>563</c:v>
                </c:pt>
                <c:pt idx="3">
                  <c:v>941</c:v>
                </c:pt>
                <c:pt idx="4">
                  <c:v>1179</c:v>
                </c:pt>
                <c:pt idx="5">
                  <c:v>1305</c:v>
                </c:pt>
                <c:pt idx="6">
                  <c:v>1608</c:v>
                </c:pt>
                <c:pt idx="7">
                  <c:v>1462</c:v>
                </c:pt>
                <c:pt idx="8">
                  <c:v>1378</c:v>
                </c:pt>
                <c:pt idx="9">
                  <c:v>1302</c:v>
                </c:pt>
                <c:pt idx="10">
                  <c:v>1632</c:v>
                </c:pt>
                <c:pt idx="11">
                  <c:v>1854</c:v>
                </c:pt>
                <c:pt idx="12">
                  <c:v>2266</c:v>
                </c:pt>
                <c:pt idx="13">
                  <c:v>2635</c:v>
                </c:pt>
                <c:pt idx="14">
                  <c:v>3627</c:v>
                </c:pt>
                <c:pt idx="15">
                  <c:v>4298</c:v>
                </c:pt>
                <c:pt idx="16">
                  <c:v>5716</c:v>
                </c:pt>
                <c:pt idx="17">
                  <c:v>7542</c:v>
                </c:pt>
                <c:pt idx="18">
                  <c:v>10333</c:v>
                </c:pt>
                <c:pt idx="19">
                  <c:v>12676</c:v>
                </c:pt>
                <c:pt idx="20">
                  <c:v>16167</c:v>
                </c:pt>
                <c:pt idx="21">
                  <c:v>23837</c:v>
                </c:pt>
                <c:pt idx="22">
                  <c:v>32537</c:v>
                </c:pt>
                <c:pt idx="23">
                  <c:v>34022</c:v>
                </c:pt>
              </c:numCache>
            </c:numRef>
          </c:val>
          <c:smooth val="0"/>
          <c:extLst>
            <c:ext xmlns:c16="http://schemas.microsoft.com/office/drawing/2014/chart" uri="{C3380CC4-5D6E-409C-BE32-E72D297353CC}">
              <c16:uniqueId val="{00000003-D4D2-472B-A513-E775ADD87E95}"/>
            </c:ext>
          </c:extLst>
        </c:ser>
        <c:ser>
          <c:idx val="1"/>
          <c:order val="2"/>
          <c:tx>
            <c:strRef>
              <c:f>Sheet1!$A$5</c:f>
              <c:strCache>
                <c:ptCount val="1"/>
                <c:pt idx="0">
                  <c:v>Cocaine</c:v>
                </c:pt>
              </c:strCache>
            </c:strRef>
          </c:tx>
          <c:spPr>
            <a:ln w="28575" cap="rnd">
              <a:solidFill>
                <a:schemeClr val="accent2"/>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Sheet1!$B$5:$Y$5</c:f>
              <c:numCache>
                <c:formatCode>#,##0</c:formatCode>
                <c:ptCount val="24"/>
                <c:pt idx="0">
                  <c:v>3822</c:v>
                </c:pt>
                <c:pt idx="1">
                  <c:v>3544</c:v>
                </c:pt>
                <c:pt idx="2">
                  <c:v>3833</c:v>
                </c:pt>
                <c:pt idx="3">
                  <c:v>4599</c:v>
                </c:pt>
                <c:pt idx="4">
                  <c:v>5199</c:v>
                </c:pt>
                <c:pt idx="5">
                  <c:v>5443</c:v>
                </c:pt>
                <c:pt idx="6">
                  <c:v>6208</c:v>
                </c:pt>
                <c:pt idx="7">
                  <c:v>7448</c:v>
                </c:pt>
                <c:pt idx="8">
                  <c:v>6512</c:v>
                </c:pt>
                <c:pt idx="9">
                  <c:v>5129</c:v>
                </c:pt>
                <c:pt idx="10">
                  <c:v>4350</c:v>
                </c:pt>
                <c:pt idx="11">
                  <c:v>4183</c:v>
                </c:pt>
                <c:pt idx="12">
                  <c:v>4681</c:v>
                </c:pt>
                <c:pt idx="13">
                  <c:v>4404</c:v>
                </c:pt>
                <c:pt idx="14">
                  <c:v>4944</c:v>
                </c:pt>
                <c:pt idx="15">
                  <c:v>5415</c:v>
                </c:pt>
                <c:pt idx="16">
                  <c:v>6784</c:v>
                </c:pt>
                <c:pt idx="17">
                  <c:v>10375</c:v>
                </c:pt>
                <c:pt idx="18">
                  <c:v>13942</c:v>
                </c:pt>
                <c:pt idx="19">
                  <c:v>14666</c:v>
                </c:pt>
                <c:pt idx="20">
                  <c:v>15883</c:v>
                </c:pt>
                <c:pt idx="21">
                  <c:v>19447</c:v>
                </c:pt>
                <c:pt idx="22">
                  <c:v>24486</c:v>
                </c:pt>
                <c:pt idx="23">
                  <c:v>27569</c:v>
                </c:pt>
              </c:numCache>
            </c:numRef>
          </c:val>
          <c:smooth val="0"/>
          <c:extLst>
            <c:ext xmlns:c16="http://schemas.microsoft.com/office/drawing/2014/chart" uri="{C3380CC4-5D6E-409C-BE32-E72D297353CC}">
              <c16:uniqueId val="{00000001-D4D2-472B-A513-E775ADD87E95}"/>
            </c:ext>
          </c:extLst>
        </c:ser>
        <c:ser>
          <c:idx val="4"/>
          <c:order val="3"/>
          <c:tx>
            <c:strRef>
              <c:f>Sheet1!$A$2</c:f>
              <c:strCache>
                <c:ptCount val="1"/>
                <c:pt idx="0">
                  <c:v>Prescription Opioids (natural &amp; semi-synthetic opioids &amp; methadone)</c:v>
                </c:pt>
              </c:strCache>
            </c:strRef>
          </c:tx>
          <c:spPr>
            <a:ln w="28575" cap="rnd">
              <a:solidFill>
                <a:schemeClr val="accent5"/>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Sheet1!$B$2:$Y$2</c:f>
              <c:numCache>
                <c:formatCode>#,##0</c:formatCode>
                <c:ptCount val="24"/>
                <c:pt idx="0">
                  <c:v>3442</c:v>
                </c:pt>
                <c:pt idx="1">
                  <c:v>3785</c:v>
                </c:pt>
                <c:pt idx="2">
                  <c:v>4770</c:v>
                </c:pt>
                <c:pt idx="3">
                  <c:v>6483</c:v>
                </c:pt>
                <c:pt idx="4">
                  <c:v>7461</c:v>
                </c:pt>
                <c:pt idx="5">
                  <c:v>8577</c:v>
                </c:pt>
                <c:pt idx="6">
                  <c:v>9612</c:v>
                </c:pt>
                <c:pt idx="7">
                  <c:v>11589</c:v>
                </c:pt>
                <c:pt idx="8">
                  <c:v>12796</c:v>
                </c:pt>
                <c:pt idx="9">
                  <c:v>13149</c:v>
                </c:pt>
                <c:pt idx="10">
                  <c:v>13523</c:v>
                </c:pt>
                <c:pt idx="11">
                  <c:v>14583</c:v>
                </c:pt>
                <c:pt idx="12">
                  <c:v>15140</c:v>
                </c:pt>
                <c:pt idx="13">
                  <c:v>14240</c:v>
                </c:pt>
                <c:pt idx="14">
                  <c:v>14145</c:v>
                </c:pt>
                <c:pt idx="15">
                  <c:v>14838</c:v>
                </c:pt>
                <c:pt idx="16">
                  <c:v>15281</c:v>
                </c:pt>
                <c:pt idx="17">
                  <c:v>17087</c:v>
                </c:pt>
                <c:pt idx="18">
                  <c:v>17029</c:v>
                </c:pt>
                <c:pt idx="19">
                  <c:v>14975</c:v>
                </c:pt>
                <c:pt idx="20">
                  <c:v>14139</c:v>
                </c:pt>
                <c:pt idx="21">
                  <c:v>16416</c:v>
                </c:pt>
                <c:pt idx="22">
                  <c:v>16706</c:v>
                </c:pt>
                <c:pt idx="23">
                  <c:v>14716</c:v>
                </c:pt>
              </c:numCache>
            </c:numRef>
          </c:val>
          <c:smooth val="0"/>
          <c:extLst>
            <c:ext xmlns:c16="http://schemas.microsoft.com/office/drawing/2014/chart" uri="{C3380CC4-5D6E-409C-BE32-E72D297353CC}">
              <c16:uniqueId val="{00000004-D4D2-472B-A513-E775ADD87E95}"/>
            </c:ext>
          </c:extLst>
        </c:ser>
        <c:ser>
          <c:idx val="5"/>
          <c:order val="4"/>
          <c:tx>
            <c:strRef>
              <c:f>Sheet1!$A$7</c:f>
              <c:strCache>
                <c:ptCount val="1"/>
                <c:pt idx="0">
                  <c:v>Benzodiazepines</c:v>
                </c:pt>
              </c:strCache>
            </c:strRef>
          </c:tx>
          <c:spPr>
            <a:ln w="28575" cap="rnd">
              <a:solidFill>
                <a:schemeClr val="accent6"/>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Sheet1!$B$7:$Y$7</c:f>
              <c:numCache>
                <c:formatCode>#,##0</c:formatCode>
                <c:ptCount val="24"/>
                <c:pt idx="0">
                  <c:v>1135</c:v>
                </c:pt>
                <c:pt idx="1">
                  <c:v>1298</c:v>
                </c:pt>
                <c:pt idx="2">
                  <c:v>1594</c:v>
                </c:pt>
                <c:pt idx="3">
                  <c:v>2022</c:v>
                </c:pt>
                <c:pt idx="4">
                  <c:v>2248</c:v>
                </c:pt>
                <c:pt idx="5">
                  <c:v>2627</c:v>
                </c:pt>
                <c:pt idx="6">
                  <c:v>3084</c:v>
                </c:pt>
                <c:pt idx="7">
                  <c:v>3835</c:v>
                </c:pt>
                <c:pt idx="8">
                  <c:v>4500</c:v>
                </c:pt>
                <c:pt idx="9">
                  <c:v>5010</c:v>
                </c:pt>
                <c:pt idx="10">
                  <c:v>5567</c:v>
                </c:pt>
                <c:pt idx="11">
                  <c:v>6497</c:v>
                </c:pt>
                <c:pt idx="12">
                  <c:v>6872</c:v>
                </c:pt>
                <c:pt idx="13">
                  <c:v>6524</c:v>
                </c:pt>
                <c:pt idx="14">
                  <c:v>6973</c:v>
                </c:pt>
                <c:pt idx="15">
                  <c:v>7945</c:v>
                </c:pt>
                <c:pt idx="16">
                  <c:v>8791</c:v>
                </c:pt>
                <c:pt idx="17">
                  <c:v>10684</c:v>
                </c:pt>
                <c:pt idx="18">
                  <c:v>11537</c:v>
                </c:pt>
                <c:pt idx="19">
                  <c:v>10724</c:v>
                </c:pt>
                <c:pt idx="20">
                  <c:v>9711</c:v>
                </c:pt>
                <c:pt idx="21">
                  <c:v>12290</c:v>
                </c:pt>
                <c:pt idx="22">
                  <c:v>12499</c:v>
                </c:pt>
                <c:pt idx="23">
                  <c:v>10964</c:v>
                </c:pt>
              </c:numCache>
            </c:numRef>
          </c:val>
          <c:smooth val="0"/>
          <c:extLst>
            <c:ext xmlns:c16="http://schemas.microsoft.com/office/drawing/2014/chart" uri="{C3380CC4-5D6E-409C-BE32-E72D297353CC}">
              <c16:uniqueId val="{00000025-D4D2-472B-A513-E775ADD87E95}"/>
            </c:ext>
          </c:extLst>
        </c:ser>
        <c:ser>
          <c:idx val="0"/>
          <c:order val="5"/>
          <c:tx>
            <c:strRef>
              <c:f>Sheet1!$A$4</c:f>
              <c:strCache>
                <c:ptCount val="1"/>
                <c:pt idx="0">
                  <c:v>Heroin</c:v>
                </c:pt>
              </c:strCache>
            </c:strRef>
          </c:tx>
          <c:spPr>
            <a:ln w="28575" cap="rnd">
              <a:solidFill>
                <a:schemeClr val="accent1"/>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Sheet1!$B$4:$Y$4</c:f>
              <c:numCache>
                <c:formatCode>#,##0</c:formatCode>
                <c:ptCount val="24"/>
                <c:pt idx="0">
                  <c:v>1960</c:v>
                </c:pt>
                <c:pt idx="1">
                  <c:v>1842</c:v>
                </c:pt>
                <c:pt idx="2">
                  <c:v>1779</c:v>
                </c:pt>
                <c:pt idx="3">
                  <c:v>2089</c:v>
                </c:pt>
                <c:pt idx="4">
                  <c:v>2080</c:v>
                </c:pt>
                <c:pt idx="5">
                  <c:v>1878</c:v>
                </c:pt>
                <c:pt idx="6">
                  <c:v>2009</c:v>
                </c:pt>
                <c:pt idx="7">
                  <c:v>2088</c:v>
                </c:pt>
                <c:pt idx="8">
                  <c:v>2399</c:v>
                </c:pt>
                <c:pt idx="9">
                  <c:v>3041</c:v>
                </c:pt>
                <c:pt idx="10">
                  <c:v>3278</c:v>
                </c:pt>
                <c:pt idx="11">
                  <c:v>3036</c:v>
                </c:pt>
                <c:pt idx="12">
                  <c:v>4397</c:v>
                </c:pt>
                <c:pt idx="13">
                  <c:v>5925</c:v>
                </c:pt>
                <c:pt idx="14">
                  <c:v>8257</c:v>
                </c:pt>
                <c:pt idx="15">
                  <c:v>10574</c:v>
                </c:pt>
                <c:pt idx="16">
                  <c:v>12989</c:v>
                </c:pt>
                <c:pt idx="17">
                  <c:v>15469</c:v>
                </c:pt>
                <c:pt idx="18">
                  <c:v>15482</c:v>
                </c:pt>
                <c:pt idx="19">
                  <c:v>14996</c:v>
                </c:pt>
                <c:pt idx="20">
                  <c:v>14019</c:v>
                </c:pt>
                <c:pt idx="21">
                  <c:v>13165</c:v>
                </c:pt>
                <c:pt idx="22">
                  <c:v>9173</c:v>
                </c:pt>
                <c:pt idx="23">
                  <c:v>5871</c:v>
                </c:pt>
              </c:numCache>
            </c:numRef>
          </c:val>
          <c:smooth val="0"/>
          <c:extLst>
            <c:ext xmlns:c16="http://schemas.microsoft.com/office/drawing/2014/chart" uri="{C3380CC4-5D6E-409C-BE32-E72D297353CC}">
              <c16:uniqueId val="{00000000-D4D2-472B-A513-E775ADD87E95}"/>
            </c:ext>
          </c:extLst>
        </c:ser>
        <c:ser>
          <c:idx val="6"/>
          <c:order val="6"/>
          <c:tx>
            <c:strRef>
              <c:f>Sheet1!$A$8</c:f>
              <c:strCache>
                <c:ptCount val="1"/>
                <c:pt idx="0">
                  <c:v>Antidepressants</c:v>
                </c:pt>
              </c:strCache>
            </c:strRef>
          </c:tx>
          <c:spPr>
            <a:ln w="28575" cap="rnd">
              <a:solidFill>
                <a:schemeClr val="accent1">
                  <a:lumMod val="60000"/>
                </a:schemeClr>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Sheet1!$B$8:$Y$8</c:f>
              <c:numCache>
                <c:formatCode>#,##0</c:formatCode>
                <c:ptCount val="24"/>
                <c:pt idx="0">
                  <c:v>1749</c:v>
                </c:pt>
                <c:pt idx="1">
                  <c:v>1798</c:v>
                </c:pt>
                <c:pt idx="2">
                  <c:v>2017</c:v>
                </c:pt>
                <c:pt idx="3">
                  <c:v>2370</c:v>
                </c:pt>
                <c:pt idx="4">
                  <c:v>2512</c:v>
                </c:pt>
                <c:pt idx="5">
                  <c:v>2758</c:v>
                </c:pt>
                <c:pt idx="6">
                  <c:v>2861</c:v>
                </c:pt>
                <c:pt idx="7">
                  <c:v>3133</c:v>
                </c:pt>
                <c:pt idx="8">
                  <c:v>3425</c:v>
                </c:pt>
                <c:pt idx="9">
                  <c:v>3610</c:v>
                </c:pt>
                <c:pt idx="10">
                  <c:v>3768</c:v>
                </c:pt>
                <c:pt idx="11">
                  <c:v>3889</c:v>
                </c:pt>
                <c:pt idx="12">
                  <c:v>4113</c:v>
                </c:pt>
                <c:pt idx="13">
                  <c:v>4259</c:v>
                </c:pt>
                <c:pt idx="14">
                  <c:v>4458</c:v>
                </c:pt>
                <c:pt idx="15">
                  <c:v>4768</c:v>
                </c:pt>
                <c:pt idx="16">
                  <c:v>4894</c:v>
                </c:pt>
                <c:pt idx="17">
                  <c:v>4812</c:v>
                </c:pt>
                <c:pt idx="18">
                  <c:v>5269</c:v>
                </c:pt>
                <c:pt idx="19">
                  <c:v>5064</c:v>
                </c:pt>
                <c:pt idx="20">
                  <c:v>5175</c:v>
                </c:pt>
                <c:pt idx="21">
                  <c:v>5597</c:v>
                </c:pt>
                <c:pt idx="22">
                  <c:v>5859</c:v>
                </c:pt>
                <c:pt idx="23">
                  <c:v>5863</c:v>
                </c:pt>
              </c:numCache>
            </c:numRef>
          </c:val>
          <c:smooth val="0"/>
          <c:extLst>
            <c:ext xmlns:c16="http://schemas.microsoft.com/office/drawing/2014/chart" uri="{C3380CC4-5D6E-409C-BE32-E72D297353CC}">
              <c16:uniqueId val="{00000026-D4D2-472B-A513-E775ADD87E95}"/>
            </c:ext>
          </c:extLst>
        </c:ser>
        <c:dLbls>
          <c:showLegendKey val="0"/>
          <c:showVal val="0"/>
          <c:showCatName val="0"/>
          <c:showSerName val="0"/>
          <c:showPercent val="0"/>
          <c:showBubbleSize val="0"/>
        </c:dLbls>
        <c:smooth val="0"/>
        <c:axId val="495692360"/>
        <c:axId val="495692688"/>
      </c:lineChart>
      <c:catAx>
        <c:axId val="495692360"/>
        <c:scaling>
          <c:orientation val="minMax"/>
        </c:scaling>
        <c:delete val="0"/>
        <c:axPos val="b"/>
        <c:numFmt formatCode="#,##0" sourceLinked="0"/>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0" i="0" u="none" strike="noStrike" kern="1200" baseline="0">
                <a:solidFill>
                  <a:schemeClr val="tx1"/>
                </a:solidFill>
                <a:latin typeface="+mn-lt"/>
                <a:ea typeface="+mn-ea"/>
                <a:cs typeface="+mn-cs"/>
              </a:defRPr>
            </a:pPr>
            <a:endParaRPr lang="en-US"/>
          </a:p>
        </c:txPr>
        <c:crossAx val="495692688"/>
        <c:crosses val="autoZero"/>
        <c:auto val="1"/>
        <c:lblAlgn val="ctr"/>
        <c:lblOffset val="100"/>
        <c:tickLblSkip val="1"/>
        <c:tickMarkSkip val="1"/>
        <c:noMultiLvlLbl val="0"/>
      </c:catAx>
      <c:valAx>
        <c:axId val="495692688"/>
        <c:scaling>
          <c:orientation val="minMax"/>
          <c:max val="10000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495692360"/>
        <c:crosses val="autoZero"/>
        <c:crossBetween val="midCat"/>
        <c:majorUnit val="20000"/>
      </c:valAx>
      <c:spPr>
        <a:noFill/>
        <a:ln>
          <a:noFill/>
        </a:ln>
        <a:effectLst/>
      </c:spPr>
    </c:plotArea>
    <c:legend>
      <c:legendPos val="r"/>
      <c:layout>
        <c:manualLayout>
          <c:xMode val="edge"/>
          <c:yMode val="edge"/>
          <c:x val="0.10673555046125564"/>
          <c:y val="2.5991451816652605E-2"/>
          <c:w val="0.61001582521035747"/>
          <c:h val="0.40842308795733956"/>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0"/>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03496710309142"/>
          <c:y val="5.0546548688629456E-2"/>
          <c:w val="0.87994801355254448"/>
          <c:h val="0.78069325342429374"/>
        </c:manualLayout>
      </c:layout>
      <c:barChart>
        <c:barDir val="col"/>
        <c:grouping val="clustered"/>
        <c:varyColors val="0"/>
        <c:ser>
          <c:idx val="0"/>
          <c:order val="0"/>
          <c:tx>
            <c:strRef>
              <c:f>Sheet1!$A$2</c:f>
              <c:strCache>
                <c:ptCount val="1"/>
                <c:pt idx="0">
                  <c:v>  Total</c:v>
                </c:pt>
              </c:strCache>
            </c:strRef>
          </c:tx>
          <c:spPr>
            <a:solidFill>
              <a:schemeClr val="accent1"/>
            </a:solidFill>
            <a:ln>
              <a:noFill/>
            </a:ln>
            <a:effectLst/>
          </c:spPr>
          <c:invertIfNegative val="0"/>
          <c:dLbls>
            <c:dLbl>
              <c:idx val="1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525-4167-A37D-55905EF1BD14}"/>
                </c:ext>
              </c:extLst>
            </c:dLbl>
            <c:dLbl>
              <c:idx val="1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525-4167-A37D-55905EF1BD14}"/>
                </c:ext>
              </c:extLst>
            </c:dLbl>
            <c:dLbl>
              <c:idx val="21"/>
              <c:layout>
                <c:manualLayout>
                  <c:x val="-8.9355853353676445E-3"/>
                  <c:y val="-1.2370527360019426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26E-4FD3-B956-CBB015D23347}"/>
                </c:ext>
              </c:extLst>
            </c:dLbl>
            <c:dLbl>
              <c:idx val="2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0B8-4C05-A7BC-FFC4619E1CF4}"/>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Sheet1!$B$2:$Y$2</c:f>
              <c:numCache>
                <c:formatCode>#,##0</c:formatCode>
                <c:ptCount val="24"/>
                <c:pt idx="0">
                  <c:v>8050</c:v>
                </c:pt>
                <c:pt idx="1">
                  <c:v>8407</c:v>
                </c:pt>
                <c:pt idx="2">
                  <c:v>9496</c:v>
                </c:pt>
                <c:pt idx="3">
                  <c:v>11920</c:v>
                </c:pt>
                <c:pt idx="4">
                  <c:v>12940</c:v>
                </c:pt>
                <c:pt idx="5">
                  <c:v>13756</c:v>
                </c:pt>
                <c:pt idx="6">
                  <c:v>14918</c:v>
                </c:pt>
                <c:pt idx="7">
                  <c:v>17545</c:v>
                </c:pt>
                <c:pt idx="8">
                  <c:v>18516</c:v>
                </c:pt>
                <c:pt idx="9">
                  <c:v>19582</c:v>
                </c:pt>
                <c:pt idx="10">
                  <c:v>20422</c:v>
                </c:pt>
                <c:pt idx="11">
                  <c:v>21089</c:v>
                </c:pt>
                <c:pt idx="12">
                  <c:v>22784</c:v>
                </c:pt>
                <c:pt idx="13">
                  <c:v>23166</c:v>
                </c:pt>
                <c:pt idx="14">
                  <c:v>25052</c:v>
                </c:pt>
                <c:pt idx="15">
                  <c:v>28647</c:v>
                </c:pt>
                <c:pt idx="16">
                  <c:v>33091</c:v>
                </c:pt>
                <c:pt idx="17">
                  <c:v>42249</c:v>
                </c:pt>
                <c:pt idx="18">
                  <c:v>47600</c:v>
                </c:pt>
                <c:pt idx="19">
                  <c:v>46802</c:v>
                </c:pt>
                <c:pt idx="20">
                  <c:v>49860</c:v>
                </c:pt>
                <c:pt idx="21">
                  <c:v>68630</c:v>
                </c:pt>
                <c:pt idx="22">
                  <c:v>80411</c:v>
                </c:pt>
                <c:pt idx="23">
                  <c:v>81806</c:v>
                </c:pt>
              </c:numCache>
            </c:numRef>
          </c:val>
          <c:extLst>
            <c:ext xmlns:c16="http://schemas.microsoft.com/office/drawing/2014/chart" uri="{C3380CC4-5D6E-409C-BE32-E72D297353CC}">
              <c16:uniqueId val="{00000000-35BA-427D-93CD-5271BD2ABA71}"/>
            </c:ext>
          </c:extLst>
        </c:ser>
        <c:dLbls>
          <c:showLegendKey val="0"/>
          <c:showVal val="0"/>
          <c:showCatName val="0"/>
          <c:showSerName val="0"/>
          <c:showPercent val="0"/>
          <c:showBubbleSize val="0"/>
        </c:dLbls>
        <c:gapWidth val="20"/>
        <c:overlap val="-2"/>
        <c:axId val="653245520"/>
        <c:axId val="653244536"/>
      </c:barChart>
      <c:lineChart>
        <c:grouping val="standard"/>
        <c:varyColors val="0"/>
        <c:ser>
          <c:idx val="1"/>
          <c:order val="1"/>
          <c:tx>
            <c:strRef>
              <c:f>Sheet1!$A$3</c:f>
              <c:strCache>
                <c:ptCount val="1"/>
                <c:pt idx="0">
                  <c:v>  Female</c:v>
                </c:pt>
              </c:strCache>
            </c:strRef>
          </c:tx>
          <c:spPr>
            <a:ln w="28575" cap="rnd">
              <a:solidFill>
                <a:schemeClr val="accent2"/>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Sheet1!$B$3:$Y$3</c:f>
              <c:numCache>
                <c:formatCode>#,##0</c:formatCode>
                <c:ptCount val="24"/>
                <c:pt idx="0">
                  <c:v>2057</c:v>
                </c:pt>
                <c:pt idx="1">
                  <c:v>2264</c:v>
                </c:pt>
                <c:pt idx="2">
                  <c:v>2767</c:v>
                </c:pt>
                <c:pt idx="3">
                  <c:v>3760</c:v>
                </c:pt>
                <c:pt idx="4">
                  <c:v>4138</c:v>
                </c:pt>
                <c:pt idx="5">
                  <c:v>4643</c:v>
                </c:pt>
                <c:pt idx="6">
                  <c:v>5161</c:v>
                </c:pt>
                <c:pt idx="7">
                  <c:v>5945</c:v>
                </c:pt>
                <c:pt idx="8">
                  <c:v>6581</c:v>
                </c:pt>
                <c:pt idx="9">
                  <c:v>6819</c:v>
                </c:pt>
                <c:pt idx="10">
                  <c:v>7287</c:v>
                </c:pt>
                <c:pt idx="11">
                  <c:v>7734</c:v>
                </c:pt>
                <c:pt idx="12">
                  <c:v>8325</c:v>
                </c:pt>
                <c:pt idx="13">
                  <c:v>8432</c:v>
                </c:pt>
                <c:pt idx="14">
                  <c:v>9055</c:v>
                </c:pt>
                <c:pt idx="15">
                  <c:v>10227</c:v>
                </c:pt>
                <c:pt idx="16">
                  <c:v>11420</c:v>
                </c:pt>
                <c:pt idx="17">
                  <c:v>13751</c:v>
                </c:pt>
                <c:pt idx="18">
                  <c:v>15263</c:v>
                </c:pt>
                <c:pt idx="19">
                  <c:v>14724</c:v>
                </c:pt>
                <c:pt idx="20">
                  <c:v>15225</c:v>
                </c:pt>
                <c:pt idx="21">
                  <c:v>19970</c:v>
                </c:pt>
                <c:pt idx="22">
                  <c:v>23654</c:v>
                </c:pt>
                <c:pt idx="23">
                  <c:v>23421</c:v>
                </c:pt>
              </c:numCache>
            </c:numRef>
          </c:val>
          <c:smooth val="0"/>
          <c:extLst>
            <c:ext xmlns:c16="http://schemas.microsoft.com/office/drawing/2014/chart" uri="{C3380CC4-5D6E-409C-BE32-E72D297353CC}">
              <c16:uniqueId val="{00000001-35BA-427D-93CD-5271BD2ABA71}"/>
            </c:ext>
          </c:extLst>
        </c:ser>
        <c:ser>
          <c:idx val="2"/>
          <c:order val="2"/>
          <c:tx>
            <c:strRef>
              <c:f>Sheet1!$A$4</c:f>
              <c:strCache>
                <c:ptCount val="1"/>
                <c:pt idx="0">
                  <c:v>  Male</c:v>
                </c:pt>
              </c:strCache>
            </c:strRef>
          </c:tx>
          <c:spPr>
            <a:ln w="28575" cap="rnd">
              <a:solidFill>
                <a:schemeClr val="accent4"/>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Sheet1!$B$4:$Y$4</c:f>
              <c:numCache>
                <c:formatCode>#,##0</c:formatCode>
                <c:ptCount val="24"/>
                <c:pt idx="0">
                  <c:v>5993</c:v>
                </c:pt>
                <c:pt idx="1">
                  <c:v>6143</c:v>
                </c:pt>
                <c:pt idx="2">
                  <c:v>6729</c:v>
                </c:pt>
                <c:pt idx="3">
                  <c:v>8160</c:v>
                </c:pt>
                <c:pt idx="4">
                  <c:v>8802</c:v>
                </c:pt>
                <c:pt idx="5">
                  <c:v>9113</c:v>
                </c:pt>
                <c:pt idx="6">
                  <c:v>9756</c:v>
                </c:pt>
                <c:pt idx="7">
                  <c:v>11600</c:v>
                </c:pt>
                <c:pt idx="8">
                  <c:v>11935</c:v>
                </c:pt>
                <c:pt idx="9">
                  <c:v>12763</c:v>
                </c:pt>
                <c:pt idx="10">
                  <c:v>13135</c:v>
                </c:pt>
                <c:pt idx="11">
                  <c:v>13355</c:v>
                </c:pt>
                <c:pt idx="12">
                  <c:v>14459</c:v>
                </c:pt>
                <c:pt idx="13">
                  <c:v>14733</c:v>
                </c:pt>
                <c:pt idx="14">
                  <c:v>15997</c:v>
                </c:pt>
                <c:pt idx="15">
                  <c:v>18420</c:v>
                </c:pt>
                <c:pt idx="16">
                  <c:v>21671</c:v>
                </c:pt>
                <c:pt idx="17">
                  <c:v>28498</c:v>
                </c:pt>
                <c:pt idx="18">
                  <c:v>32337</c:v>
                </c:pt>
                <c:pt idx="19">
                  <c:v>32078</c:v>
                </c:pt>
                <c:pt idx="20">
                  <c:v>34635</c:v>
                </c:pt>
                <c:pt idx="21">
                  <c:v>48660</c:v>
                </c:pt>
                <c:pt idx="22">
                  <c:v>56757</c:v>
                </c:pt>
                <c:pt idx="23">
                  <c:v>58385</c:v>
                </c:pt>
              </c:numCache>
            </c:numRef>
          </c:val>
          <c:smooth val="0"/>
          <c:extLst>
            <c:ext xmlns:c16="http://schemas.microsoft.com/office/drawing/2014/chart" uri="{C3380CC4-5D6E-409C-BE32-E72D297353CC}">
              <c16:uniqueId val="{00000002-35BA-427D-93CD-5271BD2ABA71}"/>
            </c:ext>
          </c:extLst>
        </c:ser>
        <c:dLbls>
          <c:showLegendKey val="0"/>
          <c:showVal val="0"/>
          <c:showCatName val="0"/>
          <c:showSerName val="0"/>
          <c:showPercent val="0"/>
          <c:showBubbleSize val="0"/>
        </c:dLbls>
        <c:marker val="1"/>
        <c:smooth val="0"/>
        <c:axId val="653245520"/>
        <c:axId val="653244536"/>
      </c:lineChart>
      <c:catAx>
        <c:axId val="653245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653244536"/>
        <c:crosses val="autoZero"/>
        <c:auto val="1"/>
        <c:lblAlgn val="ctr"/>
        <c:lblOffset val="100"/>
        <c:noMultiLvlLbl val="0"/>
      </c:catAx>
      <c:valAx>
        <c:axId val="653244536"/>
        <c:scaling>
          <c:orientation val="minMax"/>
          <c:max val="10000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653245520"/>
        <c:crosses val="autoZero"/>
        <c:crossBetween val="between"/>
        <c:majorUnit val="20000"/>
      </c:valAx>
      <c:spPr>
        <a:noFill/>
        <a:ln>
          <a:noFill/>
        </a:ln>
        <a:effectLst/>
      </c:spPr>
    </c:plotArea>
    <c:legend>
      <c:legendPos val="b"/>
      <c:layout>
        <c:manualLayout>
          <c:xMode val="edge"/>
          <c:yMode val="edge"/>
          <c:x val="0.12241587738594494"/>
          <c:y val="3.75835068519106E-2"/>
          <c:w val="0.18257640599734912"/>
          <c:h val="0.17380690138877225"/>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30802399700037"/>
          <c:y val="3.7169308786040772E-2"/>
          <c:w val="0.86856392950881156"/>
          <c:h val="0.82426471040186677"/>
        </c:manualLayout>
      </c:layout>
      <c:barChart>
        <c:barDir val="col"/>
        <c:grouping val="clustered"/>
        <c:varyColors val="0"/>
        <c:ser>
          <c:idx val="0"/>
          <c:order val="0"/>
          <c:tx>
            <c:strRef>
              <c:f>Sheet1!$A$2</c:f>
              <c:strCache>
                <c:ptCount val="1"/>
                <c:pt idx="0">
                  <c:v>   Total</c:v>
                </c:pt>
              </c:strCache>
            </c:strRef>
          </c:tx>
          <c:spPr>
            <a:solidFill>
              <a:schemeClr val="accent1"/>
            </a:solidFill>
            <a:ln>
              <a:noFill/>
            </a:ln>
            <a:effectLst/>
          </c:spPr>
          <c:invertIfNegative val="0"/>
          <c:dLbls>
            <c:dLbl>
              <c:idx val="1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115-429E-A9FE-E58347068FF3}"/>
                </c:ext>
              </c:extLst>
            </c:dLbl>
            <c:dLbl>
              <c:idx val="20"/>
              <c:layout>
                <c:manualLayout>
                  <c:x val="-1.064573959505051E-2"/>
                  <c:y val="-1.5750456546205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F8-462C-AB35-870118D7E1A6}"/>
                </c:ext>
              </c:extLst>
            </c:dLbl>
            <c:dLbl>
              <c:idx val="2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26F-4087-A000-D34BFCF0F9FC}"/>
                </c:ext>
              </c:extLst>
            </c:dLbl>
            <c:dLbl>
              <c:idx val="23"/>
              <c:layout>
                <c:manualLayout>
                  <c:x val="1.0416666666666449E-2"/>
                  <c:y val="2.625076091034331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E18-4B2F-BE67-CA337B7CB9DA}"/>
                </c:ext>
              </c:extLst>
            </c:dLbl>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Sheet1!$B$2:$Y$2</c:f>
              <c:numCache>
                <c:formatCode>#,##0</c:formatCode>
                <c:ptCount val="24"/>
                <c:pt idx="0">
                  <c:v>3442</c:v>
                </c:pt>
                <c:pt idx="1">
                  <c:v>3785</c:v>
                </c:pt>
                <c:pt idx="2">
                  <c:v>4770</c:v>
                </c:pt>
                <c:pt idx="3">
                  <c:v>6483</c:v>
                </c:pt>
                <c:pt idx="4">
                  <c:v>7461</c:v>
                </c:pt>
                <c:pt idx="5">
                  <c:v>8577</c:v>
                </c:pt>
                <c:pt idx="6">
                  <c:v>9612</c:v>
                </c:pt>
                <c:pt idx="7">
                  <c:v>11589</c:v>
                </c:pt>
                <c:pt idx="8">
                  <c:v>12796</c:v>
                </c:pt>
                <c:pt idx="9">
                  <c:v>13149</c:v>
                </c:pt>
                <c:pt idx="10">
                  <c:v>13523</c:v>
                </c:pt>
                <c:pt idx="11">
                  <c:v>14583</c:v>
                </c:pt>
                <c:pt idx="12">
                  <c:v>15140</c:v>
                </c:pt>
                <c:pt idx="13">
                  <c:v>14240</c:v>
                </c:pt>
                <c:pt idx="14">
                  <c:v>14145</c:v>
                </c:pt>
                <c:pt idx="15">
                  <c:v>14838</c:v>
                </c:pt>
                <c:pt idx="16">
                  <c:v>15281</c:v>
                </c:pt>
                <c:pt idx="17">
                  <c:v>17087</c:v>
                </c:pt>
                <c:pt idx="18">
                  <c:v>17029</c:v>
                </c:pt>
                <c:pt idx="19">
                  <c:v>14975</c:v>
                </c:pt>
                <c:pt idx="20">
                  <c:v>14139</c:v>
                </c:pt>
                <c:pt idx="21">
                  <c:v>16416</c:v>
                </c:pt>
                <c:pt idx="22">
                  <c:v>16706</c:v>
                </c:pt>
                <c:pt idx="23">
                  <c:v>14716</c:v>
                </c:pt>
              </c:numCache>
            </c:numRef>
          </c:val>
          <c:extLst>
            <c:ext xmlns:c16="http://schemas.microsoft.com/office/drawing/2014/chart" uri="{C3380CC4-5D6E-409C-BE32-E72D297353CC}">
              <c16:uniqueId val="{00000000-B89C-4E2E-AA29-4E20259D07E0}"/>
            </c:ext>
          </c:extLst>
        </c:ser>
        <c:dLbls>
          <c:showLegendKey val="0"/>
          <c:showVal val="0"/>
          <c:showCatName val="0"/>
          <c:showSerName val="0"/>
          <c:showPercent val="0"/>
          <c:showBubbleSize val="0"/>
        </c:dLbls>
        <c:gapWidth val="20"/>
        <c:overlap val="-1"/>
        <c:axId val="356989936"/>
        <c:axId val="700930200"/>
      </c:barChart>
      <c:lineChart>
        <c:grouping val="standard"/>
        <c:varyColors val="0"/>
        <c:ser>
          <c:idx val="1"/>
          <c:order val="1"/>
          <c:tx>
            <c:strRef>
              <c:f>Sheet1!$A$3</c:f>
              <c:strCache>
                <c:ptCount val="1"/>
                <c:pt idx="0">
                  <c:v>Prescription Opioids in Combination with Synthetic Opioids </c:v>
                </c:pt>
              </c:strCache>
            </c:strRef>
          </c:tx>
          <c:spPr>
            <a:ln w="28575" cap="rnd">
              <a:solidFill>
                <a:srgbClr val="FFFF00"/>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Sheet1!$B$3:$Y$3</c:f>
              <c:numCache>
                <c:formatCode>General</c:formatCode>
                <c:ptCount val="24"/>
                <c:pt idx="0">
                  <c:v>142</c:v>
                </c:pt>
                <c:pt idx="1">
                  <c:v>167</c:v>
                </c:pt>
                <c:pt idx="2">
                  <c:v>199</c:v>
                </c:pt>
                <c:pt idx="3">
                  <c:v>322</c:v>
                </c:pt>
                <c:pt idx="4">
                  <c:v>344</c:v>
                </c:pt>
                <c:pt idx="5">
                  <c:v>384</c:v>
                </c:pt>
                <c:pt idx="6">
                  <c:v>426</c:v>
                </c:pt>
                <c:pt idx="7">
                  <c:v>573</c:v>
                </c:pt>
                <c:pt idx="8">
                  <c:v>601</c:v>
                </c:pt>
                <c:pt idx="9">
                  <c:v>655</c:v>
                </c:pt>
                <c:pt idx="10">
                  <c:v>872</c:v>
                </c:pt>
                <c:pt idx="11">
                  <c:v>939</c:v>
                </c:pt>
                <c:pt idx="12">
                  <c:v>889</c:v>
                </c:pt>
                <c:pt idx="13">
                  <c:v>861</c:v>
                </c:pt>
                <c:pt idx="14" formatCode="#,##0">
                  <c:v>1015</c:v>
                </c:pt>
                <c:pt idx="15" formatCode="#,##0">
                  <c:v>1489</c:v>
                </c:pt>
                <c:pt idx="16" formatCode="#,##0">
                  <c:v>2263</c:v>
                </c:pt>
                <c:pt idx="17" formatCode="#,##0">
                  <c:v>4055</c:v>
                </c:pt>
                <c:pt idx="18" formatCode="#,##0">
                  <c:v>5444</c:v>
                </c:pt>
                <c:pt idx="19" formatCode="#,##0">
                  <c:v>5417</c:v>
                </c:pt>
                <c:pt idx="20" formatCode="#,##0">
                  <c:v>5876</c:v>
                </c:pt>
                <c:pt idx="21" formatCode="#,##0">
                  <c:v>8626</c:v>
                </c:pt>
                <c:pt idx="22" formatCode="#,##0">
                  <c:v>9644</c:v>
                </c:pt>
                <c:pt idx="23" formatCode="#,##0">
                  <c:v>8310</c:v>
                </c:pt>
              </c:numCache>
            </c:numRef>
          </c:val>
          <c:smooth val="0"/>
          <c:extLst>
            <c:ext xmlns:c16="http://schemas.microsoft.com/office/drawing/2014/chart" uri="{C3380CC4-5D6E-409C-BE32-E72D297353CC}">
              <c16:uniqueId val="{00000001-B89C-4E2E-AA29-4E20259D07E0}"/>
            </c:ext>
          </c:extLst>
        </c:ser>
        <c:ser>
          <c:idx val="4"/>
          <c:order val="3"/>
          <c:tx>
            <c:strRef>
              <c:f>Sheet1!$A$6</c:f>
              <c:strCache>
                <c:ptCount val="1"/>
                <c:pt idx="0">
                  <c:v>Prescription Opioids without any other Opioid</c:v>
                </c:pt>
              </c:strCache>
            </c:strRef>
          </c:tx>
          <c:spPr>
            <a:ln w="28575" cap="rnd">
              <a:solidFill>
                <a:schemeClr val="accent6">
                  <a:lumMod val="40000"/>
                  <a:lumOff val="60000"/>
                </a:schemeClr>
              </a:solidFill>
              <a:round/>
            </a:ln>
            <a:effectLst/>
          </c:spPr>
          <c:marker>
            <c:symbol val="none"/>
          </c:marker>
          <c:cat>
            <c:strRef>
              <c:f>Sheet1!$B$1:$X$1</c:f>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f>Sheet1!$B$6:$Y$6</c:f>
              <c:numCache>
                <c:formatCode>#,##0</c:formatCode>
                <c:ptCount val="24"/>
                <c:pt idx="0">
                  <c:v>2604</c:v>
                </c:pt>
                <c:pt idx="1">
                  <c:v>3055</c:v>
                </c:pt>
                <c:pt idx="2">
                  <c:v>4003</c:v>
                </c:pt>
                <c:pt idx="3">
                  <c:v>5544</c:v>
                </c:pt>
                <c:pt idx="4">
                  <c:v>6485</c:v>
                </c:pt>
                <c:pt idx="5">
                  <c:v>7610</c:v>
                </c:pt>
                <c:pt idx="6">
                  <c:v>8480</c:v>
                </c:pt>
                <c:pt idx="7">
                  <c:v>10185</c:v>
                </c:pt>
                <c:pt idx="8">
                  <c:v>11396</c:v>
                </c:pt>
                <c:pt idx="9">
                  <c:v>11514</c:v>
                </c:pt>
                <c:pt idx="10">
                  <c:v>11803</c:v>
                </c:pt>
                <c:pt idx="11">
                  <c:v>12872</c:v>
                </c:pt>
                <c:pt idx="12">
                  <c:v>13226</c:v>
                </c:pt>
                <c:pt idx="13">
                  <c:v>12232</c:v>
                </c:pt>
                <c:pt idx="14">
                  <c:v>11648</c:v>
                </c:pt>
                <c:pt idx="15">
                  <c:v>11704</c:v>
                </c:pt>
                <c:pt idx="16">
                  <c:v>11321</c:v>
                </c:pt>
                <c:pt idx="17">
                  <c:v>11380</c:v>
                </c:pt>
                <c:pt idx="18">
                  <c:v>10289</c:v>
                </c:pt>
                <c:pt idx="19">
                  <c:v>8491</c:v>
                </c:pt>
                <c:pt idx="20">
                  <c:v>7362</c:v>
                </c:pt>
                <c:pt idx="21">
                  <c:v>7114</c:v>
                </c:pt>
                <c:pt idx="22">
                  <c:v>6626</c:v>
                </c:pt>
                <c:pt idx="23">
                  <c:v>6124</c:v>
                </c:pt>
              </c:numCache>
            </c:numRef>
          </c:val>
          <c:smooth val="0"/>
          <c:extLst>
            <c:ext xmlns:c16="http://schemas.microsoft.com/office/drawing/2014/chart" uri="{C3380CC4-5D6E-409C-BE32-E72D297353CC}">
              <c16:uniqueId val="{00000003-DE27-4CFA-AABD-0BD4B62EFF76}"/>
            </c:ext>
          </c:extLst>
        </c:ser>
        <c:dLbls>
          <c:showLegendKey val="0"/>
          <c:showVal val="0"/>
          <c:showCatName val="0"/>
          <c:showSerName val="0"/>
          <c:showPercent val="0"/>
          <c:showBubbleSize val="0"/>
        </c:dLbls>
        <c:marker val="1"/>
        <c:smooth val="0"/>
        <c:axId val="356989936"/>
        <c:axId val="700930200"/>
        <c:extLst>
          <c:ext xmlns:c15="http://schemas.microsoft.com/office/drawing/2012/chart" uri="{02D57815-91ED-43cb-92C2-25804820EDAC}">
            <c15:filteredLineSeries>
              <c15:ser>
                <c:idx val="3"/>
                <c:order val="2"/>
                <c:tx>
                  <c:strRef>
                    <c:extLst>
                      <c:ext uri="{02D57815-91ED-43cb-92C2-25804820EDAC}">
                        <c15:formulaRef>
                          <c15:sqref>Sheet1!$A$5</c15:sqref>
                        </c15:formulaRef>
                      </c:ext>
                    </c:extLst>
                    <c:strCache>
                      <c:ptCount val="1"/>
                      <c:pt idx="0">
                        <c:v>Prescription Opioids in Combination with Any Other Opioid</c:v>
                      </c:pt>
                    </c:strCache>
                  </c:strRef>
                </c:tx>
                <c:spPr>
                  <a:ln w="28575" cap="rnd">
                    <a:solidFill>
                      <a:schemeClr val="accent4"/>
                    </a:solidFill>
                    <a:round/>
                  </a:ln>
                  <a:effectLst/>
                </c:spPr>
                <c:marker>
                  <c:symbol val="none"/>
                </c:marker>
                <c:cat>
                  <c:strRef>
                    <c:extLst>
                      <c:ext uri="{02D57815-91ED-43cb-92C2-25804820EDAC}">
                        <c15:formulaRef>
                          <c15:sqref>Sheet1!$B$1:$X$1</c15:sqref>
                        </c15:formulaRef>
                      </c:ext>
                    </c:extLst>
                    <c:strCache>
                      <c:ptCount val="23"/>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strCache>
                  </c:strRef>
                </c:cat>
                <c:val>
                  <c:numRef>
                    <c:extLst>
                      <c:ext uri="{02D57815-91ED-43cb-92C2-25804820EDAC}">
                        <c15:formulaRef>
                          <c15:sqref>Sheet1!$B$5:$Y$5</c15:sqref>
                        </c15:formulaRef>
                      </c:ext>
                    </c:extLst>
                    <c:numCache>
                      <c:formatCode>#,##0</c:formatCode>
                      <c:ptCount val="24"/>
                      <c:pt idx="0">
                        <c:v>838</c:v>
                      </c:pt>
                      <c:pt idx="1">
                        <c:v>730</c:v>
                      </c:pt>
                      <c:pt idx="2">
                        <c:v>767</c:v>
                      </c:pt>
                      <c:pt idx="3">
                        <c:v>939</c:v>
                      </c:pt>
                      <c:pt idx="4">
                        <c:v>976</c:v>
                      </c:pt>
                      <c:pt idx="5">
                        <c:v>967</c:v>
                      </c:pt>
                      <c:pt idx="6">
                        <c:v>1132</c:v>
                      </c:pt>
                      <c:pt idx="7">
                        <c:v>1404</c:v>
                      </c:pt>
                      <c:pt idx="8">
                        <c:v>1400</c:v>
                      </c:pt>
                      <c:pt idx="9">
                        <c:v>1635</c:v>
                      </c:pt>
                      <c:pt idx="10">
                        <c:v>1720</c:v>
                      </c:pt>
                      <c:pt idx="11">
                        <c:v>1711</c:v>
                      </c:pt>
                      <c:pt idx="12">
                        <c:v>1914</c:v>
                      </c:pt>
                      <c:pt idx="13">
                        <c:v>2008</c:v>
                      </c:pt>
                      <c:pt idx="14">
                        <c:v>2497</c:v>
                      </c:pt>
                      <c:pt idx="15">
                        <c:v>3134</c:v>
                      </c:pt>
                      <c:pt idx="16">
                        <c:v>3960</c:v>
                      </c:pt>
                      <c:pt idx="17">
                        <c:v>5707</c:v>
                      </c:pt>
                      <c:pt idx="18">
                        <c:v>6740</c:v>
                      </c:pt>
                      <c:pt idx="19">
                        <c:v>6484</c:v>
                      </c:pt>
                      <c:pt idx="20">
                        <c:v>6777</c:v>
                      </c:pt>
                      <c:pt idx="21">
                        <c:v>9302</c:v>
                      </c:pt>
                      <c:pt idx="22">
                        <c:v>10080</c:v>
                      </c:pt>
                      <c:pt idx="23">
                        <c:v>8592</c:v>
                      </c:pt>
                    </c:numCache>
                  </c:numRef>
                </c:val>
                <c:smooth val="0"/>
                <c:extLst>
                  <c:ext xmlns:c16="http://schemas.microsoft.com/office/drawing/2014/chart" uri="{C3380CC4-5D6E-409C-BE32-E72D297353CC}">
                    <c16:uniqueId val="{00000002-DE27-4CFA-AABD-0BD4B62EFF76}"/>
                  </c:ext>
                </c:extLst>
              </c15:ser>
            </c15:filteredLineSeries>
          </c:ext>
        </c:extLst>
      </c:lineChart>
      <c:catAx>
        <c:axId val="35698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700930200"/>
        <c:crosses val="autoZero"/>
        <c:auto val="1"/>
        <c:lblAlgn val="ctr"/>
        <c:lblOffset val="100"/>
        <c:noMultiLvlLbl val="0"/>
      </c:catAx>
      <c:valAx>
        <c:axId val="700930200"/>
        <c:scaling>
          <c:orientation val="minMax"/>
          <c:max val="2500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56989936"/>
        <c:crosses val="autoZero"/>
        <c:crossBetween val="between"/>
      </c:valAx>
      <c:spPr>
        <a:noFill/>
        <a:ln>
          <a:noFill/>
        </a:ln>
        <a:effectLst/>
      </c:spPr>
    </c:plotArea>
    <c:legend>
      <c:legendPos val="b"/>
      <c:layout>
        <c:manualLayout>
          <c:xMode val="edge"/>
          <c:yMode val="edge"/>
          <c:x val="0.11292650918635171"/>
          <c:y val="1.9793044061363077E-2"/>
          <c:w val="0.61278426134233221"/>
          <c:h val="0.19557850372729801"/>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30801262852064"/>
          <c:y val="3.2016429480880015E-2"/>
          <c:w val="0.86562385875966164"/>
          <c:h val="0.82426471040186677"/>
        </c:manualLayout>
      </c:layout>
      <c:barChart>
        <c:barDir val="col"/>
        <c:grouping val="clustered"/>
        <c:varyColors val="0"/>
        <c:ser>
          <c:idx val="0"/>
          <c:order val="0"/>
          <c:tx>
            <c:strRef>
              <c:f>Sheet1!$A$2</c:f>
              <c:strCache>
                <c:ptCount val="1"/>
                <c:pt idx="0">
                  <c:v> All Heroin</c:v>
                </c:pt>
              </c:strCache>
            </c:strRef>
          </c:tx>
          <c:spPr>
            <a:solidFill>
              <a:schemeClr val="accent1"/>
            </a:solidFill>
            <a:ln>
              <a:noFill/>
            </a:ln>
            <a:effectLst/>
          </c:spPr>
          <c:invertIfNegative val="0"/>
          <c:dLbls>
            <c:dLbl>
              <c:idx val="17"/>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FE-48C1-A9C3-E49F2B2273C0}"/>
                </c:ext>
              </c:extLst>
            </c:dLbl>
            <c:dLbl>
              <c:idx val="21"/>
              <c:layout>
                <c:manualLayout>
                  <c:x val="1.3230429988974749E-2"/>
                  <c:y val="7.729467814982867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9E7-4762-8A5D-52FDF6C9EB41}"/>
                </c:ext>
              </c:extLst>
            </c:dLbl>
            <c:dLbl>
              <c:idx val="22"/>
              <c:layout>
                <c:manualLayout>
                  <c:x val="5.8801911062110598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D96-46F8-947D-BAC9747B3DE6}"/>
                </c:ext>
              </c:extLst>
            </c:dLbl>
            <c:dLbl>
              <c:idx val="23"/>
              <c:layout>
                <c:manualLayout>
                  <c:x val="1.6170525542080011E-2"/>
                  <c:y val="-2.5764892716610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FBE-477F-846B-024311FA198D}"/>
                </c:ext>
              </c:extLst>
            </c:dLbl>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Sheet1!$B$2:$Y$2</c:f>
              <c:numCache>
                <c:formatCode>#,##0</c:formatCode>
                <c:ptCount val="24"/>
                <c:pt idx="0">
                  <c:v>1960</c:v>
                </c:pt>
                <c:pt idx="1">
                  <c:v>1842</c:v>
                </c:pt>
                <c:pt idx="2">
                  <c:v>1779</c:v>
                </c:pt>
                <c:pt idx="3">
                  <c:v>2089</c:v>
                </c:pt>
                <c:pt idx="4">
                  <c:v>2080</c:v>
                </c:pt>
                <c:pt idx="5">
                  <c:v>1878</c:v>
                </c:pt>
                <c:pt idx="6">
                  <c:v>2009</c:v>
                </c:pt>
                <c:pt idx="7">
                  <c:v>2088</c:v>
                </c:pt>
                <c:pt idx="8">
                  <c:v>2399</c:v>
                </c:pt>
                <c:pt idx="9">
                  <c:v>3041</c:v>
                </c:pt>
                <c:pt idx="10">
                  <c:v>3278</c:v>
                </c:pt>
                <c:pt idx="11">
                  <c:v>3036</c:v>
                </c:pt>
                <c:pt idx="12">
                  <c:v>4397</c:v>
                </c:pt>
                <c:pt idx="13">
                  <c:v>5925</c:v>
                </c:pt>
                <c:pt idx="14">
                  <c:v>8257</c:v>
                </c:pt>
                <c:pt idx="15">
                  <c:v>10574</c:v>
                </c:pt>
                <c:pt idx="16">
                  <c:v>12989</c:v>
                </c:pt>
                <c:pt idx="17">
                  <c:v>15469</c:v>
                </c:pt>
                <c:pt idx="18">
                  <c:v>15482</c:v>
                </c:pt>
                <c:pt idx="19">
                  <c:v>14996</c:v>
                </c:pt>
                <c:pt idx="20">
                  <c:v>14019</c:v>
                </c:pt>
                <c:pt idx="21">
                  <c:v>13165</c:v>
                </c:pt>
                <c:pt idx="22">
                  <c:v>9173</c:v>
                </c:pt>
                <c:pt idx="23">
                  <c:v>5871</c:v>
                </c:pt>
              </c:numCache>
            </c:numRef>
          </c:val>
          <c:extLst>
            <c:ext xmlns:c16="http://schemas.microsoft.com/office/drawing/2014/chart" uri="{C3380CC4-5D6E-409C-BE32-E72D297353CC}">
              <c16:uniqueId val="{00000002-0876-4AF7-815F-FCF06334F287}"/>
            </c:ext>
          </c:extLst>
        </c:ser>
        <c:dLbls>
          <c:showLegendKey val="0"/>
          <c:showVal val="0"/>
          <c:showCatName val="0"/>
          <c:showSerName val="0"/>
          <c:showPercent val="0"/>
          <c:showBubbleSize val="0"/>
        </c:dLbls>
        <c:gapWidth val="20"/>
        <c:overlap val="-1"/>
        <c:axId val="356989936"/>
        <c:axId val="700930200"/>
      </c:barChart>
      <c:lineChart>
        <c:grouping val="standard"/>
        <c:varyColors val="0"/>
        <c:ser>
          <c:idx val="1"/>
          <c:order val="1"/>
          <c:tx>
            <c:strRef>
              <c:f>Sheet1!$A$3</c:f>
              <c:strCache>
                <c:ptCount val="1"/>
                <c:pt idx="0">
                  <c:v> Heroin in Combination with Synthetic Opioids other than Methadone</c:v>
                </c:pt>
              </c:strCache>
            </c:strRef>
          </c:tx>
          <c:spPr>
            <a:ln w="28575" cap="rnd">
              <a:solidFill>
                <a:srgbClr val="FFFF00"/>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Sheet1!$B$3:$Y$3</c:f>
              <c:numCache>
                <c:formatCode>#,##0</c:formatCode>
                <c:ptCount val="24"/>
                <c:pt idx="0">
                  <c:v>15</c:v>
                </c:pt>
                <c:pt idx="1">
                  <c:v>18</c:v>
                </c:pt>
                <c:pt idx="2">
                  <c:v>15</c:v>
                </c:pt>
                <c:pt idx="3">
                  <c:v>15</c:v>
                </c:pt>
                <c:pt idx="4">
                  <c:v>16</c:v>
                </c:pt>
                <c:pt idx="5">
                  <c:v>13</c:v>
                </c:pt>
                <c:pt idx="6">
                  <c:v>34</c:v>
                </c:pt>
                <c:pt idx="7">
                  <c:v>113</c:v>
                </c:pt>
                <c:pt idx="8">
                  <c:v>13</c:v>
                </c:pt>
                <c:pt idx="9">
                  <c:v>28</c:v>
                </c:pt>
                <c:pt idx="10">
                  <c:v>29</c:v>
                </c:pt>
                <c:pt idx="11">
                  <c:v>45</c:v>
                </c:pt>
                <c:pt idx="12">
                  <c:v>44</c:v>
                </c:pt>
                <c:pt idx="13">
                  <c:v>69</c:v>
                </c:pt>
                <c:pt idx="14">
                  <c:v>209</c:v>
                </c:pt>
                <c:pt idx="15">
                  <c:v>1027</c:v>
                </c:pt>
                <c:pt idx="16">
                  <c:v>2685</c:v>
                </c:pt>
                <c:pt idx="17">
                  <c:v>5781</c:v>
                </c:pt>
                <c:pt idx="18">
                  <c:v>8091</c:v>
                </c:pt>
                <c:pt idx="19">
                  <c:v>9068</c:v>
                </c:pt>
                <c:pt idx="20">
                  <c:v>8746</c:v>
                </c:pt>
                <c:pt idx="21">
                  <c:v>8990</c:v>
                </c:pt>
                <c:pt idx="22">
                  <c:v>6783</c:v>
                </c:pt>
                <c:pt idx="23">
                  <c:v>4675</c:v>
                </c:pt>
              </c:numCache>
            </c:numRef>
          </c:val>
          <c:smooth val="0"/>
          <c:extLst>
            <c:ext xmlns:c16="http://schemas.microsoft.com/office/drawing/2014/chart" uri="{C3380CC4-5D6E-409C-BE32-E72D297353CC}">
              <c16:uniqueId val="{00000003-0876-4AF7-815F-FCF06334F287}"/>
            </c:ext>
          </c:extLst>
        </c:ser>
        <c:ser>
          <c:idx val="2"/>
          <c:order val="2"/>
          <c:tx>
            <c:strRef>
              <c:f>Sheet1!$A$4</c:f>
              <c:strCache>
                <c:ptCount val="1"/>
                <c:pt idx="0">
                  <c:v> Heroin without any Other Opioid</c:v>
                </c:pt>
              </c:strCache>
            </c:strRef>
          </c:tx>
          <c:spPr>
            <a:ln w="28575" cap="rnd">
              <a:solidFill>
                <a:schemeClr val="accent6">
                  <a:lumMod val="40000"/>
                  <a:lumOff val="60000"/>
                </a:schemeClr>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Sheet1!$B$4:$Y$4</c:f>
              <c:numCache>
                <c:formatCode>General</c:formatCode>
                <c:ptCount val="24"/>
                <c:pt idx="0">
                  <c:v>1316</c:v>
                </c:pt>
                <c:pt idx="1">
                  <c:v>1354</c:v>
                </c:pt>
                <c:pt idx="2">
                  <c:v>1360</c:v>
                </c:pt>
                <c:pt idx="3">
                  <c:v>1620</c:v>
                </c:pt>
                <c:pt idx="4">
                  <c:v>1644</c:v>
                </c:pt>
                <c:pt idx="5">
                  <c:v>1512</c:v>
                </c:pt>
                <c:pt idx="6">
                  <c:v>1562</c:v>
                </c:pt>
                <c:pt idx="7">
                  <c:v>1536</c:v>
                </c:pt>
                <c:pt idx="8">
                  <c:v>1891</c:v>
                </c:pt>
                <c:pt idx="9">
                  <c:v>2398</c:v>
                </c:pt>
                <c:pt idx="10">
                  <c:v>2581</c:v>
                </c:pt>
                <c:pt idx="11">
                  <c:v>2398</c:v>
                </c:pt>
                <c:pt idx="12">
                  <c:v>3498</c:v>
                </c:pt>
                <c:pt idx="13">
                  <c:v>4775</c:v>
                </c:pt>
                <c:pt idx="14">
                  <c:v>6567</c:v>
                </c:pt>
                <c:pt idx="15">
                  <c:v>7839</c:v>
                </c:pt>
                <c:pt idx="16">
                  <c:v>8583</c:v>
                </c:pt>
                <c:pt idx="17">
                  <c:v>8024</c:v>
                </c:pt>
                <c:pt idx="18">
                  <c:v>6072</c:v>
                </c:pt>
                <c:pt idx="19">
                  <c:v>4823</c:v>
                </c:pt>
                <c:pt idx="20">
                  <c:v>4318</c:v>
                </c:pt>
                <c:pt idx="21" formatCode="#,##0">
                  <c:v>3391</c:v>
                </c:pt>
                <c:pt idx="22" formatCode="#,##0">
                  <c:v>1941</c:v>
                </c:pt>
                <c:pt idx="23" formatCode="#,##0">
                  <c:v>1196</c:v>
                </c:pt>
              </c:numCache>
            </c:numRef>
          </c:val>
          <c:smooth val="0"/>
          <c:extLst>
            <c:ext xmlns:c16="http://schemas.microsoft.com/office/drawing/2014/chart" uri="{C3380CC4-5D6E-409C-BE32-E72D297353CC}">
              <c16:uniqueId val="{00000004-0876-4AF7-815F-FCF06334F287}"/>
            </c:ext>
          </c:extLst>
        </c:ser>
        <c:dLbls>
          <c:showLegendKey val="0"/>
          <c:showVal val="0"/>
          <c:showCatName val="0"/>
          <c:showSerName val="0"/>
          <c:showPercent val="0"/>
          <c:showBubbleSize val="0"/>
        </c:dLbls>
        <c:marker val="1"/>
        <c:smooth val="0"/>
        <c:axId val="356989936"/>
        <c:axId val="700930200"/>
      </c:lineChart>
      <c:catAx>
        <c:axId val="35698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700930200"/>
        <c:crosses val="autoZero"/>
        <c:auto val="1"/>
        <c:lblAlgn val="ctr"/>
        <c:lblOffset val="100"/>
        <c:noMultiLvlLbl val="0"/>
      </c:catAx>
      <c:valAx>
        <c:axId val="700930200"/>
        <c:scaling>
          <c:orientation val="minMax"/>
          <c:max val="2500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56989936"/>
        <c:crosses val="autoZero"/>
        <c:crossBetween val="between"/>
      </c:valAx>
      <c:spPr>
        <a:noFill/>
        <a:ln>
          <a:noFill/>
        </a:ln>
        <a:effectLst/>
      </c:spPr>
    </c:plotArea>
    <c:legend>
      <c:legendPos val="b"/>
      <c:layout>
        <c:manualLayout>
          <c:xMode val="edge"/>
          <c:yMode val="edge"/>
          <c:x val="0.10847204738878424"/>
          <c:y val="1.9734690581897057E-2"/>
          <c:w val="0.77570555058787438"/>
          <c:h val="0.20943124912257355"/>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30802399700037"/>
          <c:y val="3.4250614408717496E-2"/>
          <c:w val="0.86856392950881156"/>
          <c:h val="0.79507820353187919"/>
        </c:manualLayout>
      </c:layout>
      <c:barChart>
        <c:barDir val="col"/>
        <c:grouping val="clustered"/>
        <c:varyColors val="0"/>
        <c:ser>
          <c:idx val="0"/>
          <c:order val="0"/>
          <c:tx>
            <c:strRef>
              <c:f>Sheet1!$A$2</c:f>
              <c:strCache>
                <c:ptCount val="1"/>
                <c:pt idx="0">
                  <c:v> Stimulants </c:v>
                </c:pt>
              </c:strCache>
            </c:strRef>
          </c:tx>
          <c:spPr>
            <a:solidFill>
              <a:schemeClr val="accent1"/>
            </a:solidFill>
            <a:ln>
              <a:noFill/>
            </a:ln>
            <a:effectLst/>
          </c:spPr>
          <c:invertIfNegative val="0"/>
          <c:dLbls>
            <c:dLbl>
              <c:idx val="16"/>
              <c:layout>
                <c:manualLayout>
                  <c:x val="-1.3318534961154272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7FA-43EC-AA7D-41A4F91CED9F}"/>
                </c:ext>
              </c:extLst>
            </c:dLbl>
            <c:dLbl>
              <c:idx val="21"/>
              <c:layout>
                <c:manualLayout>
                  <c:x val="-1.775804661487236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7FA-43EC-AA7D-41A4F91CED9F}"/>
                </c:ext>
              </c:extLst>
            </c:dLbl>
            <c:dLbl>
              <c:idx val="2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603-441C-BAD5-CC7BC90EDD72}"/>
                </c:ext>
              </c:extLst>
            </c:dLbl>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Sheet1!$B$2:$Y$2</c:f>
              <c:numCache>
                <c:formatCode>#,##0</c:formatCode>
                <c:ptCount val="24"/>
                <c:pt idx="0">
                  <c:v>4271</c:v>
                </c:pt>
                <c:pt idx="1">
                  <c:v>4017</c:v>
                </c:pt>
                <c:pt idx="2">
                  <c:v>4308</c:v>
                </c:pt>
                <c:pt idx="3">
                  <c:v>5423</c:v>
                </c:pt>
                <c:pt idx="4">
                  <c:v>6215</c:v>
                </c:pt>
                <c:pt idx="5">
                  <c:v>6591</c:v>
                </c:pt>
                <c:pt idx="6">
                  <c:v>7606</c:v>
                </c:pt>
                <c:pt idx="7">
                  <c:v>8668</c:v>
                </c:pt>
                <c:pt idx="8">
                  <c:v>7697</c:v>
                </c:pt>
                <c:pt idx="9">
                  <c:v>6320</c:v>
                </c:pt>
                <c:pt idx="10">
                  <c:v>5824</c:v>
                </c:pt>
                <c:pt idx="11">
                  <c:v>5914</c:v>
                </c:pt>
                <c:pt idx="12">
                  <c:v>6765</c:v>
                </c:pt>
                <c:pt idx="13">
                  <c:v>6879</c:v>
                </c:pt>
                <c:pt idx="14">
                  <c:v>8338</c:v>
                </c:pt>
                <c:pt idx="15">
                  <c:v>9395</c:v>
                </c:pt>
                <c:pt idx="16">
                  <c:v>12122</c:v>
                </c:pt>
                <c:pt idx="17">
                  <c:v>17258</c:v>
                </c:pt>
                <c:pt idx="18">
                  <c:v>23139</c:v>
                </c:pt>
                <c:pt idx="19">
                  <c:v>25877</c:v>
                </c:pt>
                <c:pt idx="20">
                  <c:v>30231</c:v>
                </c:pt>
                <c:pt idx="21">
                  <c:v>40643</c:v>
                </c:pt>
                <c:pt idx="22">
                  <c:v>53495</c:v>
                </c:pt>
                <c:pt idx="23">
                  <c:v>57497</c:v>
                </c:pt>
              </c:numCache>
            </c:numRef>
          </c:val>
          <c:extLst>
            <c:ext xmlns:c16="http://schemas.microsoft.com/office/drawing/2014/chart" uri="{C3380CC4-5D6E-409C-BE32-E72D297353CC}">
              <c16:uniqueId val="{00000002-0021-404F-86B4-1145458A9036}"/>
            </c:ext>
          </c:extLst>
        </c:ser>
        <c:dLbls>
          <c:showLegendKey val="0"/>
          <c:showVal val="0"/>
          <c:showCatName val="0"/>
          <c:showSerName val="0"/>
          <c:showPercent val="0"/>
          <c:showBubbleSize val="0"/>
        </c:dLbls>
        <c:gapWidth val="20"/>
        <c:overlap val="-1"/>
        <c:axId val="356989936"/>
        <c:axId val="700930200"/>
      </c:barChart>
      <c:lineChart>
        <c:grouping val="standard"/>
        <c:varyColors val="0"/>
        <c:ser>
          <c:idx val="1"/>
          <c:order val="1"/>
          <c:tx>
            <c:strRef>
              <c:f>Sheet1!$A$3</c:f>
              <c:strCache>
                <c:ptCount val="1"/>
                <c:pt idx="0">
                  <c:v> Stimulants in Combination with Synthetic Opioids other than Methadone</c:v>
                </c:pt>
              </c:strCache>
            </c:strRef>
          </c:tx>
          <c:spPr>
            <a:ln w="28575" cap="rnd">
              <a:solidFill>
                <a:srgbClr val="FFFF00"/>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Sheet1!$B$3:$Y$3</c:f>
              <c:numCache>
                <c:formatCode>#,##0</c:formatCode>
                <c:ptCount val="24"/>
                <c:pt idx="0">
                  <c:v>58</c:v>
                </c:pt>
                <c:pt idx="1">
                  <c:v>51</c:v>
                </c:pt>
                <c:pt idx="2">
                  <c:v>80</c:v>
                </c:pt>
                <c:pt idx="3">
                  <c:v>83</c:v>
                </c:pt>
                <c:pt idx="4">
                  <c:v>135</c:v>
                </c:pt>
                <c:pt idx="5">
                  <c:v>157</c:v>
                </c:pt>
                <c:pt idx="6">
                  <c:v>203</c:v>
                </c:pt>
                <c:pt idx="7">
                  <c:v>463</c:v>
                </c:pt>
                <c:pt idx="8">
                  <c:v>246</c:v>
                </c:pt>
                <c:pt idx="9">
                  <c:v>227</c:v>
                </c:pt>
                <c:pt idx="10">
                  <c:v>240</c:v>
                </c:pt>
                <c:pt idx="11">
                  <c:v>235</c:v>
                </c:pt>
                <c:pt idx="12">
                  <c:v>274</c:v>
                </c:pt>
                <c:pt idx="13">
                  <c:v>261</c:v>
                </c:pt>
                <c:pt idx="14">
                  <c:v>373</c:v>
                </c:pt>
                <c:pt idx="15">
                  <c:v>869</c:v>
                </c:pt>
                <c:pt idx="16">
                  <c:v>1969</c:v>
                </c:pt>
                <c:pt idx="17">
                  <c:v>5029</c:v>
                </c:pt>
                <c:pt idx="18">
                  <c:v>9262</c:v>
                </c:pt>
                <c:pt idx="19">
                  <c:v>11516</c:v>
                </c:pt>
                <c:pt idx="20">
                  <c:v>14627</c:v>
                </c:pt>
                <c:pt idx="21">
                  <c:v>23782</c:v>
                </c:pt>
                <c:pt idx="22">
                  <c:v>34429</c:v>
                </c:pt>
                <c:pt idx="23">
                  <c:v>39102</c:v>
                </c:pt>
              </c:numCache>
            </c:numRef>
          </c:val>
          <c:smooth val="0"/>
          <c:extLst>
            <c:ext xmlns:c16="http://schemas.microsoft.com/office/drawing/2014/chart" uri="{C3380CC4-5D6E-409C-BE32-E72D297353CC}">
              <c16:uniqueId val="{00000003-0021-404F-86B4-1145458A9036}"/>
            </c:ext>
          </c:extLst>
        </c:ser>
        <c:ser>
          <c:idx val="2"/>
          <c:order val="2"/>
          <c:tx>
            <c:strRef>
              <c:f>Sheet1!$A$4</c:f>
              <c:strCache>
                <c:ptCount val="1"/>
                <c:pt idx="0">
                  <c:v> Stimulants without any Opioid</c:v>
                </c:pt>
              </c:strCache>
            </c:strRef>
          </c:tx>
          <c:spPr>
            <a:ln w="28575" cap="rnd">
              <a:solidFill>
                <a:schemeClr val="accent6">
                  <a:lumMod val="40000"/>
                  <a:lumOff val="60000"/>
                </a:schemeClr>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Sheet1!$B$4:$Y$4</c:f>
              <c:numCache>
                <c:formatCode>#,##0</c:formatCode>
                <c:ptCount val="24"/>
                <c:pt idx="0">
                  <c:v>2170</c:v>
                </c:pt>
                <c:pt idx="1">
                  <c:v>2045</c:v>
                </c:pt>
                <c:pt idx="2">
                  <c:v>2312</c:v>
                </c:pt>
                <c:pt idx="3">
                  <c:v>2845</c:v>
                </c:pt>
                <c:pt idx="4">
                  <c:v>3483</c:v>
                </c:pt>
                <c:pt idx="5">
                  <c:v>3741</c:v>
                </c:pt>
                <c:pt idx="6">
                  <c:v>4391</c:v>
                </c:pt>
                <c:pt idx="7">
                  <c:v>4904</c:v>
                </c:pt>
                <c:pt idx="8">
                  <c:v>4303</c:v>
                </c:pt>
                <c:pt idx="9">
                  <c:v>3235</c:v>
                </c:pt>
                <c:pt idx="10">
                  <c:v>3058</c:v>
                </c:pt>
                <c:pt idx="11">
                  <c:v>3252</c:v>
                </c:pt>
                <c:pt idx="12">
                  <c:v>3510</c:v>
                </c:pt>
                <c:pt idx="13">
                  <c:v>3539</c:v>
                </c:pt>
                <c:pt idx="14">
                  <c:v>4301</c:v>
                </c:pt>
                <c:pt idx="15">
                  <c:v>4396</c:v>
                </c:pt>
                <c:pt idx="16">
                  <c:v>5528</c:v>
                </c:pt>
                <c:pt idx="17">
                  <c:v>7036</c:v>
                </c:pt>
                <c:pt idx="18">
                  <c:v>8684</c:v>
                </c:pt>
                <c:pt idx="19">
                  <c:v>9712</c:v>
                </c:pt>
                <c:pt idx="20">
                  <c:v>11039</c:v>
                </c:pt>
                <c:pt idx="21">
                  <c:v>12677</c:v>
                </c:pt>
                <c:pt idx="22">
                  <c:v>15813</c:v>
                </c:pt>
                <c:pt idx="23">
                  <c:v>16136</c:v>
                </c:pt>
              </c:numCache>
            </c:numRef>
          </c:val>
          <c:smooth val="0"/>
          <c:extLst>
            <c:ext xmlns:c16="http://schemas.microsoft.com/office/drawing/2014/chart" uri="{C3380CC4-5D6E-409C-BE32-E72D297353CC}">
              <c16:uniqueId val="{00000004-0021-404F-86B4-1145458A9036}"/>
            </c:ext>
          </c:extLst>
        </c:ser>
        <c:dLbls>
          <c:showLegendKey val="0"/>
          <c:showVal val="0"/>
          <c:showCatName val="0"/>
          <c:showSerName val="0"/>
          <c:showPercent val="0"/>
          <c:showBubbleSize val="0"/>
        </c:dLbls>
        <c:marker val="1"/>
        <c:smooth val="0"/>
        <c:axId val="356989936"/>
        <c:axId val="700930200"/>
      </c:lineChart>
      <c:catAx>
        <c:axId val="35698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700930200"/>
        <c:crosses val="autoZero"/>
        <c:auto val="1"/>
        <c:lblAlgn val="ctr"/>
        <c:lblOffset val="100"/>
        <c:noMultiLvlLbl val="0"/>
      </c:catAx>
      <c:valAx>
        <c:axId val="700930200"/>
        <c:scaling>
          <c:orientation val="minMax"/>
          <c:max val="60000"/>
          <c:min val="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56989936"/>
        <c:crosses val="autoZero"/>
        <c:crossBetween val="between"/>
      </c:valAx>
      <c:spPr>
        <a:noFill/>
        <a:ln>
          <a:noFill/>
        </a:ln>
        <a:effectLst/>
      </c:spPr>
    </c:plotArea>
    <c:legend>
      <c:legendPos val="b"/>
      <c:layout>
        <c:manualLayout>
          <c:xMode val="edge"/>
          <c:yMode val="edge"/>
          <c:x val="6.0999822303011236E-2"/>
          <c:y val="7.6937352368977576E-3"/>
          <c:w val="0.83775915357972053"/>
          <c:h val="0.20660263005205001"/>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30802399700037"/>
          <c:y val="3.4250614408717496E-2"/>
          <c:w val="0.86856392950881156"/>
          <c:h val="0.79507820353187919"/>
        </c:manualLayout>
      </c:layout>
      <c:barChart>
        <c:barDir val="col"/>
        <c:grouping val="clustered"/>
        <c:varyColors val="0"/>
        <c:ser>
          <c:idx val="0"/>
          <c:order val="0"/>
          <c:tx>
            <c:strRef>
              <c:f>Sheet1!$A$2</c:f>
              <c:strCache>
                <c:ptCount val="1"/>
                <c:pt idx="0">
                  <c:v> All Psychostimulants </c:v>
                </c:pt>
              </c:strCache>
            </c:strRef>
          </c:tx>
          <c:spPr>
            <a:solidFill>
              <a:schemeClr val="accent1"/>
            </a:solidFill>
            <a:ln>
              <a:noFill/>
            </a:ln>
            <a:effectLst/>
          </c:spPr>
          <c:invertIfNegative val="0"/>
          <c:dLbls>
            <c:dLbl>
              <c:idx val="16"/>
              <c:layout>
                <c:manualLayout>
                  <c:x val="-1.3318534961154272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7FA-43EC-AA7D-41A4F91CED9F}"/>
                </c:ext>
              </c:extLst>
            </c:dLbl>
            <c:dLbl>
              <c:idx val="21"/>
              <c:layout>
                <c:manualLayout>
                  <c:x val="-1.7758046614872364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7FA-43EC-AA7D-41A4F91CED9F}"/>
                </c:ext>
              </c:extLst>
            </c:dLbl>
            <c:dLbl>
              <c:idx val="23"/>
              <c:layout>
                <c:manualLayout>
                  <c:x val="-1.0852014234583079E-16"/>
                  <c:y val="-6.34421566137080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097-4F8E-9F98-88BEEB11B187}"/>
                </c:ext>
              </c:extLst>
            </c:dLbl>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Sheet1!$B$2:$Y$2</c:f>
              <c:numCache>
                <c:formatCode>#,##0</c:formatCode>
                <c:ptCount val="24"/>
                <c:pt idx="0">
                  <c:v>547</c:v>
                </c:pt>
                <c:pt idx="1">
                  <c:v>578</c:v>
                </c:pt>
                <c:pt idx="2">
                  <c:v>563</c:v>
                </c:pt>
                <c:pt idx="3">
                  <c:v>941</c:v>
                </c:pt>
                <c:pt idx="4">
                  <c:v>1179</c:v>
                </c:pt>
                <c:pt idx="5">
                  <c:v>1305</c:v>
                </c:pt>
                <c:pt idx="6">
                  <c:v>1608</c:v>
                </c:pt>
                <c:pt idx="7">
                  <c:v>1462</c:v>
                </c:pt>
                <c:pt idx="8">
                  <c:v>1378</c:v>
                </c:pt>
                <c:pt idx="9">
                  <c:v>1302</c:v>
                </c:pt>
                <c:pt idx="10">
                  <c:v>1632</c:v>
                </c:pt>
                <c:pt idx="11">
                  <c:v>1854</c:v>
                </c:pt>
                <c:pt idx="12">
                  <c:v>2266</c:v>
                </c:pt>
                <c:pt idx="13">
                  <c:v>2635</c:v>
                </c:pt>
                <c:pt idx="14">
                  <c:v>3627</c:v>
                </c:pt>
                <c:pt idx="15">
                  <c:v>4298</c:v>
                </c:pt>
                <c:pt idx="16">
                  <c:v>5716</c:v>
                </c:pt>
                <c:pt idx="17">
                  <c:v>7542</c:v>
                </c:pt>
                <c:pt idx="18">
                  <c:v>10333</c:v>
                </c:pt>
                <c:pt idx="19">
                  <c:v>12676</c:v>
                </c:pt>
                <c:pt idx="20">
                  <c:v>16167</c:v>
                </c:pt>
                <c:pt idx="21">
                  <c:v>23837</c:v>
                </c:pt>
                <c:pt idx="22">
                  <c:v>32537</c:v>
                </c:pt>
                <c:pt idx="23">
                  <c:v>34022</c:v>
                </c:pt>
              </c:numCache>
            </c:numRef>
          </c:val>
          <c:extLst>
            <c:ext xmlns:c16="http://schemas.microsoft.com/office/drawing/2014/chart" uri="{C3380CC4-5D6E-409C-BE32-E72D297353CC}">
              <c16:uniqueId val="{00000002-0021-404F-86B4-1145458A9036}"/>
            </c:ext>
          </c:extLst>
        </c:ser>
        <c:dLbls>
          <c:showLegendKey val="0"/>
          <c:showVal val="0"/>
          <c:showCatName val="0"/>
          <c:showSerName val="0"/>
          <c:showPercent val="0"/>
          <c:showBubbleSize val="0"/>
        </c:dLbls>
        <c:gapWidth val="20"/>
        <c:overlap val="-1"/>
        <c:axId val="356989936"/>
        <c:axId val="700930200"/>
      </c:barChart>
      <c:lineChart>
        <c:grouping val="standard"/>
        <c:varyColors val="0"/>
        <c:ser>
          <c:idx val="1"/>
          <c:order val="1"/>
          <c:tx>
            <c:strRef>
              <c:f>Sheet1!$A$3</c:f>
              <c:strCache>
                <c:ptCount val="1"/>
                <c:pt idx="0">
                  <c:v> Psychostimulants in Combination with Synthetic Opioids other than Methadone</c:v>
                </c:pt>
              </c:strCache>
            </c:strRef>
          </c:tx>
          <c:spPr>
            <a:ln w="28575" cap="rnd">
              <a:solidFill>
                <a:srgbClr val="FFFF00"/>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Sheet1!$B$3:$Y$3</c:f>
              <c:numCache>
                <c:formatCode>#,##0</c:formatCode>
                <c:ptCount val="24"/>
                <c:pt idx="0">
                  <c:v>11</c:v>
                </c:pt>
                <c:pt idx="1">
                  <c:v>7</c:v>
                </c:pt>
                <c:pt idx="2">
                  <c:v>6</c:v>
                </c:pt>
                <c:pt idx="3">
                  <c:v>19</c:v>
                </c:pt>
                <c:pt idx="4">
                  <c:v>28</c:v>
                </c:pt>
                <c:pt idx="5">
                  <c:v>29</c:v>
                </c:pt>
                <c:pt idx="6">
                  <c:v>33</c:v>
                </c:pt>
                <c:pt idx="7">
                  <c:v>37</c:v>
                </c:pt>
                <c:pt idx="8">
                  <c:v>35</c:v>
                </c:pt>
                <c:pt idx="9">
                  <c:v>47</c:v>
                </c:pt>
                <c:pt idx="10">
                  <c:v>69</c:v>
                </c:pt>
                <c:pt idx="11">
                  <c:v>73</c:v>
                </c:pt>
                <c:pt idx="12">
                  <c:v>93</c:v>
                </c:pt>
                <c:pt idx="13">
                  <c:v>91</c:v>
                </c:pt>
                <c:pt idx="14">
                  <c:v>142</c:v>
                </c:pt>
                <c:pt idx="15">
                  <c:v>276</c:v>
                </c:pt>
                <c:pt idx="16">
                  <c:v>494</c:v>
                </c:pt>
                <c:pt idx="17">
                  <c:v>1042</c:v>
                </c:pt>
                <c:pt idx="18">
                  <c:v>2546</c:v>
                </c:pt>
                <c:pt idx="19">
                  <c:v>3613</c:v>
                </c:pt>
                <c:pt idx="20">
                  <c:v>5564</c:v>
                </c:pt>
                <c:pt idx="21">
                  <c:v>11717</c:v>
                </c:pt>
                <c:pt idx="22">
                  <c:v>18986</c:v>
                </c:pt>
                <c:pt idx="23">
                  <c:v>21493</c:v>
                </c:pt>
              </c:numCache>
            </c:numRef>
          </c:val>
          <c:smooth val="0"/>
          <c:extLst>
            <c:ext xmlns:c16="http://schemas.microsoft.com/office/drawing/2014/chart" uri="{C3380CC4-5D6E-409C-BE32-E72D297353CC}">
              <c16:uniqueId val="{00000003-0021-404F-86B4-1145458A9036}"/>
            </c:ext>
          </c:extLst>
        </c:ser>
        <c:ser>
          <c:idx val="2"/>
          <c:order val="2"/>
          <c:tx>
            <c:strRef>
              <c:f>Sheet1!$A$4</c:f>
              <c:strCache>
                <c:ptCount val="1"/>
                <c:pt idx="0">
                  <c:v> Psychostimulants without any Opioid</c:v>
                </c:pt>
              </c:strCache>
            </c:strRef>
          </c:tx>
          <c:spPr>
            <a:ln w="28575" cap="rnd">
              <a:solidFill>
                <a:schemeClr val="accent6">
                  <a:lumMod val="40000"/>
                  <a:lumOff val="60000"/>
                </a:schemeClr>
              </a:solidFill>
              <a:round/>
            </a:ln>
            <a:effectLst/>
          </c:spPr>
          <c:marker>
            <c:symbol val="none"/>
          </c:marker>
          <c:cat>
            <c:strRef>
              <c:f>Sheet1!$B$1:$Y$1</c:f>
              <c:strCach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c:v>2018</c:v>
                </c:pt>
                <c:pt idx="20">
                  <c:v>2019</c:v>
                </c:pt>
                <c:pt idx="21">
                  <c:v>2020</c:v>
                </c:pt>
                <c:pt idx="22">
                  <c:v>2021</c:v>
                </c:pt>
                <c:pt idx="23">
                  <c:v>2022</c:v>
                </c:pt>
              </c:strCache>
            </c:strRef>
          </c:cat>
          <c:val>
            <c:numRef>
              <c:f>Sheet1!$B$4:$Y$4</c:f>
              <c:numCache>
                <c:formatCode>#,##0</c:formatCode>
                <c:ptCount val="24"/>
                <c:pt idx="0">
                  <c:v>360</c:v>
                </c:pt>
                <c:pt idx="1">
                  <c:v>376</c:v>
                </c:pt>
                <c:pt idx="2">
                  <c:v>399</c:v>
                </c:pt>
                <c:pt idx="3">
                  <c:v>616</c:v>
                </c:pt>
                <c:pt idx="4">
                  <c:v>820</c:v>
                </c:pt>
                <c:pt idx="5">
                  <c:v>898</c:v>
                </c:pt>
                <c:pt idx="6">
                  <c:v>1132</c:v>
                </c:pt>
                <c:pt idx="7">
                  <c:v>936</c:v>
                </c:pt>
                <c:pt idx="8">
                  <c:v>905</c:v>
                </c:pt>
                <c:pt idx="9">
                  <c:v>807</c:v>
                </c:pt>
                <c:pt idx="10">
                  <c:v>978</c:v>
                </c:pt>
                <c:pt idx="11">
                  <c:v>1214</c:v>
                </c:pt>
                <c:pt idx="12">
                  <c:v>1390</c:v>
                </c:pt>
                <c:pt idx="13">
                  <c:v>1642</c:v>
                </c:pt>
                <c:pt idx="14">
                  <c:v>2273</c:v>
                </c:pt>
                <c:pt idx="15">
                  <c:v>2492</c:v>
                </c:pt>
                <c:pt idx="16">
                  <c:v>3371</c:v>
                </c:pt>
                <c:pt idx="17">
                  <c:v>4126</c:v>
                </c:pt>
                <c:pt idx="18">
                  <c:v>5130</c:v>
                </c:pt>
                <c:pt idx="19">
                  <c:v>6271</c:v>
                </c:pt>
                <c:pt idx="20">
                  <c:v>7525</c:v>
                </c:pt>
                <c:pt idx="21">
                  <c:v>9060</c:v>
                </c:pt>
                <c:pt idx="22">
                  <c:v>11166</c:v>
                </c:pt>
                <c:pt idx="23">
                  <c:v>11016</c:v>
                </c:pt>
              </c:numCache>
            </c:numRef>
          </c:val>
          <c:smooth val="0"/>
          <c:extLst>
            <c:ext xmlns:c16="http://schemas.microsoft.com/office/drawing/2014/chart" uri="{C3380CC4-5D6E-409C-BE32-E72D297353CC}">
              <c16:uniqueId val="{00000004-0021-404F-86B4-1145458A9036}"/>
            </c:ext>
          </c:extLst>
        </c:ser>
        <c:dLbls>
          <c:showLegendKey val="0"/>
          <c:showVal val="0"/>
          <c:showCatName val="0"/>
          <c:showSerName val="0"/>
          <c:showPercent val="0"/>
          <c:showBubbleSize val="0"/>
        </c:dLbls>
        <c:marker val="1"/>
        <c:smooth val="0"/>
        <c:axId val="356989936"/>
        <c:axId val="700930200"/>
      </c:lineChart>
      <c:catAx>
        <c:axId val="356989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700930200"/>
        <c:crosses val="autoZero"/>
        <c:auto val="1"/>
        <c:lblAlgn val="ctr"/>
        <c:lblOffset val="100"/>
        <c:noMultiLvlLbl val="0"/>
      </c:catAx>
      <c:valAx>
        <c:axId val="700930200"/>
        <c:scaling>
          <c:orientation val="minMax"/>
          <c:max val="60000"/>
        </c:scaling>
        <c:delete val="0"/>
        <c:axPos val="l"/>
        <c:numFmt formatCode="#,##0" sourceLinked="1"/>
        <c:majorTickMark val="none"/>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356989936"/>
        <c:crosses val="autoZero"/>
        <c:crossBetween val="between"/>
      </c:valAx>
      <c:spPr>
        <a:noFill/>
        <a:ln>
          <a:noFill/>
        </a:ln>
        <a:effectLst/>
      </c:spPr>
    </c:plotArea>
    <c:legend>
      <c:legendPos val="b"/>
      <c:layout>
        <c:manualLayout>
          <c:xMode val="edge"/>
          <c:yMode val="edge"/>
          <c:x val="0.11723363658344038"/>
          <c:y val="1.3494119795732734E-3"/>
          <c:w val="0.83775915357972053"/>
          <c:h val="0.20660263005205001"/>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solidFill>
            <a:schemeClr val="tx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9033783567751707E-2"/>
          <c:y val="3.4023787625783133E-2"/>
          <c:w val="0.87188729315812263"/>
          <c:h val="0.82653855987124314"/>
        </c:manualLayout>
      </c:layout>
      <c:barChart>
        <c:barDir val="col"/>
        <c:grouping val="clustered"/>
        <c:varyColors val="0"/>
        <c:ser>
          <c:idx val="0"/>
          <c:order val="0"/>
          <c:tx>
            <c:strRef>
              <c:f>Sheet1!$B$1</c:f>
              <c:strCache>
                <c:ptCount val="1"/>
                <c:pt idx="0">
                  <c:v>  All Cocaine</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solidFill>
                <a:srgbClr val="4472C4"/>
              </a:solidFill>
            </a:ln>
            <a:effectLst>
              <a:outerShdw blurRad="40000" dist="23000" dir="5400000" rotWithShape="0">
                <a:srgbClr val="000000">
                  <a:alpha val="35000"/>
                </a:srgbClr>
              </a:outerShdw>
            </a:effectLst>
          </c:spPr>
          <c:invertIfNegative val="0"/>
          <c:dLbls>
            <c:dLbl>
              <c:idx val="16"/>
              <c:layout>
                <c:manualLayout>
                  <c:x val="-1.3289036544850499E-2"/>
                  <c:y val="2.967673159639551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DF-493A-99F1-CB06D4934055}"/>
                </c:ext>
              </c:extLst>
            </c:dLbl>
            <c:dLbl>
              <c:idx val="20"/>
              <c:layout>
                <c:manualLayout>
                  <c:x val="-1.3289036544850499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BFD-4C8D-9DDF-092C85CFE98B}"/>
                </c:ext>
              </c:extLst>
            </c:dLbl>
            <c:dLbl>
              <c:idx val="2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702-4584-8E34-5109836D97DD}"/>
                </c:ext>
              </c:extLst>
            </c:dLbl>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Sheet1!$A$2:$A$25</c:f>
              <c:numCache>
                <c:formatCode>General</c:formatCod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pt idx="23">
                  <c:v>2022</c:v>
                </c:pt>
              </c:numCache>
            </c:numRef>
          </c:cat>
          <c:val>
            <c:numRef>
              <c:f>Sheet1!$B$2:$B$25</c:f>
              <c:numCache>
                <c:formatCode>#,##0</c:formatCode>
                <c:ptCount val="24"/>
                <c:pt idx="0">
                  <c:v>3822</c:v>
                </c:pt>
                <c:pt idx="1">
                  <c:v>3544</c:v>
                </c:pt>
                <c:pt idx="2">
                  <c:v>3833</c:v>
                </c:pt>
                <c:pt idx="3">
                  <c:v>4599</c:v>
                </c:pt>
                <c:pt idx="4">
                  <c:v>5199</c:v>
                </c:pt>
                <c:pt idx="5">
                  <c:v>5443</c:v>
                </c:pt>
                <c:pt idx="6">
                  <c:v>6208</c:v>
                </c:pt>
                <c:pt idx="7">
                  <c:v>7448</c:v>
                </c:pt>
                <c:pt idx="8">
                  <c:v>6512</c:v>
                </c:pt>
                <c:pt idx="9">
                  <c:v>5129</c:v>
                </c:pt>
                <c:pt idx="10">
                  <c:v>4350</c:v>
                </c:pt>
                <c:pt idx="11">
                  <c:v>4183</c:v>
                </c:pt>
                <c:pt idx="12">
                  <c:v>4681</c:v>
                </c:pt>
                <c:pt idx="13">
                  <c:v>4404</c:v>
                </c:pt>
                <c:pt idx="14">
                  <c:v>4944</c:v>
                </c:pt>
                <c:pt idx="15">
                  <c:v>5415</c:v>
                </c:pt>
                <c:pt idx="16">
                  <c:v>6784</c:v>
                </c:pt>
                <c:pt idx="17">
                  <c:v>10375</c:v>
                </c:pt>
                <c:pt idx="18">
                  <c:v>13942</c:v>
                </c:pt>
                <c:pt idx="19">
                  <c:v>14666</c:v>
                </c:pt>
                <c:pt idx="20">
                  <c:v>15883</c:v>
                </c:pt>
                <c:pt idx="21">
                  <c:v>19447</c:v>
                </c:pt>
                <c:pt idx="22">
                  <c:v>24486</c:v>
                </c:pt>
                <c:pt idx="23">
                  <c:v>27569</c:v>
                </c:pt>
              </c:numCache>
            </c:numRef>
          </c:val>
          <c:extLst>
            <c:ext xmlns:c16="http://schemas.microsoft.com/office/drawing/2014/chart" uri="{C3380CC4-5D6E-409C-BE32-E72D297353CC}">
              <c16:uniqueId val="{00000001-99D8-4469-BDB7-A4BCBC8DE471}"/>
            </c:ext>
          </c:extLst>
        </c:ser>
        <c:dLbls>
          <c:showLegendKey val="0"/>
          <c:showVal val="0"/>
          <c:showCatName val="0"/>
          <c:showSerName val="0"/>
          <c:showPercent val="0"/>
          <c:showBubbleSize val="0"/>
        </c:dLbls>
        <c:gapWidth val="20"/>
        <c:axId val="549211224"/>
        <c:axId val="549292304"/>
      </c:barChart>
      <c:lineChart>
        <c:grouping val="standard"/>
        <c:varyColors val="0"/>
        <c:ser>
          <c:idx val="2"/>
          <c:order val="1"/>
          <c:tx>
            <c:strRef>
              <c:f>Sheet1!$D$1</c:f>
              <c:strCache>
                <c:ptCount val="1"/>
                <c:pt idx="0">
                  <c:v>  Cocaine in Combination with Synthetic Opioids other than Methadone</c:v>
                </c:pt>
              </c:strCache>
            </c:strRef>
          </c:tx>
          <c:spPr>
            <a:ln w="31750" cap="rnd">
              <a:solidFill>
                <a:srgbClr val="FFFF00"/>
              </a:solidFill>
              <a:round/>
            </a:ln>
            <a:effectLst>
              <a:outerShdw blurRad="40000" dist="23000" dir="5400000" rotWithShape="0">
                <a:srgbClr val="000000">
                  <a:alpha val="35000"/>
                </a:srgbClr>
              </a:outerShdw>
            </a:effectLst>
          </c:spPr>
          <c:marker>
            <c:symbol val="none"/>
          </c:marker>
          <c:cat>
            <c:numRef>
              <c:f>Sheet1!$A$2:$A$25</c:f>
              <c:numCache>
                <c:formatCode>General</c:formatCod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pt idx="23">
                  <c:v>2022</c:v>
                </c:pt>
              </c:numCache>
            </c:numRef>
          </c:cat>
          <c:val>
            <c:numRef>
              <c:f>Sheet1!$D$2:$D$25</c:f>
              <c:numCache>
                <c:formatCode>#,##0</c:formatCode>
                <c:ptCount val="24"/>
                <c:pt idx="0">
                  <c:v>47</c:v>
                </c:pt>
                <c:pt idx="1">
                  <c:v>46</c:v>
                </c:pt>
                <c:pt idx="2">
                  <c:v>75</c:v>
                </c:pt>
                <c:pt idx="3">
                  <c:v>65</c:v>
                </c:pt>
                <c:pt idx="4">
                  <c:v>109</c:v>
                </c:pt>
                <c:pt idx="5">
                  <c:v>130</c:v>
                </c:pt>
                <c:pt idx="6">
                  <c:v>174</c:v>
                </c:pt>
                <c:pt idx="7">
                  <c:v>432</c:v>
                </c:pt>
                <c:pt idx="8">
                  <c:v>219</c:v>
                </c:pt>
                <c:pt idx="9">
                  <c:v>182</c:v>
                </c:pt>
                <c:pt idx="10">
                  <c:v>176</c:v>
                </c:pt>
                <c:pt idx="11">
                  <c:v>167</c:v>
                </c:pt>
                <c:pt idx="12">
                  <c:v>189</c:v>
                </c:pt>
                <c:pt idx="13">
                  <c:v>182</c:v>
                </c:pt>
                <c:pt idx="14">
                  <c:v>245</c:v>
                </c:pt>
                <c:pt idx="15">
                  <c:v>628</c:v>
                </c:pt>
                <c:pt idx="16">
                  <c:v>1542</c:v>
                </c:pt>
                <c:pt idx="17">
                  <c:v>4184</c:v>
                </c:pt>
                <c:pt idx="18">
                  <c:v>7241</c:v>
                </c:pt>
                <c:pt idx="19">
                  <c:v>8659</c:v>
                </c:pt>
                <c:pt idx="20">
                  <c:v>10139</c:v>
                </c:pt>
                <c:pt idx="21">
                  <c:v>13903</c:v>
                </c:pt>
                <c:pt idx="22">
                  <c:v>18153</c:v>
                </c:pt>
                <c:pt idx="23">
                  <c:v>20785</c:v>
                </c:pt>
              </c:numCache>
            </c:numRef>
          </c:val>
          <c:smooth val="0"/>
          <c:extLst>
            <c:ext xmlns:c16="http://schemas.microsoft.com/office/drawing/2014/chart" uri="{C3380CC4-5D6E-409C-BE32-E72D297353CC}">
              <c16:uniqueId val="{00000003-99D8-4469-BDB7-A4BCBC8DE471}"/>
            </c:ext>
          </c:extLst>
        </c:ser>
        <c:ser>
          <c:idx val="3"/>
          <c:order val="2"/>
          <c:tx>
            <c:strRef>
              <c:f>Sheet1!$C$1</c:f>
              <c:strCache>
                <c:ptCount val="1"/>
                <c:pt idx="0">
                  <c:v>  Cocaine without any Opioid</c:v>
                </c:pt>
              </c:strCache>
            </c:strRef>
          </c:tx>
          <c:spPr>
            <a:ln w="31750" cap="rnd">
              <a:solidFill>
                <a:srgbClr val="70AD47">
                  <a:lumMod val="40000"/>
                  <a:lumOff val="60000"/>
                </a:srgbClr>
              </a:solidFill>
              <a:round/>
            </a:ln>
            <a:effectLst>
              <a:outerShdw blurRad="40000" dist="23000" dir="5400000" rotWithShape="0">
                <a:srgbClr val="000000">
                  <a:alpha val="35000"/>
                </a:srgbClr>
              </a:outerShdw>
            </a:effectLst>
          </c:spPr>
          <c:marker>
            <c:symbol val="none"/>
          </c:marker>
          <c:cat>
            <c:numRef>
              <c:f>Sheet1!$A$2:$A$25</c:f>
              <c:numCache>
                <c:formatCode>General</c:formatCod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pt idx="23">
                  <c:v>2022</c:v>
                </c:pt>
              </c:numCache>
            </c:numRef>
          </c:cat>
          <c:val>
            <c:numRef>
              <c:f>Sheet1!$C$2:$C$25</c:f>
              <c:numCache>
                <c:formatCode>#,##0</c:formatCode>
                <c:ptCount val="24"/>
                <c:pt idx="0">
                  <c:v>1858</c:v>
                </c:pt>
                <c:pt idx="1">
                  <c:v>1710</c:v>
                </c:pt>
                <c:pt idx="2">
                  <c:v>1947</c:v>
                </c:pt>
                <c:pt idx="3">
                  <c:v>2281</c:v>
                </c:pt>
                <c:pt idx="4">
                  <c:v>2743</c:v>
                </c:pt>
                <c:pt idx="5">
                  <c:v>2921</c:v>
                </c:pt>
                <c:pt idx="6">
                  <c:v>3366</c:v>
                </c:pt>
                <c:pt idx="7">
                  <c:v>4076</c:v>
                </c:pt>
                <c:pt idx="8">
                  <c:v>3485</c:v>
                </c:pt>
                <c:pt idx="9">
                  <c:v>2473</c:v>
                </c:pt>
                <c:pt idx="10">
                  <c:v>2140</c:v>
                </c:pt>
                <c:pt idx="11">
                  <c:v>2097</c:v>
                </c:pt>
                <c:pt idx="12">
                  <c:v>2176</c:v>
                </c:pt>
                <c:pt idx="13">
                  <c:v>1956</c:v>
                </c:pt>
                <c:pt idx="14">
                  <c:v>2113</c:v>
                </c:pt>
                <c:pt idx="15">
                  <c:v>2001</c:v>
                </c:pt>
                <c:pt idx="16">
                  <c:v>2278</c:v>
                </c:pt>
                <c:pt idx="17">
                  <c:v>3112</c:v>
                </c:pt>
                <c:pt idx="18">
                  <c:v>3811</c:v>
                </c:pt>
                <c:pt idx="19">
                  <c:v>3779</c:v>
                </c:pt>
                <c:pt idx="20">
                  <c:v>3885</c:v>
                </c:pt>
                <c:pt idx="21">
                  <c:v>4109</c:v>
                </c:pt>
                <c:pt idx="22">
                  <c:v>5236</c:v>
                </c:pt>
                <c:pt idx="23">
                  <c:v>5868</c:v>
                </c:pt>
              </c:numCache>
            </c:numRef>
          </c:val>
          <c:smooth val="0"/>
          <c:extLst>
            <c:ext xmlns:c16="http://schemas.microsoft.com/office/drawing/2014/chart" uri="{C3380CC4-5D6E-409C-BE32-E72D297353CC}">
              <c16:uniqueId val="{00000002-99D8-4469-BDB7-A4BCBC8DE471}"/>
            </c:ext>
          </c:extLst>
        </c:ser>
        <c:dLbls>
          <c:showLegendKey val="0"/>
          <c:showVal val="0"/>
          <c:showCatName val="0"/>
          <c:showSerName val="0"/>
          <c:showPercent val="0"/>
          <c:showBubbleSize val="0"/>
        </c:dLbls>
        <c:marker val="1"/>
        <c:smooth val="0"/>
        <c:axId val="549211224"/>
        <c:axId val="549292304"/>
      </c:lineChart>
      <c:catAx>
        <c:axId val="54921122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92304"/>
        <c:crosses val="autoZero"/>
        <c:auto val="1"/>
        <c:lblAlgn val="ctr"/>
        <c:lblOffset val="100"/>
        <c:noMultiLvlLbl val="0"/>
      </c:catAx>
      <c:valAx>
        <c:axId val="549292304"/>
        <c:scaling>
          <c:orientation val="minMax"/>
          <c:max val="60000"/>
        </c:scaling>
        <c:delete val="0"/>
        <c:axPos val="l"/>
        <c:numFmt formatCode="#,##0" sourceLinked="1"/>
        <c:majorTickMark val="none"/>
        <c:minorTickMark val="none"/>
        <c:tickLblPos val="nextTo"/>
        <c:spPr>
          <a:noFill/>
          <a:ln>
            <a:solidFill>
              <a:sysClr val="windowText" lastClr="000000">
                <a:lumMod val="15000"/>
                <a:lumOff val="85000"/>
              </a:sysClr>
            </a:solid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11224"/>
        <c:crosses val="autoZero"/>
        <c:crossBetween val="between"/>
        <c:majorUnit val="10000"/>
      </c:valAx>
      <c:spPr>
        <a:noFill/>
        <a:ln>
          <a:noFill/>
        </a:ln>
        <a:effectLst/>
      </c:spPr>
    </c:plotArea>
    <c:legend>
      <c:legendPos val="b"/>
      <c:layout>
        <c:manualLayout>
          <c:xMode val="edge"/>
          <c:yMode val="edge"/>
          <c:x val="0.11851065128486846"/>
          <c:y val="1.6095243300329607E-2"/>
          <c:w val="0.74143185590173333"/>
          <c:h val="0.18967047058374106"/>
        </c:manualLayout>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ysClr val="windowText" lastClr="000000"/>
          </a:solidFill>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081714785651793"/>
          <c:y val="3.4023787625783133E-2"/>
          <c:w val="0.85862729658792647"/>
          <c:h val="0.78884586763887343"/>
        </c:manualLayout>
      </c:layout>
      <c:barChart>
        <c:barDir val="col"/>
        <c:grouping val="clustered"/>
        <c:varyColors val="0"/>
        <c:ser>
          <c:idx val="0"/>
          <c:order val="0"/>
          <c:tx>
            <c:strRef>
              <c:f>Sheet1!$B$1</c:f>
              <c:strCache>
                <c:ptCount val="1"/>
                <c:pt idx="0">
                  <c:v> All Benzodiazepines</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dLbl>
              <c:idx val="0"/>
              <c:layout>
                <c:manualLayout>
                  <c:x val="1.0077913951165775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F5D-49A7-9DD8-D757675DAC11}"/>
                </c:ext>
              </c:extLst>
            </c:dLbl>
            <c:dLbl>
              <c:idx val="1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F5D-49A7-9DD8-D757675DAC11}"/>
                </c:ext>
              </c:extLst>
            </c:dLbl>
            <c:dLbl>
              <c:idx val="20"/>
              <c:layout>
                <c:manualLayout>
                  <c:x val="-1.0557692652140548E-16"/>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1BD-414B-968D-2A2D7EADFFB1}"/>
                </c:ext>
              </c:extLst>
            </c:dLbl>
            <c:dLbl>
              <c:idx val="2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5C6-4592-A2DA-E6993BCA2DCA}"/>
                </c:ext>
              </c:extLst>
            </c:dLbl>
            <c:dLbl>
              <c:idx val="23"/>
              <c:layout>
                <c:manualLayout>
                  <c:x val="1.1517615944189336E-2"/>
                  <c:y val="2.845068119219503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FC7-4D64-9EA4-BD28C133A287}"/>
                </c:ext>
              </c:extLst>
            </c:dLbl>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Sheet1!$A$2:$A$25</c:f>
              <c:numCache>
                <c:formatCode>General</c:formatCod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pt idx="23">
                  <c:v>2022</c:v>
                </c:pt>
              </c:numCache>
            </c:numRef>
          </c:cat>
          <c:val>
            <c:numRef>
              <c:f>Sheet1!$B$2:$B$25</c:f>
              <c:numCache>
                <c:formatCode>#,##0</c:formatCode>
                <c:ptCount val="24"/>
                <c:pt idx="0">
                  <c:v>1135</c:v>
                </c:pt>
                <c:pt idx="1">
                  <c:v>1298</c:v>
                </c:pt>
                <c:pt idx="2">
                  <c:v>1594</c:v>
                </c:pt>
                <c:pt idx="3">
                  <c:v>2022</c:v>
                </c:pt>
                <c:pt idx="4">
                  <c:v>2248</c:v>
                </c:pt>
                <c:pt idx="5">
                  <c:v>2627</c:v>
                </c:pt>
                <c:pt idx="6">
                  <c:v>3084</c:v>
                </c:pt>
                <c:pt idx="7">
                  <c:v>3835</c:v>
                </c:pt>
                <c:pt idx="8">
                  <c:v>4500</c:v>
                </c:pt>
                <c:pt idx="9">
                  <c:v>5010</c:v>
                </c:pt>
                <c:pt idx="10">
                  <c:v>5567</c:v>
                </c:pt>
                <c:pt idx="11">
                  <c:v>6497</c:v>
                </c:pt>
                <c:pt idx="12">
                  <c:v>6872</c:v>
                </c:pt>
                <c:pt idx="13">
                  <c:v>6524</c:v>
                </c:pt>
                <c:pt idx="14">
                  <c:v>6973</c:v>
                </c:pt>
                <c:pt idx="15">
                  <c:v>7945</c:v>
                </c:pt>
                <c:pt idx="16">
                  <c:v>8791</c:v>
                </c:pt>
                <c:pt idx="17">
                  <c:v>10684</c:v>
                </c:pt>
                <c:pt idx="18">
                  <c:v>11537</c:v>
                </c:pt>
                <c:pt idx="19">
                  <c:v>10724</c:v>
                </c:pt>
                <c:pt idx="20">
                  <c:v>9711</c:v>
                </c:pt>
                <c:pt idx="21">
                  <c:v>12290</c:v>
                </c:pt>
                <c:pt idx="22">
                  <c:v>12499</c:v>
                </c:pt>
                <c:pt idx="23">
                  <c:v>10964</c:v>
                </c:pt>
              </c:numCache>
            </c:numRef>
          </c:val>
          <c:extLst>
            <c:ext xmlns:c16="http://schemas.microsoft.com/office/drawing/2014/chart" uri="{C3380CC4-5D6E-409C-BE32-E72D297353CC}">
              <c16:uniqueId val="{00000002-7BB8-4D6E-80B1-553D74836686}"/>
            </c:ext>
          </c:extLst>
        </c:ser>
        <c:dLbls>
          <c:showLegendKey val="0"/>
          <c:showVal val="0"/>
          <c:showCatName val="0"/>
          <c:showSerName val="0"/>
          <c:showPercent val="0"/>
          <c:showBubbleSize val="0"/>
        </c:dLbls>
        <c:gapWidth val="20"/>
        <c:axId val="549211224"/>
        <c:axId val="549292304"/>
      </c:barChart>
      <c:lineChart>
        <c:grouping val="standard"/>
        <c:varyColors val="0"/>
        <c:ser>
          <c:idx val="3"/>
          <c:order val="1"/>
          <c:tx>
            <c:strRef>
              <c:f>Sheet1!$C$1</c:f>
              <c:strCache>
                <c:ptCount val="1"/>
                <c:pt idx="0">
                  <c:v> Benzodiazepines in Combination with Synthetic Opioids other than Methadone</c:v>
                </c:pt>
              </c:strCache>
            </c:strRef>
          </c:tx>
          <c:spPr>
            <a:ln w="31750" cap="rnd">
              <a:solidFill>
                <a:srgbClr val="FFFF00"/>
              </a:solidFill>
              <a:round/>
            </a:ln>
            <a:effectLst>
              <a:outerShdw blurRad="40000" dist="23000" dir="5400000" rotWithShape="0">
                <a:srgbClr val="000000">
                  <a:alpha val="35000"/>
                </a:srgbClr>
              </a:outerShdw>
            </a:effectLst>
          </c:spPr>
          <c:marker>
            <c:symbol val="none"/>
          </c:marker>
          <c:cat>
            <c:numRef>
              <c:f>Sheet1!$A$2:$A$25</c:f>
              <c:numCache>
                <c:formatCode>General</c:formatCod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pt idx="23">
                  <c:v>2022</c:v>
                </c:pt>
              </c:numCache>
            </c:numRef>
          </c:cat>
          <c:val>
            <c:numRef>
              <c:f>Sheet1!$C$2:$C$25</c:f>
              <c:numCache>
                <c:formatCode>#,##0</c:formatCode>
                <c:ptCount val="24"/>
                <c:pt idx="0">
                  <c:v>122</c:v>
                </c:pt>
                <c:pt idx="1">
                  <c:v>136</c:v>
                </c:pt>
                <c:pt idx="2">
                  <c:v>186</c:v>
                </c:pt>
                <c:pt idx="3">
                  <c:v>230</c:v>
                </c:pt>
                <c:pt idx="4">
                  <c:v>242</c:v>
                </c:pt>
                <c:pt idx="5">
                  <c:v>270</c:v>
                </c:pt>
                <c:pt idx="6">
                  <c:v>312</c:v>
                </c:pt>
                <c:pt idx="7">
                  <c:v>407</c:v>
                </c:pt>
                <c:pt idx="8">
                  <c:v>436</c:v>
                </c:pt>
                <c:pt idx="9">
                  <c:v>491</c:v>
                </c:pt>
                <c:pt idx="10">
                  <c:v>658</c:v>
                </c:pt>
                <c:pt idx="11">
                  <c:v>746</c:v>
                </c:pt>
                <c:pt idx="12">
                  <c:v>665</c:v>
                </c:pt>
                <c:pt idx="13">
                  <c:v>655</c:v>
                </c:pt>
                <c:pt idx="14">
                  <c:v>804</c:v>
                </c:pt>
                <c:pt idx="15">
                  <c:v>1222</c:v>
                </c:pt>
                <c:pt idx="16">
                  <c:v>1801</c:v>
                </c:pt>
                <c:pt idx="17">
                  <c:v>3308</c:v>
                </c:pt>
                <c:pt idx="18">
                  <c:v>4869</c:v>
                </c:pt>
                <c:pt idx="19">
                  <c:v>5066</c:v>
                </c:pt>
                <c:pt idx="20">
                  <c:v>5187</c:v>
                </c:pt>
                <c:pt idx="21">
                  <c:v>7983</c:v>
                </c:pt>
                <c:pt idx="22">
                  <c:v>8759</c:v>
                </c:pt>
                <c:pt idx="23">
                  <c:v>7478</c:v>
                </c:pt>
              </c:numCache>
            </c:numRef>
          </c:val>
          <c:smooth val="0"/>
          <c:extLst>
            <c:ext xmlns:c16="http://schemas.microsoft.com/office/drawing/2014/chart" uri="{C3380CC4-5D6E-409C-BE32-E72D297353CC}">
              <c16:uniqueId val="{00000003-7BB8-4D6E-80B1-553D74836686}"/>
            </c:ext>
          </c:extLst>
        </c:ser>
        <c:ser>
          <c:idx val="2"/>
          <c:order val="2"/>
          <c:tx>
            <c:strRef>
              <c:f>Sheet1!$D$1</c:f>
              <c:strCache>
                <c:ptCount val="1"/>
                <c:pt idx="0">
                  <c:v> Benzodiazepines without any Opioid</c:v>
                </c:pt>
              </c:strCache>
            </c:strRef>
          </c:tx>
          <c:spPr>
            <a:ln w="31750" cap="rnd">
              <a:solidFill>
                <a:srgbClr val="9BBB59">
                  <a:lumMod val="40000"/>
                  <a:lumOff val="60000"/>
                </a:srgbClr>
              </a:solidFill>
              <a:round/>
            </a:ln>
            <a:effectLst>
              <a:outerShdw blurRad="40000" dist="23000" dir="5400000" rotWithShape="0">
                <a:srgbClr val="000000">
                  <a:alpha val="35000"/>
                </a:srgbClr>
              </a:outerShdw>
            </a:effectLst>
          </c:spPr>
          <c:marker>
            <c:symbol val="none"/>
          </c:marker>
          <c:cat>
            <c:numRef>
              <c:f>Sheet1!$A$2:$A$25</c:f>
              <c:numCache>
                <c:formatCode>General</c:formatCode>
                <c:ptCount val="24"/>
                <c:pt idx="0">
                  <c:v>1999</c:v>
                </c:pt>
                <c:pt idx="1">
                  <c:v>2000</c:v>
                </c:pt>
                <c:pt idx="2">
                  <c:v>2001</c:v>
                </c:pt>
                <c:pt idx="3">
                  <c:v>2002</c:v>
                </c:pt>
                <c:pt idx="4">
                  <c:v>2003</c:v>
                </c:pt>
                <c:pt idx="5">
                  <c:v>2004</c:v>
                </c:pt>
                <c:pt idx="6">
                  <c:v>2005</c:v>
                </c:pt>
                <c:pt idx="7">
                  <c:v>2006</c:v>
                </c:pt>
                <c:pt idx="8">
                  <c:v>2007</c:v>
                </c:pt>
                <c:pt idx="9">
                  <c:v>2008</c:v>
                </c:pt>
                <c:pt idx="10">
                  <c:v>2009</c:v>
                </c:pt>
                <c:pt idx="11">
                  <c:v>2010</c:v>
                </c:pt>
                <c:pt idx="12">
                  <c:v>2011</c:v>
                </c:pt>
                <c:pt idx="13">
                  <c:v>2012</c:v>
                </c:pt>
                <c:pt idx="14">
                  <c:v>2013</c:v>
                </c:pt>
                <c:pt idx="15">
                  <c:v>2014</c:v>
                </c:pt>
                <c:pt idx="16">
                  <c:v>2015</c:v>
                </c:pt>
                <c:pt idx="17">
                  <c:v>2016</c:v>
                </c:pt>
                <c:pt idx="18">
                  <c:v>2017</c:v>
                </c:pt>
                <c:pt idx="19" formatCode="0">
                  <c:v>2018</c:v>
                </c:pt>
                <c:pt idx="20">
                  <c:v>2019</c:v>
                </c:pt>
                <c:pt idx="21">
                  <c:v>2020</c:v>
                </c:pt>
                <c:pt idx="22">
                  <c:v>2021</c:v>
                </c:pt>
                <c:pt idx="23">
                  <c:v>2022</c:v>
                </c:pt>
              </c:numCache>
            </c:numRef>
          </c:cat>
          <c:val>
            <c:numRef>
              <c:f>Sheet1!$D$2:$D$25</c:f>
              <c:numCache>
                <c:formatCode>#,##0</c:formatCode>
                <c:ptCount val="24"/>
                <c:pt idx="0">
                  <c:v>434</c:v>
                </c:pt>
                <c:pt idx="1">
                  <c:v>406</c:v>
                </c:pt>
                <c:pt idx="2">
                  <c:v>473</c:v>
                </c:pt>
                <c:pt idx="3">
                  <c:v>511</c:v>
                </c:pt>
                <c:pt idx="4">
                  <c:v>556</c:v>
                </c:pt>
                <c:pt idx="5">
                  <c:v>578</c:v>
                </c:pt>
                <c:pt idx="6">
                  <c:v>654</c:v>
                </c:pt>
                <c:pt idx="7">
                  <c:v>790</c:v>
                </c:pt>
                <c:pt idx="8">
                  <c:v>895</c:v>
                </c:pt>
                <c:pt idx="9">
                  <c:v>940</c:v>
                </c:pt>
                <c:pt idx="10">
                  <c:v>934</c:v>
                </c:pt>
                <c:pt idx="11">
                  <c:v>980</c:v>
                </c:pt>
                <c:pt idx="12">
                  <c:v>1046</c:v>
                </c:pt>
                <c:pt idx="13">
                  <c:v>1024</c:v>
                </c:pt>
                <c:pt idx="14">
                  <c:v>1104</c:v>
                </c:pt>
                <c:pt idx="15">
                  <c:v>1212</c:v>
                </c:pt>
                <c:pt idx="16">
                  <c:v>1306</c:v>
                </c:pt>
                <c:pt idx="17">
                  <c:v>1451</c:v>
                </c:pt>
                <c:pt idx="18">
                  <c:v>1527</c:v>
                </c:pt>
                <c:pt idx="19">
                  <c:v>1584</c:v>
                </c:pt>
                <c:pt idx="20">
                  <c:v>1410</c:v>
                </c:pt>
                <c:pt idx="21">
                  <c:v>1519</c:v>
                </c:pt>
                <c:pt idx="22">
                  <c:v>1507</c:v>
                </c:pt>
                <c:pt idx="23">
                  <c:v>1562</c:v>
                </c:pt>
              </c:numCache>
            </c:numRef>
          </c:val>
          <c:smooth val="0"/>
          <c:extLst>
            <c:ext xmlns:c16="http://schemas.microsoft.com/office/drawing/2014/chart" uri="{C3380CC4-5D6E-409C-BE32-E72D297353CC}">
              <c16:uniqueId val="{00000004-7BB8-4D6E-80B1-553D74836686}"/>
            </c:ext>
          </c:extLst>
        </c:ser>
        <c:dLbls>
          <c:showLegendKey val="0"/>
          <c:showVal val="0"/>
          <c:showCatName val="0"/>
          <c:showSerName val="0"/>
          <c:showPercent val="0"/>
          <c:showBubbleSize val="0"/>
        </c:dLbls>
        <c:marker val="1"/>
        <c:smooth val="0"/>
        <c:axId val="549211224"/>
        <c:axId val="549292304"/>
      </c:lineChart>
      <c:catAx>
        <c:axId val="549211224"/>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92304"/>
        <c:crosses val="autoZero"/>
        <c:auto val="1"/>
        <c:lblAlgn val="ctr"/>
        <c:lblOffset val="100"/>
        <c:noMultiLvlLbl val="0"/>
      </c:catAx>
      <c:valAx>
        <c:axId val="549292304"/>
        <c:scaling>
          <c:orientation val="minMax"/>
          <c:max val="25000"/>
        </c:scaling>
        <c:delete val="0"/>
        <c:axPos val="l"/>
        <c:numFmt formatCode="#,##0" sourceLinked="1"/>
        <c:majorTickMark val="none"/>
        <c:minorTickMark val="none"/>
        <c:tickLblPos val="nextTo"/>
        <c:spPr>
          <a:noFill/>
          <a:ln>
            <a:solidFill>
              <a:sysClr val="windowText" lastClr="000000">
                <a:lumMod val="15000"/>
                <a:lumOff val="85000"/>
              </a:sysClr>
            </a:solid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549211224"/>
        <c:crosses val="autoZero"/>
        <c:crossBetween val="between"/>
        <c:majorUnit val="5000"/>
      </c:valAx>
      <c:spPr>
        <a:noFill/>
        <a:ln>
          <a:noFill/>
        </a:ln>
        <a:effectLst/>
      </c:spPr>
    </c:plotArea>
    <c:legend>
      <c:legendPos val="b"/>
      <c:layout>
        <c:manualLayout>
          <c:xMode val="edge"/>
          <c:yMode val="edge"/>
          <c:x val="0.12149724472779996"/>
          <c:y val="2.2322797070915935E-2"/>
          <c:w val="0.86943115900544909"/>
          <c:h val="0.19699578512757612"/>
        </c:manualLayout>
      </c:layout>
      <c:overlay val="0"/>
      <c:spPr>
        <a:noFill/>
        <a:ln>
          <a:noFill/>
        </a:ln>
        <a:effectLst/>
      </c:spPr>
      <c:txPr>
        <a:bodyPr rot="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solidFill>
            <a:sysClr val="windowText" lastClr="000000"/>
          </a:solidFill>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9.xml><?xml version="1.0" encoding="utf-8"?>
<cs:chartStyle xmlns:cs="http://schemas.microsoft.com/office/drawing/2012/chartStyle" xmlns:a="http://schemas.openxmlformats.org/drawingml/2006/main" id="326">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dk1">
            <a:lumMod val="75000"/>
            <a:lumOff val="25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dk1">
            <a:lumMod val="75000"/>
            <a:lumOff val="25000"/>
          </a:schemeClr>
        </a:solidFill>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drawings/drawing1.xml><?xml version="1.0" encoding="utf-8"?>
<c:userShapes xmlns:c="http://schemas.openxmlformats.org/drawingml/2006/chart">
  <cdr:relSizeAnchor xmlns:cdr="http://schemas.openxmlformats.org/drawingml/2006/chartDrawing">
    <cdr:from>
      <cdr:x>0.6697</cdr:x>
      <cdr:y>0.61145</cdr:y>
    </cdr:from>
    <cdr:to>
      <cdr:x>0.67921</cdr:x>
      <cdr:y>0.62984</cdr:y>
    </cdr:to>
    <cdr:cxnSp macro="">
      <cdr:nvCxnSpPr>
        <cdr:cNvPr id="8" name="Straight Connector 7">
          <a:extLst xmlns:a="http://schemas.openxmlformats.org/drawingml/2006/main">
            <a:ext uri="{FF2B5EF4-FFF2-40B4-BE49-F238E27FC236}">
              <a16:creationId xmlns:a16="http://schemas.microsoft.com/office/drawing/2014/main" id="{914099C0-E5F5-EEDC-E3C3-AEE63B763F1F}"/>
            </a:ext>
          </a:extLst>
        </cdr:cNvPr>
        <cdr:cNvCxnSpPr/>
      </cdr:nvCxnSpPr>
      <cdr:spPr>
        <a:xfrm xmlns:a="http://schemas.openxmlformats.org/drawingml/2006/main" flipH="1" flipV="1">
          <a:off x="5713217" y="2942303"/>
          <a:ext cx="81116" cy="8849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FC268D-6C9B-46BE-A6E0-35092C7A4816}" type="datetimeFigureOut">
              <a:rPr lang="en-US" smtClean="0"/>
              <a:t>8/19/24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D1A06-C8E5-4ABA-B9A4-A074DAD7D2DE}" type="slidenum">
              <a:rPr lang="en-US" smtClean="0"/>
              <a:t>‹#›</a:t>
            </a:fld>
            <a:endParaRPr lang="en-US" dirty="0"/>
          </a:p>
        </p:txBody>
      </p:sp>
    </p:spTree>
    <p:extLst>
      <p:ext uri="{BB962C8B-B14F-4D97-AF65-F5344CB8AC3E}">
        <p14:creationId xmlns:p14="http://schemas.microsoft.com/office/powerpoint/2010/main" val="109536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Figure 1. National Drug Overdose Deaths—Number Among All Ages, by Sex, 1999-2022. </a:t>
            </a:r>
            <a:r>
              <a:rPr lang="en-US" sz="1200" b="0" i="0" kern="1200" dirty="0">
                <a:solidFill>
                  <a:schemeClr val="tx1"/>
                </a:solidFill>
                <a:effectLst/>
                <a:latin typeface="+mn-lt"/>
                <a:ea typeface="+mn-ea"/>
                <a:cs typeface="+mn-cs"/>
              </a:rPr>
              <a:t>Nearly 108,000 persons in the U.S. died from drug-involved overdose in 2022, including </a:t>
            </a:r>
            <a:r>
              <a:rPr lang="en-US" sz="1200" b="0" i="0" kern="1200" dirty="0">
                <a:solidFill>
                  <a:schemeClr val="tx1"/>
                </a:solidFill>
                <a:effectLst/>
                <a:highlight>
                  <a:srgbClr val="FFFF00"/>
                </a:highlight>
                <a:latin typeface="+mn-lt"/>
                <a:ea typeface="+mn-ea"/>
                <a:cs typeface="+mn-cs"/>
              </a:rPr>
              <a:t>from illicit or prescription drugs. </a:t>
            </a:r>
            <a:r>
              <a:rPr lang="en-US" sz="1200" b="0" i="0" kern="1200" dirty="0">
                <a:solidFill>
                  <a:schemeClr val="tx1"/>
                </a:solidFill>
                <a:effectLst/>
                <a:latin typeface="+mn-lt"/>
                <a:ea typeface="+mn-ea"/>
                <a:cs typeface="+mn-cs"/>
              </a:rPr>
              <a:t>The figure above is a bar and line graph showing the total number of U.S. drug overdose deaths involving select illicit and prescription drugs from 1999 to 2022. The bars are overlaid by lines showing the number of deaths by gender from 1999 to 2022 (Source: CDC WONDER).</a:t>
            </a:r>
            <a:endParaRPr lang="en-US" dirty="0"/>
          </a:p>
          <a:p>
            <a:endParaRPr lang="en-US" dirty="0"/>
          </a:p>
        </p:txBody>
      </p:sp>
      <p:sp>
        <p:nvSpPr>
          <p:cNvPr id="4" name="Slide Number Placeholder 3"/>
          <p:cNvSpPr>
            <a:spLocks noGrp="1"/>
          </p:cNvSpPr>
          <p:nvPr>
            <p:ph type="sldNum" sz="quarter" idx="5"/>
          </p:nvPr>
        </p:nvSpPr>
        <p:spPr/>
        <p:txBody>
          <a:bodyPr/>
          <a:lstStyle/>
          <a:p>
            <a:fld id="{750D1A06-C8E5-4ABA-B9A4-A074DAD7D2DE}" type="slidenum">
              <a:rPr lang="en-US" smtClean="0"/>
              <a:t>1</a:t>
            </a:fld>
            <a:endParaRPr lang="en-US" dirty="0"/>
          </a:p>
        </p:txBody>
      </p:sp>
    </p:spTree>
    <p:extLst>
      <p:ext uri="{BB962C8B-B14F-4D97-AF65-F5344CB8AC3E}">
        <p14:creationId xmlns:p14="http://schemas.microsoft.com/office/powerpoint/2010/main" val="3440869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rPr>
              <a:t>Figure 10. National Drug Overdose Deaths Involving Antidepressants, by Opioid Involvement</a:t>
            </a:r>
            <a:r>
              <a:rPr lang="en-US" sz="1200" b="1" dirty="0">
                <a:solidFill>
                  <a:prstClr val="black"/>
                </a:solidFill>
                <a:latin typeface="Calibri" panose="020F0502020204030204" pitchFamily="34" charset="0"/>
              </a:rPr>
              <a:t>–</a:t>
            </a:r>
            <a:r>
              <a:rPr lang="en-US" sz="1200" b="1" dirty="0">
                <a:solidFill>
                  <a:prstClr val="black"/>
                </a:solidFill>
              </a:rPr>
              <a:t>Number Among All Ages, 1999-2022</a:t>
            </a:r>
            <a:r>
              <a:rPr lang="en-US" sz="1200" b="0" i="0" kern="1200" dirty="0">
                <a:solidFill>
                  <a:schemeClr val="tx1"/>
                </a:solidFill>
                <a:effectLst/>
                <a:latin typeface="+mn-lt"/>
                <a:ea typeface="+mn-ea"/>
                <a:cs typeface="+mn-cs"/>
              </a:rPr>
              <a:t>. The figure above is a bar and line graph showing the total number of U.S. overdose deaths involving antidepressants from 1999 to 2022. Drug overdose deaths involving antidepressants have steadily risen from 1,749 in 1999 to 5,863 in 2022. The bars are overlaid by lines showing the number of deaths involving antidepressants in combination with synthetic opioids other than methadone (primarily fentanyl) or without any opioid involvement (Source: CDC WONDER). </a:t>
            </a: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10</a:t>
            </a:fld>
            <a:endParaRPr lang="en-US" dirty="0"/>
          </a:p>
        </p:txBody>
      </p:sp>
    </p:spTree>
    <p:extLst>
      <p:ext uri="{BB962C8B-B14F-4D97-AF65-F5344CB8AC3E}">
        <p14:creationId xmlns:p14="http://schemas.microsoft.com/office/powerpoint/2010/main" val="3714101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Figure 2. National Drug Overdose Deaths—Number Among All Ages, 1999-2022. </a:t>
            </a:r>
            <a:r>
              <a:rPr lang="en-US" sz="1200" b="0" i="0" kern="1200" dirty="0">
                <a:solidFill>
                  <a:schemeClr val="tx1"/>
                </a:solidFill>
                <a:effectLst/>
                <a:latin typeface="+mn-lt"/>
                <a:ea typeface="+mn-ea"/>
                <a:cs typeface="+mn-cs"/>
              </a:rPr>
              <a:t>Overall, drug overdose deaths rose from 2019 to 2022 with 107,941 drug overdose deaths reported in 2022. Deaths involving synthetic opioids other than methadone (primarily fentanyl) continued to rise with 73,838 overdose deaths reported in 2022. Those involving stimulants, including cocaine or psychostimulants with abuse potential (primarily methamphetamine), also continued to increase with 27,569 and 34,022 respective deaths in 2022 (Source: CDC WONDER).</a:t>
            </a:r>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2</a:t>
            </a:fld>
            <a:endParaRPr lang="en-US" dirty="0"/>
          </a:p>
        </p:txBody>
      </p:sp>
    </p:spTree>
    <p:extLst>
      <p:ext uri="{BB962C8B-B14F-4D97-AF65-F5344CB8AC3E}">
        <p14:creationId xmlns:p14="http://schemas.microsoft.com/office/powerpoint/2010/main" val="347523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Figure 3. National Overdose Deaths Involving Any Opioid—Number Among All Ages, by Sex, 1999-2022</a:t>
            </a:r>
            <a:r>
              <a:rPr lang="en-US" sz="1200" b="0" i="0" kern="1200" dirty="0">
                <a:solidFill>
                  <a:schemeClr val="tx1"/>
                </a:solidFill>
                <a:effectLst/>
                <a:latin typeface="+mn-lt"/>
                <a:ea typeface="+mn-ea"/>
                <a:cs typeface="+mn-cs"/>
              </a:rPr>
              <a:t>. The figure above is a bar and line graph showing the total number of U.S. overdose deaths involving any opioid from 1999 to 2022. Any opioid includes prescription opioids (natural and semi-synthetic opioids and methadone), heroin, and synthetic opioids other than methadone (primarily fentanyl). Opioid-involved overdose deaths rose from 49,860 in 2019 to 81,806 in 2022. The bars are overlaid by lines showing the number of deaths by sex from 1999 to 2022 (Source: CDC WONDER).</a:t>
            </a: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3</a:t>
            </a:fld>
            <a:endParaRPr lang="en-US" dirty="0"/>
          </a:p>
        </p:txBody>
      </p:sp>
    </p:spTree>
    <p:extLst>
      <p:ext uri="{BB962C8B-B14F-4D97-AF65-F5344CB8AC3E}">
        <p14:creationId xmlns:p14="http://schemas.microsoft.com/office/powerpoint/2010/main" val="3763540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Figure 4. National Overdose Deaths Involving Prescription Opioids—Number Among All Ages, 1999-2022</a:t>
            </a:r>
            <a:r>
              <a:rPr lang="en-US" sz="1200" b="0" i="0" kern="1200" dirty="0">
                <a:solidFill>
                  <a:schemeClr val="tx1"/>
                </a:solidFill>
                <a:effectLst/>
                <a:latin typeface="+mn-lt"/>
                <a:ea typeface="+mn-ea"/>
                <a:cs typeface="+mn-cs"/>
              </a:rPr>
              <a:t>. The figure above is a bar and line graph showing the total number of U.S. overdose deaths involving commonly prescribed opioids (including natural and semi-synthetic opioids and methadone) from 1999 to 2022. Drug overdose deaths involving prescription opioids rose from 3,442 in 1999 to 17,029 in 2017. From 2017 to 2019, the number of deaths declined to 14,139. This was followed by a slight increase in 2020, with 16,416 reported deaths. In 2022, the number of deaths declined to 14,716. The bars are overlaid by a line showing the number of deaths involving prescription opioids in combination with synthetic opioids other than methadone (primarily fentanyl). A second line shows prescription opioids without any other opioid from 1999 to 2022 and demonstrates that commonly prescribed opioids are no longer driving the overdose crisis (Source: CDC WONDER).</a:t>
            </a:r>
            <a:br>
              <a:rPr lang="en-US"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4</a:t>
            </a:fld>
            <a:endParaRPr lang="en-US" dirty="0"/>
          </a:p>
        </p:txBody>
      </p:sp>
    </p:spTree>
    <p:extLst>
      <p:ext uri="{BB962C8B-B14F-4D97-AF65-F5344CB8AC3E}">
        <p14:creationId xmlns:p14="http://schemas.microsoft.com/office/powerpoint/2010/main" val="475428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Figure 5. National Overdose Deaths Involving Heroin, by Other Opioid Involvement—Number Among All Ages, 1999-2022</a:t>
            </a:r>
            <a:r>
              <a:rPr lang="en-US" sz="1200" b="0" i="0" kern="1200" dirty="0">
                <a:solidFill>
                  <a:schemeClr val="tx1"/>
                </a:solidFill>
                <a:effectLst/>
                <a:latin typeface="+mn-lt"/>
                <a:ea typeface="+mn-ea"/>
                <a:cs typeface="+mn-cs"/>
              </a:rPr>
              <a:t>. The figure above is a bar and line graph showing the total number of U.S. overdose deaths involving heroin from 1999 to 2022. Drug overdose deaths involving heroin rose from 3,036 in 2010 to 15,469 in 2016. Since 2016, the number of deaths has trended down with 13,165 deaths reported in 2020, 9,173 reported deaths in 2021 and 5,871 reported deaths in 2022. The bars are overlaid by lines showing the number of deaths involving heroin in combination with synthetic opioids other than methadone (primarily fentanyl) or without any other opioid from 1999 to 2022 (Source: CDC WONDER).</a:t>
            </a:r>
            <a:br>
              <a:rPr lang="en-US"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5</a:t>
            </a:fld>
            <a:endParaRPr lang="en-US" dirty="0"/>
          </a:p>
        </p:txBody>
      </p:sp>
    </p:spTree>
    <p:extLst>
      <p:ext uri="{BB962C8B-B14F-4D97-AF65-F5344CB8AC3E}">
        <p14:creationId xmlns:p14="http://schemas.microsoft.com/office/powerpoint/2010/main" val="1299442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rPr>
              <a:t>Figure 6. National Overdose Deaths Involving Stimulants (cocaine and psychostimulants), by Opioid Involvement</a:t>
            </a:r>
            <a:r>
              <a:rPr lang="en-US" sz="1200" b="1" i="0" kern="1200" dirty="0">
                <a:solidFill>
                  <a:schemeClr val="tx1"/>
                </a:solidFill>
                <a:effectLst/>
                <a:latin typeface="+mn-lt"/>
                <a:ea typeface="+mn-ea"/>
                <a:cs typeface="+mn-cs"/>
              </a:rPr>
              <a:t>—</a:t>
            </a:r>
            <a:r>
              <a:rPr lang="en-US" sz="1200" b="1" dirty="0">
                <a:solidFill>
                  <a:prstClr val="black"/>
                </a:solidFill>
              </a:rPr>
              <a:t>Number Among All Ages, 1999-2022</a:t>
            </a:r>
            <a:r>
              <a:rPr lang="en-US" sz="1200" b="0" i="0" kern="1200" dirty="0">
                <a:solidFill>
                  <a:schemeClr val="tx1"/>
                </a:solidFill>
                <a:effectLst/>
                <a:latin typeface="+mn-lt"/>
                <a:ea typeface="+mn-ea"/>
                <a:cs typeface="+mn-cs"/>
              </a:rPr>
              <a:t>. The figure above is a bar and line graph showing the total number of U.S. overdose deaths involving stimulants from 1999 to 2022. Drug overdose deaths rose from 12,122 in 2015 to 57,497 in 2022. The bars are overlaid by lines showing the number of deaths involving stimulants in combination with synthetic opioids other than methadone (primarily fentanyl) or without any opioid (Source: CDC WONDER). </a:t>
            </a: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6</a:t>
            </a:fld>
            <a:endParaRPr lang="en-US" dirty="0"/>
          </a:p>
        </p:txBody>
      </p:sp>
    </p:spTree>
    <p:extLst>
      <p:ext uri="{BB962C8B-B14F-4D97-AF65-F5344CB8AC3E}">
        <p14:creationId xmlns:p14="http://schemas.microsoft.com/office/powerpoint/2010/main" val="2792140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rPr>
              <a:t>Figure 7. National Overdose Deaths Involving Psychostimulants With Abuse Potential (Primarily Methamphetamine), by Opioid Involvement</a:t>
            </a:r>
            <a:r>
              <a:rPr lang="en-US" sz="1200" b="1" i="0" kern="1200" dirty="0">
                <a:solidFill>
                  <a:schemeClr val="tx1"/>
                </a:solidFill>
                <a:effectLst/>
                <a:latin typeface="+mn-lt"/>
                <a:ea typeface="+mn-ea"/>
                <a:cs typeface="+mn-cs"/>
              </a:rPr>
              <a:t>—</a:t>
            </a:r>
            <a:r>
              <a:rPr lang="en-US" sz="1200" b="1" dirty="0">
                <a:solidFill>
                  <a:prstClr val="black"/>
                </a:solidFill>
              </a:rPr>
              <a:t>Number Among All Ages, 1999-2022</a:t>
            </a:r>
            <a:r>
              <a:rPr lang="en-US" sz="1200" b="0" i="0" kern="1200" dirty="0">
                <a:solidFill>
                  <a:schemeClr val="tx1"/>
                </a:solidFill>
                <a:effectLst/>
                <a:latin typeface="+mn-lt"/>
                <a:ea typeface="+mn-ea"/>
                <a:cs typeface="+mn-cs"/>
              </a:rPr>
              <a:t>. The figure above is a bar and line graph showing the total number of U.S. overdose deaths involving psychostimulants with abuse potential from 1999 to 2022. Drug overdose deaths involving psychostimulants with abuse potential rose from 5,716 in 2015 to 34,022 deaths in 2022. The bars are overlaid by lines showing the number of deaths involving psychostimulants in combination with synthetic opioids other than methadone (primarily fentanyl) or without any opioid. The number of deaths involving psychostimulants has increased steadily since 2014 regardless of opioid involvement (Source: CDC WONDER). </a:t>
            </a: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7</a:t>
            </a:fld>
            <a:endParaRPr lang="en-US" dirty="0"/>
          </a:p>
        </p:txBody>
      </p:sp>
    </p:spTree>
    <p:extLst>
      <p:ext uri="{BB962C8B-B14F-4D97-AF65-F5344CB8AC3E}">
        <p14:creationId xmlns:p14="http://schemas.microsoft.com/office/powerpoint/2010/main" val="2096114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solidFill>
                  <a:prstClr val="black"/>
                </a:solidFill>
              </a:rPr>
              <a:t>Figure 8. National Drug Overdose Deaths Involving Cocaine, by Opioid Involvement</a:t>
            </a:r>
            <a:r>
              <a:rPr lang="en-US" sz="1200" b="1" i="0" kern="1200" dirty="0">
                <a:solidFill>
                  <a:schemeClr val="tx1"/>
                </a:solidFill>
                <a:effectLst/>
                <a:latin typeface="+mn-lt"/>
                <a:ea typeface="+mn-ea"/>
                <a:cs typeface="+mn-cs"/>
              </a:rPr>
              <a:t>—</a:t>
            </a:r>
            <a:r>
              <a:rPr lang="en-US" sz="1200" b="1" dirty="0">
                <a:solidFill>
                  <a:prstClr val="black"/>
                </a:solidFill>
              </a:rPr>
              <a:t>Number Among All Ages, 1999-2022</a:t>
            </a:r>
            <a:r>
              <a:rPr lang="en-US" sz="1200" b="0" i="0" kern="1200" dirty="0">
                <a:solidFill>
                  <a:schemeClr val="tx1"/>
                </a:solidFill>
                <a:effectLst/>
                <a:latin typeface="+mn-lt"/>
                <a:ea typeface="+mn-ea"/>
                <a:cs typeface="+mn-cs"/>
              </a:rPr>
              <a:t>. The figure above is a bar and line graph showing the total number of U.S. overdose deaths involving cocaine from 1999 to 2022. Drug overdose deaths involving cocaine rose steadily from 6,784 in 2015 to 15,883 in 2019. From 2019 to 2022, cocaine-involved deaths rose 73.5% to 27,569 deaths. The bars are overlaid by lines showing the number of deaths involving cocaine in combination with synthetic opioids other than methadone (primarily fentanyl) or without any opioid. The number of deaths in combination with synthetic opioids other than methadone has increased significantly since 2015 and is the main driver of cocaine-involved overdose deaths (Source: CDC WONDER). </a:t>
            </a:r>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8</a:t>
            </a:fld>
            <a:endParaRPr lang="en-US" dirty="0"/>
          </a:p>
        </p:txBody>
      </p:sp>
    </p:spTree>
    <p:extLst>
      <p:ext uri="{BB962C8B-B14F-4D97-AF65-F5344CB8AC3E}">
        <p14:creationId xmlns:p14="http://schemas.microsoft.com/office/powerpoint/2010/main" val="2027102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prstClr val="black"/>
                </a:solidFill>
              </a:rPr>
              <a:t>Figure 9. National Drug Overdose Deaths Involving Benzodiazepines, by Opioid Involvement</a:t>
            </a:r>
            <a:r>
              <a:rPr lang="en-US" sz="1200" b="1" i="0" kern="1200" dirty="0">
                <a:solidFill>
                  <a:schemeClr val="tx1"/>
                </a:solidFill>
                <a:effectLst/>
                <a:latin typeface="+mn-lt"/>
                <a:ea typeface="+mn-ea"/>
                <a:cs typeface="+mn-cs"/>
              </a:rPr>
              <a:t>—</a:t>
            </a:r>
            <a:r>
              <a:rPr lang="en-US" sz="1200" b="1" dirty="0">
                <a:solidFill>
                  <a:prstClr val="black"/>
                </a:solidFill>
              </a:rPr>
              <a:t>Number Among All Ages, 1999-2022</a:t>
            </a:r>
            <a:r>
              <a:rPr lang="en-US" sz="1200" b="0" i="0" kern="1200" dirty="0">
                <a:solidFill>
                  <a:schemeClr val="tx1"/>
                </a:solidFill>
                <a:effectLst/>
                <a:latin typeface="+mn-lt"/>
                <a:ea typeface="+mn-ea"/>
                <a:cs typeface="+mn-cs"/>
              </a:rPr>
              <a:t>. The figure above is a bar and line graph showing the total number of U.S. overdose deaths involving benzodiazepines from 1999 to 2022. Drug overdose deaths involving benzodiazepines steadily increased from 1,135 in 1999 to 11,537 in 2017 followed by a decline to 9,711 deaths in 2019. Between 2019 and 2021, deaths rose again to 12,499. In 2022, the number of drug overdose deaths involving benzodiazepines declined to 10,964. The bars are overlaid by lines showing the number of deaths involving benzodiazepines in combination with synthetic opioids other than methadone (primarily fentanyl) or without any opioid (Source: CDC WONDER). </a:t>
            </a:r>
            <a:endParaRPr lang="en-US" dirty="0"/>
          </a:p>
          <a:p>
            <a:endParaRPr lang="en-US" dirty="0"/>
          </a:p>
        </p:txBody>
      </p:sp>
      <p:sp>
        <p:nvSpPr>
          <p:cNvPr id="4" name="Slide Number Placeholder 3"/>
          <p:cNvSpPr>
            <a:spLocks noGrp="1"/>
          </p:cNvSpPr>
          <p:nvPr>
            <p:ph type="sldNum" sz="quarter" idx="10"/>
          </p:nvPr>
        </p:nvSpPr>
        <p:spPr/>
        <p:txBody>
          <a:bodyPr/>
          <a:lstStyle/>
          <a:p>
            <a:fld id="{750D1A06-C8E5-4ABA-B9A4-A074DAD7D2DE}" type="slidenum">
              <a:rPr lang="en-US" smtClean="0"/>
              <a:t>9</a:t>
            </a:fld>
            <a:endParaRPr lang="en-US" dirty="0"/>
          </a:p>
        </p:txBody>
      </p:sp>
    </p:spTree>
    <p:extLst>
      <p:ext uri="{BB962C8B-B14F-4D97-AF65-F5344CB8AC3E}">
        <p14:creationId xmlns:p14="http://schemas.microsoft.com/office/powerpoint/2010/main" val="266490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D93702-90A2-4452-9028-2D57F5392383}" type="datetimeFigureOut">
              <a:rPr lang="en-US" smtClean="0"/>
              <a:t>8/19/24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3539352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93702-90A2-4452-9028-2D57F5392383}" type="datetimeFigureOut">
              <a:rPr lang="en-US" smtClean="0"/>
              <a:t>8/19/24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2354268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93702-90A2-4452-9028-2D57F5392383}" type="datetimeFigureOut">
              <a:rPr lang="en-US" smtClean="0"/>
              <a:t>8/19/24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4262556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D93702-90A2-4452-9028-2D57F5392383}" type="datetimeFigureOut">
              <a:rPr lang="en-US" smtClean="0"/>
              <a:t>8/19/24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97688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93702-90A2-4452-9028-2D57F5392383}" type="datetimeFigureOut">
              <a:rPr lang="en-US" smtClean="0"/>
              <a:t>8/19/24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4023593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D93702-90A2-4452-9028-2D57F5392383}" type="datetimeFigureOut">
              <a:rPr lang="en-US" smtClean="0"/>
              <a:t>8/19/24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344944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D93702-90A2-4452-9028-2D57F5392383}" type="datetimeFigureOut">
              <a:rPr lang="en-US" smtClean="0"/>
              <a:t>8/19/24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153839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D93702-90A2-4452-9028-2D57F5392383}" type="datetimeFigureOut">
              <a:rPr lang="en-US" smtClean="0"/>
              <a:t>8/19/24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354956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93702-90A2-4452-9028-2D57F5392383}" type="datetimeFigureOut">
              <a:rPr lang="en-US" smtClean="0"/>
              <a:t>8/19/24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3081898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93702-90A2-4452-9028-2D57F5392383}" type="datetimeFigureOut">
              <a:rPr lang="en-US" smtClean="0"/>
              <a:t>8/19/24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196234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93702-90A2-4452-9028-2D57F5392383}" type="datetimeFigureOut">
              <a:rPr lang="en-US" smtClean="0"/>
              <a:t>8/19/24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A53FFB2-96F4-40BC-B96D-8279330AA32E}" type="slidenum">
              <a:rPr lang="en-US" smtClean="0"/>
              <a:t>‹#›</a:t>
            </a:fld>
            <a:endParaRPr lang="en-US" dirty="0"/>
          </a:p>
        </p:txBody>
      </p:sp>
    </p:spTree>
    <p:extLst>
      <p:ext uri="{BB962C8B-B14F-4D97-AF65-F5344CB8AC3E}">
        <p14:creationId xmlns:p14="http://schemas.microsoft.com/office/powerpoint/2010/main" val="1343029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93702-90A2-4452-9028-2D57F5392383}" type="datetimeFigureOut">
              <a:rPr lang="en-US" smtClean="0"/>
              <a:t>8/19/24</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3FFB2-96F4-40BC-B96D-8279330AA32E}" type="slidenum">
              <a:rPr lang="en-US" smtClean="0"/>
              <a:t>‹#›</a:t>
            </a:fld>
            <a:endParaRPr lang="en-US" dirty="0"/>
          </a:p>
        </p:txBody>
      </p:sp>
    </p:spTree>
    <p:extLst>
      <p:ext uri="{BB962C8B-B14F-4D97-AF65-F5344CB8AC3E}">
        <p14:creationId xmlns:p14="http://schemas.microsoft.com/office/powerpoint/2010/main" val="30242045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1541C-9B9E-43EE-A9A8-2F4846D8533E}"/>
              </a:ext>
            </a:extLst>
          </p:cNvPr>
          <p:cNvSpPr>
            <a:spLocks noGrp="1"/>
          </p:cNvSpPr>
          <p:nvPr>
            <p:ph type="title"/>
          </p:nvPr>
        </p:nvSpPr>
        <p:spPr>
          <a:xfrm>
            <a:off x="386861" y="0"/>
            <a:ext cx="8370277" cy="1325563"/>
          </a:xfrm>
        </p:spPr>
        <p:txBody>
          <a:bodyPr>
            <a:noAutofit/>
          </a:bodyPr>
          <a:lstStyle/>
          <a:p>
            <a:pPr algn="ctr"/>
            <a:r>
              <a:rPr lang="en-US" sz="2600" b="1" dirty="0">
                <a:latin typeface="Roboto Slab" pitchFamily="2" charset="0"/>
                <a:ea typeface="Roboto Slab" pitchFamily="2" charset="0"/>
              </a:rPr>
              <a:t>Figure 1. U.S. Overdose Deaths* by Sex, 1999-2022</a:t>
            </a:r>
          </a:p>
        </p:txBody>
      </p:sp>
      <p:graphicFrame>
        <p:nvGraphicFramePr>
          <p:cNvPr id="6" name="Content Placeholder 5">
            <a:extLst>
              <a:ext uri="{FF2B5EF4-FFF2-40B4-BE49-F238E27FC236}">
                <a16:creationId xmlns:a16="http://schemas.microsoft.com/office/drawing/2014/main" id="{6B5A4D28-189E-4F82-8DAC-607AD9E38742}"/>
              </a:ext>
            </a:extLst>
          </p:cNvPr>
          <p:cNvGraphicFramePr>
            <a:graphicFrameLocks noGrp="1"/>
          </p:cNvGraphicFramePr>
          <p:nvPr>
            <p:ph idx="1"/>
            <p:extLst>
              <p:ext uri="{D42A27DB-BD31-4B8C-83A1-F6EECF244321}">
                <p14:modId xmlns:p14="http://schemas.microsoft.com/office/powerpoint/2010/main" val="3224802529"/>
              </p:ext>
            </p:extLst>
          </p:nvPr>
        </p:nvGraphicFramePr>
        <p:xfrm>
          <a:off x="311499" y="1143001"/>
          <a:ext cx="8531050" cy="481203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7CFC055-B04E-40CE-8BCC-ECF98439E483}"/>
              </a:ext>
            </a:extLst>
          </p:cNvPr>
          <p:cNvSpPr txBox="1"/>
          <p:nvPr/>
        </p:nvSpPr>
        <p:spPr>
          <a:xfrm>
            <a:off x="157161" y="5955030"/>
            <a:ext cx="8829675" cy="830997"/>
          </a:xfrm>
          <a:prstGeom prst="rect">
            <a:avLst/>
          </a:prstGeom>
          <a:noFill/>
        </p:spPr>
        <p:txBody>
          <a:bodyPr wrap="square" rtlCol="0">
            <a:spAutoFit/>
          </a:bodyPr>
          <a:lstStyle/>
          <a:p>
            <a:r>
              <a:rPr lang="en-US" sz="1200" dirty="0">
                <a:solidFill>
                  <a:schemeClr val="tx1">
                    <a:lumMod val="50000"/>
                    <a:lumOff val="50000"/>
                  </a:schemeClr>
                </a:solidFill>
              </a:rPr>
              <a:t>*Includes deaths with underlying causes of unintentional drug poisoning (X40–X44), suicide drug poisoning (X60–X64), homicide drug poisoning (X85), or drug poisoning of undetermined intent (Y10–Y14), as coded in the International Classification of Diseases, 10th Revision. </a:t>
            </a:r>
          </a:p>
          <a:p>
            <a:r>
              <a:rPr lang="en-US" sz="1200" dirty="0">
                <a:solidFill>
                  <a:schemeClr val="tx1">
                    <a:lumMod val="50000"/>
                    <a:lumOff val="50000"/>
                  </a:schemeClr>
                </a:solidFill>
              </a:rPr>
              <a:t>Source: Centers for Disease Control and Prevention, National Center for Health Statistics. Multiple Cause of Death 1999-2022 on CDC WONDER Online Database, released 4/2024.</a:t>
            </a:r>
          </a:p>
        </p:txBody>
      </p:sp>
    </p:spTree>
    <p:extLst>
      <p:ext uri="{BB962C8B-B14F-4D97-AF65-F5344CB8AC3E}">
        <p14:creationId xmlns:p14="http://schemas.microsoft.com/office/powerpoint/2010/main" val="3329392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3CC-53EA-4531-B8D3-C0F940F03CCA}"/>
              </a:ext>
            </a:extLst>
          </p:cNvPr>
          <p:cNvSpPr>
            <a:spLocks noGrp="1"/>
          </p:cNvSpPr>
          <p:nvPr>
            <p:ph type="title"/>
          </p:nvPr>
        </p:nvSpPr>
        <p:spPr>
          <a:xfrm>
            <a:off x="127493" y="0"/>
            <a:ext cx="8896575" cy="1325563"/>
          </a:xfrm>
        </p:spPr>
        <p:txBody>
          <a:bodyPr>
            <a:noAutofit/>
          </a:bodyPr>
          <a:lstStyle/>
          <a:p>
            <a:pPr algn="ctr"/>
            <a:r>
              <a:rPr lang="en-US" sz="2600" b="1" dirty="0">
                <a:solidFill>
                  <a:prstClr val="black"/>
                </a:solidFill>
                <a:latin typeface="Roboto Slab" pitchFamily="2" charset="0"/>
                <a:ea typeface="Roboto Slab" pitchFamily="2" charset="0"/>
              </a:rPr>
              <a:t>Figure 10. U.S. Drug Overdose Deaths Involving Antidepressants*, by Opioid Involvement, 1999-2022</a:t>
            </a:r>
            <a:endParaRPr lang="en-US" sz="2600" b="1" dirty="0">
              <a:latin typeface="Roboto Slab" pitchFamily="2" charset="0"/>
              <a:ea typeface="Roboto Slab" pitchFamily="2" charset="0"/>
            </a:endParaRPr>
          </a:p>
        </p:txBody>
      </p:sp>
      <p:graphicFrame>
        <p:nvGraphicFramePr>
          <p:cNvPr id="7" name="Content Placeholder 9">
            <a:extLst>
              <a:ext uri="{FF2B5EF4-FFF2-40B4-BE49-F238E27FC236}">
                <a16:creationId xmlns:a16="http://schemas.microsoft.com/office/drawing/2014/main" id="{A08C05F2-A320-45F2-96A3-E9E426DCBEBE}"/>
              </a:ext>
            </a:extLst>
          </p:cNvPr>
          <p:cNvGraphicFramePr>
            <a:graphicFrameLocks noGrp="1"/>
          </p:cNvGraphicFramePr>
          <p:nvPr>
            <p:ph idx="1"/>
            <p:extLst>
              <p:ext uri="{D42A27DB-BD31-4B8C-83A1-F6EECF244321}">
                <p14:modId xmlns:p14="http://schemas.microsoft.com/office/powerpoint/2010/main" val="2686248682"/>
              </p:ext>
            </p:extLst>
          </p:nvPr>
        </p:nvGraphicFramePr>
        <p:xfrm>
          <a:off x="219075" y="1459857"/>
          <a:ext cx="8715375" cy="435254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5B606E6-FFF6-4F89-AFC6-1BA5A0E106A3}"/>
              </a:ext>
            </a:extLst>
          </p:cNvPr>
          <p:cNvSpPr txBox="1"/>
          <p:nvPr/>
        </p:nvSpPr>
        <p:spPr>
          <a:xfrm>
            <a:off x="214312" y="5892709"/>
            <a:ext cx="8715375" cy="830997"/>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antidepressant subcategory was determined by the following ICD-10 multiple cause-of-death codes: Tricyclic and tetracyclic antidepressants (T43.0), monoamine-oxidase-inhibitor antidepressants (T43.1), and other unspecified antidepressants (T43.2). Source: Centers for Disease Control and Prevention, National Center for Health Statistics. Multiple Cause of Death 1999-2022 on CDC WONDER Online Database, released 4/2024. </a:t>
            </a:r>
          </a:p>
        </p:txBody>
      </p:sp>
    </p:spTree>
    <p:extLst>
      <p:ext uri="{BB962C8B-B14F-4D97-AF65-F5344CB8AC3E}">
        <p14:creationId xmlns:p14="http://schemas.microsoft.com/office/powerpoint/2010/main" val="167719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7912120-98CE-4646-A879-E6E409F0FA6E}"/>
              </a:ext>
            </a:extLst>
          </p:cNvPr>
          <p:cNvSpPr>
            <a:spLocks noGrp="1"/>
          </p:cNvSpPr>
          <p:nvPr>
            <p:ph type="title"/>
          </p:nvPr>
        </p:nvSpPr>
        <p:spPr>
          <a:xfrm>
            <a:off x="257175" y="-12357"/>
            <a:ext cx="8629650" cy="1325563"/>
          </a:xfrm>
        </p:spPr>
        <p:txBody>
          <a:bodyPr>
            <a:noAutofit/>
          </a:bodyPr>
          <a:lstStyle/>
          <a:p>
            <a:pPr algn="ctr"/>
            <a:r>
              <a:rPr lang="en-US" sz="2600" b="1" dirty="0">
                <a:latin typeface="Roboto Slab" pitchFamily="2" charset="0"/>
                <a:ea typeface="Roboto Slab" pitchFamily="2" charset="0"/>
              </a:rPr>
              <a:t>Figure 2. U.S. Overdose Deaths*, </a:t>
            </a:r>
            <a:br>
              <a:rPr lang="en-US" sz="2600" b="1" dirty="0">
                <a:latin typeface="Roboto Slab" pitchFamily="2" charset="0"/>
                <a:ea typeface="Roboto Slab" pitchFamily="2" charset="0"/>
              </a:rPr>
            </a:br>
            <a:r>
              <a:rPr lang="en-US" sz="2600" b="1" dirty="0">
                <a:latin typeface="Roboto Slab" pitchFamily="2" charset="0"/>
                <a:ea typeface="Roboto Slab" pitchFamily="2" charset="0"/>
              </a:rPr>
              <a:t>Select Drugs or Drug Categories, 1999-2022</a:t>
            </a:r>
          </a:p>
        </p:txBody>
      </p:sp>
      <p:graphicFrame>
        <p:nvGraphicFramePr>
          <p:cNvPr id="7" name="Content Placeholder 6">
            <a:extLst>
              <a:ext uri="{FF2B5EF4-FFF2-40B4-BE49-F238E27FC236}">
                <a16:creationId xmlns:a16="http://schemas.microsoft.com/office/drawing/2014/main" id="{1A988867-B391-445A-BAC2-08C3B757D678}"/>
              </a:ext>
            </a:extLst>
          </p:cNvPr>
          <p:cNvGraphicFramePr>
            <a:graphicFrameLocks noGrp="1"/>
          </p:cNvGraphicFramePr>
          <p:nvPr>
            <p:ph idx="1"/>
            <p:extLst>
              <p:ext uri="{D42A27DB-BD31-4B8C-83A1-F6EECF244321}">
                <p14:modId xmlns:p14="http://schemas.microsoft.com/office/powerpoint/2010/main" val="1744723134"/>
              </p:ext>
            </p:extLst>
          </p:nvPr>
        </p:nvGraphicFramePr>
        <p:xfrm>
          <a:off x="389614" y="1240402"/>
          <a:ext cx="8528355" cy="4486027"/>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D11279BA-2902-4044-81EC-3E873FBC340D}"/>
              </a:ext>
            </a:extLst>
          </p:cNvPr>
          <p:cNvSpPr txBox="1"/>
          <p:nvPr/>
        </p:nvSpPr>
        <p:spPr>
          <a:xfrm>
            <a:off x="161925" y="5783580"/>
            <a:ext cx="8829675" cy="830997"/>
          </a:xfrm>
          <a:prstGeom prst="rect">
            <a:avLst/>
          </a:prstGeom>
          <a:noFill/>
        </p:spPr>
        <p:txBody>
          <a:bodyPr wrap="square" rtlCol="0">
            <a:spAutoFit/>
          </a:bodyPr>
          <a:lstStyle/>
          <a:p>
            <a:r>
              <a:rPr lang="en-US" sz="1200" dirty="0">
                <a:solidFill>
                  <a:schemeClr val="tx1">
                    <a:lumMod val="50000"/>
                    <a:lumOff val="50000"/>
                  </a:schemeClr>
                </a:solidFill>
              </a:rPr>
              <a:t>*Includes deaths with underlying causes of unintentional drug poisoning (X40–X44), suicide drug poisoning (X60–X64), homicide drug poisoning (X85), or drug poisoning of undetermined intent (Y10–Y14), as coded in the International Classification of Diseases, 10th Revision. </a:t>
            </a:r>
          </a:p>
          <a:p>
            <a:r>
              <a:rPr lang="en-US" sz="1200" dirty="0">
                <a:solidFill>
                  <a:schemeClr val="tx1">
                    <a:lumMod val="50000"/>
                    <a:lumOff val="50000"/>
                  </a:schemeClr>
                </a:solidFill>
              </a:rPr>
              <a:t>Source: Centers for Disease Control and Prevention, National Center for Health Statistics. Multiple Cause of Death 1999-2022 on CDC WONDER Online Database, released 4/2024.</a:t>
            </a:r>
          </a:p>
        </p:txBody>
      </p:sp>
    </p:spTree>
    <p:extLst>
      <p:ext uri="{BB962C8B-B14F-4D97-AF65-F5344CB8AC3E}">
        <p14:creationId xmlns:p14="http://schemas.microsoft.com/office/powerpoint/2010/main" val="2101707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2B6B-74D5-4277-9350-0C8B7D6B18A3}"/>
              </a:ext>
            </a:extLst>
          </p:cNvPr>
          <p:cNvSpPr>
            <a:spLocks noGrp="1"/>
          </p:cNvSpPr>
          <p:nvPr>
            <p:ph type="title"/>
          </p:nvPr>
        </p:nvSpPr>
        <p:spPr>
          <a:xfrm>
            <a:off x="0" y="18255"/>
            <a:ext cx="9144000" cy="1325563"/>
          </a:xfrm>
        </p:spPr>
        <p:txBody>
          <a:bodyPr>
            <a:noAutofit/>
          </a:bodyPr>
          <a:lstStyle/>
          <a:p>
            <a:pPr algn="ctr"/>
            <a:r>
              <a:rPr lang="en-US" sz="2600" b="1" dirty="0">
                <a:latin typeface="Roboto Slab" pitchFamily="2" charset="0"/>
                <a:ea typeface="Roboto Slab" pitchFamily="2" charset="0"/>
              </a:rPr>
              <a:t>Figure 3. U.S. Overdose Deaths Involving Any Opioid* </a:t>
            </a:r>
            <a:br>
              <a:rPr lang="en-US" sz="2600" b="1" dirty="0">
                <a:latin typeface="Roboto Slab" pitchFamily="2" charset="0"/>
                <a:ea typeface="Roboto Slab" pitchFamily="2" charset="0"/>
              </a:rPr>
            </a:br>
            <a:r>
              <a:rPr lang="en-US" sz="2600" b="1" dirty="0">
                <a:latin typeface="Roboto Slab" pitchFamily="2" charset="0"/>
                <a:ea typeface="Roboto Slab" pitchFamily="2" charset="0"/>
              </a:rPr>
              <a:t>by Sex, 1999-2022</a:t>
            </a:r>
          </a:p>
        </p:txBody>
      </p:sp>
      <p:graphicFrame>
        <p:nvGraphicFramePr>
          <p:cNvPr id="8" name="Content Placeholder 7">
            <a:extLst>
              <a:ext uri="{FF2B5EF4-FFF2-40B4-BE49-F238E27FC236}">
                <a16:creationId xmlns:a16="http://schemas.microsoft.com/office/drawing/2014/main" id="{1D5CFEDA-3151-4DA1-AA3C-8D7A2C9EED44}"/>
              </a:ext>
            </a:extLst>
          </p:cNvPr>
          <p:cNvGraphicFramePr>
            <a:graphicFrameLocks noGrp="1"/>
          </p:cNvGraphicFramePr>
          <p:nvPr>
            <p:ph idx="1"/>
            <p:extLst>
              <p:ext uri="{D42A27DB-BD31-4B8C-83A1-F6EECF244321}">
                <p14:modId xmlns:p14="http://schemas.microsoft.com/office/powerpoint/2010/main" val="3878332995"/>
              </p:ext>
            </p:extLst>
          </p:nvPr>
        </p:nvGraphicFramePr>
        <p:xfrm>
          <a:off x="304800" y="1152525"/>
          <a:ext cx="8527701" cy="470535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D850342-28E4-4A94-AF3F-9774CA1C29D7}"/>
              </a:ext>
            </a:extLst>
          </p:cNvPr>
          <p:cNvSpPr txBox="1"/>
          <p:nvPr/>
        </p:nvSpPr>
        <p:spPr>
          <a:xfrm>
            <a:off x="397223" y="5976291"/>
            <a:ext cx="8527702" cy="830997"/>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“any opioid” subcategory was determined by the following ICD-10 multiple cause-of-death codes: </a:t>
            </a:r>
            <a:r>
              <a:rPr lang="fr-FR" sz="1200" dirty="0">
                <a:solidFill>
                  <a:schemeClr val="tx1">
                    <a:lumMod val="50000"/>
                    <a:lumOff val="50000"/>
                  </a:schemeClr>
                </a:solidFill>
              </a:rPr>
              <a:t>natural and semi-</a:t>
            </a:r>
            <a:r>
              <a:rPr lang="fr-FR" sz="1200" dirty="0" err="1">
                <a:solidFill>
                  <a:schemeClr val="tx1">
                    <a:lumMod val="50000"/>
                    <a:lumOff val="50000"/>
                  </a:schemeClr>
                </a:solidFill>
              </a:rPr>
              <a:t>synthetic</a:t>
            </a:r>
            <a:r>
              <a:rPr lang="fr-FR" sz="1200" dirty="0">
                <a:solidFill>
                  <a:schemeClr val="tx1">
                    <a:lumMod val="50000"/>
                    <a:lumOff val="50000"/>
                  </a:schemeClr>
                </a:solidFill>
              </a:rPr>
              <a:t> opioids (T40.2), methadone (T40.3), </a:t>
            </a:r>
            <a:r>
              <a:rPr lang="en-US" sz="1200" dirty="0">
                <a:solidFill>
                  <a:schemeClr val="tx1">
                    <a:lumMod val="50000"/>
                    <a:lumOff val="50000"/>
                  </a:schemeClr>
                </a:solidFill>
              </a:rPr>
              <a:t>other synthetic opioids (other than methadone) (T40.4), or heroin (T40.1).</a:t>
            </a:r>
            <a:r>
              <a:rPr lang="fr-FR" sz="1200" dirty="0">
                <a:solidFill>
                  <a:schemeClr val="tx1">
                    <a:lumMod val="50000"/>
                    <a:lumOff val="50000"/>
                  </a:schemeClr>
                </a:solidFill>
              </a:rPr>
              <a:t> </a:t>
            </a:r>
            <a:r>
              <a:rPr lang="en-US" sz="1200" dirty="0">
                <a:solidFill>
                  <a:schemeClr val="tx1">
                    <a:lumMod val="50000"/>
                    <a:lumOff val="50000"/>
                  </a:schemeClr>
                </a:solidFill>
              </a:rPr>
              <a:t>Source: Centers for Disease Control and Prevention, National Center for Health Statistics. Multiple Cause of Death 1999-2022 on CDC WONDER Online Database, released 4/2024.</a:t>
            </a:r>
          </a:p>
        </p:txBody>
      </p:sp>
    </p:spTree>
    <p:extLst>
      <p:ext uri="{BB962C8B-B14F-4D97-AF65-F5344CB8AC3E}">
        <p14:creationId xmlns:p14="http://schemas.microsoft.com/office/powerpoint/2010/main" val="3476669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AB1A-C06E-4636-BBF2-7D1D82805239}"/>
              </a:ext>
            </a:extLst>
          </p:cNvPr>
          <p:cNvSpPr>
            <a:spLocks noGrp="1"/>
          </p:cNvSpPr>
          <p:nvPr>
            <p:ph type="title"/>
          </p:nvPr>
        </p:nvSpPr>
        <p:spPr>
          <a:xfrm>
            <a:off x="0" y="0"/>
            <a:ext cx="9144000" cy="1246909"/>
          </a:xfrm>
        </p:spPr>
        <p:txBody>
          <a:bodyPr>
            <a:noAutofit/>
          </a:bodyPr>
          <a:lstStyle/>
          <a:p>
            <a:pPr algn="ctr"/>
            <a:r>
              <a:rPr lang="en-US" sz="2600" b="1" dirty="0">
                <a:latin typeface="Roboto Slab" pitchFamily="2" charset="0"/>
                <a:ea typeface="Roboto Slab" pitchFamily="2" charset="0"/>
              </a:rPr>
              <a:t>Figure 4. U.S. Overdose Deaths Involving Prescription Opioids*, 1999-2022</a:t>
            </a:r>
          </a:p>
        </p:txBody>
      </p:sp>
      <p:graphicFrame>
        <p:nvGraphicFramePr>
          <p:cNvPr id="8" name="Content Placeholder 7">
            <a:extLst>
              <a:ext uri="{FF2B5EF4-FFF2-40B4-BE49-F238E27FC236}">
                <a16:creationId xmlns:a16="http://schemas.microsoft.com/office/drawing/2014/main" id="{1ADC51D7-5F27-4BC8-9E80-7D31051EAFCD}"/>
              </a:ext>
            </a:extLst>
          </p:cNvPr>
          <p:cNvGraphicFramePr>
            <a:graphicFrameLocks noGrp="1"/>
          </p:cNvGraphicFramePr>
          <p:nvPr>
            <p:ph idx="1"/>
            <p:extLst>
              <p:ext uri="{D42A27DB-BD31-4B8C-83A1-F6EECF244321}">
                <p14:modId xmlns:p14="http://schemas.microsoft.com/office/powerpoint/2010/main" val="462977658"/>
              </p:ext>
            </p:extLst>
          </p:nvPr>
        </p:nvGraphicFramePr>
        <p:xfrm>
          <a:off x="304800" y="1133475"/>
          <a:ext cx="8534400" cy="483795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AC212A5A-AFEC-451C-A88A-CAE58CD36E44}"/>
              </a:ext>
            </a:extLst>
          </p:cNvPr>
          <p:cNvSpPr txBox="1"/>
          <p:nvPr/>
        </p:nvSpPr>
        <p:spPr>
          <a:xfrm>
            <a:off x="111318" y="6057051"/>
            <a:ext cx="8953169" cy="646331"/>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prescription opioid subcategory was determined by the following ICD-10 multiple cause-of-death codes: natural and semi-synthetic opioids (T40.2) or methadone (T40.3). Source: Centers for Disease Control and Prevention, National Center for Health Statistics. Multiple Cause of Death 1999-2022 on CDC WONDER Online Database, released 4/2024.</a:t>
            </a:r>
          </a:p>
        </p:txBody>
      </p:sp>
    </p:spTree>
    <p:extLst>
      <p:ext uri="{BB962C8B-B14F-4D97-AF65-F5344CB8AC3E}">
        <p14:creationId xmlns:p14="http://schemas.microsoft.com/office/powerpoint/2010/main" val="417832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AB1A-C06E-4636-BBF2-7D1D82805239}"/>
              </a:ext>
            </a:extLst>
          </p:cNvPr>
          <p:cNvSpPr>
            <a:spLocks noGrp="1"/>
          </p:cNvSpPr>
          <p:nvPr>
            <p:ph type="title"/>
          </p:nvPr>
        </p:nvSpPr>
        <p:spPr>
          <a:xfrm>
            <a:off x="0" y="18255"/>
            <a:ext cx="9144000" cy="1325563"/>
          </a:xfrm>
        </p:spPr>
        <p:txBody>
          <a:bodyPr>
            <a:noAutofit/>
          </a:bodyPr>
          <a:lstStyle/>
          <a:p>
            <a:pPr algn="ctr"/>
            <a:r>
              <a:rPr lang="en-US" sz="2600" b="1" dirty="0">
                <a:latin typeface="Roboto Slab" pitchFamily="2" charset="0"/>
                <a:ea typeface="Roboto Slab" pitchFamily="2" charset="0"/>
              </a:rPr>
              <a:t>Figure 5. U.S. Overdose Deaths Involving Heroin*,</a:t>
            </a:r>
            <a:br>
              <a:rPr lang="en-US" sz="2600" b="1" dirty="0">
                <a:latin typeface="Roboto Slab" pitchFamily="2" charset="0"/>
                <a:ea typeface="Roboto Slab" pitchFamily="2" charset="0"/>
              </a:rPr>
            </a:br>
            <a:r>
              <a:rPr lang="en-US" sz="2600" b="1" dirty="0">
                <a:latin typeface="Roboto Slab" pitchFamily="2" charset="0"/>
                <a:ea typeface="Roboto Slab" pitchFamily="2" charset="0"/>
              </a:rPr>
              <a:t>by other Opioid Involvement, 1999-2022</a:t>
            </a:r>
          </a:p>
        </p:txBody>
      </p:sp>
      <p:sp>
        <p:nvSpPr>
          <p:cNvPr id="5" name="TextBox 4">
            <a:extLst>
              <a:ext uri="{FF2B5EF4-FFF2-40B4-BE49-F238E27FC236}">
                <a16:creationId xmlns:a16="http://schemas.microsoft.com/office/drawing/2014/main" id="{056928FC-E459-41C8-A8BD-F0F191250D9E}"/>
              </a:ext>
            </a:extLst>
          </p:cNvPr>
          <p:cNvSpPr txBox="1"/>
          <p:nvPr/>
        </p:nvSpPr>
        <p:spPr>
          <a:xfrm>
            <a:off x="533400" y="6157913"/>
            <a:ext cx="8210549" cy="646331"/>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heroin category was determined by the T40.1 ICD-10 multiple cause-of-death code. Source: Centers for Disease Control and Prevention, National Center for Health Statistics. Multiple Cause of Death 1999-2022 on CDC WONDER Online Database, released 4/2024.</a:t>
            </a:r>
          </a:p>
        </p:txBody>
      </p:sp>
      <p:graphicFrame>
        <p:nvGraphicFramePr>
          <p:cNvPr id="6" name="Content Placeholder 7">
            <a:extLst>
              <a:ext uri="{FF2B5EF4-FFF2-40B4-BE49-F238E27FC236}">
                <a16:creationId xmlns:a16="http://schemas.microsoft.com/office/drawing/2014/main" id="{B0638C94-09A6-4395-8416-C77270F37702}"/>
              </a:ext>
            </a:extLst>
          </p:cNvPr>
          <p:cNvGraphicFramePr>
            <a:graphicFrameLocks noGrp="1"/>
          </p:cNvGraphicFramePr>
          <p:nvPr>
            <p:ph idx="1"/>
            <p:extLst>
              <p:ext uri="{D42A27DB-BD31-4B8C-83A1-F6EECF244321}">
                <p14:modId xmlns:p14="http://schemas.microsoft.com/office/powerpoint/2010/main" val="2950352356"/>
              </p:ext>
            </p:extLst>
          </p:nvPr>
        </p:nvGraphicFramePr>
        <p:xfrm>
          <a:off x="266699" y="1247775"/>
          <a:ext cx="8639175" cy="49291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12223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3CC-53EA-4531-B8D3-C0F940F03CCA}"/>
              </a:ext>
            </a:extLst>
          </p:cNvPr>
          <p:cNvSpPr>
            <a:spLocks noGrp="1"/>
          </p:cNvSpPr>
          <p:nvPr>
            <p:ph type="title"/>
          </p:nvPr>
        </p:nvSpPr>
        <p:spPr>
          <a:xfrm>
            <a:off x="0" y="0"/>
            <a:ext cx="9144000" cy="1709091"/>
          </a:xfrm>
        </p:spPr>
        <p:txBody>
          <a:bodyPr>
            <a:noAutofit/>
          </a:bodyPr>
          <a:lstStyle/>
          <a:p>
            <a:pPr algn="ctr"/>
            <a:r>
              <a:rPr lang="en-US" sz="2600" b="1" dirty="0">
                <a:solidFill>
                  <a:prstClr val="black"/>
                </a:solidFill>
                <a:latin typeface="Roboto Slab" pitchFamily="2" charset="0"/>
                <a:ea typeface="Roboto Slab" pitchFamily="2" charset="0"/>
              </a:rPr>
              <a:t>Figure 6. U.S. Overdose Deaths Involving Stimulants* (cocaine and psychostimulants with abuse potential),</a:t>
            </a:r>
            <a:br>
              <a:rPr lang="en-US" sz="2600" b="1" dirty="0">
                <a:solidFill>
                  <a:prstClr val="black"/>
                </a:solidFill>
                <a:latin typeface="Roboto Slab" pitchFamily="2" charset="0"/>
                <a:ea typeface="Roboto Slab" pitchFamily="2" charset="0"/>
              </a:rPr>
            </a:br>
            <a:r>
              <a:rPr lang="en-US" sz="2600" b="1" dirty="0">
                <a:solidFill>
                  <a:prstClr val="black"/>
                </a:solidFill>
                <a:latin typeface="Roboto Slab" pitchFamily="2" charset="0"/>
                <a:ea typeface="Roboto Slab" pitchFamily="2" charset="0"/>
              </a:rPr>
              <a:t>by Opioid Involvement, 1999-2022</a:t>
            </a:r>
            <a:endParaRPr lang="en-US" sz="2600" b="1" dirty="0">
              <a:latin typeface="Roboto Slab" pitchFamily="2" charset="0"/>
              <a:ea typeface="Roboto Slab" pitchFamily="2" charset="0"/>
            </a:endParaRPr>
          </a:p>
        </p:txBody>
      </p:sp>
      <p:sp>
        <p:nvSpPr>
          <p:cNvPr id="5" name="TextBox 4">
            <a:extLst>
              <a:ext uri="{FF2B5EF4-FFF2-40B4-BE49-F238E27FC236}">
                <a16:creationId xmlns:a16="http://schemas.microsoft.com/office/drawing/2014/main" id="{24D23C8C-85C3-435F-81B8-83DE6A29CEC7}"/>
              </a:ext>
            </a:extLst>
          </p:cNvPr>
          <p:cNvSpPr txBox="1"/>
          <p:nvPr/>
        </p:nvSpPr>
        <p:spPr>
          <a:xfrm>
            <a:off x="304800" y="5948363"/>
            <a:ext cx="8582024" cy="830997"/>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psychostimulants with abuse potential (primarily methamphetamine) category was determined by the T43.6 ICD-10 multiple cause-of-death code. Abbreviated to </a:t>
            </a:r>
            <a:r>
              <a:rPr lang="en-US" sz="1200" i="1" dirty="0">
                <a:solidFill>
                  <a:schemeClr val="tx1">
                    <a:lumMod val="50000"/>
                    <a:lumOff val="50000"/>
                  </a:schemeClr>
                </a:solidFill>
              </a:rPr>
              <a:t>psychostimulants</a:t>
            </a:r>
            <a:r>
              <a:rPr lang="en-US" sz="1200" dirty="0">
                <a:solidFill>
                  <a:schemeClr val="tx1">
                    <a:lumMod val="50000"/>
                    <a:lumOff val="50000"/>
                  </a:schemeClr>
                </a:solidFill>
              </a:rPr>
              <a:t> in the bar chart above. Source: Centers for Disease Control and Prevention, National Center for Health Statistics. Multiple Cause of Death 1999-2022 on CDC WONDER Online Database, released 4/2024.</a:t>
            </a:r>
          </a:p>
        </p:txBody>
      </p:sp>
      <p:graphicFrame>
        <p:nvGraphicFramePr>
          <p:cNvPr id="10" name="Content Placeholder 7">
            <a:extLst>
              <a:ext uri="{FF2B5EF4-FFF2-40B4-BE49-F238E27FC236}">
                <a16:creationId xmlns:a16="http://schemas.microsoft.com/office/drawing/2014/main" id="{39BA16DC-E1C1-4426-B6A8-A05C467F92C1}"/>
              </a:ext>
            </a:extLst>
          </p:cNvPr>
          <p:cNvGraphicFramePr>
            <a:graphicFrameLocks noGrp="1"/>
          </p:cNvGraphicFramePr>
          <p:nvPr>
            <p:ph idx="1"/>
            <p:extLst>
              <p:ext uri="{D42A27DB-BD31-4B8C-83A1-F6EECF244321}">
                <p14:modId xmlns:p14="http://schemas.microsoft.com/office/powerpoint/2010/main" val="3826234891"/>
              </p:ext>
            </p:extLst>
          </p:nvPr>
        </p:nvGraphicFramePr>
        <p:xfrm>
          <a:off x="304799" y="1881859"/>
          <a:ext cx="8582025" cy="40036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32065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3CC-53EA-4531-B8D3-C0F940F03CCA}"/>
              </a:ext>
            </a:extLst>
          </p:cNvPr>
          <p:cNvSpPr>
            <a:spLocks noGrp="1"/>
          </p:cNvSpPr>
          <p:nvPr>
            <p:ph type="title"/>
          </p:nvPr>
        </p:nvSpPr>
        <p:spPr>
          <a:xfrm>
            <a:off x="0" y="0"/>
            <a:ext cx="9144000" cy="1709091"/>
          </a:xfrm>
        </p:spPr>
        <p:txBody>
          <a:bodyPr>
            <a:noAutofit/>
          </a:bodyPr>
          <a:lstStyle/>
          <a:p>
            <a:pPr algn="ctr"/>
            <a:r>
              <a:rPr lang="en-US" sz="2600" b="1" dirty="0">
                <a:solidFill>
                  <a:prstClr val="black"/>
                </a:solidFill>
                <a:latin typeface="Roboto Slab" pitchFamily="2" charset="0"/>
                <a:ea typeface="Roboto Slab" pitchFamily="2" charset="0"/>
              </a:rPr>
              <a:t>Figure 7. U.S. Overdose Deaths Involving Psychostimulants with Abuse Potential (Primarily Methamphetamine)*, by Opioid Involvement, 1999-2022</a:t>
            </a:r>
            <a:endParaRPr lang="en-US" sz="2600" b="1" dirty="0">
              <a:latin typeface="Roboto Slab" pitchFamily="2" charset="0"/>
              <a:ea typeface="Roboto Slab" pitchFamily="2" charset="0"/>
            </a:endParaRPr>
          </a:p>
        </p:txBody>
      </p:sp>
      <p:sp>
        <p:nvSpPr>
          <p:cNvPr id="5" name="TextBox 4">
            <a:extLst>
              <a:ext uri="{FF2B5EF4-FFF2-40B4-BE49-F238E27FC236}">
                <a16:creationId xmlns:a16="http://schemas.microsoft.com/office/drawing/2014/main" id="{24D23C8C-85C3-435F-81B8-83DE6A29CEC7}"/>
              </a:ext>
            </a:extLst>
          </p:cNvPr>
          <p:cNvSpPr txBox="1"/>
          <p:nvPr/>
        </p:nvSpPr>
        <p:spPr>
          <a:xfrm>
            <a:off x="304800" y="5948363"/>
            <a:ext cx="8582024" cy="830997"/>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psychostimulants with abuse potential (primarily methamphetamine) category was determined by the T43.6 ICD-10 multiple cause-of-death code. Abbreviated to </a:t>
            </a:r>
            <a:r>
              <a:rPr lang="en-US" sz="1200" i="1" dirty="0">
                <a:solidFill>
                  <a:schemeClr val="tx1">
                    <a:lumMod val="50000"/>
                    <a:lumOff val="50000"/>
                  </a:schemeClr>
                </a:solidFill>
              </a:rPr>
              <a:t>psychostimulants</a:t>
            </a:r>
            <a:r>
              <a:rPr lang="en-US" sz="1200" dirty="0">
                <a:solidFill>
                  <a:schemeClr val="tx1">
                    <a:lumMod val="50000"/>
                    <a:lumOff val="50000"/>
                  </a:schemeClr>
                </a:solidFill>
              </a:rPr>
              <a:t> in the bar chart above. Source: Centers for Disease Control and Prevention, National Center for Health Statistics. Multiple Cause of Death 1999-2022 on CDC WONDER Online Database, released 4/2024.</a:t>
            </a:r>
          </a:p>
        </p:txBody>
      </p:sp>
      <p:graphicFrame>
        <p:nvGraphicFramePr>
          <p:cNvPr id="10" name="Content Placeholder 7">
            <a:extLst>
              <a:ext uri="{FF2B5EF4-FFF2-40B4-BE49-F238E27FC236}">
                <a16:creationId xmlns:a16="http://schemas.microsoft.com/office/drawing/2014/main" id="{39BA16DC-E1C1-4426-B6A8-A05C467F92C1}"/>
              </a:ext>
            </a:extLst>
          </p:cNvPr>
          <p:cNvGraphicFramePr>
            <a:graphicFrameLocks noGrp="1"/>
          </p:cNvGraphicFramePr>
          <p:nvPr>
            <p:ph idx="1"/>
            <p:extLst>
              <p:ext uri="{D42A27DB-BD31-4B8C-83A1-F6EECF244321}">
                <p14:modId xmlns:p14="http://schemas.microsoft.com/office/powerpoint/2010/main" val="323398153"/>
              </p:ext>
            </p:extLst>
          </p:nvPr>
        </p:nvGraphicFramePr>
        <p:xfrm>
          <a:off x="304799" y="1844703"/>
          <a:ext cx="8582025" cy="400364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4530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3CC-53EA-4531-B8D3-C0F940F03CCA}"/>
              </a:ext>
            </a:extLst>
          </p:cNvPr>
          <p:cNvSpPr>
            <a:spLocks noGrp="1"/>
          </p:cNvSpPr>
          <p:nvPr>
            <p:ph type="title"/>
          </p:nvPr>
        </p:nvSpPr>
        <p:spPr>
          <a:xfrm>
            <a:off x="0" y="226232"/>
            <a:ext cx="9144000" cy="1199206"/>
          </a:xfrm>
        </p:spPr>
        <p:txBody>
          <a:bodyPr>
            <a:noAutofit/>
          </a:bodyPr>
          <a:lstStyle/>
          <a:p>
            <a:pPr algn="ctr"/>
            <a:r>
              <a:rPr lang="en-US" sz="2600" b="1" dirty="0">
                <a:solidFill>
                  <a:prstClr val="black"/>
                </a:solidFill>
                <a:latin typeface="Roboto Slab" pitchFamily="2" charset="0"/>
                <a:ea typeface="Roboto Slab" pitchFamily="2" charset="0"/>
              </a:rPr>
              <a:t>Figure 8. U.S. Drug Overdose Deaths Involving Cocaine*, by Opioid Involvement, 1999-2022</a:t>
            </a:r>
            <a:endParaRPr lang="en-US" sz="2600" b="1" dirty="0">
              <a:latin typeface="Roboto Slab" pitchFamily="2" charset="0"/>
              <a:ea typeface="Roboto Slab" pitchFamily="2" charset="0"/>
            </a:endParaRPr>
          </a:p>
        </p:txBody>
      </p:sp>
      <p:graphicFrame>
        <p:nvGraphicFramePr>
          <p:cNvPr id="10" name="Content Placeholder 9">
            <a:extLst>
              <a:ext uri="{FF2B5EF4-FFF2-40B4-BE49-F238E27FC236}">
                <a16:creationId xmlns:a16="http://schemas.microsoft.com/office/drawing/2014/main" id="{D6989952-B0C3-470F-9378-DE76324576E4}"/>
              </a:ext>
            </a:extLst>
          </p:cNvPr>
          <p:cNvGraphicFramePr>
            <a:graphicFrameLocks noGrp="1"/>
          </p:cNvGraphicFramePr>
          <p:nvPr>
            <p:ph idx="1"/>
            <p:extLst>
              <p:ext uri="{D42A27DB-BD31-4B8C-83A1-F6EECF244321}">
                <p14:modId xmlns:p14="http://schemas.microsoft.com/office/powerpoint/2010/main" val="837438236"/>
              </p:ext>
            </p:extLst>
          </p:nvPr>
        </p:nvGraphicFramePr>
        <p:xfrm>
          <a:off x="314324" y="1541395"/>
          <a:ext cx="8601075" cy="427944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10A5CCBD-BADD-4C5B-B3FE-89F355EA122E}"/>
              </a:ext>
            </a:extLst>
          </p:cNvPr>
          <p:cNvSpPr txBox="1"/>
          <p:nvPr/>
        </p:nvSpPr>
        <p:spPr>
          <a:xfrm>
            <a:off x="581516" y="6042966"/>
            <a:ext cx="7980967" cy="646331"/>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cocaine category was determined by the T40.5 ICD-10 multiple cause-of-death code. Source: Centers for Disease Control and Prevention, National Center for Health Statistics. Multiple Cause of Death 1999-2022 on CDC WONDER Online Database, released 4/2024.</a:t>
            </a:r>
          </a:p>
        </p:txBody>
      </p:sp>
    </p:spTree>
    <p:extLst>
      <p:ext uri="{BB962C8B-B14F-4D97-AF65-F5344CB8AC3E}">
        <p14:creationId xmlns:p14="http://schemas.microsoft.com/office/powerpoint/2010/main" val="174465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A3CC-53EA-4531-B8D3-C0F940F03CCA}"/>
              </a:ext>
            </a:extLst>
          </p:cNvPr>
          <p:cNvSpPr>
            <a:spLocks noGrp="1"/>
          </p:cNvSpPr>
          <p:nvPr>
            <p:ph type="title"/>
          </p:nvPr>
        </p:nvSpPr>
        <p:spPr>
          <a:xfrm>
            <a:off x="0" y="0"/>
            <a:ext cx="9144000" cy="1325563"/>
          </a:xfrm>
        </p:spPr>
        <p:txBody>
          <a:bodyPr>
            <a:noAutofit/>
          </a:bodyPr>
          <a:lstStyle/>
          <a:p>
            <a:pPr algn="ctr"/>
            <a:r>
              <a:rPr lang="en-US" sz="2600" b="1" dirty="0">
                <a:solidFill>
                  <a:prstClr val="black"/>
                </a:solidFill>
                <a:latin typeface="Roboto Slab" pitchFamily="2" charset="0"/>
                <a:ea typeface="Roboto Slab" pitchFamily="2" charset="0"/>
              </a:rPr>
              <a:t>Figure 9. U.S. Drug Overdose Deaths Involving Benzodiazepines*, by Opioid Involvement, 1999-2022</a:t>
            </a:r>
            <a:endParaRPr lang="en-US" sz="2600" b="1" dirty="0">
              <a:latin typeface="Roboto Slab" pitchFamily="2" charset="0"/>
              <a:ea typeface="Roboto Slab" pitchFamily="2" charset="0"/>
            </a:endParaRPr>
          </a:p>
        </p:txBody>
      </p:sp>
      <p:graphicFrame>
        <p:nvGraphicFramePr>
          <p:cNvPr id="25" name="Content Placeholder 9">
            <a:extLst>
              <a:ext uri="{FF2B5EF4-FFF2-40B4-BE49-F238E27FC236}">
                <a16:creationId xmlns:a16="http://schemas.microsoft.com/office/drawing/2014/main" id="{2191363B-168B-4128-AB2B-D914D379CC1F}"/>
              </a:ext>
            </a:extLst>
          </p:cNvPr>
          <p:cNvGraphicFramePr>
            <a:graphicFrameLocks noGrp="1"/>
          </p:cNvGraphicFramePr>
          <p:nvPr>
            <p:ph idx="1"/>
            <p:extLst>
              <p:ext uri="{D42A27DB-BD31-4B8C-83A1-F6EECF244321}">
                <p14:modId xmlns:p14="http://schemas.microsoft.com/office/powerpoint/2010/main" val="67154736"/>
              </p:ext>
            </p:extLst>
          </p:nvPr>
        </p:nvGraphicFramePr>
        <p:xfrm>
          <a:off x="161365" y="1459857"/>
          <a:ext cx="8821270" cy="446386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99F7620C-DF99-4320-A48E-13545659F0F6}"/>
              </a:ext>
            </a:extLst>
          </p:cNvPr>
          <p:cNvSpPr txBox="1"/>
          <p:nvPr/>
        </p:nvSpPr>
        <p:spPr>
          <a:xfrm>
            <a:off x="393589" y="6153109"/>
            <a:ext cx="8356821" cy="646331"/>
          </a:xfrm>
          <a:prstGeom prst="rect">
            <a:avLst/>
          </a:prstGeom>
          <a:noFill/>
        </p:spPr>
        <p:txBody>
          <a:bodyPr wrap="square" rtlCol="0">
            <a:spAutoFit/>
          </a:bodyPr>
          <a:lstStyle/>
          <a:p>
            <a:r>
              <a:rPr lang="en-US" sz="1200" dirty="0">
                <a:solidFill>
                  <a:schemeClr val="tx1">
                    <a:lumMod val="50000"/>
                    <a:lumOff val="50000"/>
                  </a:schemeClr>
                </a:solidFill>
              </a:rPr>
              <a:t>*Among deaths with drug overdose as the underlying cause, the benzodiazepine category was determined by the T42.4 ICD-10 multiple cause-of-death code. Source: Centers for Disease Control and Prevention, National Center for Health Statistics. Multiple Cause of Death 1999-2022 on CDC WONDER Online Database, released 4/2024.</a:t>
            </a:r>
          </a:p>
        </p:txBody>
      </p:sp>
    </p:spTree>
    <p:extLst>
      <p:ext uri="{BB962C8B-B14F-4D97-AF65-F5344CB8AC3E}">
        <p14:creationId xmlns:p14="http://schemas.microsoft.com/office/powerpoint/2010/main" val="20134806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04862A6E093AE4B95ACA5BE7060C875" ma:contentTypeVersion="13" ma:contentTypeDescription="Create a new document." ma:contentTypeScope="" ma:versionID="e134754ed19e39d3ffbc3beb4086b073">
  <xsd:schema xmlns:xsd="http://www.w3.org/2001/XMLSchema" xmlns:xs="http://www.w3.org/2001/XMLSchema" xmlns:p="http://schemas.microsoft.com/office/2006/metadata/properties" xmlns:ns2="75e8d7ae-df46-493c-8d4f-5c5a40db0ee2" xmlns:ns3="1c6391db-1efa-43be-ab3b-c7932e0c5cae" targetNamespace="http://schemas.microsoft.com/office/2006/metadata/properties" ma:root="true" ma:fieldsID="4c089429a0ded9d05706e172c4a3d979" ns2:_="" ns3:_="">
    <xsd:import namespace="75e8d7ae-df46-493c-8d4f-5c5a40db0ee2"/>
    <xsd:import namespace="1c6391db-1efa-43be-ab3b-c7932e0c5ca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e8d7ae-df46-493c-8d4f-5c5a40db0e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8ce9f98e-9ad5-43de-b59a-72d7e946aae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c6391db-1efa-43be-ab3b-c7932e0c5ca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ab4f153a-8291-4829-b5ed-d495ec548e64}" ma:internalName="TaxCatchAll" ma:showField="CatchAllData" ma:web="1c6391db-1efa-43be-ab3b-c7932e0c5ca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5e8d7ae-df46-493c-8d4f-5c5a40db0ee2">
      <Terms xmlns="http://schemas.microsoft.com/office/infopath/2007/PartnerControls"/>
    </lcf76f155ced4ddcb4097134ff3c332f>
    <TaxCatchAll xmlns="1c6391db-1efa-43be-ab3b-c7932e0c5ca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5288D3-D51F-40F7-9D50-DE21A3AFA9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e8d7ae-df46-493c-8d4f-5c5a40db0ee2"/>
    <ds:schemaRef ds:uri="1c6391db-1efa-43be-ab3b-c7932e0c5c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70E791-B408-4945-B36F-BED44142861A}">
  <ds:schemaRefs>
    <ds:schemaRef ds:uri="http://schemas.microsoft.com/office/2006/metadata/properties"/>
    <ds:schemaRef ds:uri="http://schemas.microsoft.com/office/infopath/2007/PartnerControls"/>
    <ds:schemaRef ds:uri="75e8d7ae-df46-493c-8d4f-5c5a40db0ee2"/>
    <ds:schemaRef ds:uri="1c6391db-1efa-43be-ab3b-c7932e0c5cae"/>
  </ds:schemaRefs>
</ds:datastoreItem>
</file>

<file path=customXml/itemProps3.xml><?xml version="1.0" encoding="utf-8"?>
<ds:datastoreItem xmlns:ds="http://schemas.openxmlformats.org/officeDocument/2006/customXml" ds:itemID="{C301A227-2B25-487B-9C7D-52533F84A3DF}">
  <ds:schemaRefs>
    <ds:schemaRef ds:uri="http://schemas.microsoft.com/sharepoint/v3/contenttype/forms"/>
  </ds:schemaRefs>
</ds:datastoreItem>
</file>

<file path=docMetadata/LabelInfo.xml><?xml version="1.0" encoding="utf-8"?>
<clbl:labelList xmlns:clbl="http://schemas.microsoft.com/office/2020/mipLabelMetadata">
  <clbl:label id="{14b77578-9773-42d5-8507-251ca2dc2b06}" enabled="0" method="" siteId="{14b77578-9773-42d5-8507-251ca2dc2b06}" removed="1"/>
</clbl:labelList>
</file>

<file path=docProps/app.xml><?xml version="1.0" encoding="utf-8"?>
<Properties xmlns="http://schemas.openxmlformats.org/officeDocument/2006/extended-properties" xmlns:vt="http://schemas.openxmlformats.org/officeDocument/2006/docPropsVTypes">
  <Template>Office Theme</Template>
  <TotalTime>7365</TotalTime>
  <Words>2108</Words>
  <Application>Microsoft Macintosh PowerPoint</Application>
  <PresentationFormat>On-screen Show (4:3)</PresentationFormat>
  <Paragraphs>75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Roboto Slab</vt:lpstr>
      <vt:lpstr>Office Theme</vt:lpstr>
      <vt:lpstr>Figure 1. U.S. Overdose Deaths* by Sex, 1999-2022</vt:lpstr>
      <vt:lpstr>Figure 2. U.S. Overdose Deaths*,  Select Drugs or Drug Categories, 1999-2022</vt:lpstr>
      <vt:lpstr>Figure 3. U.S. Overdose Deaths Involving Any Opioid*  by Sex, 1999-2022</vt:lpstr>
      <vt:lpstr>Figure 4. U.S. Overdose Deaths Involving Prescription Opioids*, 1999-2022</vt:lpstr>
      <vt:lpstr>Figure 5. U.S. Overdose Deaths Involving Heroin*, by other Opioid Involvement, 1999-2022</vt:lpstr>
      <vt:lpstr>Figure 6. U.S. Overdose Deaths Involving Stimulants* (cocaine and psychostimulants with abuse potential), by Opioid Involvement, 1999-2022</vt:lpstr>
      <vt:lpstr>Figure 7. U.S. Overdose Deaths Involving Psychostimulants with Abuse Potential (Primarily Methamphetamine)*, by Opioid Involvement, 1999-2022</vt:lpstr>
      <vt:lpstr>Figure 8. U.S. Drug Overdose Deaths Involving Cocaine*, by Opioid Involvement, 1999-2022</vt:lpstr>
      <vt:lpstr>Figure 9. U.S. Drug Overdose Deaths Involving Benzodiazepines*, by Opioid Involvement, 1999-2022</vt:lpstr>
      <vt:lpstr>Figure 10. U.S. Drug Overdose Deaths Involving Antidepressants*, by Opioid Involvement, 1999-2022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Drug Overdose Deaths Involving Any Drug Number Among All Ages, by Gender, 1999-2017</dc:title>
  <dc:creator>Cotto, Jessica (NIH/NIDA) [E]</dc:creator>
  <cp:lastModifiedBy>Fleming, Mark (NIH/NIDA) [E]</cp:lastModifiedBy>
  <cp:revision>201</cp:revision>
  <dcterms:created xsi:type="dcterms:W3CDTF">2019-01-17T19:39:27Z</dcterms:created>
  <dcterms:modified xsi:type="dcterms:W3CDTF">2024-08-20T20:07:51Z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0x010100804862A6E093AE4B95ACA5BE7060C875</vt:lpwstr>
  </property>
</Properties>
</file>