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1" r:id="rId4"/>
    <p:sldId id="259" r:id="rId5"/>
    <p:sldId id="260" r:id="rId6"/>
    <p:sldId id="258"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A3F38-E49E-4FC7-90D0-CEF4264BDA96}" type="doc">
      <dgm:prSet loTypeId="urn:diagrams.loki3.com/VaryingWidthList" loCatId="list" qsTypeId="urn:microsoft.com/office/officeart/2005/8/quickstyle/simple1" qsCatId="simple" csTypeId="urn:microsoft.com/office/officeart/2005/8/colors/accent1_2" csCatId="accent1" phldr="1"/>
      <dgm:spPr/>
    </dgm:pt>
    <dgm:pt modelId="{B1427C0C-13C4-49E1-96BF-0163736F1231}">
      <dgm:prSet phldrT="[Text]"/>
      <dgm:spPr/>
      <dgm:t>
        <a:bodyPr/>
        <a:lstStyle/>
        <a:p>
          <a:r>
            <a:rPr lang="en-US" dirty="0"/>
            <a:t>static websites</a:t>
          </a:r>
        </a:p>
      </dgm:t>
    </dgm:pt>
    <dgm:pt modelId="{CCC26299-9843-4874-90B0-2A032FA6DF30}" type="parTrans" cxnId="{DA0C8B93-A6F8-4DB9-B74A-9200BBD5FAEC}">
      <dgm:prSet/>
      <dgm:spPr/>
      <dgm:t>
        <a:bodyPr/>
        <a:lstStyle/>
        <a:p>
          <a:endParaRPr lang="en-US"/>
        </a:p>
      </dgm:t>
    </dgm:pt>
    <dgm:pt modelId="{1B4D697E-F783-40AA-ABC4-AF9DD8AB2963}" type="sibTrans" cxnId="{DA0C8B93-A6F8-4DB9-B74A-9200BBD5FAEC}">
      <dgm:prSet/>
      <dgm:spPr/>
      <dgm:t>
        <a:bodyPr/>
        <a:lstStyle/>
        <a:p>
          <a:endParaRPr lang="en-US"/>
        </a:p>
      </dgm:t>
    </dgm:pt>
    <dgm:pt modelId="{A787E831-30B9-4DED-A4BF-497D5579A201}">
      <dgm:prSet phldrT="[Text]"/>
      <dgm:spPr/>
      <dgm:t>
        <a:bodyPr/>
        <a:lstStyle/>
        <a:p>
          <a:r>
            <a:rPr lang="en-US" dirty="0"/>
            <a:t>dynamic websites</a:t>
          </a:r>
        </a:p>
      </dgm:t>
    </dgm:pt>
    <dgm:pt modelId="{A7BD926D-68B1-4D21-BC3F-80F2AB64CA54}" type="parTrans" cxnId="{04887FA9-4AD5-4FCD-9FFB-9071349D84C4}">
      <dgm:prSet/>
      <dgm:spPr/>
      <dgm:t>
        <a:bodyPr/>
        <a:lstStyle/>
        <a:p>
          <a:endParaRPr lang="en-US"/>
        </a:p>
      </dgm:t>
    </dgm:pt>
    <dgm:pt modelId="{B020C0DE-7F34-43ED-BBA2-D9D882DD0712}" type="sibTrans" cxnId="{04887FA9-4AD5-4FCD-9FFB-9071349D84C4}">
      <dgm:prSet/>
      <dgm:spPr/>
      <dgm:t>
        <a:bodyPr/>
        <a:lstStyle/>
        <a:p>
          <a:endParaRPr lang="en-US"/>
        </a:p>
      </dgm:t>
    </dgm:pt>
    <dgm:pt modelId="{47BD0723-BDAC-4356-8B72-208A7B9BEAC1}">
      <dgm:prSet phldrT="[Text]"/>
      <dgm:spPr/>
      <dgm:t>
        <a:bodyPr/>
        <a:lstStyle/>
        <a:p>
          <a:r>
            <a:rPr lang="en-US" dirty="0"/>
            <a:t>E-commerce</a:t>
          </a:r>
        </a:p>
      </dgm:t>
    </dgm:pt>
    <dgm:pt modelId="{4CF0A420-C150-47F5-858B-E240D4D43AA1}" type="parTrans" cxnId="{68B5358B-057B-488D-86DF-66BF10F3386C}">
      <dgm:prSet/>
      <dgm:spPr/>
      <dgm:t>
        <a:bodyPr/>
        <a:lstStyle/>
        <a:p>
          <a:endParaRPr lang="en-US"/>
        </a:p>
      </dgm:t>
    </dgm:pt>
    <dgm:pt modelId="{5847A9E0-1865-4017-BEE0-D878D543127A}" type="sibTrans" cxnId="{68B5358B-057B-488D-86DF-66BF10F3386C}">
      <dgm:prSet/>
      <dgm:spPr/>
      <dgm:t>
        <a:bodyPr/>
        <a:lstStyle/>
        <a:p>
          <a:endParaRPr lang="en-US"/>
        </a:p>
      </dgm:t>
    </dgm:pt>
    <dgm:pt modelId="{5DEBA8D1-CFCC-4925-815D-C6C699D26330}" type="pres">
      <dgm:prSet presAssocID="{F4DA3F38-E49E-4FC7-90D0-CEF4264BDA96}" presName="Name0" presStyleCnt="0">
        <dgm:presLayoutVars>
          <dgm:resizeHandles/>
        </dgm:presLayoutVars>
      </dgm:prSet>
      <dgm:spPr/>
    </dgm:pt>
    <dgm:pt modelId="{C722EDE9-37E7-43D9-8241-FAA0EFA1AE50}" type="pres">
      <dgm:prSet presAssocID="{B1427C0C-13C4-49E1-96BF-0163736F1231}" presName="text" presStyleLbl="node1" presStyleIdx="0" presStyleCnt="3">
        <dgm:presLayoutVars>
          <dgm:bulletEnabled val="1"/>
        </dgm:presLayoutVars>
      </dgm:prSet>
      <dgm:spPr/>
    </dgm:pt>
    <dgm:pt modelId="{0A6CEE8F-48D0-44BA-A6EC-E2495B52CC97}" type="pres">
      <dgm:prSet presAssocID="{1B4D697E-F783-40AA-ABC4-AF9DD8AB2963}" presName="space" presStyleCnt="0"/>
      <dgm:spPr/>
    </dgm:pt>
    <dgm:pt modelId="{A925A387-1C6B-46C9-91B9-8F806E4F7785}" type="pres">
      <dgm:prSet presAssocID="{A787E831-30B9-4DED-A4BF-497D5579A201}" presName="text" presStyleLbl="node1" presStyleIdx="1" presStyleCnt="3">
        <dgm:presLayoutVars>
          <dgm:bulletEnabled val="1"/>
        </dgm:presLayoutVars>
      </dgm:prSet>
      <dgm:spPr/>
    </dgm:pt>
    <dgm:pt modelId="{1CBB9ECD-A959-4598-BCF0-A89C165E907D}" type="pres">
      <dgm:prSet presAssocID="{B020C0DE-7F34-43ED-BBA2-D9D882DD0712}" presName="space" presStyleCnt="0"/>
      <dgm:spPr/>
    </dgm:pt>
    <dgm:pt modelId="{24DDA782-FC27-411F-AE92-B21F155269A9}" type="pres">
      <dgm:prSet presAssocID="{47BD0723-BDAC-4356-8B72-208A7B9BEAC1}" presName="text" presStyleLbl="node1" presStyleIdx="2" presStyleCnt="3">
        <dgm:presLayoutVars>
          <dgm:bulletEnabled val="1"/>
        </dgm:presLayoutVars>
      </dgm:prSet>
      <dgm:spPr/>
    </dgm:pt>
  </dgm:ptLst>
  <dgm:cxnLst>
    <dgm:cxn modelId="{2C103105-22AF-4CEF-80B2-C77CC40ED6CB}" type="presOf" srcId="{F4DA3F38-E49E-4FC7-90D0-CEF4264BDA96}" destId="{5DEBA8D1-CFCC-4925-815D-C6C699D26330}" srcOrd="0" destOrd="0" presId="urn:diagrams.loki3.com/VaryingWidthList"/>
    <dgm:cxn modelId="{08913558-C20F-476F-838B-CE1415E2D56D}" type="presOf" srcId="{47BD0723-BDAC-4356-8B72-208A7B9BEAC1}" destId="{24DDA782-FC27-411F-AE92-B21F155269A9}" srcOrd="0" destOrd="0" presId="urn:diagrams.loki3.com/VaryingWidthList"/>
    <dgm:cxn modelId="{68B5358B-057B-488D-86DF-66BF10F3386C}" srcId="{F4DA3F38-E49E-4FC7-90D0-CEF4264BDA96}" destId="{47BD0723-BDAC-4356-8B72-208A7B9BEAC1}" srcOrd="2" destOrd="0" parTransId="{4CF0A420-C150-47F5-858B-E240D4D43AA1}" sibTransId="{5847A9E0-1865-4017-BEE0-D878D543127A}"/>
    <dgm:cxn modelId="{DA0C8B93-A6F8-4DB9-B74A-9200BBD5FAEC}" srcId="{F4DA3F38-E49E-4FC7-90D0-CEF4264BDA96}" destId="{B1427C0C-13C4-49E1-96BF-0163736F1231}" srcOrd="0" destOrd="0" parTransId="{CCC26299-9843-4874-90B0-2A032FA6DF30}" sibTransId="{1B4D697E-F783-40AA-ABC4-AF9DD8AB2963}"/>
    <dgm:cxn modelId="{04887FA9-4AD5-4FCD-9FFB-9071349D84C4}" srcId="{F4DA3F38-E49E-4FC7-90D0-CEF4264BDA96}" destId="{A787E831-30B9-4DED-A4BF-497D5579A201}" srcOrd="1" destOrd="0" parTransId="{A7BD926D-68B1-4D21-BC3F-80F2AB64CA54}" sibTransId="{B020C0DE-7F34-43ED-BBA2-D9D882DD0712}"/>
    <dgm:cxn modelId="{9A843EB7-DF03-48DA-A6C8-925D8B49B615}" type="presOf" srcId="{B1427C0C-13C4-49E1-96BF-0163736F1231}" destId="{C722EDE9-37E7-43D9-8241-FAA0EFA1AE50}" srcOrd="0" destOrd="0" presId="urn:diagrams.loki3.com/VaryingWidthList"/>
    <dgm:cxn modelId="{220863F4-587A-40AE-92EA-03E1C5B6C729}" type="presOf" srcId="{A787E831-30B9-4DED-A4BF-497D5579A201}" destId="{A925A387-1C6B-46C9-91B9-8F806E4F7785}" srcOrd="0" destOrd="0" presId="urn:diagrams.loki3.com/VaryingWidthList"/>
    <dgm:cxn modelId="{53AF4718-8D89-49D3-A955-148EE38D2076}" type="presParOf" srcId="{5DEBA8D1-CFCC-4925-815D-C6C699D26330}" destId="{C722EDE9-37E7-43D9-8241-FAA0EFA1AE50}" srcOrd="0" destOrd="0" presId="urn:diagrams.loki3.com/VaryingWidthList"/>
    <dgm:cxn modelId="{CE0B5828-E2D4-413D-9397-A965DDB9EE09}" type="presParOf" srcId="{5DEBA8D1-CFCC-4925-815D-C6C699D26330}" destId="{0A6CEE8F-48D0-44BA-A6EC-E2495B52CC97}" srcOrd="1" destOrd="0" presId="urn:diagrams.loki3.com/VaryingWidthList"/>
    <dgm:cxn modelId="{4B35094C-6527-48D8-92A5-44B3BA37284C}" type="presParOf" srcId="{5DEBA8D1-CFCC-4925-815D-C6C699D26330}" destId="{A925A387-1C6B-46C9-91B9-8F806E4F7785}" srcOrd="2" destOrd="0" presId="urn:diagrams.loki3.com/VaryingWidthList"/>
    <dgm:cxn modelId="{2FB62F4E-D2C0-4F33-965F-4B1EA090EF93}" type="presParOf" srcId="{5DEBA8D1-CFCC-4925-815D-C6C699D26330}" destId="{1CBB9ECD-A959-4598-BCF0-A89C165E907D}" srcOrd="3" destOrd="0" presId="urn:diagrams.loki3.com/VaryingWidthList"/>
    <dgm:cxn modelId="{166FADA7-5237-4B0D-8E69-42B3D7686F74}" type="presParOf" srcId="{5DEBA8D1-CFCC-4925-815D-C6C699D26330}" destId="{24DDA782-FC27-411F-AE92-B21F155269A9}"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2EDE9-37E7-43D9-8241-FAA0EFA1AE50}">
      <dsp:nvSpPr>
        <dsp:cNvPr id="0" name=""/>
        <dsp:cNvSpPr/>
      </dsp:nvSpPr>
      <dsp:spPr>
        <a:xfrm>
          <a:off x="2361187" y="1964"/>
          <a:ext cx="4997886" cy="129638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6500" kern="1200" dirty="0"/>
            <a:t>static websites</a:t>
          </a:r>
        </a:p>
      </dsp:txBody>
      <dsp:txXfrm>
        <a:off x="2361187" y="1964"/>
        <a:ext cx="4997886" cy="1296385"/>
      </dsp:txXfrm>
    </dsp:sp>
    <dsp:sp modelId="{A925A387-1C6B-46C9-91B9-8F806E4F7785}">
      <dsp:nvSpPr>
        <dsp:cNvPr id="0" name=""/>
        <dsp:cNvSpPr/>
      </dsp:nvSpPr>
      <dsp:spPr>
        <a:xfrm>
          <a:off x="1847886" y="1363169"/>
          <a:ext cx="6024489" cy="129638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6500" kern="1200" dirty="0"/>
            <a:t>dynamic websites</a:t>
          </a:r>
        </a:p>
      </dsp:txBody>
      <dsp:txXfrm>
        <a:off x="1847886" y="1363169"/>
        <a:ext cx="6024489" cy="1296385"/>
      </dsp:txXfrm>
    </dsp:sp>
    <dsp:sp modelId="{24DDA782-FC27-411F-AE92-B21F155269A9}">
      <dsp:nvSpPr>
        <dsp:cNvPr id="0" name=""/>
        <dsp:cNvSpPr/>
      </dsp:nvSpPr>
      <dsp:spPr>
        <a:xfrm>
          <a:off x="2745131" y="2724374"/>
          <a:ext cx="4230000" cy="129638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6500" kern="1200" dirty="0"/>
            <a:t>E-commerce</a:t>
          </a:r>
        </a:p>
      </dsp:txBody>
      <dsp:txXfrm>
        <a:off x="2745131" y="2724374"/>
        <a:ext cx="4230000" cy="1296385"/>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950B1C8-4CDD-4F0A-B7D5-7599AE4F19F6}"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3D0464-740A-4C52-B3B2-40B09A80E6EC}" type="slidenum">
              <a:rPr lang="en-US" smtClean="0"/>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25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0B1C8-4CDD-4F0A-B7D5-7599AE4F19F6}"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183127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0B1C8-4CDD-4F0A-B7D5-7599AE4F19F6}"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3D0464-740A-4C52-B3B2-40B09A80E6EC}"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58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0B1C8-4CDD-4F0A-B7D5-7599AE4F19F6}"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426327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50B1C8-4CDD-4F0A-B7D5-7599AE4F19F6}"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3D0464-740A-4C52-B3B2-40B09A80E6EC}" type="slidenum">
              <a:rPr lang="en-US" smtClean="0"/>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58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50B1C8-4CDD-4F0A-B7D5-7599AE4F19F6}" type="datetimeFigureOut">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90364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50B1C8-4CDD-4F0A-B7D5-7599AE4F19F6}" type="datetimeFigureOut">
              <a:rPr lang="en-US" smtClean="0"/>
              <a:t>8/3/2024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381643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50B1C8-4CDD-4F0A-B7D5-7599AE4F19F6}" type="datetimeFigureOut">
              <a:rPr lang="en-US" smtClean="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406879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0B1C8-4CDD-4F0A-B7D5-7599AE4F19F6}" type="datetimeFigureOut">
              <a:rPr lang="en-US" smtClean="0"/>
              <a:t>8/3/2024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153049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50B1C8-4CDD-4F0A-B7D5-7599AE4F19F6}" type="datetimeFigureOut">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3D0464-740A-4C52-B3B2-40B09A80E6EC}" type="slidenum">
              <a:rPr lang="en-US" smtClean="0"/>
              <a:t>‹#›</a:t>
            </a:fld>
            <a:endParaRPr lang="en-US" dirty="0"/>
          </a:p>
        </p:txBody>
      </p:sp>
    </p:spTree>
    <p:extLst>
      <p:ext uri="{BB962C8B-B14F-4D97-AF65-F5344CB8AC3E}">
        <p14:creationId xmlns:p14="http://schemas.microsoft.com/office/powerpoint/2010/main" val="287969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50B1C8-4CDD-4F0A-B7D5-7599AE4F19F6}" type="datetimeFigureOut">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3D0464-740A-4C52-B3B2-40B09A80E6E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2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50B1C8-4CDD-4F0A-B7D5-7599AE4F19F6}" type="datetimeFigureOut">
              <a:rPr lang="en-US" smtClean="0"/>
              <a:t>8/3/2024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3D0464-740A-4C52-B3B2-40B09A80E6E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293252"/>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C23A-97E6-4C01-B866-BE104712E4FE}"/>
              </a:ext>
            </a:extLst>
          </p:cNvPr>
          <p:cNvSpPr>
            <a:spLocks noGrp="1"/>
          </p:cNvSpPr>
          <p:nvPr>
            <p:ph type="ctrTitle"/>
          </p:nvPr>
        </p:nvSpPr>
        <p:spPr/>
        <p:txBody>
          <a:bodyPr/>
          <a:lstStyle/>
          <a:p>
            <a:r>
              <a:rPr lang="en-US" dirty="0"/>
              <a:t>WEB </a:t>
            </a:r>
            <a:r>
              <a:rPr lang="en-US" b="1" dirty="0"/>
              <a:t>Development</a:t>
            </a:r>
            <a:endParaRPr lang="en-US" dirty="0"/>
          </a:p>
        </p:txBody>
      </p:sp>
      <p:sp>
        <p:nvSpPr>
          <p:cNvPr id="3" name="Subtitle 2">
            <a:extLst>
              <a:ext uri="{FF2B5EF4-FFF2-40B4-BE49-F238E27FC236}">
                <a16:creationId xmlns:a16="http://schemas.microsoft.com/office/drawing/2014/main" id="{06D310B9-E171-4B84-AD22-8EED4F3ED242}"/>
              </a:ext>
            </a:extLst>
          </p:cNvPr>
          <p:cNvSpPr>
            <a:spLocks noGrp="1"/>
          </p:cNvSpPr>
          <p:nvPr>
            <p:ph type="subTitle" idx="1"/>
          </p:nvPr>
        </p:nvSpPr>
        <p:spPr/>
        <p:txBody>
          <a:bodyPr/>
          <a:lstStyle/>
          <a:p>
            <a:r>
              <a:rPr lang="en-US" dirty="0"/>
              <a:t>“Let there be light,” and there was light.</a:t>
            </a:r>
          </a:p>
        </p:txBody>
      </p:sp>
    </p:spTree>
    <p:extLst>
      <p:ext uri="{BB962C8B-B14F-4D97-AF65-F5344CB8AC3E}">
        <p14:creationId xmlns:p14="http://schemas.microsoft.com/office/powerpoint/2010/main" val="205452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4A77-DCA5-481E-893E-BE948662E117}"/>
              </a:ext>
            </a:extLst>
          </p:cNvPr>
          <p:cNvSpPr>
            <a:spLocks noGrp="1"/>
          </p:cNvSpPr>
          <p:nvPr>
            <p:ph type="title"/>
          </p:nvPr>
        </p:nvSpPr>
        <p:spPr/>
        <p:txBody>
          <a:bodyPr>
            <a:noAutofit/>
          </a:bodyPr>
          <a:lstStyle/>
          <a:p>
            <a:r>
              <a:rPr lang="en-US" sz="2800" dirty="0"/>
              <a:t>The internet has become an integral part of our lives, and websites serve as the foundation for establishing an online presence. When it comes to websites, they can be categorized into different types based on their functionality and purpose.</a:t>
            </a:r>
          </a:p>
        </p:txBody>
      </p:sp>
      <p:sp>
        <p:nvSpPr>
          <p:cNvPr id="7" name="Title 1">
            <a:extLst>
              <a:ext uri="{FF2B5EF4-FFF2-40B4-BE49-F238E27FC236}">
                <a16:creationId xmlns:a16="http://schemas.microsoft.com/office/drawing/2014/main" id="{B7E215A6-3F02-4EC1-82A9-225DB8A885C3}"/>
              </a:ext>
            </a:extLst>
          </p:cNvPr>
          <p:cNvSpPr txBox="1">
            <a:spLocks/>
          </p:cNvSpPr>
          <p:nvPr/>
        </p:nvSpPr>
        <p:spPr>
          <a:xfrm>
            <a:off x="1024128" y="2936530"/>
            <a:ext cx="9720072" cy="149961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a:t>wEB DEVELOPMENT OR WEBSITE DEVELOPMENT</a:t>
            </a:r>
          </a:p>
          <a:p>
            <a:r>
              <a:rPr lang="en-US" sz="2800" dirty="0"/>
              <a:t>Multivac(AC)</a:t>
            </a:r>
          </a:p>
          <a:p>
            <a:r>
              <a:rPr lang="en-US" sz="2800" dirty="0"/>
              <a:t> </a:t>
            </a:r>
          </a:p>
        </p:txBody>
      </p:sp>
    </p:spTree>
    <p:extLst>
      <p:ext uri="{BB962C8B-B14F-4D97-AF65-F5344CB8AC3E}">
        <p14:creationId xmlns:p14="http://schemas.microsoft.com/office/powerpoint/2010/main" val="290843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B5A6-2F19-49F3-9F55-6D6ABDEB361D}"/>
              </a:ext>
            </a:extLst>
          </p:cNvPr>
          <p:cNvSpPr>
            <a:spLocks noGrp="1"/>
          </p:cNvSpPr>
          <p:nvPr>
            <p:ph type="title"/>
          </p:nvPr>
        </p:nvSpPr>
        <p:spPr>
          <a:xfrm>
            <a:off x="1024128" y="553152"/>
            <a:ext cx="4389120" cy="895737"/>
          </a:xfrm>
        </p:spPr>
        <p:txBody>
          <a:bodyPr/>
          <a:lstStyle/>
          <a:p>
            <a:r>
              <a:rPr lang="en-US" b="1" dirty="0"/>
              <a:t>Introduction</a:t>
            </a:r>
            <a:endParaRPr lang="en-US" dirty="0"/>
          </a:p>
        </p:txBody>
      </p:sp>
      <p:sp>
        <p:nvSpPr>
          <p:cNvPr id="4" name="Text Placeholder 3">
            <a:extLst>
              <a:ext uri="{FF2B5EF4-FFF2-40B4-BE49-F238E27FC236}">
                <a16:creationId xmlns:a16="http://schemas.microsoft.com/office/drawing/2014/main" id="{A189650B-BAC2-4B9A-8E3F-030D163362B9}"/>
              </a:ext>
            </a:extLst>
          </p:cNvPr>
          <p:cNvSpPr>
            <a:spLocks noGrp="1"/>
          </p:cNvSpPr>
          <p:nvPr>
            <p:ph type="body" sz="half" idx="2"/>
          </p:nvPr>
        </p:nvSpPr>
        <p:spPr>
          <a:xfrm>
            <a:off x="1141984" y="3413883"/>
            <a:ext cx="10617200" cy="1473048"/>
          </a:xfrm>
        </p:spPr>
        <p:txBody>
          <a:bodyPr>
            <a:normAutofit/>
          </a:bodyPr>
          <a:lstStyle/>
          <a:p>
            <a:r>
              <a:rPr lang="en-US" sz="1800" dirty="0"/>
              <a:t>A website is a collection of web pages that are interconnected and accessible through the internet. These web pages are designed to present information, provide functionality, and engage with visitors. Websites can vary in size and complexity, ranging from simple one-page sites to extensive portals with multiple sections and features.</a:t>
            </a:r>
          </a:p>
        </p:txBody>
      </p:sp>
      <p:sp>
        <p:nvSpPr>
          <p:cNvPr id="6" name="Title 1">
            <a:extLst>
              <a:ext uri="{FF2B5EF4-FFF2-40B4-BE49-F238E27FC236}">
                <a16:creationId xmlns:a16="http://schemas.microsoft.com/office/drawing/2014/main" id="{294F519D-19E9-48DA-B3E5-68731D855EA3}"/>
              </a:ext>
            </a:extLst>
          </p:cNvPr>
          <p:cNvSpPr txBox="1">
            <a:spLocks/>
          </p:cNvSpPr>
          <p:nvPr/>
        </p:nvSpPr>
        <p:spPr>
          <a:xfrm>
            <a:off x="1141984" y="2636926"/>
            <a:ext cx="4389120" cy="8957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US" b="1" dirty="0"/>
              <a:t>What is a Website?</a:t>
            </a:r>
            <a:endParaRPr lang="en-US" dirty="0"/>
          </a:p>
        </p:txBody>
      </p:sp>
      <p:sp>
        <p:nvSpPr>
          <p:cNvPr id="7" name="Text Placeholder 3">
            <a:extLst>
              <a:ext uri="{FF2B5EF4-FFF2-40B4-BE49-F238E27FC236}">
                <a16:creationId xmlns:a16="http://schemas.microsoft.com/office/drawing/2014/main" id="{DFD66C64-B2F9-4401-A0B9-4608E6528A02}"/>
              </a:ext>
            </a:extLst>
          </p:cNvPr>
          <p:cNvSpPr txBox="1">
            <a:spLocks/>
          </p:cNvSpPr>
          <p:nvPr/>
        </p:nvSpPr>
        <p:spPr>
          <a:xfrm>
            <a:off x="1024128" y="1153420"/>
            <a:ext cx="10852912" cy="1119648"/>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1800" dirty="0"/>
              <a:t>In today’s digital age, having a website is essential for businesses, organizations, and individuals alike. A website acts as a virtual storefront, providing information, services, and products to users across the globe. Before delving into the different types of websites, let’s first understand what a website is and why it is important.</a:t>
            </a:r>
          </a:p>
        </p:txBody>
      </p:sp>
      <p:sp>
        <p:nvSpPr>
          <p:cNvPr id="9" name="Title 1">
            <a:extLst>
              <a:ext uri="{FF2B5EF4-FFF2-40B4-BE49-F238E27FC236}">
                <a16:creationId xmlns:a16="http://schemas.microsoft.com/office/drawing/2014/main" id="{C03A5588-1867-48C6-A9C2-D2122BEF14CF}"/>
              </a:ext>
            </a:extLst>
          </p:cNvPr>
          <p:cNvSpPr txBox="1">
            <a:spLocks/>
          </p:cNvSpPr>
          <p:nvPr/>
        </p:nvSpPr>
        <p:spPr>
          <a:xfrm>
            <a:off x="1141984" y="4439062"/>
            <a:ext cx="6412992" cy="89573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US" b="1" dirty="0"/>
              <a:t>Importance of Websites?</a:t>
            </a:r>
          </a:p>
        </p:txBody>
      </p:sp>
      <p:sp>
        <p:nvSpPr>
          <p:cNvPr id="10" name="Text Placeholder 3">
            <a:extLst>
              <a:ext uri="{FF2B5EF4-FFF2-40B4-BE49-F238E27FC236}">
                <a16:creationId xmlns:a16="http://schemas.microsoft.com/office/drawing/2014/main" id="{E0C035FD-9570-47F2-93AB-EEFF719A655D}"/>
              </a:ext>
            </a:extLst>
          </p:cNvPr>
          <p:cNvSpPr txBox="1">
            <a:spLocks/>
          </p:cNvSpPr>
          <p:nvPr/>
        </p:nvSpPr>
        <p:spPr>
          <a:xfrm>
            <a:off x="1141984" y="5250789"/>
            <a:ext cx="10426192" cy="1129692"/>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1800" dirty="0"/>
              <a:t>Websites play a crucial role in today’s digital landscape. They serve as the primary medium for sharing information, promoting products and services, and establishing credibility. A well-designed website can help businesses attract potential customers, provide a platform for communication, and enhance brand visibility.</a:t>
            </a:r>
          </a:p>
        </p:txBody>
      </p:sp>
    </p:spTree>
    <p:extLst>
      <p:ext uri="{BB962C8B-B14F-4D97-AF65-F5344CB8AC3E}">
        <p14:creationId xmlns:p14="http://schemas.microsoft.com/office/powerpoint/2010/main" val="143119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8590-1D60-48FD-B231-5EBF7F18BEE5}"/>
              </a:ext>
            </a:extLst>
          </p:cNvPr>
          <p:cNvSpPr>
            <a:spLocks noGrp="1"/>
          </p:cNvSpPr>
          <p:nvPr>
            <p:ph type="title"/>
          </p:nvPr>
        </p:nvSpPr>
        <p:spPr/>
        <p:txBody>
          <a:bodyPr/>
          <a:lstStyle/>
          <a:p>
            <a:r>
              <a:rPr lang="en-US"/>
              <a:t>How many websites are on the Internet?</a:t>
            </a:r>
          </a:p>
        </p:txBody>
      </p:sp>
      <p:pic>
        <p:nvPicPr>
          <p:cNvPr id="8" name="Content Placeholder 7">
            <a:extLst>
              <a:ext uri="{FF2B5EF4-FFF2-40B4-BE49-F238E27FC236}">
                <a16:creationId xmlns:a16="http://schemas.microsoft.com/office/drawing/2014/main" id="{4A76EF3B-5A99-4579-9FBD-9030E0248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1873" y="822325"/>
            <a:ext cx="5364742" cy="5184775"/>
          </a:xfrm>
        </p:spPr>
      </p:pic>
      <p:sp>
        <p:nvSpPr>
          <p:cNvPr id="4" name="Text Placeholder 3">
            <a:extLst>
              <a:ext uri="{FF2B5EF4-FFF2-40B4-BE49-F238E27FC236}">
                <a16:creationId xmlns:a16="http://schemas.microsoft.com/office/drawing/2014/main" id="{6318538B-73D7-48AE-82CF-713EDEE88FF8}"/>
              </a:ext>
            </a:extLst>
          </p:cNvPr>
          <p:cNvSpPr>
            <a:spLocks noGrp="1"/>
          </p:cNvSpPr>
          <p:nvPr>
            <p:ph type="body" sz="half" idx="2"/>
          </p:nvPr>
        </p:nvSpPr>
        <p:spPr/>
        <p:txBody>
          <a:bodyPr/>
          <a:lstStyle/>
          <a:p>
            <a:r>
              <a:rPr lang="en-US" dirty="0"/>
              <a:t>While the exact number of websites keeps changing every second, there are well over </a:t>
            </a:r>
            <a:r>
              <a:rPr lang="en-US" b="1" dirty="0"/>
              <a:t>1 billion</a:t>
            </a:r>
            <a:r>
              <a:rPr lang="en-US" dirty="0"/>
              <a:t> sites on the world wide web (WWW) (</a:t>
            </a:r>
            <a:r>
              <a:rPr lang="en-US" b="1" dirty="0"/>
              <a:t>1,079,154,539</a:t>
            </a:r>
            <a:r>
              <a:rPr lang="en-US" dirty="0"/>
              <a:t>  according to </a:t>
            </a:r>
            <a:r>
              <a:rPr lang="en-US" dirty="0" err="1"/>
              <a:t>Netcraft’s</a:t>
            </a:r>
            <a:r>
              <a:rPr lang="en-US" dirty="0"/>
              <a:t> May 2024 Web Server Survey.</a:t>
            </a:r>
          </a:p>
          <a:p>
            <a:endParaRPr lang="en-US" dirty="0"/>
          </a:p>
          <a:p>
            <a:pPr algn="ctr"/>
            <a:r>
              <a:rPr lang="en-US" sz="3200" b="1" dirty="0"/>
              <a:t>1,079,154,539</a:t>
            </a:r>
          </a:p>
        </p:txBody>
      </p:sp>
    </p:spTree>
    <p:extLst>
      <p:ext uri="{BB962C8B-B14F-4D97-AF65-F5344CB8AC3E}">
        <p14:creationId xmlns:p14="http://schemas.microsoft.com/office/powerpoint/2010/main" val="420539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FD90-C980-4D70-9C1A-91243B4ED4A6}"/>
              </a:ext>
            </a:extLst>
          </p:cNvPr>
          <p:cNvSpPr>
            <a:spLocks noGrp="1"/>
          </p:cNvSpPr>
          <p:nvPr>
            <p:ph type="title"/>
          </p:nvPr>
        </p:nvSpPr>
        <p:spPr/>
        <p:txBody>
          <a:bodyPr>
            <a:normAutofit fontScale="90000"/>
          </a:bodyPr>
          <a:lstStyle/>
          <a:p>
            <a:r>
              <a:rPr lang="en-US"/>
              <a:t>one billion seventy-nine million one hundred fifty-four thousand five hundred thirty-nine</a:t>
            </a:r>
            <a:endParaRPr lang="en-US" dirty="0"/>
          </a:p>
        </p:txBody>
      </p:sp>
      <p:sp>
        <p:nvSpPr>
          <p:cNvPr id="3" name="Title 1">
            <a:extLst>
              <a:ext uri="{FF2B5EF4-FFF2-40B4-BE49-F238E27FC236}">
                <a16:creationId xmlns:a16="http://schemas.microsoft.com/office/drawing/2014/main" id="{75E9BC2B-F84E-4196-B9EB-F5DEE27B0A02}"/>
              </a:ext>
            </a:extLst>
          </p:cNvPr>
          <p:cNvSpPr txBox="1">
            <a:spLocks/>
          </p:cNvSpPr>
          <p:nvPr/>
        </p:nvSpPr>
        <p:spPr>
          <a:xfrm>
            <a:off x="1024128" y="4436146"/>
            <a:ext cx="6524752" cy="149961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a:t>we will explore the three main types of websites</a:t>
            </a:r>
          </a:p>
        </p:txBody>
      </p:sp>
    </p:spTree>
    <p:extLst>
      <p:ext uri="{BB962C8B-B14F-4D97-AF65-F5344CB8AC3E}">
        <p14:creationId xmlns:p14="http://schemas.microsoft.com/office/powerpoint/2010/main" val="79925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A174-CA19-4D98-84B6-9D1001E2C39C}"/>
              </a:ext>
            </a:extLst>
          </p:cNvPr>
          <p:cNvSpPr>
            <a:spLocks noGrp="1"/>
          </p:cNvSpPr>
          <p:nvPr>
            <p:ph type="title"/>
          </p:nvPr>
        </p:nvSpPr>
        <p:spPr/>
        <p:txBody>
          <a:bodyPr/>
          <a:lstStyle/>
          <a:p>
            <a:r>
              <a:rPr lang="en-US" b="1" dirty="0"/>
              <a:t>Exploring the Types of Websites</a:t>
            </a:r>
          </a:p>
        </p:txBody>
      </p:sp>
      <p:graphicFrame>
        <p:nvGraphicFramePr>
          <p:cNvPr id="4" name="Content Placeholder 3">
            <a:extLst>
              <a:ext uri="{FF2B5EF4-FFF2-40B4-BE49-F238E27FC236}">
                <a16:creationId xmlns:a16="http://schemas.microsoft.com/office/drawing/2014/main" id="{1E7460B1-B7B6-4F68-BF84-F8AF2990A346}"/>
              </a:ext>
            </a:extLst>
          </p:cNvPr>
          <p:cNvGraphicFramePr>
            <a:graphicFrameLocks noGrp="1"/>
          </p:cNvGraphicFramePr>
          <p:nvPr>
            <p:ph idx="1"/>
            <p:extLst>
              <p:ext uri="{D42A27DB-BD31-4B8C-83A1-F6EECF244321}">
                <p14:modId xmlns:p14="http://schemas.microsoft.com/office/powerpoint/2010/main" val="69006800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4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7802-C3BB-43E8-A9AD-B5D23FC81149}"/>
              </a:ext>
            </a:extLst>
          </p:cNvPr>
          <p:cNvSpPr>
            <a:spLocks noGrp="1"/>
          </p:cNvSpPr>
          <p:nvPr>
            <p:ph type="title"/>
          </p:nvPr>
        </p:nvSpPr>
        <p:spPr>
          <a:xfrm>
            <a:off x="882904" y="843432"/>
            <a:ext cx="9720072" cy="796544"/>
          </a:xfrm>
        </p:spPr>
        <p:txBody>
          <a:bodyPr/>
          <a:lstStyle/>
          <a:p>
            <a:r>
              <a:rPr lang="en-US" b="1" dirty="0"/>
              <a:t>Static Websites</a:t>
            </a:r>
            <a:endParaRPr lang="en-US" dirty="0"/>
          </a:p>
        </p:txBody>
      </p:sp>
      <p:sp>
        <p:nvSpPr>
          <p:cNvPr id="3" name="Text Placeholder 3">
            <a:extLst>
              <a:ext uri="{FF2B5EF4-FFF2-40B4-BE49-F238E27FC236}">
                <a16:creationId xmlns:a16="http://schemas.microsoft.com/office/drawing/2014/main" id="{3ED49BA4-D3FC-4191-B407-BD0D0C9EF1F8}"/>
              </a:ext>
            </a:extLst>
          </p:cNvPr>
          <p:cNvSpPr txBox="1">
            <a:spLocks/>
          </p:cNvSpPr>
          <p:nvPr/>
        </p:nvSpPr>
        <p:spPr>
          <a:xfrm>
            <a:off x="954024" y="1394662"/>
            <a:ext cx="10426192" cy="1129692"/>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Static websites are those that consist of fixed web pages where the content remains the same unless manually updated. These websites are typically built using HTML and CSS and do not require complex server-side processing. The content is written in advance and displayed to users as it is.</a:t>
            </a:r>
            <a:endParaRPr lang="en-US" sz="2400" dirty="0"/>
          </a:p>
        </p:txBody>
      </p:sp>
      <p:sp>
        <p:nvSpPr>
          <p:cNvPr id="4" name="Title 1">
            <a:extLst>
              <a:ext uri="{FF2B5EF4-FFF2-40B4-BE49-F238E27FC236}">
                <a16:creationId xmlns:a16="http://schemas.microsoft.com/office/drawing/2014/main" id="{1A9DB705-4FFF-416B-B089-E6C4CC02AF28}"/>
              </a:ext>
            </a:extLst>
          </p:cNvPr>
          <p:cNvSpPr txBox="1">
            <a:spLocks/>
          </p:cNvSpPr>
          <p:nvPr/>
        </p:nvSpPr>
        <p:spPr>
          <a:xfrm>
            <a:off x="882904" y="2536852"/>
            <a:ext cx="8850376" cy="89214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Advantages of Static Websites</a:t>
            </a:r>
          </a:p>
        </p:txBody>
      </p:sp>
      <p:sp>
        <p:nvSpPr>
          <p:cNvPr id="6" name="Text Placeholder 3">
            <a:extLst>
              <a:ext uri="{FF2B5EF4-FFF2-40B4-BE49-F238E27FC236}">
                <a16:creationId xmlns:a16="http://schemas.microsoft.com/office/drawing/2014/main" id="{63721FB7-28A0-472D-B80A-1D471A0E4914}"/>
              </a:ext>
            </a:extLst>
          </p:cNvPr>
          <p:cNvSpPr txBox="1">
            <a:spLocks/>
          </p:cNvSpPr>
          <p:nvPr/>
        </p:nvSpPr>
        <p:spPr>
          <a:xfrm>
            <a:off x="954024" y="3191129"/>
            <a:ext cx="10963656" cy="1526694"/>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Static websites offer several advantages, including simplicity, fast loading times, and ease of maintenance. Since the content is pre-generated, static websites require fewer server resources and can be hosted on cheaper hosting plans. Additionally, they are well-suited for small businesses or individuals who want a basic online presence without complex functionality.</a:t>
            </a:r>
            <a:endParaRPr lang="en-US" sz="3200" dirty="0"/>
          </a:p>
        </p:txBody>
      </p:sp>
      <p:sp>
        <p:nvSpPr>
          <p:cNvPr id="7" name="Text Placeholder 3">
            <a:extLst>
              <a:ext uri="{FF2B5EF4-FFF2-40B4-BE49-F238E27FC236}">
                <a16:creationId xmlns:a16="http://schemas.microsoft.com/office/drawing/2014/main" id="{A23357A9-D8CF-45F9-BB36-7F3025ED233A}"/>
              </a:ext>
            </a:extLst>
          </p:cNvPr>
          <p:cNvSpPr txBox="1">
            <a:spLocks/>
          </p:cNvSpPr>
          <p:nvPr/>
        </p:nvSpPr>
        <p:spPr>
          <a:xfrm>
            <a:off x="954024" y="5315408"/>
            <a:ext cx="10750296" cy="1129692"/>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Static websites are those that consist of fixed web pages where the content remains the same unless manually updated. These websites are typically built using HTML and CSS and do not require complex server-side processing. The content is written in advance and displayed to users as it is.</a:t>
            </a:r>
            <a:endParaRPr lang="en-US" sz="2400" dirty="0"/>
          </a:p>
        </p:txBody>
      </p:sp>
      <p:sp>
        <p:nvSpPr>
          <p:cNvPr id="9" name="Title 1">
            <a:extLst>
              <a:ext uri="{FF2B5EF4-FFF2-40B4-BE49-F238E27FC236}">
                <a16:creationId xmlns:a16="http://schemas.microsoft.com/office/drawing/2014/main" id="{08B8B7B2-F48E-4D5E-9A38-050674C47DB1}"/>
              </a:ext>
            </a:extLst>
          </p:cNvPr>
          <p:cNvSpPr txBox="1">
            <a:spLocks/>
          </p:cNvSpPr>
          <p:nvPr/>
        </p:nvSpPr>
        <p:spPr>
          <a:xfrm>
            <a:off x="882904" y="4713367"/>
            <a:ext cx="9720072" cy="79654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Use Cases for Static Websites</a:t>
            </a:r>
          </a:p>
        </p:txBody>
      </p:sp>
    </p:spTree>
    <p:extLst>
      <p:ext uri="{BB962C8B-B14F-4D97-AF65-F5344CB8AC3E}">
        <p14:creationId xmlns:p14="http://schemas.microsoft.com/office/powerpoint/2010/main" val="358602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986A-9E6D-4C7C-9AC3-CCFEF5F11A8D}"/>
              </a:ext>
            </a:extLst>
          </p:cNvPr>
          <p:cNvSpPr>
            <a:spLocks noGrp="1"/>
          </p:cNvSpPr>
          <p:nvPr>
            <p:ph type="title"/>
          </p:nvPr>
        </p:nvSpPr>
        <p:spPr>
          <a:xfrm>
            <a:off x="810768" y="869696"/>
            <a:ext cx="9267952" cy="725424"/>
          </a:xfrm>
        </p:spPr>
        <p:txBody>
          <a:bodyPr/>
          <a:lstStyle/>
          <a:p>
            <a:r>
              <a:rPr lang="en-US" b="1" dirty="0"/>
              <a:t> Definition of Dynamic Websites</a:t>
            </a:r>
          </a:p>
        </p:txBody>
      </p:sp>
      <p:sp>
        <p:nvSpPr>
          <p:cNvPr id="3" name="Text Placeholder 3">
            <a:extLst>
              <a:ext uri="{FF2B5EF4-FFF2-40B4-BE49-F238E27FC236}">
                <a16:creationId xmlns:a16="http://schemas.microsoft.com/office/drawing/2014/main" id="{EED3AE94-4ED8-454A-90B0-1D138586F9B4}"/>
              </a:ext>
            </a:extLst>
          </p:cNvPr>
          <p:cNvSpPr txBox="1">
            <a:spLocks/>
          </p:cNvSpPr>
          <p:nvPr/>
        </p:nvSpPr>
        <p:spPr>
          <a:xfrm>
            <a:off x="1005840" y="1432964"/>
            <a:ext cx="10718800" cy="1129692"/>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Dynamic websites, in contrast to static websites, employ server-side processing to generate web pages on-the-fly. These websites use programming languages like PHP, Python, or JAVA Script along with databases to store and retrieve information. The content of dynamic websites can be customized based on user interactions or database queries.</a:t>
            </a:r>
          </a:p>
        </p:txBody>
      </p:sp>
      <p:sp>
        <p:nvSpPr>
          <p:cNvPr id="4" name="Title 1">
            <a:extLst>
              <a:ext uri="{FF2B5EF4-FFF2-40B4-BE49-F238E27FC236}">
                <a16:creationId xmlns:a16="http://schemas.microsoft.com/office/drawing/2014/main" id="{EA04980F-5FA8-4FC9-88AA-72F93C68CCED}"/>
              </a:ext>
            </a:extLst>
          </p:cNvPr>
          <p:cNvSpPr txBox="1">
            <a:spLocks/>
          </p:cNvSpPr>
          <p:nvPr/>
        </p:nvSpPr>
        <p:spPr>
          <a:xfrm>
            <a:off x="955040" y="2828879"/>
            <a:ext cx="8942832" cy="65094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Advantages of Dynamic Websites</a:t>
            </a:r>
          </a:p>
        </p:txBody>
      </p:sp>
      <p:sp>
        <p:nvSpPr>
          <p:cNvPr id="6" name="Text Placeholder 3">
            <a:extLst>
              <a:ext uri="{FF2B5EF4-FFF2-40B4-BE49-F238E27FC236}">
                <a16:creationId xmlns:a16="http://schemas.microsoft.com/office/drawing/2014/main" id="{59283206-F3F5-421B-BB74-5EE1226AE5E8}"/>
              </a:ext>
            </a:extLst>
          </p:cNvPr>
          <p:cNvSpPr txBox="1">
            <a:spLocks/>
          </p:cNvSpPr>
          <p:nvPr/>
        </p:nvSpPr>
        <p:spPr>
          <a:xfrm>
            <a:off x="955040" y="3361859"/>
            <a:ext cx="10820400" cy="1648164"/>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Dynamic websites offer numerous benefits, including dynamic content generation, interactive features, and personalized user experiences. They allow businesses to create complex web applications, manage large amounts of data, and provide real-time information to users. Additionally, dynamic websites facilitate content management systems (CMS) that enable easy content updates and collaboration.</a:t>
            </a:r>
            <a:endParaRPr lang="en-US" sz="3200" dirty="0"/>
          </a:p>
        </p:txBody>
      </p:sp>
      <p:sp>
        <p:nvSpPr>
          <p:cNvPr id="7" name="Title 1">
            <a:extLst>
              <a:ext uri="{FF2B5EF4-FFF2-40B4-BE49-F238E27FC236}">
                <a16:creationId xmlns:a16="http://schemas.microsoft.com/office/drawing/2014/main" id="{F04B629C-D0CE-418A-B62C-F5D1A2718941}"/>
              </a:ext>
            </a:extLst>
          </p:cNvPr>
          <p:cNvSpPr txBox="1">
            <a:spLocks/>
          </p:cNvSpPr>
          <p:nvPr/>
        </p:nvSpPr>
        <p:spPr>
          <a:xfrm>
            <a:off x="1005840" y="4920484"/>
            <a:ext cx="8942832" cy="65094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Use Cases for Dynamic Websites</a:t>
            </a:r>
          </a:p>
        </p:txBody>
      </p:sp>
      <p:sp>
        <p:nvSpPr>
          <p:cNvPr id="8" name="Text Placeholder 3">
            <a:extLst>
              <a:ext uri="{FF2B5EF4-FFF2-40B4-BE49-F238E27FC236}">
                <a16:creationId xmlns:a16="http://schemas.microsoft.com/office/drawing/2014/main" id="{62904A6C-8881-4643-8CA9-665AF86E9C9B}"/>
              </a:ext>
            </a:extLst>
          </p:cNvPr>
          <p:cNvSpPr txBox="1">
            <a:spLocks/>
          </p:cNvSpPr>
          <p:nvPr/>
        </p:nvSpPr>
        <p:spPr>
          <a:xfrm>
            <a:off x="955040" y="5425036"/>
            <a:ext cx="10820400" cy="1129692"/>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Dynamic websites are suitable for a wide range of applications, such as online forums, social networking sites, news portals, and e-learning platforms. They are particularly beneficial for businesses that require frequent content updates, user interactions, and personalized experiences.</a:t>
            </a:r>
            <a:endParaRPr lang="en-US" sz="3200" dirty="0"/>
          </a:p>
        </p:txBody>
      </p:sp>
    </p:spTree>
    <p:extLst>
      <p:ext uri="{BB962C8B-B14F-4D97-AF65-F5344CB8AC3E}">
        <p14:creationId xmlns:p14="http://schemas.microsoft.com/office/powerpoint/2010/main" val="260035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FA1F-33C2-48B0-AA37-06BE64973FA1}"/>
              </a:ext>
            </a:extLst>
          </p:cNvPr>
          <p:cNvSpPr>
            <a:spLocks noGrp="1"/>
          </p:cNvSpPr>
          <p:nvPr>
            <p:ph type="title"/>
          </p:nvPr>
        </p:nvSpPr>
        <p:spPr>
          <a:xfrm>
            <a:off x="942848" y="930656"/>
            <a:ext cx="9720072" cy="522224"/>
          </a:xfrm>
        </p:spPr>
        <p:txBody>
          <a:bodyPr>
            <a:normAutofit fontScale="90000"/>
          </a:bodyPr>
          <a:lstStyle/>
          <a:p>
            <a:r>
              <a:rPr lang="en-US" b="1" dirty="0"/>
              <a:t>E-commerce Websites</a:t>
            </a:r>
            <a:endParaRPr lang="en-US" dirty="0"/>
          </a:p>
        </p:txBody>
      </p:sp>
      <p:sp>
        <p:nvSpPr>
          <p:cNvPr id="3" name="Text Placeholder 3">
            <a:extLst>
              <a:ext uri="{FF2B5EF4-FFF2-40B4-BE49-F238E27FC236}">
                <a16:creationId xmlns:a16="http://schemas.microsoft.com/office/drawing/2014/main" id="{8D9DFD71-6F83-4712-8FC3-924B117E369D}"/>
              </a:ext>
            </a:extLst>
          </p:cNvPr>
          <p:cNvSpPr txBox="1">
            <a:spLocks/>
          </p:cNvSpPr>
          <p:nvPr/>
        </p:nvSpPr>
        <p:spPr>
          <a:xfrm>
            <a:off x="1005840" y="1348535"/>
            <a:ext cx="10718800" cy="1421996"/>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E-commerce websites are specifically designed for online buying and selling of products and services. These websites integrate shopping carts, payment gateways, and inventory management systems to facilitate secure online transactions. E-commerce websites can be either static or dynamic, depending on the chosen platform and requirements.</a:t>
            </a:r>
            <a:endParaRPr lang="en-US" sz="2800" dirty="0"/>
          </a:p>
        </p:txBody>
      </p:sp>
      <p:sp>
        <p:nvSpPr>
          <p:cNvPr id="4" name="Title 1">
            <a:extLst>
              <a:ext uri="{FF2B5EF4-FFF2-40B4-BE49-F238E27FC236}">
                <a16:creationId xmlns:a16="http://schemas.microsoft.com/office/drawing/2014/main" id="{0E452A4E-F40B-40AB-AA9E-37ACA6EB1F91}"/>
              </a:ext>
            </a:extLst>
          </p:cNvPr>
          <p:cNvSpPr txBox="1">
            <a:spLocks/>
          </p:cNvSpPr>
          <p:nvPr/>
        </p:nvSpPr>
        <p:spPr>
          <a:xfrm>
            <a:off x="942848" y="2739338"/>
            <a:ext cx="9720072" cy="52222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Advantages of E-commerce Websites</a:t>
            </a:r>
          </a:p>
        </p:txBody>
      </p:sp>
      <p:sp>
        <p:nvSpPr>
          <p:cNvPr id="5" name="Text Placeholder 3">
            <a:extLst>
              <a:ext uri="{FF2B5EF4-FFF2-40B4-BE49-F238E27FC236}">
                <a16:creationId xmlns:a16="http://schemas.microsoft.com/office/drawing/2014/main" id="{D095813E-1E14-42B0-95E6-EDE4F2BA78A2}"/>
              </a:ext>
            </a:extLst>
          </p:cNvPr>
          <p:cNvSpPr txBox="1">
            <a:spLocks/>
          </p:cNvSpPr>
          <p:nvPr/>
        </p:nvSpPr>
        <p:spPr>
          <a:xfrm>
            <a:off x="1005840" y="3106464"/>
            <a:ext cx="10942320" cy="1421996"/>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E-commerce websites offer businesses the opportunity to reach a global customer base, operate 24/7, and streamline the buying process. They provide features like product catalogs, customer reviews, secure payments, and order tracking, enhancing the overall shopping experience. Furthermore, e-commerce websites allow businesses to analyze customer behavior, track sales, and optimize marketing strategies.</a:t>
            </a:r>
            <a:endParaRPr lang="en-US" sz="3600" dirty="0"/>
          </a:p>
        </p:txBody>
      </p:sp>
      <p:sp>
        <p:nvSpPr>
          <p:cNvPr id="6" name="Title 1">
            <a:extLst>
              <a:ext uri="{FF2B5EF4-FFF2-40B4-BE49-F238E27FC236}">
                <a16:creationId xmlns:a16="http://schemas.microsoft.com/office/drawing/2014/main" id="{D9F33946-4798-4C91-960B-D6ADC291FA6C}"/>
              </a:ext>
            </a:extLst>
          </p:cNvPr>
          <p:cNvSpPr txBox="1">
            <a:spLocks/>
          </p:cNvSpPr>
          <p:nvPr/>
        </p:nvSpPr>
        <p:spPr>
          <a:xfrm>
            <a:off x="1005840" y="4603281"/>
            <a:ext cx="9720072" cy="52222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dirty="0"/>
              <a:t>Use Cases for E-commerce Websites</a:t>
            </a:r>
          </a:p>
        </p:txBody>
      </p:sp>
      <p:sp>
        <p:nvSpPr>
          <p:cNvPr id="7" name="Text Placeholder 3">
            <a:extLst>
              <a:ext uri="{FF2B5EF4-FFF2-40B4-BE49-F238E27FC236}">
                <a16:creationId xmlns:a16="http://schemas.microsoft.com/office/drawing/2014/main" id="{1F4EC8D3-C871-4BA6-A658-AA8727C21D15}"/>
              </a:ext>
            </a:extLst>
          </p:cNvPr>
          <p:cNvSpPr txBox="1">
            <a:spLocks/>
          </p:cNvSpPr>
          <p:nvPr/>
        </p:nvSpPr>
        <p:spPr>
          <a:xfrm>
            <a:off x="1005840" y="4962945"/>
            <a:ext cx="10871200" cy="1421996"/>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en-US" sz="2000" dirty="0"/>
              <a:t>E-commerce websites are a necessity for businesses that want to sell products or services online. They are suitable for various industries, including retail, fashion, electronics, and digital services. Whether you are a small business or a large enterprise, having an e-commerce website enables you to tap into the vast potential of online sales.</a:t>
            </a:r>
            <a:endParaRPr lang="en-US" sz="4400" dirty="0"/>
          </a:p>
        </p:txBody>
      </p:sp>
    </p:spTree>
    <p:extLst>
      <p:ext uri="{BB962C8B-B14F-4D97-AF65-F5344CB8AC3E}">
        <p14:creationId xmlns:p14="http://schemas.microsoft.com/office/powerpoint/2010/main" val="1375397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TM02900720[[fn=Integral]]</Template>
  <TotalTime>112</TotalTime>
  <Words>859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WEB Development</vt:lpstr>
      <vt:lpstr>The internet has become an integral part of our lives, and websites serve as the foundation for establishing an online presence. When it comes to websites, they can be categorized into different types based on their functionality and purpose.</vt:lpstr>
      <vt:lpstr>Introduction</vt:lpstr>
      <vt:lpstr>How many websites are on the Internet?</vt:lpstr>
      <vt:lpstr>one billion seventy-nine million one hundred fifty-four thousand five hundred thirty-nine</vt:lpstr>
      <vt:lpstr>Exploring the Types of Websites</vt:lpstr>
      <vt:lpstr>Static Websites</vt:lpstr>
      <vt:lpstr> Definition of Dynamic Websites</vt:lpstr>
      <vt:lpstr>E-commerce Websites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12</cp:revision>
  <dcterms:created xsi:type="dcterms:W3CDTF">2024-08-04T06:50:09Z</dcterms:created>
  <dcterms:modified xsi:type="dcterms:W3CDTF">2024-08-04T08:43:08Z</dcterms:modified>
</cp:coreProperties>
</file>