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57" r:id="rId4"/>
    <p:sldId id="263" r:id="rId5"/>
    <p:sldId id="285" r:id="rId6"/>
    <p:sldId id="286" r:id="rId7"/>
    <p:sldId id="289" r:id="rId8"/>
    <p:sldId id="287" r:id="rId9"/>
    <p:sldId id="288" r:id="rId10"/>
    <p:sldId id="264" r:id="rId11"/>
    <p:sldId id="270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253"/>
    <a:srgbClr val="FF9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04C3E-CBBE-40A5-954F-0E244FA6EC0E}">
  <a:tblStyle styleId="{33304C3E-CBBE-40A5-954F-0E244FA6EC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571750"/>
            <a:ext cx="6736500" cy="1475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Churning rate and </a:t>
            </a:r>
            <a:br>
              <a:rPr lang="en-US" dirty="0"/>
            </a:br>
            <a:r>
              <a:rPr lang="en-US" dirty="0"/>
              <a:t>Branding Summary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6170DDD7-7C44-407C-9783-A5F3697B45EF}"/>
              </a:ext>
            </a:extLst>
          </p:cNvPr>
          <p:cNvSpPr txBox="1">
            <a:spLocks/>
          </p:cNvSpPr>
          <p:nvPr/>
        </p:nvSpPr>
        <p:spPr>
          <a:xfrm>
            <a:off x="645225" y="3951674"/>
            <a:ext cx="3492364" cy="41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/>
              <a:t>Castle C : Oct 2018 – Sept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72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32510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350;p36">
            <a:extLst>
              <a:ext uri="{FF2B5EF4-FFF2-40B4-BE49-F238E27FC236}">
                <a16:creationId xmlns:a16="http://schemas.microsoft.com/office/drawing/2014/main" id="{64411C0E-362F-4A82-87AF-C113D0696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410" y="1291988"/>
            <a:ext cx="6462600" cy="3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Historical Data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Month in service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Brand List with high month in service</a:t>
            </a:r>
            <a:endParaRPr sz="1400" b="1" dirty="0"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Package Distribution</a:t>
            </a:r>
            <a:endParaRPr sz="1400" b="1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Churning Rate over 12 months</a:t>
            </a:r>
            <a:endParaRPr sz="1400" b="1" dirty="0">
              <a:solidFill>
                <a:schemeClr val="accent4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Overall Brand Trending</a:t>
            </a:r>
            <a:endParaRPr sz="1400" b="1"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-US" sz="1400" dirty="0"/>
              <a:t>Summary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29410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32510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Historical Data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699" y="1260318"/>
            <a:ext cx="4225231" cy="72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 Frame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-US" dirty="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October 2018 – September 2019 = 12 months</a:t>
            </a:r>
            <a:endParaRPr dirty="0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94;p13">
            <a:extLst>
              <a:ext uri="{FF2B5EF4-FFF2-40B4-BE49-F238E27FC236}">
                <a16:creationId xmlns:a16="http://schemas.microsoft.com/office/drawing/2014/main" id="{BD207314-FC0D-46E7-B810-7EC58B09E951}"/>
              </a:ext>
            </a:extLst>
          </p:cNvPr>
          <p:cNvSpPr txBox="1"/>
          <p:nvPr/>
        </p:nvSpPr>
        <p:spPr>
          <a:xfrm>
            <a:off x="893699" y="1984461"/>
            <a:ext cx="3576300" cy="72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        All records from sale team</a:t>
            </a:r>
            <a:endParaRPr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48190" y="255435"/>
            <a:ext cx="3325753" cy="569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Month in service</a:t>
            </a:r>
            <a:endParaRPr sz="28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5BE3-7E3B-4500-8F99-DDC93162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24" y="1039352"/>
            <a:ext cx="6217531" cy="345883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5BFA91-48B4-4381-9F4A-FA70EC8771A7}"/>
              </a:ext>
            </a:extLst>
          </p:cNvPr>
          <p:cNvCxnSpPr>
            <a:cxnSpLocks/>
          </p:cNvCxnSpPr>
          <p:nvPr/>
        </p:nvCxnSpPr>
        <p:spPr>
          <a:xfrm>
            <a:off x="3491545" y="1437828"/>
            <a:ext cx="0" cy="972085"/>
          </a:xfrm>
          <a:prstGeom prst="line">
            <a:avLst/>
          </a:prstGeom>
          <a:ln w="28575">
            <a:solidFill>
              <a:srgbClr val="F2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A9FF8A-CA10-4038-B1F4-DD639A82F2B9}"/>
              </a:ext>
            </a:extLst>
          </p:cNvPr>
          <p:cNvSpPr/>
          <p:nvPr/>
        </p:nvSpPr>
        <p:spPr>
          <a:xfrm flipH="1">
            <a:off x="3102457" y="1461274"/>
            <a:ext cx="389087" cy="1815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149325" y="733870"/>
            <a:ext cx="2777171" cy="1991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Ongoing brand = 183 brands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          Ending brand = 70 brands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80% of brands ending contract at 1 – 6 months.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14 brands continue full contract from Oct 2018 YTD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EE302-947F-446A-A9AC-D4B70794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71" y="2611565"/>
            <a:ext cx="2486400" cy="208536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0FD6D3-1374-4851-9ADA-4D62E181D52E}"/>
              </a:ext>
            </a:extLst>
          </p:cNvPr>
          <p:cNvSpPr/>
          <p:nvPr/>
        </p:nvSpPr>
        <p:spPr>
          <a:xfrm>
            <a:off x="6067516" y="3657600"/>
            <a:ext cx="505378" cy="75203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6475D-C3D1-4567-8B33-0C5D49EA73A3}"/>
              </a:ext>
            </a:extLst>
          </p:cNvPr>
          <p:cNvSpPr txBox="1"/>
          <p:nvPr/>
        </p:nvSpPr>
        <p:spPr>
          <a:xfrm>
            <a:off x="7755414" y="40336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183 brands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90B67-CEC4-4D5B-BAAC-A8FF9580E992}"/>
              </a:ext>
            </a:extLst>
          </p:cNvPr>
          <p:cNvSpPr txBox="1"/>
          <p:nvPr/>
        </p:nvSpPr>
        <p:spPr>
          <a:xfrm>
            <a:off x="7241242" y="3572415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70 brands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AD834-68DC-4057-AF9D-AD24B0DD3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145;p19">
            <a:extLst>
              <a:ext uri="{FF2B5EF4-FFF2-40B4-BE49-F238E27FC236}">
                <a16:creationId xmlns:a16="http://schemas.microsoft.com/office/drawing/2014/main" id="{920DA061-37E9-49C4-B4ED-2BF71442F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190" y="136733"/>
            <a:ext cx="7516490" cy="841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Brands List with high month in service</a:t>
            </a:r>
            <a:br>
              <a:rPr lang="en-US" sz="2800" dirty="0"/>
            </a:br>
            <a:r>
              <a:rPr lang="en-US" sz="1600" dirty="0"/>
              <a:t>10 – 12 months 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F3531-F819-4AC8-A24B-294AB4B9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6" y="1425649"/>
            <a:ext cx="2780852" cy="2780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3C328-B413-4B98-85C9-49CBE8E0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48" y="1421107"/>
            <a:ext cx="2780853" cy="189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CC526-94E8-4FBC-8667-1A9692D0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12" y="1421107"/>
            <a:ext cx="2665541" cy="2095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59614-ACBB-42CD-889B-1553815EF4F9}"/>
              </a:ext>
            </a:extLst>
          </p:cNvPr>
          <p:cNvSpPr txBox="1"/>
          <p:nvPr/>
        </p:nvSpPr>
        <p:spPr>
          <a:xfrm>
            <a:off x="3126548" y="116799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139-280F-4F26-9A2D-52DEEE9B45A3}"/>
              </a:ext>
            </a:extLst>
          </p:cNvPr>
          <p:cNvSpPr txBox="1"/>
          <p:nvPr/>
        </p:nvSpPr>
        <p:spPr>
          <a:xfrm>
            <a:off x="255230" y="116799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Months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B2DBD-CC47-4710-9F0B-4EEB52277228}"/>
              </a:ext>
            </a:extLst>
          </p:cNvPr>
          <p:cNvSpPr txBox="1"/>
          <p:nvPr/>
        </p:nvSpPr>
        <p:spPr>
          <a:xfrm>
            <a:off x="5925074" y="112858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Months</a:t>
            </a:r>
          </a:p>
        </p:txBody>
      </p:sp>
    </p:spTree>
    <p:extLst>
      <p:ext uri="{BB962C8B-B14F-4D97-AF65-F5344CB8AC3E}">
        <p14:creationId xmlns:p14="http://schemas.microsoft.com/office/powerpoint/2010/main" val="382274571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2FC9-E335-463B-A086-8241F90C8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42056F40-D402-4A75-A088-785C79AA9FCD}"/>
              </a:ext>
            </a:extLst>
          </p:cNvPr>
          <p:cNvSpPr txBox="1">
            <a:spLocks/>
          </p:cNvSpPr>
          <p:nvPr/>
        </p:nvSpPr>
        <p:spPr>
          <a:xfrm>
            <a:off x="448190" y="255435"/>
            <a:ext cx="3858890" cy="5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Package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AC361-0106-4E36-88EF-408780EF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0" y="824770"/>
            <a:ext cx="5761905" cy="3676190"/>
          </a:xfrm>
          <a:prstGeom prst="rect">
            <a:avLst/>
          </a:prstGeom>
        </p:spPr>
      </p:pic>
      <p:sp>
        <p:nvSpPr>
          <p:cNvPr id="8" name="Google Shape;144;p19">
            <a:extLst>
              <a:ext uri="{FF2B5EF4-FFF2-40B4-BE49-F238E27FC236}">
                <a16:creationId xmlns:a16="http://schemas.microsoft.com/office/drawing/2014/main" id="{16EC70CA-4A6B-4336-B643-E56673E85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7687" y="1088882"/>
            <a:ext cx="3517238" cy="265417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“</a:t>
            </a:r>
            <a:r>
              <a:rPr lang="en-US" sz="1400" b="1" dirty="0"/>
              <a:t>Premium</a:t>
            </a:r>
            <a:r>
              <a:rPr lang="en-US" sz="1400" dirty="0"/>
              <a:t>” package got the highest popular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“</a:t>
            </a:r>
            <a:r>
              <a:rPr lang="en-US" sz="1400" b="1" dirty="0"/>
              <a:t>Eco</a:t>
            </a:r>
            <a:r>
              <a:rPr lang="en-US" sz="1400" dirty="0"/>
              <a:t>” and “</a:t>
            </a:r>
            <a:r>
              <a:rPr lang="en-US" sz="1400" b="1" dirty="0"/>
              <a:t>Standard</a:t>
            </a:r>
            <a:r>
              <a:rPr lang="en-US" sz="1400" dirty="0"/>
              <a:t>” got the second rank with same level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“GP” was the lowest rank in number.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Ending service number on “Premium” and “Standard” are the same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Also, “Eco” and “Standard Plus” are the same level of ending contract </a:t>
            </a:r>
            <a:endParaRPr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4AF79-92B2-4B59-8C0C-848CEDB128A7}"/>
              </a:ext>
            </a:extLst>
          </p:cNvPr>
          <p:cNvSpPr/>
          <p:nvPr/>
        </p:nvSpPr>
        <p:spPr>
          <a:xfrm>
            <a:off x="991312" y="3597779"/>
            <a:ext cx="846034" cy="720951"/>
          </a:xfrm>
          <a:prstGeom prst="rect">
            <a:avLst/>
          </a:prstGeom>
          <a:noFill/>
          <a:ln>
            <a:solidFill>
              <a:srgbClr val="F202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E741D-7EC6-4EFD-A6A1-75164FD486C9}"/>
              </a:ext>
            </a:extLst>
          </p:cNvPr>
          <p:cNvSpPr/>
          <p:nvPr/>
        </p:nvSpPr>
        <p:spPr>
          <a:xfrm>
            <a:off x="2906125" y="3597779"/>
            <a:ext cx="846034" cy="720951"/>
          </a:xfrm>
          <a:prstGeom prst="rect">
            <a:avLst/>
          </a:prstGeom>
          <a:noFill/>
          <a:ln>
            <a:solidFill>
              <a:srgbClr val="F202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29B87-3E11-480F-8B32-E54187F6A87E}"/>
              </a:ext>
            </a:extLst>
          </p:cNvPr>
          <p:cNvSpPr/>
          <p:nvPr/>
        </p:nvSpPr>
        <p:spPr>
          <a:xfrm>
            <a:off x="1957450" y="3888336"/>
            <a:ext cx="846034" cy="4303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70DDC-CB5D-41F7-9160-CE869B6FB6E0}"/>
              </a:ext>
            </a:extLst>
          </p:cNvPr>
          <p:cNvSpPr/>
          <p:nvPr/>
        </p:nvSpPr>
        <p:spPr>
          <a:xfrm>
            <a:off x="3884063" y="3888336"/>
            <a:ext cx="846034" cy="4303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90AD-C94C-46A3-96A8-EA93E360C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933DC-1AB4-4970-B1A8-C07CDE7E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2" y="908139"/>
            <a:ext cx="7630933" cy="3979926"/>
          </a:xfrm>
          <a:prstGeom prst="rect">
            <a:avLst/>
          </a:prstGeom>
        </p:spPr>
      </p:pic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C8BE03C7-81A1-495E-9E41-93821786EF1B}"/>
              </a:ext>
            </a:extLst>
          </p:cNvPr>
          <p:cNvSpPr txBox="1">
            <a:spLocks/>
          </p:cNvSpPr>
          <p:nvPr/>
        </p:nvSpPr>
        <p:spPr>
          <a:xfrm>
            <a:off x="448190" y="255435"/>
            <a:ext cx="6029522" cy="5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Package Distribution Overtime</a:t>
            </a:r>
          </a:p>
        </p:txBody>
      </p:sp>
      <p:sp>
        <p:nvSpPr>
          <p:cNvPr id="8" name="Google Shape;144;p19">
            <a:extLst>
              <a:ext uri="{FF2B5EF4-FFF2-40B4-BE49-F238E27FC236}">
                <a16:creationId xmlns:a16="http://schemas.microsoft.com/office/drawing/2014/main" id="{A914045A-C789-4B40-8A55-95C00542D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961" y="1610983"/>
            <a:ext cx="3681423" cy="142411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“</a:t>
            </a:r>
            <a:r>
              <a:rPr lang="en-US" sz="1400" b="1" dirty="0"/>
              <a:t>Premium</a:t>
            </a:r>
            <a:r>
              <a:rPr lang="en-US" sz="1400" dirty="0"/>
              <a:t>” package  increase popularity on June 2019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“</a:t>
            </a:r>
            <a:r>
              <a:rPr lang="en-US" sz="1400" b="1" dirty="0"/>
              <a:t>Eco</a:t>
            </a:r>
            <a:r>
              <a:rPr lang="en-US" sz="1400" dirty="0"/>
              <a:t>” package growth rate seem to be compromising. This package come-over “</a:t>
            </a:r>
            <a:r>
              <a:rPr lang="en-US" sz="1400" b="1" dirty="0"/>
              <a:t>Standard Plus</a:t>
            </a:r>
            <a:r>
              <a:rPr lang="en-US" sz="1400" dirty="0"/>
              <a:t>” and “</a:t>
            </a:r>
            <a:r>
              <a:rPr lang="en-US" sz="1400" b="1" dirty="0"/>
              <a:t>Standard</a:t>
            </a:r>
            <a:r>
              <a:rPr 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49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F625-A297-4BD2-9FD1-DD9394259A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58C19900-F2BA-4DF5-9E6C-2847FBBBE34F}"/>
              </a:ext>
            </a:extLst>
          </p:cNvPr>
          <p:cNvSpPr txBox="1">
            <a:spLocks/>
          </p:cNvSpPr>
          <p:nvPr/>
        </p:nvSpPr>
        <p:spPr>
          <a:xfrm>
            <a:off x="448189" y="255435"/>
            <a:ext cx="5397133" cy="5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Churning Rate over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EAA67-97FF-4FD2-B59A-8FC7ABA99020}"/>
              </a:ext>
            </a:extLst>
          </p:cNvPr>
          <p:cNvSpPr txBox="1"/>
          <p:nvPr/>
        </p:nvSpPr>
        <p:spPr>
          <a:xfrm>
            <a:off x="559284" y="650567"/>
            <a:ext cx="5819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Churn rate = percentages of users who stop service within given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E95B2-597D-45AD-B5F0-AA7FF586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3" y="1353476"/>
            <a:ext cx="7152608" cy="29652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E9138-F0E2-400D-9F26-9542020A9DFF}"/>
              </a:ext>
            </a:extLst>
          </p:cNvPr>
          <p:cNvCxnSpPr>
            <a:cxnSpLocks/>
          </p:cNvCxnSpPr>
          <p:nvPr/>
        </p:nvCxnSpPr>
        <p:spPr>
          <a:xfrm flipV="1">
            <a:off x="3398506" y="2118555"/>
            <a:ext cx="3160042" cy="1444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44;p19">
            <a:extLst>
              <a:ext uri="{FF2B5EF4-FFF2-40B4-BE49-F238E27FC236}">
                <a16:creationId xmlns:a16="http://schemas.microsoft.com/office/drawing/2014/main" id="{0CBB7BF9-FB3C-463A-819F-5627A0DF8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63426" y="880096"/>
            <a:ext cx="5275886" cy="104089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Churn rate start to be positive rate from Q1 2019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After May 2019, churn rate increase more aggressively and stay stable on same level.</a:t>
            </a:r>
          </a:p>
        </p:txBody>
      </p:sp>
    </p:spTree>
    <p:extLst>
      <p:ext uri="{BB962C8B-B14F-4D97-AF65-F5344CB8AC3E}">
        <p14:creationId xmlns:p14="http://schemas.microsoft.com/office/powerpoint/2010/main" val="96710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B6219-720B-4FDD-A7B8-799998A253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110AAB39-546B-4B1B-BF27-0C942B28CFDA}"/>
              </a:ext>
            </a:extLst>
          </p:cNvPr>
          <p:cNvSpPr txBox="1">
            <a:spLocks/>
          </p:cNvSpPr>
          <p:nvPr/>
        </p:nvSpPr>
        <p:spPr>
          <a:xfrm>
            <a:off x="448189" y="255435"/>
            <a:ext cx="5397133" cy="5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dirty="0"/>
              <a:t>Overall Trending of Brands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ABD43-AEBF-4A32-95A9-1D659538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9" y="824770"/>
            <a:ext cx="6709003" cy="3833716"/>
          </a:xfrm>
          <a:prstGeom prst="rect">
            <a:avLst/>
          </a:prstGeom>
        </p:spPr>
      </p:pic>
      <p:sp>
        <p:nvSpPr>
          <p:cNvPr id="8" name="Google Shape;144;p19">
            <a:extLst>
              <a:ext uri="{FF2B5EF4-FFF2-40B4-BE49-F238E27FC236}">
                <a16:creationId xmlns:a16="http://schemas.microsoft.com/office/drawing/2014/main" id="{4C7137D1-EF3F-49A0-B286-E6A3249D0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0414" y="2152227"/>
            <a:ext cx="3314859" cy="11471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Overall active brands is increasing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New entry brands number still higher than exit brands but both of them are on positive rate.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D4444-75E7-4E5D-98C9-293028DE6F23}"/>
              </a:ext>
            </a:extLst>
          </p:cNvPr>
          <p:cNvCxnSpPr>
            <a:cxnSpLocks/>
          </p:cNvCxnSpPr>
          <p:nvPr/>
        </p:nvCxnSpPr>
        <p:spPr>
          <a:xfrm flipV="1">
            <a:off x="2460369" y="1743342"/>
            <a:ext cx="2795295" cy="1366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BDBE8-0063-43E8-A8BB-0DCCDAD6BD96}"/>
              </a:ext>
            </a:extLst>
          </p:cNvPr>
          <p:cNvCxnSpPr/>
          <p:nvPr/>
        </p:nvCxnSpPr>
        <p:spPr>
          <a:xfrm>
            <a:off x="4572000" y="3844807"/>
            <a:ext cx="0" cy="445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A87F5-A97A-443B-9331-255BB0FB3E56}"/>
              </a:ext>
            </a:extLst>
          </p:cNvPr>
          <p:cNvCxnSpPr/>
          <p:nvPr/>
        </p:nvCxnSpPr>
        <p:spPr>
          <a:xfrm>
            <a:off x="5698621" y="3620392"/>
            <a:ext cx="0" cy="445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348A7C-5943-44EA-AA01-232083CEBF0C}"/>
              </a:ext>
            </a:extLst>
          </p:cNvPr>
          <p:cNvCxnSpPr>
            <a:cxnSpLocks/>
          </p:cNvCxnSpPr>
          <p:nvPr/>
        </p:nvCxnSpPr>
        <p:spPr>
          <a:xfrm>
            <a:off x="6252673" y="3842983"/>
            <a:ext cx="0" cy="34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1597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291</Words>
  <Application>Microsoft Office PowerPoint</Application>
  <PresentationFormat>On-screen Show (16:9)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Arial</vt:lpstr>
      <vt:lpstr>Wingdings</vt:lpstr>
      <vt:lpstr>Lato</vt:lpstr>
      <vt:lpstr>Antonio template</vt:lpstr>
      <vt:lpstr>Churning rate and  Branding Summary</vt:lpstr>
      <vt:lpstr>Outline</vt:lpstr>
      <vt:lpstr>Historical Data</vt:lpstr>
      <vt:lpstr>Month in service</vt:lpstr>
      <vt:lpstr>Brands List with high month in service 10 – 12 months </vt:lpstr>
      <vt:lpstr>PowerPoint Presentation</vt:lpstr>
      <vt:lpstr>PowerPoint Presentation</vt:lpstr>
      <vt:lpstr>PowerPoint Presentation</vt:lpstr>
      <vt:lpstr>PowerPoint Presentation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Churning rate and  Branding Summary</dc:title>
  <cp:lastModifiedBy>Soontronchai, Wasurat</cp:lastModifiedBy>
  <cp:revision>20</cp:revision>
  <dcterms:modified xsi:type="dcterms:W3CDTF">2019-10-27T07:07:43Z</dcterms:modified>
</cp:coreProperties>
</file>