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353" r:id="rId4"/>
    <p:sldId id="389" r:id="rId5"/>
    <p:sldId id="439" r:id="rId6"/>
    <p:sldId id="455" r:id="rId7"/>
    <p:sldId id="618" r:id="rId8"/>
    <p:sldId id="454" r:id="rId9"/>
    <p:sldId id="396" r:id="rId10"/>
    <p:sldId id="432" r:id="rId11"/>
    <p:sldId id="619" r:id="rId12"/>
    <p:sldId id="400" r:id="rId13"/>
    <p:sldId id="411" r:id="rId14"/>
    <p:sldId id="401" r:id="rId15"/>
    <p:sldId id="459" r:id="rId16"/>
    <p:sldId id="493" r:id="rId17"/>
    <p:sldId id="582" r:id="rId18"/>
    <p:sldId id="583" r:id="rId19"/>
    <p:sldId id="584" r:id="rId20"/>
    <p:sldId id="586" r:id="rId21"/>
    <p:sldId id="587" r:id="rId22"/>
    <p:sldId id="588" r:id="rId23"/>
    <p:sldId id="589" r:id="rId24"/>
    <p:sldId id="617" r:id="rId25"/>
    <p:sldId id="591" r:id="rId26"/>
    <p:sldId id="595" r:id="rId27"/>
    <p:sldId id="596" r:id="rId28"/>
    <p:sldId id="597" r:id="rId29"/>
    <p:sldId id="598" r:id="rId30"/>
    <p:sldId id="600" r:id="rId31"/>
    <p:sldId id="594" r:id="rId32"/>
    <p:sldId id="601" r:id="rId33"/>
    <p:sldId id="592" r:id="rId34"/>
    <p:sldId id="593" r:id="rId35"/>
    <p:sldId id="282" r:id="rId36"/>
    <p:sldId id="324" r:id="rId37"/>
    <p:sldId id="612" r:id="rId38"/>
    <p:sldId id="6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973A6E-20FC-4FE6-AB2B-6777C335A7F7}">
          <p14:sldIdLst>
            <p14:sldId id="274"/>
            <p14:sldId id="276"/>
          </p14:sldIdLst>
        </p14:section>
        <p14:section name="Дефиниция за програмиране" id="{1FC6636E-3C24-4707-9527-760F0AB669F9}">
          <p14:sldIdLst>
            <p14:sldId id="353"/>
            <p14:sldId id="389"/>
            <p14:sldId id="439"/>
            <p14:sldId id="455"/>
            <p14:sldId id="618"/>
          </p14:sldIdLst>
        </p14:section>
        <p14:section name="Демонстрация" id="{45759F8E-1412-475B-9E25-32E9EB9C7650}">
          <p14:sldIdLst>
            <p14:sldId id="454"/>
            <p14:sldId id="396"/>
            <p14:sldId id="432"/>
            <p14:sldId id="619"/>
            <p14:sldId id="400"/>
            <p14:sldId id="411"/>
            <p14:sldId id="401"/>
            <p14:sldId id="459"/>
          </p14:sldIdLst>
        </p14:section>
        <p14:section name="Конзолни програми" id="{461309F6-0F65-41A5-8B09-FE7B378AA315}">
          <p14:sldIdLst>
            <p14:sldId id="493"/>
          </p14:sldIdLst>
        </p14:section>
        <p14:section name="Променливи и типове данни" id="{455A90E8-3522-47F4-A972-DE375275D925}">
          <p14:sldIdLst>
            <p14:sldId id="582"/>
            <p14:sldId id="583"/>
            <p14:sldId id="584"/>
          </p14:sldIdLst>
        </p14:section>
        <p14:section name="Работа с конзола" id="{F8CA355D-67C6-40D9-B6A5-C612A4458F9F}">
          <p14:sldIdLst>
            <p14:sldId id="586"/>
            <p14:sldId id="587"/>
            <p14:sldId id="588"/>
            <p14:sldId id="589"/>
            <p14:sldId id="617"/>
          </p14:sldIdLst>
        </p14:section>
        <p14:section name="Работа с числа" id="{0CAB8A5C-DDE9-43EE-8D90-59F945F85C83}">
          <p14:sldIdLst>
            <p14:sldId id="591"/>
            <p14:sldId id="595"/>
            <p14:sldId id="596"/>
            <p14:sldId id="597"/>
            <p14:sldId id="598"/>
          </p14:sldIdLst>
        </p14:section>
        <p14:section name="Печатане на конзолата" id="{F1CD21FA-0649-49C4-AD99-7AFC06C3D146}">
          <p14:sldIdLst>
            <p14:sldId id="600"/>
            <p14:sldId id="594"/>
            <p14:sldId id="601"/>
            <p14:sldId id="592"/>
            <p14:sldId id="593"/>
          </p14:sldIdLst>
        </p14:section>
        <p14:section name="End Section" id="{C0C7B30A-DF42-459A-8EA3-06F6B5DA4701}">
          <p14:sldIdLst>
            <p14:sldId id="282"/>
            <p14:sldId id="324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713" autoAdjust="0"/>
    <p:restoredTop sz="92608" autoAdjust="0"/>
  </p:normalViewPr>
  <p:slideViewPr>
    <p:cSldViewPr showGuides="1">
      <p:cViewPr varScale="1">
        <p:scale>
          <a:sx n="70" d="100"/>
          <a:sy n="70" d="100"/>
        </p:scale>
        <p:origin x="96" y="8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F260-9148-4A74-A95A-5448D9704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00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3C388F-64FC-4E19-9BE3-4C71795B14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86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18C820-0A9C-401F-A08C-A2296AD7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682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9B3253-0540-474A-B257-8CDFEC341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58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6DD973-937F-4E3B-BBF8-E14A542CD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87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B014F4-0108-4BE8-813F-A1F26DF23C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92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31F89B-11BB-475F-A362-352E4049C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262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5B8CF-2E63-417B-963A-7648B605E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4777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892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365250-3CEF-4261-95C2-12635049D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07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7608FA-3C1C-4B95-9A06-87AE60D5D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9896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6BE82-9233-4388-85B6-A2CC5F6B5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2168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3054EA-217D-4E9A-9DD3-AAA089C3AF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5305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C10F5-5E0D-47CE-A4BF-DFCF6BFB4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40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9A175F-E618-4F7E-B285-A836664EC1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645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46D604-89AE-4236-BFF2-75293275F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686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A6118-9C24-4123-9216-27C630BAB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738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FBB868-1449-4CE9-A99C-9B6C227D84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6721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215836-AB2C-4ED3-A6CD-3F78C2C64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1755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18B94-073B-4335-BBAA-F6685C21A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63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75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09/01/2023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80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4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sv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rogramming-basics-2022/trunk/Installation-Guidelines/01.0%20PB-CSharp-Visual-Studio-2022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programming-basics-2022/trunk/Installation-Guidelines/01.0%20PB-CSharp-Visual-Studio-2019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 </a:t>
            </a:r>
            <a:r>
              <a:rPr lang="en-US" sz="3200" b="1" dirty="0"/>
              <a:t>Create a new project</a:t>
            </a:r>
            <a:endParaRPr lang="bg-BG" sz="3200" b="1" dirty="0"/>
          </a:p>
          <a:p>
            <a:pPr>
              <a:lnSpc>
                <a:spcPct val="110000"/>
              </a:lnSpc>
            </a:pPr>
            <a:endParaRPr lang="bg-BG" sz="3200" b="1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Console Application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Next</a:t>
            </a:r>
          </a:p>
          <a:p>
            <a:pPr>
              <a:lnSpc>
                <a:spcPct val="110000"/>
              </a:lnSpc>
            </a:pPr>
            <a:endParaRPr lang="en-US" sz="3200" b="1" dirty="0"/>
          </a:p>
          <a:p>
            <a:pPr>
              <a:lnSpc>
                <a:spcPct val="11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07921F-3812-4B9B-8023-1BECADA98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FD2F68-8F81-4D17-A4FC-108395A28FC6}"/>
              </a:ext>
            </a:extLst>
          </p:cNvPr>
          <p:cNvSpPr/>
          <p:nvPr/>
        </p:nvSpPr>
        <p:spPr bwMode="auto">
          <a:xfrm>
            <a:off x="6141000" y="2124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0FFC35-B59D-4A04-80E6-8E8A784C7543}"/>
              </a:ext>
            </a:extLst>
          </p:cNvPr>
          <p:cNvSpPr/>
          <p:nvPr/>
        </p:nvSpPr>
        <p:spPr bwMode="auto">
          <a:xfrm>
            <a:off x="6087018" y="4868999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50287D-9275-76E6-FE3F-BE3BA60B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1853025"/>
            <a:ext cx="3685826" cy="81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0E92CB-4643-0EB1-8D58-6555F11FC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21" y="4561086"/>
            <a:ext cx="48958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7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</a:t>
            </a:r>
            <a:r>
              <a:rPr lang="en-US" dirty="0"/>
              <a:t>e</a:t>
            </a:r>
            <a:r>
              <a:rPr lang="bg-BG" dirty="0"/>
              <a:t>те</a:t>
            </a:r>
            <a:r>
              <a:rPr lang="bg-BG" b="1" dirty="0"/>
              <a:t> </a:t>
            </a:r>
            <a:r>
              <a:rPr lang="en-US" b="1" dirty="0"/>
              <a:t>Next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03731D-1BD4-0417-CA89-090EEF76E78B}"/>
              </a:ext>
            </a:extLst>
          </p:cNvPr>
          <p:cNvSpPr/>
          <p:nvPr/>
        </p:nvSpPr>
        <p:spPr bwMode="auto">
          <a:xfrm>
            <a:off x="8564601" y="4310307"/>
            <a:ext cx="405000" cy="63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323AB-8168-23A4-C858-8F2AF55B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01" y="1203970"/>
            <a:ext cx="4467797" cy="2928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77343-658F-E2CC-3824-4FC73F74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11" y="5157711"/>
            <a:ext cx="4078376" cy="1438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Напишете следния код</a:t>
            </a:r>
            <a:r>
              <a:rPr lang="en-US" sz="3600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9EBC8C-88B7-444F-96E2-FB8CBB9A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1B7499-96B9-EE54-FECF-CC0878B4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805" y="2079000"/>
            <a:ext cx="6596444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5533E-73FF-D757-E84B-78407952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944000"/>
            <a:ext cx="4839450" cy="430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7D00690-5FB6-2BAF-02FC-A30EF0A95D12}"/>
              </a:ext>
            </a:extLst>
          </p:cNvPr>
          <p:cNvSpPr/>
          <p:nvPr/>
        </p:nvSpPr>
        <p:spPr bwMode="auto">
          <a:xfrm>
            <a:off x="6051000" y="3519000"/>
            <a:ext cx="103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7712D-08AD-6B86-8C15-F912CCA9FE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431"/>
          <a:stretch/>
        </p:blipFill>
        <p:spPr>
          <a:xfrm>
            <a:off x="7761000" y="3127837"/>
            <a:ext cx="2500350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00" y="1908563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99" y="29340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3191456-4091-42BE-A249-792BD9A1F4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249000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014000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1854000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9BD415-0E0D-4AAD-A6C9-5022C99251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310875"/>
          </a:xfrm>
        </p:spPr>
        <p:txBody>
          <a:bodyPr/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  <a:p>
            <a:r>
              <a:rPr lang="bg-BG" sz="40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3429000"/>
            <a:ext cx="4804137" cy="298809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9EB44C-2245-4AE9-B220-6C7C20DA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5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338A4-1E2B-4F0E-8530-1BFFB2B657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3231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345935" y="4175846"/>
            <a:ext cx="1289710" cy="578882"/>
          </a:xfrm>
          <a:custGeom>
            <a:avLst/>
            <a:gdLst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1512641 w 910341"/>
              <a:gd name="connsiteY8" fmla="*/ 580740 h 578882"/>
              <a:gd name="connsiteX9" fmla="*/ 910341 w 910341"/>
              <a:gd name="connsiteY9" fmla="*/ 482402 h 578882"/>
              <a:gd name="connsiteX10" fmla="*/ 910341 w 910341"/>
              <a:gd name="connsiteY10" fmla="*/ 482400 h 578882"/>
              <a:gd name="connsiteX11" fmla="*/ 813859 w 910341"/>
              <a:gd name="connsiteY11" fmla="*/ 578882 h 578882"/>
              <a:gd name="connsiteX12" fmla="*/ 758618 w 910341"/>
              <a:gd name="connsiteY12" fmla="*/ 578882 h 578882"/>
              <a:gd name="connsiteX13" fmla="*/ 531032 w 910341"/>
              <a:gd name="connsiteY13" fmla="*/ 578882 h 578882"/>
              <a:gd name="connsiteX14" fmla="*/ 531032 w 910341"/>
              <a:gd name="connsiteY14" fmla="*/ 578882 h 578882"/>
              <a:gd name="connsiteX15" fmla="*/ 96482 w 910341"/>
              <a:gd name="connsiteY15" fmla="*/ 578882 h 578882"/>
              <a:gd name="connsiteX16" fmla="*/ 0 w 910341"/>
              <a:gd name="connsiteY16" fmla="*/ 482400 h 578882"/>
              <a:gd name="connsiteX17" fmla="*/ 0 w 910341"/>
              <a:gd name="connsiteY17" fmla="*/ 482402 h 578882"/>
              <a:gd name="connsiteX18" fmla="*/ 0 w 910341"/>
              <a:gd name="connsiteY18" fmla="*/ 337681 h 578882"/>
              <a:gd name="connsiteX19" fmla="*/ 0 w 910341"/>
              <a:gd name="connsiteY19" fmla="*/ 337681 h 578882"/>
              <a:gd name="connsiteX20" fmla="*/ 0 w 910341"/>
              <a:gd name="connsiteY20" fmla="*/ 96482 h 578882"/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910341 w 910341"/>
              <a:gd name="connsiteY8" fmla="*/ 482402 h 578882"/>
              <a:gd name="connsiteX9" fmla="*/ 910341 w 910341"/>
              <a:gd name="connsiteY9" fmla="*/ 482400 h 578882"/>
              <a:gd name="connsiteX10" fmla="*/ 813859 w 910341"/>
              <a:gd name="connsiteY10" fmla="*/ 578882 h 578882"/>
              <a:gd name="connsiteX11" fmla="*/ 758618 w 910341"/>
              <a:gd name="connsiteY11" fmla="*/ 578882 h 578882"/>
              <a:gd name="connsiteX12" fmla="*/ 531032 w 910341"/>
              <a:gd name="connsiteY12" fmla="*/ 578882 h 578882"/>
              <a:gd name="connsiteX13" fmla="*/ 531032 w 910341"/>
              <a:gd name="connsiteY13" fmla="*/ 578882 h 578882"/>
              <a:gd name="connsiteX14" fmla="*/ 96482 w 910341"/>
              <a:gd name="connsiteY14" fmla="*/ 578882 h 578882"/>
              <a:gd name="connsiteX15" fmla="*/ 0 w 910341"/>
              <a:gd name="connsiteY15" fmla="*/ 482400 h 578882"/>
              <a:gd name="connsiteX16" fmla="*/ 0 w 910341"/>
              <a:gd name="connsiteY16" fmla="*/ 482402 h 578882"/>
              <a:gd name="connsiteX17" fmla="*/ 0 w 910341"/>
              <a:gd name="connsiteY17" fmla="*/ 337681 h 578882"/>
              <a:gd name="connsiteX18" fmla="*/ 0 w 910341"/>
              <a:gd name="connsiteY18" fmla="*/ 337681 h 578882"/>
              <a:gd name="connsiteX19" fmla="*/ 0 w 91034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34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531032" y="0"/>
                </a:lnTo>
                <a:lnTo>
                  <a:pt x="531032" y="0"/>
                </a:lnTo>
                <a:lnTo>
                  <a:pt x="758618" y="0"/>
                </a:lnTo>
                <a:lnTo>
                  <a:pt x="813859" y="0"/>
                </a:lnTo>
                <a:cubicBezTo>
                  <a:pt x="867145" y="0"/>
                  <a:pt x="910341" y="43196"/>
                  <a:pt x="910341" y="96482"/>
                </a:cubicBezTo>
                <a:lnTo>
                  <a:pt x="910341" y="337681"/>
                </a:lnTo>
                <a:lnTo>
                  <a:pt x="910341" y="482402"/>
                </a:lnTo>
                <a:lnTo>
                  <a:pt x="910341" y="482400"/>
                </a:lnTo>
                <a:cubicBezTo>
                  <a:pt x="910341" y="535686"/>
                  <a:pt x="867145" y="578882"/>
                  <a:pt x="813859" y="578882"/>
                </a:cubicBezTo>
                <a:lnTo>
                  <a:pt x="758618" y="578882"/>
                </a:lnTo>
                <a:lnTo>
                  <a:pt x="531032" y="578882"/>
                </a:lnTo>
                <a:lnTo>
                  <a:pt x="531032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26000" y="4155427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499490 w 3721979"/>
              <a:gd name="connsiteY18" fmla="*/ 623276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111533" y="5774814"/>
            <a:ext cx="2536446" cy="578882"/>
          </a:xfrm>
          <a:custGeom>
            <a:avLst/>
            <a:gdLst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-159927 w 1995846"/>
              <a:gd name="connsiteY3" fmla="*/ -334432 h 578882"/>
              <a:gd name="connsiteX4" fmla="*/ 831603 w 1995846"/>
              <a:gd name="connsiteY4" fmla="*/ 0 h 578882"/>
              <a:gd name="connsiteX5" fmla="*/ 1899364 w 1995846"/>
              <a:gd name="connsiteY5" fmla="*/ 0 h 578882"/>
              <a:gd name="connsiteX6" fmla="*/ 1995846 w 1995846"/>
              <a:gd name="connsiteY6" fmla="*/ 96482 h 578882"/>
              <a:gd name="connsiteX7" fmla="*/ 1995846 w 1995846"/>
              <a:gd name="connsiteY7" fmla="*/ 96480 h 578882"/>
              <a:gd name="connsiteX8" fmla="*/ 1995846 w 1995846"/>
              <a:gd name="connsiteY8" fmla="*/ 96480 h 578882"/>
              <a:gd name="connsiteX9" fmla="*/ 1995846 w 1995846"/>
              <a:gd name="connsiteY9" fmla="*/ 241201 h 578882"/>
              <a:gd name="connsiteX10" fmla="*/ 1995846 w 1995846"/>
              <a:gd name="connsiteY10" fmla="*/ 482400 h 578882"/>
              <a:gd name="connsiteX11" fmla="*/ 1899364 w 1995846"/>
              <a:gd name="connsiteY11" fmla="*/ 578882 h 578882"/>
              <a:gd name="connsiteX12" fmla="*/ 831603 w 1995846"/>
              <a:gd name="connsiteY12" fmla="*/ 578882 h 578882"/>
              <a:gd name="connsiteX13" fmla="*/ 332641 w 1995846"/>
              <a:gd name="connsiteY13" fmla="*/ 578882 h 578882"/>
              <a:gd name="connsiteX14" fmla="*/ 332641 w 1995846"/>
              <a:gd name="connsiteY14" fmla="*/ 578882 h 578882"/>
              <a:gd name="connsiteX15" fmla="*/ 96482 w 1995846"/>
              <a:gd name="connsiteY15" fmla="*/ 578882 h 578882"/>
              <a:gd name="connsiteX16" fmla="*/ 0 w 1995846"/>
              <a:gd name="connsiteY16" fmla="*/ 482400 h 578882"/>
              <a:gd name="connsiteX17" fmla="*/ 0 w 1995846"/>
              <a:gd name="connsiteY17" fmla="*/ 241201 h 578882"/>
              <a:gd name="connsiteX18" fmla="*/ 0 w 1995846"/>
              <a:gd name="connsiteY18" fmla="*/ 96480 h 578882"/>
              <a:gd name="connsiteX19" fmla="*/ 0 w 1995846"/>
              <a:gd name="connsiteY19" fmla="*/ 96480 h 578882"/>
              <a:gd name="connsiteX20" fmla="*/ 0 w 1995846"/>
              <a:gd name="connsiteY20" fmla="*/ 96482 h 578882"/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831603 w 1995846"/>
              <a:gd name="connsiteY3" fmla="*/ 0 h 578882"/>
              <a:gd name="connsiteX4" fmla="*/ 1899364 w 1995846"/>
              <a:gd name="connsiteY4" fmla="*/ 0 h 578882"/>
              <a:gd name="connsiteX5" fmla="*/ 1995846 w 1995846"/>
              <a:gd name="connsiteY5" fmla="*/ 96482 h 578882"/>
              <a:gd name="connsiteX6" fmla="*/ 1995846 w 1995846"/>
              <a:gd name="connsiteY6" fmla="*/ 96480 h 578882"/>
              <a:gd name="connsiteX7" fmla="*/ 1995846 w 1995846"/>
              <a:gd name="connsiteY7" fmla="*/ 96480 h 578882"/>
              <a:gd name="connsiteX8" fmla="*/ 1995846 w 1995846"/>
              <a:gd name="connsiteY8" fmla="*/ 241201 h 578882"/>
              <a:gd name="connsiteX9" fmla="*/ 1995846 w 1995846"/>
              <a:gd name="connsiteY9" fmla="*/ 482400 h 578882"/>
              <a:gd name="connsiteX10" fmla="*/ 1899364 w 1995846"/>
              <a:gd name="connsiteY10" fmla="*/ 578882 h 578882"/>
              <a:gd name="connsiteX11" fmla="*/ 831603 w 1995846"/>
              <a:gd name="connsiteY11" fmla="*/ 578882 h 578882"/>
              <a:gd name="connsiteX12" fmla="*/ 332641 w 1995846"/>
              <a:gd name="connsiteY12" fmla="*/ 578882 h 578882"/>
              <a:gd name="connsiteX13" fmla="*/ 332641 w 1995846"/>
              <a:gd name="connsiteY13" fmla="*/ 578882 h 578882"/>
              <a:gd name="connsiteX14" fmla="*/ 96482 w 1995846"/>
              <a:gd name="connsiteY14" fmla="*/ 578882 h 578882"/>
              <a:gd name="connsiteX15" fmla="*/ 0 w 1995846"/>
              <a:gd name="connsiteY15" fmla="*/ 482400 h 578882"/>
              <a:gd name="connsiteX16" fmla="*/ 0 w 1995846"/>
              <a:gd name="connsiteY16" fmla="*/ 241201 h 578882"/>
              <a:gd name="connsiteX17" fmla="*/ 0 w 1995846"/>
              <a:gd name="connsiteY17" fmla="*/ 96480 h 578882"/>
              <a:gd name="connsiteX18" fmla="*/ 0 w 1995846"/>
              <a:gd name="connsiteY18" fmla="*/ 96480 h 578882"/>
              <a:gd name="connsiteX19" fmla="*/ 0 w 1995846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5846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2641" y="0"/>
                </a:lnTo>
                <a:lnTo>
                  <a:pt x="831603" y="0"/>
                </a:lnTo>
                <a:lnTo>
                  <a:pt x="1899364" y="0"/>
                </a:lnTo>
                <a:cubicBezTo>
                  <a:pt x="1952650" y="0"/>
                  <a:pt x="1995846" y="43196"/>
                  <a:pt x="1995846" y="96482"/>
                </a:cubicBezTo>
                <a:lnTo>
                  <a:pt x="1995846" y="96480"/>
                </a:lnTo>
                <a:lnTo>
                  <a:pt x="1995846" y="96480"/>
                </a:lnTo>
                <a:lnTo>
                  <a:pt x="1995846" y="241201"/>
                </a:lnTo>
                <a:lnTo>
                  <a:pt x="1995846" y="482400"/>
                </a:lnTo>
                <a:cubicBezTo>
                  <a:pt x="1995846" y="535686"/>
                  <a:pt x="1952650" y="578882"/>
                  <a:pt x="1899364" y="578882"/>
                </a:cubicBezTo>
                <a:lnTo>
                  <a:pt x="831603" y="578882"/>
                </a:lnTo>
                <a:lnTo>
                  <a:pt x="332641" y="578882"/>
                </a:lnTo>
                <a:lnTo>
                  <a:pt x="332641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12E0CE-84D2-486F-BF6A-0C4C8DA48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46351" y="5026500"/>
            <a:ext cx="855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71000" y="5026500"/>
            <a:ext cx="1170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985" y="5026500"/>
            <a:ext cx="260331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  <p:bldP spid="2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bg-BG" dirty="0">
                <a:latin typeface="+mj-lt"/>
                <a:cs typeface="Consolas" pitchFamily="49" charset="0"/>
              </a:rPr>
              <a:t>символ</a:t>
            </a:r>
            <a:r>
              <a:rPr lang="en-US" dirty="0">
                <a:latin typeface="+mj-lt"/>
                <a:cs typeface="Consolas" pitchFamily="49" charset="0"/>
              </a:rPr>
              <a:t>: </a:t>
            </a:r>
            <a:r>
              <a:rPr lang="en-US" b="1" dirty="0">
                <a:latin typeface="+mj-lt"/>
                <a:cs typeface="Consolas" pitchFamily="49" charset="0"/>
              </a:rPr>
              <a:t>'A',  '#',  '@ ',  ' + ', …</a:t>
            </a:r>
            <a:endParaRPr lang="bg-BG" b="1" dirty="0"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7502EE-CA37-419D-B330-22D6AC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507D8-5074-4F7C-BA8D-87FF534118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444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43000"/>
            <a:ext cx="9786138" cy="5276048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</a:t>
            </a:r>
            <a:r>
              <a:rPr lang="en-US" sz="3400" dirty="0"/>
              <a:t> </a:t>
            </a:r>
            <a:r>
              <a:rPr lang="bg-BG" sz="3400" dirty="0"/>
              <a:t>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печатаме</a:t>
            </a:r>
            <a:r>
              <a:rPr lang="bg-BG" sz="3400" dirty="0"/>
              <a:t> на конзолата, се </a:t>
            </a:r>
            <a:r>
              <a:rPr lang="bg-BG" sz="3400" b="1" dirty="0">
                <a:solidFill>
                  <a:schemeClr val="bg1"/>
                </a:solidFill>
              </a:rPr>
              <a:t>преобразува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четене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sz="3200" dirty="0"/>
              <a:t>Връща ни текст</a:t>
            </a:r>
            <a:r>
              <a:rPr lang="en-US" sz="3200" dirty="0"/>
              <a:t>a</a:t>
            </a:r>
            <a:r>
              <a:rPr lang="bg-BG" sz="3200" dirty="0"/>
              <a:t>, въведен от потребителя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6000" y="4374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5215BC-34A6-42FB-A089-00391ACDFF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0" y="3463295"/>
            <a:ext cx="6765751" cy="182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5879766" cy="105190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name = Console.ReadLine();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Console.WriteLine(name);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874938"/>
            <a:ext cx="2708585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F619DD-DE77-43DD-8A5B-7CAE296FA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654" y="4567817"/>
            <a:ext cx="1603384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511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/>
              <a:t>а</a:t>
            </a:r>
            <a:r>
              <a:rPr lang="bg-BG" sz="3600" dirty="0"/>
              <a:t>: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3998704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000" y="1719000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583609"/>
            <a:ext cx="40407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411395 w 3581400"/>
              <a:gd name="connsiteY18" fmla="*/ -2301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1000" y="1794937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1000" y="3405666"/>
            <a:ext cx="986135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47" y="4565510"/>
            <a:ext cx="3312083" cy="1154175"/>
          </a:xfrm>
          <a:custGeom>
            <a:avLst/>
            <a:gdLst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1787781 w 3470004"/>
              <a:gd name="connsiteY3" fmla="*/ -507706 h 965716"/>
              <a:gd name="connsiteX4" fmla="*/ 2891670 w 3470004"/>
              <a:gd name="connsiteY4" fmla="*/ 0 h 965716"/>
              <a:gd name="connsiteX5" fmla="*/ 3309048 w 3470004"/>
              <a:gd name="connsiteY5" fmla="*/ 0 h 965716"/>
              <a:gd name="connsiteX6" fmla="*/ 3470004 w 3470004"/>
              <a:gd name="connsiteY6" fmla="*/ 160956 h 965716"/>
              <a:gd name="connsiteX7" fmla="*/ 3470004 w 3470004"/>
              <a:gd name="connsiteY7" fmla="*/ 160953 h 965716"/>
              <a:gd name="connsiteX8" fmla="*/ 3470004 w 3470004"/>
              <a:gd name="connsiteY8" fmla="*/ 160953 h 965716"/>
              <a:gd name="connsiteX9" fmla="*/ 3470004 w 3470004"/>
              <a:gd name="connsiteY9" fmla="*/ 402382 h 965716"/>
              <a:gd name="connsiteX10" fmla="*/ 3470004 w 3470004"/>
              <a:gd name="connsiteY10" fmla="*/ 804760 h 965716"/>
              <a:gd name="connsiteX11" fmla="*/ 3309048 w 3470004"/>
              <a:gd name="connsiteY11" fmla="*/ 965716 h 965716"/>
              <a:gd name="connsiteX12" fmla="*/ 2891670 w 3470004"/>
              <a:gd name="connsiteY12" fmla="*/ 965716 h 965716"/>
              <a:gd name="connsiteX13" fmla="*/ 2024169 w 3470004"/>
              <a:gd name="connsiteY13" fmla="*/ 965716 h 965716"/>
              <a:gd name="connsiteX14" fmla="*/ 2024169 w 3470004"/>
              <a:gd name="connsiteY14" fmla="*/ 965716 h 965716"/>
              <a:gd name="connsiteX15" fmla="*/ 160956 w 3470004"/>
              <a:gd name="connsiteY15" fmla="*/ 965716 h 965716"/>
              <a:gd name="connsiteX16" fmla="*/ 0 w 3470004"/>
              <a:gd name="connsiteY16" fmla="*/ 804760 h 965716"/>
              <a:gd name="connsiteX17" fmla="*/ 0 w 3470004"/>
              <a:gd name="connsiteY17" fmla="*/ 402382 h 965716"/>
              <a:gd name="connsiteX18" fmla="*/ 0 w 3470004"/>
              <a:gd name="connsiteY18" fmla="*/ 160953 h 965716"/>
              <a:gd name="connsiteX19" fmla="*/ 0 w 3470004"/>
              <a:gd name="connsiteY19" fmla="*/ 160953 h 965716"/>
              <a:gd name="connsiteX20" fmla="*/ 0 w 3470004"/>
              <a:gd name="connsiteY20" fmla="*/ 160956 h 965716"/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2891670 w 3470004"/>
              <a:gd name="connsiteY3" fmla="*/ 0 h 965716"/>
              <a:gd name="connsiteX4" fmla="*/ 3309048 w 3470004"/>
              <a:gd name="connsiteY4" fmla="*/ 0 h 965716"/>
              <a:gd name="connsiteX5" fmla="*/ 3470004 w 3470004"/>
              <a:gd name="connsiteY5" fmla="*/ 160956 h 965716"/>
              <a:gd name="connsiteX6" fmla="*/ 3470004 w 3470004"/>
              <a:gd name="connsiteY6" fmla="*/ 160953 h 965716"/>
              <a:gd name="connsiteX7" fmla="*/ 3470004 w 3470004"/>
              <a:gd name="connsiteY7" fmla="*/ 160953 h 965716"/>
              <a:gd name="connsiteX8" fmla="*/ 3470004 w 3470004"/>
              <a:gd name="connsiteY8" fmla="*/ 402382 h 965716"/>
              <a:gd name="connsiteX9" fmla="*/ 3470004 w 3470004"/>
              <a:gd name="connsiteY9" fmla="*/ 804760 h 965716"/>
              <a:gd name="connsiteX10" fmla="*/ 3309048 w 3470004"/>
              <a:gd name="connsiteY10" fmla="*/ 965716 h 965716"/>
              <a:gd name="connsiteX11" fmla="*/ 2891670 w 3470004"/>
              <a:gd name="connsiteY11" fmla="*/ 965716 h 965716"/>
              <a:gd name="connsiteX12" fmla="*/ 2024169 w 3470004"/>
              <a:gd name="connsiteY12" fmla="*/ 965716 h 965716"/>
              <a:gd name="connsiteX13" fmla="*/ 2024169 w 3470004"/>
              <a:gd name="connsiteY13" fmla="*/ 965716 h 965716"/>
              <a:gd name="connsiteX14" fmla="*/ 160956 w 3470004"/>
              <a:gd name="connsiteY14" fmla="*/ 965716 h 965716"/>
              <a:gd name="connsiteX15" fmla="*/ 0 w 3470004"/>
              <a:gd name="connsiteY15" fmla="*/ 804760 h 965716"/>
              <a:gd name="connsiteX16" fmla="*/ 0 w 3470004"/>
              <a:gd name="connsiteY16" fmla="*/ 402382 h 965716"/>
              <a:gd name="connsiteX17" fmla="*/ 0 w 3470004"/>
              <a:gd name="connsiteY17" fmla="*/ 160953 h 965716"/>
              <a:gd name="connsiteX18" fmla="*/ 0 w 3470004"/>
              <a:gd name="connsiteY18" fmla="*/ 160953 h 965716"/>
              <a:gd name="connsiteX19" fmla="*/ 0 w 3470004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0004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24169" y="0"/>
                </a:lnTo>
                <a:lnTo>
                  <a:pt x="2891670" y="0"/>
                </a:lnTo>
                <a:lnTo>
                  <a:pt x="3309048" y="0"/>
                </a:lnTo>
                <a:cubicBezTo>
                  <a:pt x="3397942" y="0"/>
                  <a:pt x="3470004" y="72062"/>
                  <a:pt x="3470004" y="160956"/>
                </a:cubicBezTo>
                <a:lnTo>
                  <a:pt x="3470004" y="160953"/>
                </a:lnTo>
                <a:lnTo>
                  <a:pt x="3470004" y="160953"/>
                </a:lnTo>
                <a:lnTo>
                  <a:pt x="3470004" y="402382"/>
                </a:lnTo>
                <a:lnTo>
                  <a:pt x="3470004" y="804760"/>
                </a:lnTo>
                <a:cubicBezTo>
                  <a:pt x="3470004" y="893654"/>
                  <a:pt x="3397942" y="965716"/>
                  <a:pt x="3309048" y="965716"/>
                </a:cubicBezTo>
                <a:lnTo>
                  <a:pt x="2891670" y="965716"/>
                </a:lnTo>
                <a:lnTo>
                  <a:pt x="2024169" y="965716"/>
                </a:lnTo>
                <a:lnTo>
                  <a:pt x="202416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34564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9EF66A-E0FF-4294-AB8F-BA869C07C8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Работа с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5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400" dirty="0"/>
              <a:t>Събиране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+</a:t>
            </a:r>
            <a:r>
              <a:rPr lang="en-US" sz="3400" dirty="0"/>
              <a:t>)</a:t>
            </a:r>
            <a:r>
              <a:rPr lang="bg-BG" sz="3400" dirty="0"/>
              <a:t>:</a:t>
            </a:r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>
              <a:spcBef>
                <a:spcPts val="2400"/>
              </a:spcBef>
            </a:pPr>
            <a:r>
              <a:rPr lang="bg-BG" sz="3400" dirty="0"/>
              <a:t>Изваждане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b="1" dirty="0"/>
              <a:t>)</a:t>
            </a:r>
            <a:r>
              <a:rPr lang="bg-BG" sz="3400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828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01" y="2757645"/>
            <a:ext cx="128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3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986" y="957950"/>
            <a:ext cx="3160152" cy="31601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47A7AA3-F250-49B3-9452-501089B233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565" y="1841658"/>
            <a:ext cx="60092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3565" y="4187047"/>
            <a:ext cx="949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0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6000" y="2770780"/>
            <a:ext cx="131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6000" y="5139000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1000" y="5611773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1974" y="4638694"/>
            <a:ext cx="62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6878996-86D6-4059-9ECB-B0DF67093F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1917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653" y="41940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5" y="2260701"/>
            <a:ext cx="508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1000" y="4670095"/>
            <a:ext cx="4685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FD549E-805D-47C5-8999-4F6EC2563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225" y="2592392"/>
            <a:ext cx="580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00" y="4632866"/>
            <a:ext cx="10647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596" y="359296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en-GB" sz="3200" noProof="1">
                <a:solidFill>
                  <a:schemeClr val="accent2"/>
                </a:solidFill>
              </a:rPr>
              <a:t>1</a:t>
            </a:r>
            <a:endParaRPr lang="nn-NO" sz="3200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596" y="464051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595" y="519408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0 - числото</a:t>
            </a:r>
            <a:r>
              <a:rPr lang="en-US" sz="3200" noProof="1">
                <a:solidFill>
                  <a:schemeClr val="accent2"/>
                </a:solidFill>
              </a:rPr>
              <a:t> 4</a:t>
            </a:r>
            <a:r>
              <a:rPr lang="bg-BG" sz="3200" noProof="1">
                <a:solidFill>
                  <a:schemeClr val="accent2"/>
                </a:solidFill>
              </a:rPr>
              <a:t> е четно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593" y="5674137"/>
            <a:ext cx="60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Грешка: деление на 0</a:t>
            </a:r>
            <a:endParaRPr lang="nn-NO" sz="3200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8A2D5B8-F9DC-483F-B6B7-76002C10D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A3875-C1F2-461C-9AD5-2D259372A5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2146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0892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7" y="4531270"/>
            <a:ext cx="1026892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01" y="3647478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01" y="5747943"/>
            <a:ext cx="49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877" y="4153531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3ADF209-22CC-4B29-BC68-98E085411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6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форматираме изхода чрез </a:t>
            </a:r>
            <a:r>
              <a:rPr lang="bg-BG" sz="3400" b="1" dirty="0">
                <a:solidFill>
                  <a:schemeClr val="bg1"/>
                </a:solidFill>
              </a:rPr>
              <a:t>интерполация</a:t>
            </a:r>
            <a:r>
              <a:rPr lang="en-US" sz="3400" b="1" dirty="0"/>
              <a:t>,</a:t>
            </a:r>
            <a:r>
              <a:rPr lang="bg-BG" sz="3400" b="1" dirty="0"/>
              <a:t> </a:t>
            </a:r>
            <a:r>
              <a:rPr lang="bg-BG" sz="3400" dirty="0"/>
              <a:t>която се означава със символа '</a:t>
            </a:r>
            <a:r>
              <a:rPr lang="en-US" sz="3400" b="1" dirty="0">
                <a:solidFill>
                  <a:schemeClr val="bg1"/>
                </a:solidFill>
              </a:rPr>
              <a:t>$</a:t>
            </a:r>
            <a:r>
              <a:rPr lang="bg-BG" sz="3400" dirty="0"/>
              <a:t>'</a:t>
            </a:r>
            <a:r>
              <a:rPr lang="en-US" sz="34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38488" h="1219200">
                <a:moveTo>
                  <a:pt x="0" y="203204"/>
                </a:moveTo>
                <a:cubicBezTo>
                  <a:pt x="0" y="90978"/>
                  <a:pt x="90978" y="0"/>
                  <a:pt x="203204" y="0"/>
                </a:cubicBezTo>
                <a:lnTo>
                  <a:pt x="523081" y="0"/>
                </a:lnTo>
                <a:lnTo>
                  <a:pt x="523081" y="0"/>
                </a:lnTo>
                <a:lnTo>
                  <a:pt x="1307703" y="0"/>
                </a:lnTo>
                <a:lnTo>
                  <a:pt x="2935284" y="0"/>
                </a:lnTo>
                <a:cubicBezTo>
                  <a:pt x="3047510" y="0"/>
                  <a:pt x="3138488" y="90978"/>
                  <a:pt x="3138488" y="203204"/>
                </a:cubicBezTo>
                <a:lnTo>
                  <a:pt x="3138488" y="711200"/>
                </a:lnTo>
                <a:lnTo>
                  <a:pt x="3138488" y="711200"/>
                </a:lnTo>
                <a:lnTo>
                  <a:pt x="3138488" y="1016000"/>
                </a:lnTo>
                <a:lnTo>
                  <a:pt x="3138488" y="1015996"/>
                </a:lnTo>
                <a:cubicBezTo>
                  <a:pt x="3138488" y="1128222"/>
                  <a:pt x="3047510" y="1219200"/>
                  <a:pt x="2935284" y="1219200"/>
                </a:cubicBezTo>
                <a:lnTo>
                  <a:pt x="1307703" y="1219200"/>
                </a:lnTo>
                <a:lnTo>
                  <a:pt x="523081" y="1219200"/>
                </a:lnTo>
                <a:lnTo>
                  <a:pt x="203204" y="1219200"/>
                </a:lnTo>
                <a:cubicBezTo>
                  <a:pt x="90978" y="1219200"/>
                  <a:pt x="0" y="1128222"/>
                  <a:pt x="0" y="1015996"/>
                </a:cubicBezTo>
                <a:lnTo>
                  <a:pt x="0" y="1016000"/>
                </a:lnTo>
                <a:lnTo>
                  <a:pt x="0" y="711200"/>
                </a:lnTo>
                <a:lnTo>
                  <a:pt x="0" y="711200"/>
                </a:lnTo>
                <a:lnTo>
                  <a:pt x="0" y="2032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81E5B-0D3C-4177-B5ED-6DC6A2238C76}"/>
              </a:ext>
            </a:extLst>
          </p:cNvPr>
          <p:cNvSpPr/>
          <p:nvPr/>
        </p:nvSpPr>
        <p:spPr>
          <a:xfrm>
            <a:off x="762000" y="622133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https://judge.softuni.bg/Contests/Compete/Index/2339#5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4CA0E3-3B19-48E6-8EC0-D77940B4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6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4977875"/>
          </a:xfrm>
        </p:spPr>
        <p:txBody>
          <a:bodyPr/>
          <a:lstStyle/>
          <a:p>
            <a:r>
              <a:rPr lang="bg-BG" sz="3200" dirty="0"/>
              <a:t>Да се </a:t>
            </a:r>
            <a:r>
              <a:rPr lang="bg-BG" sz="3200" b="1" dirty="0">
                <a:solidFill>
                  <a:schemeClr val="bg1"/>
                </a:solidFill>
              </a:rPr>
              <a:t>напише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</a:t>
            </a:r>
            <a:r>
              <a:rPr lang="en-US" sz="3200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59605" y="4483696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59605" y="5293418"/>
            <a:ext cx="5010759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68" y="361419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73A9824-51BE-4A5F-8F02-CF8366BC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96745"/>
            <a:ext cx="8595000" cy="208785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</a:t>
            </a:r>
            <a:r>
              <a:rPr lang="en-US" sz="2800" dirty="0">
                <a:solidFill>
                  <a:schemeClr val="bg1"/>
                </a:solidFill>
              </a:rPr>
              <a:t>Write</a:t>
            </a:r>
            <a:r>
              <a:rPr lang="en-US" sz="28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</a:t>
            </a:r>
            <a:r>
              <a:rPr lang="bg-BG" sz="2800" dirty="0">
                <a:solidFill>
                  <a:schemeClr val="bg1"/>
                </a:solidFill>
              </a:rPr>
              <a:t>е</a:t>
            </a:r>
            <a:r>
              <a:rPr lang="en-US" sz="2800" dirty="0"/>
              <a:t>(name);</a:t>
            </a:r>
            <a:endParaRPr lang="bg-BG" sz="28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Поздрав по име –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13" y="3467100"/>
            <a:ext cx="8595000" cy="11399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("Hello, "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name</a:t>
            </a:r>
            <a:r>
              <a:rPr lang="bg-BG" sz="2800" dirty="0"/>
              <a:t> + "!"</a:t>
            </a:r>
            <a:r>
              <a:rPr lang="en-US" sz="2800" dirty="0"/>
              <a:t>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20000" y="3710423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84966" y="1976592"/>
            <a:ext cx="3080068" cy="913832"/>
          </a:xfrm>
          <a:custGeom>
            <a:avLst/>
            <a:gdLst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-444608 w 3080068"/>
              <a:gd name="connsiteY18" fmla="*/ 130587 h 913832"/>
              <a:gd name="connsiteX19" fmla="*/ 0 w 3080068"/>
              <a:gd name="connsiteY19" fmla="*/ 152305 h 913832"/>
              <a:gd name="connsiteX20" fmla="*/ 0 w 3080068"/>
              <a:gd name="connsiteY20" fmla="*/ 152308 h 913832"/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0 w 3080068"/>
              <a:gd name="connsiteY18" fmla="*/ 152305 h 913832"/>
              <a:gd name="connsiteX19" fmla="*/ 0 w 3080068"/>
              <a:gd name="connsiteY19" fmla="*/ 152308 h 91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0068" h="913832">
                <a:moveTo>
                  <a:pt x="0" y="152308"/>
                </a:moveTo>
                <a:cubicBezTo>
                  <a:pt x="0" y="68191"/>
                  <a:pt x="68191" y="0"/>
                  <a:pt x="152308" y="0"/>
                </a:cubicBezTo>
                <a:lnTo>
                  <a:pt x="513345" y="0"/>
                </a:lnTo>
                <a:lnTo>
                  <a:pt x="513345" y="0"/>
                </a:lnTo>
                <a:lnTo>
                  <a:pt x="1283362" y="0"/>
                </a:lnTo>
                <a:lnTo>
                  <a:pt x="2927760" y="0"/>
                </a:lnTo>
                <a:cubicBezTo>
                  <a:pt x="3011877" y="0"/>
                  <a:pt x="3080068" y="68191"/>
                  <a:pt x="3080068" y="152308"/>
                </a:cubicBezTo>
                <a:lnTo>
                  <a:pt x="3080068" y="152305"/>
                </a:lnTo>
                <a:lnTo>
                  <a:pt x="3080068" y="152305"/>
                </a:lnTo>
                <a:lnTo>
                  <a:pt x="3080068" y="380763"/>
                </a:lnTo>
                <a:lnTo>
                  <a:pt x="3080068" y="761524"/>
                </a:lnTo>
                <a:cubicBezTo>
                  <a:pt x="3080068" y="845641"/>
                  <a:pt x="3011877" y="913832"/>
                  <a:pt x="2927760" y="913832"/>
                </a:cubicBezTo>
                <a:lnTo>
                  <a:pt x="1283362" y="913832"/>
                </a:lnTo>
                <a:lnTo>
                  <a:pt x="513345" y="913832"/>
                </a:lnTo>
                <a:lnTo>
                  <a:pt x="513345" y="913832"/>
                </a:lnTo>
                <a:lnTo>
                  <a:pt x="152308" y="913832"/>
                </a:lnTo>
                <a:cubicBezTo>
                  <a:pt x="68191" y="913832"/>
                  <a:pt x="0" y="845641"/>
                  <a:pt x="0" y="761524"/>
                </a:cubicBezTo>
                <a:lnTo>
                  <a:pt x="0" y="380763"/>
                </a:lnTo>
                <a:lnTo>
                  <a:pt x="0" y="152305"/>
                </a:lnTo>
                <a:lnTo>
                  <a:pt x="0" y="15230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D4F9-6441-4455-AE6C-5113DE770744}"/>
              </a:ext>
            </a:extLst>
          </p:cNvPr>
          <p:cNvSpPr/>
          <p:nvPr/>
        </p:nvSpPr>
        <p:spPr>
          <a:xfrm>
            <a:off x="762000" y="629558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https://judge.softuni.bg/Contests/Index/2339#4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C233B7-FAA3-4DFD-9A9F-C16E5A41D9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381000" y="4776835"/>
            <a:ext cx="8595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($"Hello, {name}!");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76CE2E6-35B9-4D87-9F35-4FA38429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000" y="5097057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33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 animBg="1"/>
      <p:bldP spid="9" grpId="0" animBg="1"/>
      <p:bldP spid="13" grpId="0" build="p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444121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4" y="1584000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>
                <a:solidFill>
                  <a:schemeClr val="bg2"/>
                </a:solidFill>
              </a:rPr>
              <a:t>C#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marL="456915" lvl="1" indent="-456915">
              <a:lnSpc>
                <a:spcPct val="150000"/>
              </a:lnSpc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Console.WriteLine(…)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2"/>
                </a:solidFill>
              </a:rPr>
              <a:t>	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F9A8A7-0CF6-4655-AC28-9C155452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866B88-F234-4DD7-83E7-F46FF22C5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C#, Java,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Studio, IntelliJ IDEA,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C#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r>
              <a:rPr lang="en-US" sz="3200" b="1" dirty="0"/>
              <a:t> </a:t>
            </a:r>
            <a:r>
              <a:rPr lang="bg-BG" sz="3200" b="1" dirty="0"/>
              <a:t>на най-новата версия</a:t>
            </a:r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en-US" sz="3200" b="1" dirty="0"/>
              <a:t> </a:t>
            </a:r>
            <a:r>
              <a:rPr lang="bg-BG" sz="3200" b="1" dirty="0"/>
              <a:t>на по-стара версия</a:t>
            </a:r>
            <a:endParaRPr lang="en-US" sz="3800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</TotalTime>
  <Words>2352</Words>
  <Application>Microsoft Office PowerPoint</Application>
  <PresentationFormat>Widescreen</PresentationFormat>
  <Paragraphs>360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C#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конзолата</vt:lpstr>
      <vt:lpstr>Съединяване на текст и число</vt:lpstr>
      <vt:lpstr>Съединяване на текст и числа</vt:lpstr>
      <vt:lpstr>Поздрав по име – пример</vt:lpstr>
      <vt:lpstr>Поздрав по име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118</cp:revision>
  <dcterms:created xsi:type="dcterms:W3CDTF">2018-05-23T13:08:44Z</dcterms:created>
  <dcterms:modified xsi:type="dcterms:W3CDTF">2023-09-01T19:26:27Z</dcterms:modified>
  <cp:category>computer programming;programming;C#;програмиране;кодиране</cp:category>
</cp:coreProperties>
</file>