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0"/>
  </p:notesMasterIdLst>
  <p:handoutMasterIdLst>
    <p:handoutMasterId r:id="rId41"/>
  </p:handoutMasterIdLst>
  <p:sldIdLst>
    <p:sldId id="274" r:id="rId2"/>
    <p:sldId id="601" r:id="rId3"/>
    <p:sldId id="522" r:id="rId4"/>
    <p:sldId id="531" r:id="rId5"/>
    <p:sldId id="533" r:id="rId6"/>
    <p:sldId id="587" r:id="rId7"/>
    <p:sldId id="615" r:id="rId8"/>
    <p:sldId id="415" r:id="rId9"/>
    <p:sldId id="598" r:id="rId10"/>
    <p:sldId id="618" r:id="rId11"/>
    <p:sldId id="544" r:id="rId12"/>
    <p:sldId id="543" r:id="rId13"/>
    <p:sldId id="545" r:id="rId14"/>
    <p:sldId id="613" r:id="rId15"/>
    <p:sldId id="614" r:id="rId16"/>
    <p:sldId id="582" r:id="rId17"/>
    <p:sldId id="583" r:id="rId18"/>
    <p:sldId id="595" r:id="rId19"/>
    <p:sldId id="596" r:id="rId20"/>
    <p:sldId id="535" r:id="rId21"/>
    <p:sldId id="546" r:id="rId22"/>
    <p:sldId id="536" r:id="rId23"/>
    <p:sldId id="537" r:id="rId24"/>
    <p:sldId id="539" r:id="rId25"/>
    <p:sldId id="547" r:id="rId26"/>
    <p:sldId id="540" r:id="rId27"/>
    <p:sldId id="436" r:id="rId28"/>
    <p:sldId id="437" r:id="rId29"/>
    <p:sldId id="438" r:id="rId30"/>
    <p:sldId id="454" r:id="rId31"/>
    <p:sldId id="597" r:id="rId32"/>
    <p:sldId id="479" r:id="rId33"/>
    <p:sldId id="509" r:id="rId34"/>
    <p:sldId id="480" r:id="rId35"/>
    <p:sldId id="580" r:id="rId36"/>
    <p:sldId id="324" r:id="rId37"/>
    <p:sldId id="505" r:id="rId38"/>
    <p:sldId id="506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A11FA96-18A5-4E62-BE3D-9D10154D5B0A}">
          <p14:sldIdLst>
            <p14:sldId id="274"/>
            <p14:sldId id="601"/>
          </p14:sldIdLst>
        </p14:section>
        <p14:section name="Преговор" id="{F9E4BECA-0ADD-4EA2-8CB8-B145E0E53A46}">
          <p14:sldIdLst>
            <p14:sldId id="522"/>
            <p14:sldId id="531"/>
            <p14:sldId id="533"/>
            <p14:sldId id="587"/>
          </p14:sldIdLst>
        </p14:section>
        <p14:section name="While Loop" id="{5D77B63A-D9BE-465B-AADF-F7560642856B}">
          <p14:sldIdLst>
            <p14:sldId id="615"/>
            <p14:sldId id="415"/>
            <p14:sldId id="598"/>
            <p14:sldId id="618"/>
            <p14:sldId id="544"/>
            <p14:sldId id="543"/>
            <p14:sldId id="545"/>
            <p14:sldId id="613"/>
            <p14:sldId id="614"/>
            <p14:sldId id="582"/>
            <p14:sldId id="583"/>
            <p14:sldId id="595"/>
            <p14:sldId id="596"/>
            <p14:sldId id="535"/>
            <p14:sldId id="546"/>
            <p14:sldId id="536"/>
            <p14:sldId id="537"/>
            <p14:sldId id="539"/>
            <p14:sldId id="547"/>
            <p14:sldId id="540"/>
            <p14:sldId id="436"/>
            <p14:sldId id="437"/>
            <p14:sldId id="438"/>
            <p14:sldId id="454"/>
            <p14:sldId id="597"/>
            <p14:sldId id="479"/>
            <p14:sldId id="509"/>
            <p14:sldId id="480"/>
          </p14:sldIdLst>
        </p14:section>
        <p14:section name="End Section" id="{C1A059ED-A747-45DA-A892-CBFE962331F6}">
          <p14:sldIdLst>
            <p14:sldId id="580"/>
            <p14:sldId id="32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72" d="100"/>
          <a:sy n="72" d="100"/>
        </p:scale>
        <p:origin x="70" y="53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12.5.2023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DCA54D3-AF63-4635-8C7E-A1E515D292E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65472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en-BG" smtClean="0"/>
              <a:t>36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2014459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C7025C9-CBFD-4B7E-95C0-BE6F5B223A4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010719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080B902-9319-456E-AC55-BE9C7163F17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36115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0A46539-8F33-430F-B82B-10F7DB503D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15193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D7D4C29-769A-419B-989C-79DB84FF96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33810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B65F536-C807-454E-B689-77D50C7CEF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90412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05B9544-8FB9-4918-B6F7-2BCAEEB744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73200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3E7BCF0-1D0E-48CB-83E0-062FCA50330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49996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FA8EA15-795B-4CB9-9535-D93BE61073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55408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7CCA505-2F52-4F7F-B614-549FF8830D9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599271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DE3065C-94C9-4594-8883-27A842D13C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64436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en-BG" smtClean="0"/>
              <a:t>05/12/2023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2969405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hyperlink" Target="https://softuni.bg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13" Type="http://schemas.openxmlformats.org/officeDocument/2006/relationships/image" Target="../media/image43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sv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Прости повторения с </a:t>
            </a:r>
            <a:r>
              <a:rPr lang="en-US" dirty="0"/>
              <a:t>While-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sp>
        <p:nvSpPr>
          <p:cNvPr id="29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6000" y="6182778"/>
            <a:ext cx="1842040" cy="351754"/>
          </a:xfrm>
        </p:spPr>
        <p:txBody>
          <a:bodyPr/>
          <a:lstStyle/>
          <a:p>
            <a:r>
              <a:rPr lang="en-US" sz="1800" dirty="0">
                <a:hlinkClick r:id="rId4"/>
              </a:rPr>
              <a:t>https://softuni.bg</a:t>
            </a:r>
            <a:endParaRPr lang="en-US" sz="1800" dirty="0"/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43191" y="5916124"/>
            <a:ext cx="2950749" cy="382788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0" y="5368868"/>
            <a:ext cx="3137440" cy="444536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2" name="Картина 11">
            <a:extLst>
              <a:ext uri="{FF2B5EF4-FFF2-40B4-BE49-F238E27FC236}">
                <a16:creationId xmlns:a16="http://schemas.microsoft.com/office/drawing/2014/main" id="{9EBD6786-B616-4C4F-9C64-68FB73EB2DF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2000" y="2148726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17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</a:t>
            </a:r>
            <a:r>
              <a:rPr lang="bg-BG" dirty="0"/>
              <a:t>цикъл – пример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1000" y="1835681"/>
            <a:ext cx="8138535" cy="388414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input !=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Stop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Console.WriteLine(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Invalid input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input = Console.ReadLine();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42DA5656-96EF-4369-BFA6-0C2937F05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1867" y="2619000"/>
            <a:ext cx="4358265" cy="1093612"/>
          </a:xfrm>
          <a:prstGeom prst="wedgeRoundRectCallout">
            <a:avLst>
              <a:gd name="adj1" fmla="val -37416"/>
              <a:gd name="adj2" fmla="val 6388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прекратяване на повторението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348E828-7039-430E-B4BD-31351620FF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12" name="Картина 11">
            <a:extLst>
              <a:ext uri="{FF2B5EF4-FFF2-40B4-BE49-F238E27FC236}">
                <a16:creationId xmlns:a16="http://schemas.microsoft.com/office/drawing/2014/main" id="{FBEC7F23-A5FE-4FF1-AB88-0E251F81AD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36685">
            <a:off x="679771" y="3023832"/>
            <a:ext cx="1837458" cy="150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913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bg-BG" b="1" dirty="0"/>
              <a:t>Безкраен цикъл </a:t>
            </a:r>
            <a:r>
              <a:rPr lang="en-US" dirty="0"/>
              <a:t>– </a:t>
            </a:r>
            <a:r>
              <a:rPr lang="bg-BG" dirty="0"/>
              <a:t>повтаряне на блок от код безкраен брой </a:t>
            </a:r>
            <a:br>
              <a:rPr lang="en-US" dirty="0"/>
            </a:br>
            <a:r>
              <a:rPr lang="bg-BG" dirty="0"/>
              <a:t>пъти:</a:t>
            </a:r>
          </a:p>
          <a:p>
            <a:pPr latinLnBrk="0"/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Безкраен цикъл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7201" y="3429000"/>
            <a:ext cx="7619995" cy="196207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Console.WriteLine("Infinite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2552697" y="2394108"/>
            <a:ext cx="3429000" cy="908001"/>
          </a:xfrm>
          <a:prstGeom prst="wedgeRoundRectCallout">
            <a:avLst>
              <a:gd name="adj1" fmla="val -38288"/>
              <a:gd name="adj2" fmla="val 8099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Условието е винаги вярно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CD967551-4CE2-4F34-BD31-90BC777B1FE6}"/>
              </a:ext>
            </a:extLst>
          </p:cNvPr>
          <p:cNvSpPr/>
          <p:nvPr/>
        </p:nvSpPr>
        <p:spPr>
          <a:xfrm>
            <a:off x="9372600" y="2254923"/>
            <a:ext cx="2099222" cy="1665134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7D5E66-7AA8-4093-ACB4-AFF3DD171CDA}"/>
              </a:ext>
            </a:extLst>
          </p:cNvPr>
          <p:cNvSpPr txBox="1"/>
          <p:nvPr/>
        </p:nvSpPr>
        <p:spPr>
          <a:xfrm>
            <a:off x="9630771" y="2807388"/>
            <a:ext cx="1582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условие</a:t>
            </a:r>
            <a:endParaRPr lang="en-US" sz="2400" b="1" dirty="0">
              <a:solidFill>
                <a:schemeClr val="bg2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DBF614-FA83-439A-BA3D-83AE00EE1655}"/>
              </a:ext>
            </a:extLst>
          </p:cNvPr>
          <p:cNvCxnSpPr>
            <a:cxnSpLocks/>
          </p:cNvCxnSpPr>
          <p:nvPr/>
        </p:nvCxnSpPr>
        <p:spPr>
          <a:xfrm>
            <a:off x="10422211" y="3643245"/>
            <a:ext cx="0" cy="96124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0AF52B4-595E-49C2-82F0-F461D422382B}"/>
              </a:ext>
            </a:extLst>
          </p:cNvPr>
          <p:cNvSpPr/>
          <p:nvPr/>
        </p:nvSpPr>
        <p:spPr>
          <a:xfrm>
            <a:off x="9372600" y="4591386"/>
            <a:ext cx="2099222" cy="971215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CB2830-9DE9-42C5-9B7C-2B2455C89939}"/>
              </a:ext>
            </a:extLst>
          </p:cNvPr>
          <p:cNvSpPr txBox="1"/>
          <p:nvPr/>
        </p:nvSpPr>
        <p:spPr>
          <a:xfrm>
            <a:off x="9554183" y="4808643"/>
            <a:ext cx="1739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команди</a:t>
            </a:r>
            <a:endParaRPr lang="en-US" sz="2400" b="1" dirty="0">
              <a:solidFill>
                <a:schemeClr val="bg2"/>
              </a:solidFill>
            </a:endParaRPr>
          </a:p>
        </p:txBody>
      </p:sp>
      <p:cxnSp>
        <p:nvCxnSpPr>
          <p:cNvPr id="14" name="Elbow Connector 18">
            <a:extLst>
              <a:ext uri="{FF2B5EF4-FFF2-40B4-BE49-F238E27FC236}">
                <a16:creationId xmlns:a16="http://schemas.microsoft.com/office/drawing/2014/main" id="{70DCD1DC-929F-4AB0-8E1E-C26BA6E8C411}"/>
              </a:ext>
            </a:extLst>
          </p:cNvPr>
          <p:cNvCxnSpPr>
            <a:cxnSpLocks/>
            <a:stCxn id="12" idx="2"/>
            <a:endCxn id="8" idx="1"/>
          </p:cNvCxnSpPr>
          <p:nvPr/>
        </p:nvCxnSpPr>
        <p:spPr>
          <a:xfrm rot="5400000" flipH="1">
            <a:off x="8659850" y="3800241"/>
            <a:ext cx="2475110" cy="1049611"/>
          </a:xfrm>
          <a:prstGeom prst="bentConnector4">
            <a:avLst>
              <a:gd name="adj1" fmla="val -18343"/>
              <a:gd name="adj2" fmla="val 16776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5B7F70E-0192-48D7-9A5E-272458A14269}"/>
              </a:ext>
            </a:extLst>
          </p:cNvPr>
          <p:cNvSpPr txBox="1"/>
          <p:nvPr/>
        </p:nvSpPr>
        <p:spPr>
          <a:xfrm>
            <a:off x="10535200" y="3882771"/>
            <a:ext cx="1199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/>
              <a:t>вярно</a:t>
            </a:r>
            <a:endParaRPr lang="en-US" b="1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FF33863C-27CC-4B52-86E2-F768E17118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820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8" grpId="0" animBg="1"/>
      <p:bldP spid="9" grpId="0"/>
      <p:bldP spid="12" grpId="0" animBg="1"/>
      <p:bldP spid="13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0D06F9-9203-4F5A-A4F8-925CEDDA8A1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Прекъсване чрез оператор </a:t>
            </a:r>
            <a:r>
              <a:rPr lang="en-US" dirty="0">
                <a:latin typeface="Consolas" panose="020B0609020204030204" pitchFamily="49" charset="0"/>
              </a:rPr>
              <a:t>break</a:t>
            </a:r>
            <a:endParaRPr lang="bg-BG" dirty="0">
              <a:latin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C8A035-77B2-4E08-96D7-777F254C840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600201"/>
            <a:ext cx="2590800" cy="2152371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82D5FB81-F549-409F-9362-3B26D3C8A94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Безкрайни цикли</a:t>
            </a:r>
          </a:p>
        </p:txBody>
      </p:sp>
    </p:spTree>
    <p:extLst>
      <p:ext uri="{BB962C8B-B14F-4D97-AF65-F5344CB8AC3E}">
        <p14:creationId xmlns:p14="http://schemas.microsoft.com/office/powerpoint/2010/main" val="223505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bg-BG" sz="3500" dirty="0"/>
              <a:t>Оператор </a:t>
            </a:r>
            <a:r>
              <a:rPr lang="en-US" sz="3500" b="1" dirty="0">
                <a:solidFill>
                  <a:schemeClr val="bg1"/>
                </a:solidFill>
                <a:latin typeface="Consolas" panose="020B0609020204030204" pitchFamily="49" charset="0"/>
              </a:rPr>
              <a:t>break</a:t>
            </a:r>
            <a:r>
              <a:rPr lang="en-US" sz="3500" dirty="0">
                <a:solidFill>
                  <a:schemeClr val="bg1"/>
                </a:solidFill>
              </a:rPr>
              <a:t> </a:t>
            </a:r>
            <a:r>
              <a:rPr lang="en-US" sz="3500" dirty="0"/>
              <a:t>– </a:t>
            </a:r>
            <a:r>
              <a:rPr lang="bg-BG" sz="3500" dirty="0"/>
              <a:t>прекъсва цикъла</a:t>
            </a:r>
            <a:endParaRPr lang="en-US" dirty="0"/>
          </a:p>
          <a:p>
            <a:pPr latinLnBrk="0"/>
            <a:r>
              <a:rPr lang="bg-BG" sz="3500" dirty="0"/>
              <a:t>Не може да съществува самостоятелно  извън цикъл</a:t>
            </a:r>
            <a:endParaRPr lang="en-US" sz="3500" dirty="0"/>
          </a:p>
          <a:p>
            <a:pPr latinLnBrk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Прекратяване на цикъл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171700" y="2677280"/>
            <a:ext cx="7848600" cy="37235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700" b="1" noProof="1">
                <a:latin typeface="Consolas" pitchFamily="49" charset="0"/>
                <a:cs typeface="Consolas" pitchFamily="49" charset="0"/>
              </a:rPr>
              <a:t>(true)</a:t>
            </a:r>
            <a:r>
              <a:rPr lang="bg-BG" sz="27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27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 Console.WriteLine("Infinite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 if (…)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029200" y="4419600"/>
            <a:ext cx="4294496" cy="990600"/>
          </a:xfrm>
          <a:prstGeom prst="wedgeRoundRectCallout">
            <a:avLst>
              <a:gd name="adj1" fmla="val -64142"/>
              <a:gd name="adj2" fmla="val -3554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00" b="1" dirty="0">
                <a:solidFill>
                  <a:schemeClr val="bg2"/>
                </a:solidFill>
              </a:rPr>
              <a:t>Условие за прекъсване на цикъла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26966A1-7FA8-4E23-9962-1210806B59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3555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bg-BG" dirty="0"/>
              <a:t>Напишете програма, която:</a:t>
            </a:r>
          </a:p>
          <a:p>
            <a:pPr lvl="1" latinLnBrk="0"/>
            <a:r>
              <a:rPr lang="bg-BG" dirty="0"/>
              <a:t>Чете от потребителя текст(низ)</a:t>
            </a:r>
          </a:p>
          <a:p>
            <a:pPr lvl="1" latinLnBrk="0"/>
            <a:r>
              <a:rPr lang="bg-BG" dirty="0"/>
              <a:t>Приключва четенето когато получи командата "</a:t>
            </a:r>
            <a:r>
              <a:rPr lang="en-US" dirty="0">
                <a:latin typeface="Consolas" panose="020B0609020204030204" pitchFamily="49" charset="0"/>
              </a:rPr>
              <a:t>Stop</a:t>
            </a:r>
            <a:r>
              <a:rPr lang="bg-BG" dirty="0"/>
              <a:t>"</a:t>
            </a:r>
          </a:p>
          <a:p>
            <a:pPr latinLnBrk="0"/>
            <a:r>
              <a:rPr lang="bg-BG" sz="3200" dirty="0"/>
              <a:t>Примерен вход и изход:</a:t>
            </a:r>
          </a:p>
          <a:p>
            <a:pPr lvl="1" latinLnBrk="0"/>
            <a:endParaRPr lang="en-US" sz="3000" dirty="0"/>
          </a:p>
          <a:p>
            <a:pPr marL="377887" lvl="1" indent="0">
              <a:buNone/>
            </a:pP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  <a:p>
            <a:pPr lvl="2" latinLnBrk="0"/>
            <a:endParaRPr lang="en-US" dirty="0"/>
          </a:p>
          <a:p>
            <a:pPr lvl="2" latinLnBrk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Четене на текст – условие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C9D00A-0AA5-487A-887B-5904474B0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8936" y="3886201"/>
            <a:ext cx="2176672" cy="264559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Nakov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SoftUni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Sofia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Bulgaria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SomeText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Stop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AfterStop</a:t>
            </a: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CA100D17-5BE1-4626-AB26-76ED6669B30A}"/>
              </a:ext>
            </a:extLst>
          </p:cNvPr>
          <p:cNvSpPr/>
          <p:nvPr/>
        </p:nvSpPr>
        <p:spPr>
          <a:xfrm>
            <a:off x="5872152" y="5076556"/>
            <a:ext cx="447696" cy="304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E2647745-4139-41DD-8120-F8C59F530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6392" y="4258968"/>
            <a:ext cx="2176672" cy="198943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Nakov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SoftUni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Sofia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Bulgaria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SomeText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A775054-C31D-43CA-9A4C-300C7F6847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3841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Четене на текст – решение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9332" y="1447801"/>
            <a:ext cx="8553336" cy="452431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3200" b="1" noProof="1">
                <a:latin typeface="Consolas" pitchFamily="49" charset="0"/>
                <a:cs typeface="Consolas" pitchFamily="49" charset="0"/>
              </a:rPr>
              <a:t> (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true</a:t>
            </a:r>
            <a:r>
              <a:rPr lang="pt-BR" sz="3200" b="1" noProof="1"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pt-BR" sz="3200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  <a:endParaRPr lang="pt-BR" sz="32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pt-BR" sz="3200" b="1" noProof="1">
                <a:latin typeface="Consolas" pitchFamily="49" charset="0"/>
                <a:cs typeface="Consolas" pitchFamily="49" charset="0"/>
              </a:rPr>
              <a:t>if (input ==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Stop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pt-BR" sz="32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 Console.WriteLine(input);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2A74B41-EF81-4999-B3B9-B624954205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164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Първоначално прочита потребителско име и парола</a:t>
            </a:r>
            <a:r>
              <a:rPr lang="en-US" dirty="0"/>
              <a:t> </a:t>
            </a:r>
            <a:r>
              <a:rPr lang="bg-BG" dirty="0"/>
              <a:t>на </a:t>
            </a:r>
            <a:br>
              <a:rPr lang="bg-BG" dirty="0"/>
            </a:br>
            <a:r>
              <a:rPr lang="bg-BG" dirty="0"/>
              <a:t>потребителски профил</a:t>
            </a:r>
          </a:p>
          <a:p>
            <a:pPr lvl="1"/>
            <a:r>
              <a:rPr lang="bg-BG" dirty="0"/>
              <a:t>Прочита парола за вход и проверява дали е коректна </a:t>
            </a:r>
          </a:p>
          <a:p>
            <a:pPr lvl="1"/>
            <a:r>
              <a:rPr lang="bg-BG" dirty="0"/>
              <a:t>При</a:t>
            </a:r>
            <a:r>
              <a:rPr lang="en-US" dirty="0"/>
              <a:t>:</a:t>
            </a:r>
            <a:endParaRPr lang="bg-BG" dirty="0"/>
          </a:p>
          <a:p>
            <a:pPr lvl="2"/>
            <a:r>
              <a:rPr lang="bg-BG" dirty="0"/>
              <a:t>Невалидна парола, прочита</a:t>
            </a:r>
            <a:r>
              <a:rPr lang="en-US" dirty="0"/>
              <a:t> </a:t>
            </a:r>
            <a:r>
              <a:rPr lang="bg-BG" dirty="0"/>
              <a:t>нова</a:t>
            </a:r>
          </a:p>
          <a:p>
            <a:pPr lvl="2"/>
            <a:r>
              <a:rPr lang="bg-BG" dirty="0"/>
              <a:t>При коректно въведена парола, прекратява изпълнение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Парола – условие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69BA2A7-DFDD-47E3-966C-C230BF7AF7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97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Парола – решение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4649" y="1371601"/>
            <a:ext cx="8782702" cy="455509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string username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password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 (input != password)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Console.WriteLine($"Welcome: {username}!");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BBD6259-20E8-4525-9305-BFA813D7B5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803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Напишете програма, която:</a:t>
            </a:r>
          </a:p>
          <a:p>
            <a:pPr lvl="1"/>
            <a:r>
              <a:rPr lang="bg-BG" sz="2800" dirty="0"/>
              <a:t>Чете от потребителя цели числа</a:t>
            </a:r>
          </a:p>
          <a:p>
            <a:pPr lvl="1"/>
            <a:r>
              <a:rPr lang="bg-BG" sz="2800" dirty="0"/>
              <a:t>Приключва четенето когато получи сума равна на първоначално въведеното число</a:t>
            </a:r>
            <a:endParaRPr lang="en-US" sz="2800" dirty="0"/>
          </a:p>
          <a:p>
            <a:pPr lvl="1"/>
            <a:r>
              <a:rPr lang="bg-BG" sz="2800" dirty="0"/>
              <a:t>Извежда сумата на всички прочетени числа</a:t>
            </a:r>
          </a:p>
          <a:p>
            <a:r>
              <a:rPr lang="bg-BG" sz="2800" dirty="0"/>
              <a:t>Примерен вход и изход:</a:t>
            </a:r>
          </a:p>
          <a:p>
            <a:pPr lvl="1"/>
            <a:endParaRPr lang="en-US" sz="2800" dirty="0"/>
          </a:p>
          <a:p>
            <a:pPr marL="377887" lvl="1" indent="0">
              <a:buNone/>
            </a:pP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endParaRPr lang="en-US" sz="2800" dirty="0"/>
          </a:p>
          <a:p>
            <a:pPr lvl="2"/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Сума от числа – условие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C9D00A-0AA5-487A-887B-5904474B0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1887" y="4134136"/>
            <a:ext cx="1147319" cy="213895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/>
              <a:t>100</a:t>
            </a:r>
          </a:p>
          <a:p>
            <a:r>
              <a:rPr lang="en-US" sz="2400" b="1" dirty="0"/>
              <a:t>10</a:t>
            </a:r>
          </a:p>
          <a:p>
            <a:r>
              <a:rPr lang="en-US" sz="2400" b="1" dirty="0"/>
              <a:t>20</a:t>
            </a:r>
          </a:p>
          <a:p>
            <a:r>
              <a:rPr lang="en-US" sz="2400" b="1" dirty="0"/>
              <a:t>30</a:t>
            </a:r>
          </a:p>
          <a:p>
            <a:r>
              <a:rPr lang="en-US" sz="2400" b="1" dirty="0"/>
              <a:t>45</a:t>
            </a: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CA100D17-5BE1-4626-AB26-76ED6669B30A}"/>
              </a:ext>
            </a:extLst>
          </p:cNvPr>
          <p:cNvSpPr/>
          <p:nvPr/>
        </p:nvSpPr>
        <p:spPr>
          <a:xfrm>
            <a:off x="6705600" y="5051214"/>
            <a:ext cx="40278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51A38C55-69A4-4F90-8F17-AF8886D2B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9612" y="4957190"/>
            <a:ext cx="747589" cy="49284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105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39E08B-6909-4551-93E1-0EFE28FA2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0183" y="3854028"/>
            <a:ext cx="1147319" cy="269917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/>
              <a:t>20</a:t>
            </a:r>
          </a:p>
          <a:p>
            <a:r>
              <a:rPr lang="en-US" sz="2400" b="1" dirty="0"/>
              <a:t>1</a:t>
            </a:r>
            <a:endParaRPr lang="bg-BG" sz="2400" b="1" dirty="0"/>
          </a:p>
          <a:p>
            <a:r>
              <a:rPr lang="en-US" sz="2400" b="1" dirty="0"/>
              <a:t>2</a:t>
            </a:r>
          </a:p>
          <a:p>
            <a:r>
              <a:rPr lang="en-US" sz="2400" b="1" dirty="0"/>
              <a:t>3</a:t>
            </a:r>
          </a:p>
          <a:p>
            <a:r>
              <a:rPr lang="en-US" sz="2400" b="1" dirty="0"/>
              <a:t>4</a:t>
            </a:r>
            <a:endParaRPr lang="bg-BG" sz="2400" b="1" dirty="0"/>
          </a:p>
          <a:p>
            <a:r>
              <a:rPr lang="en-US" sz="2400" b="1" dirty="0"/>
              <a:t>5</a:t>
            </a:r>
            <a:endParaRPr lang="bg-BG" sz="2400" b="1" dirty="0"/>
          </a:p>
          <a:p>
            <a:r>
              <a:rPr lang="bg-BG" sz="2400" b="1" dirty="0"/>
              <a:t>6</a:t>
            </a:r>
            <a:endParaRPr lang="en-US" sz="2400" b="1" dirty="0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AF485882-4E01-4D7E-B206-D2092B347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7908" y="4957190"/>
            <a:ext cx="549692" cy="49284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2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1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1486ED7A-EEE8-48DC-A9B0-2BDA1047B870}"/>
              </a:ext>
            </a:extLst>
          </p:cNvPr>
          <p:cNvSpPr/>
          <p:nvPr/>
        </p:nvSpPr>
        <p:spPr>
          <a:xfrm>
            <a:off x="10076312" y="5051214"/>
            <a:ext cx="40278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1A6882-73EA-432D-9BA8-466616E83A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7760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8" grpId="0" animBg="1"/>
      <p:bldP spid="13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Сума от числа – решение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205" y="1539000"/>
            <a:ext cx="9932029" cy="397031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int sum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 (sum &lt;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n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int currentNum =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int.Parse(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sum += currentNum;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Console.WriteLine(sum);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C186425-90E7-419A-8497-38046E3B44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564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E43DB74-0170-4194-9763-3F41532AF07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7951BB1-F557-4E65-91F5-D0A9D49F4573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/>
          <a:p>
            <a:pPr marL="514350" indent="-514350"/>
            <a:r>
              <a:rPr lang="bg-BG" sz="3400" dirty="0"/>
              <a:t>Преговор</a:t>
            </a:r>
            <a:endParaRPr lang="en-US" dirty="0"/>
          </a:p>
          <a:p>
            <a:pPr marL="514350" indent="-514350"/>
            <a:r>
              <a:rPr lang="en-US" dirty="0"/>
              <a:t>While </a:t>
            </a:r>
            <a:r>
              <a:rPr lang="bg-BG" dirty="0"/>
              <a:t>цикъл</a:t>
            </a:r>
            <a:endParaRPr lang="en-US" dirty="0"/>
          </a:p>
          <a:p>
            <a:pPr marL="819096" lvl="1" indent="-514350"/>
            <a:r>
              <a:rPr lang="bg-BG" dirty="0"/>
              <a:t>Конструкция</a:t>
            </a:r>
            <a:endParaRPr lang="en-US" dirty="0"/>
          </a:p>
          <a:p>
            <a:pPr marL="819096" lvl="1" indent="-514350"/>
            <a:r>
              <a:rPr lang="bg-BG" dirty="0">
                <a:latin typeface="+mj-lt"/>
              </a:rPr>
              <a:t>Безкраен </a:t>
            </a:r>
            <a:r>
              <a:rPr lang="en-US" dirty="0">
                <a:latin typeface="+mj-lt"/>
              </a:rPr>
              <a:t>while</a:t>
            </a:r>
            <a:r>
              <a:rPr lang="bg-BG" dirty="0">
                <a:latin typeface="+mj-lt"/>
              </a:rPr>
              <a:t> цикъл</a:t>
            </a:r>
            <a:endParaRPr lang="en-US" dirty="0">
              <a:latin typeface="+mj-lt"/>
            </a:endParaRPr>
          </a:p>
          <a:p>
            <a:pPr marL="819096" lvl="1" indent="-514350"/>
            <a:r>
              <a:rPr lang="bg-BG" dirty="0"/>
              <a:t>Прекъсване на цикъл</a:t>
            </a:r>
            <a:r>
              <a:rPr lang="en-US" dirty="0"/>
              <a:t>	</a:t>
            </a:r>
            <a:endParaRPr lang="bg-BG" dirty="0"/>
          </a:p>
          <a:p>
            <a:pPr marL="819096" lvl="1" indent="-514350"/>
            <a:r>
              <a:rPr lang="bg-BG" dirty="0"/>
              <a:t>Продължаване на цикъл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06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400" dirty="0"/>
              <a:t>Напишете програма, която: </a:t>
            </a:r>
          </a:p>
          <a:p>
            <a:pPr lvl="1"/>
            <a:r>
              <a:rPr lang="bg-BG" sz="3200" dirty="0"/>
              <a:t>Прочита цяло число </a:t>
            </a:r>
            <a:r>
              <a:rPr lang="en-US" sz="3200" b="1" dirty="0"/>
              <a:t>n</a:t>
            </a:r>
            <a:endParaRPr lang="bg-BG" sz="3200" b="1" dirty="0"/>
          </a:p>
          <a:p>
            <a:pPr lvl="1"/>
            <a:r>
              <a:rPr lang="bg-BG" sz="3200" dirty="0"/>
              <a:t>Отпечатва всички числа </a:t>
            </a:r>
            <a:r>
              <a:rPr lang="en-US" sz="3200" dirty="0"/>
              <a:t>≤ </a:t>
            </a:r>
            <a:r>
              <a:rPr lang="en-US" sz="3200" b="1" dirty="0">
                <a:latin typeface="Consolas" panose="020B0609020204030204" pitchFamily="49" charset="0"/>
              </a:rPr>
              <a:t>n</a:t>
            </a:r>
            <a:r>
              <a:rPr lang="bg-BG" sz="3200" dirty="0"/>
              <a:t> от редицата:</a:t>
            </a:r>
            <a:r>
              <a:rPr lang="en-US" sz="3200" dirty="0"/>
              <a:t> 1, 3, 7, 15, 31, …</a:t>
            </a:r>
          </a:p>
          <a:p>
            <a:pPr lvl="1"/>
            <a:r>
              <a:rPr lang="bg-BG" sz="3200" dirty="0"/>
              <a:t>Всяко следващо число </a:t>
            </a:r>
            <a:r>
              <a:rPr lang="en-US" sz="3200" dirty="0"/>
              <a:t>e </a:t>
            </a:r>
            <a:r>
              <a:rPr lang="bg-BG" sz="3200" dirty="0"/>
              <a:t>равно на </a:t>
            </a:r>
            <a:r>
              <a:rPr lang="bg-BG" sz="3200" b="1" dirty="0"/>
              <a:t>предишното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*</a:t>
            </a:r>
            <a:r>
              <a:rPr lang="en-US" sz="3200" dirty="0"/>
              <a:t> </a:t>
            </a:r>
            <a:r>
              <a:rPr lang="bg-BG" sz="3200" dirty="0"/>
              <a:t> 2 + 1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Редица</a:t>
            </a:r>
            <a:r>
              <a:rPr lang="ru-RU" dirty="0"/>
              <a:t> числа 2</a:t>
            </a:r>
            <a:r>
              <a:rPr lang="en-US" dirty="0"/>
              <a:t>k </a:t>
            </a:r>
            <a:r>
              <a:rPr lang="ru-RU" dirty="0"/>
              <a:t>+</a:t>
            </a:r>
            <a:r>
              <a:rPr lang="en-US" dirty="0"/>
              <a:t> </a:t>
            </a:r>
            <a:r>
              <a:rPr lang="ru-RU" dirty="0"/>
              <a:t>1 – условие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224106" y="4419600"/>
            <a:ext cx="9743788" cy="6063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bg-BG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3200" b="1" noProof="1">
                <a:latin typeface="+mj-lt"/>
                <a:cs typeface="Consolas" pitchFamily="49" charset="0"/>
              </a:rPr>
              <a:t>,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(3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2)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(7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2)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D3594EB-0D27-4524-9D1A-74F2E6C94E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913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auto">
          <a:xfrm>
            <a:off x="4495801" y="1764821"/>
            <a:ext cx="2447925" cy="4572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</a:rPr>
              <a:t>k = 1</a:t>
            </a:r>
            <a:endParaRPr lang="en-US" sz="2400" dirty="0">
              <a:solidFill>
                <a:srgbClr val="FFFFFF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709221" y="1416171"/>
            <a:ext cx="4762" cy="3249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718747" y="2237117"/>
            <a:ext cx="9525" cy="381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 bwMode="auto">
          <a:xfrm>
            <a:off x="4495801" y="2618117"/>
            <a:ext cx="2447924" cy="1255144"/>
          </a:xfrm>
          <a:prstGeom prst="diamond">
            <a:avLst/>
          </a:prstGeom>
          <a:solidFill>
            <a:srgbClr val="4F6984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</a:rPr>
              <a:t>k &lt;=</a:t>
            </a:r>
            <a:r>
              <a:rPr lang="bg-BG" sz="2400" dirty="0">
                <a:solidFill>
                  <a:srgbClr val="FFFFFF"/>
                </a:solidFill>
              </a:rPr>
              <a:t> </a:t>
            </a:r>
            <a:r>
              <a:rPr lang="en-GB" sz="2400" dirty="0">
                <a:solidFill>
                  <a:srgbClr val="FFFFFF"/>
                </a:solidFill>
              </a:rPr>
              <a:t>n</a:t>
            </a:r>
            <a:endParaRPr lang="en-US" sz="2400" dirty="0">
              <a:solidFill>
                <a:srgbClr val="FFFFFF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713984" y="3888357"/>
            <a:ext cx="9525" cy="381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arallelogram 33"/>
          <p:cNvSpPr/>
          <p:nvPr/>
        </p:nvSpPr>
        <p:spPr bwMode="auto">
          <a:xfrm>
            <a:off x="4495800" y="4284453"/>
            <a:ext cx="2447926" cy="680768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k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699697" y="4980317"/>
            <a:ext cx="9525" cy="381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36" idx="1"/>
            <a:endCxn id="23" idx="1"/>
          </p:cNvCxnSpPr>
          <p:nvPr/>
        </p:nvCxnSpPr>
        <p:spPr>
          <a:xfrm rot="10800000">
            <a:off x="4495801" y="3245691"/>
            <a:ext cx="12700" cy="2446307"/>
          </a:xfrm>
          <a:prstGeom prst="bentConnector3">
            <a:avLst>
              <a:gd name="adj1" fmla="val 375728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Terminator 45"/>
          <p:cNvSpPr/>
          <p:nvPr/>
        </p:nvSpPr>
        <p:spPr bwMode="auto">
          <a:xfrm>
            <a:off x="4508501" y="835325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495801" y="5364192"/>
            <a:ext cx="2447924" cy="65560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k = </a:t>
            </a:r>
            <a:r>
              <a:rPr lang="bg-BG" sz="2400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2 * </a:t>
            </a:r>
            <a:r>
              <a:rPr lang="pt-BR" sz="2400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k </a:t>
            </a:r>
            <a:r>
              <a:rPr lang="bg-BG" sz="2400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+ 1</a:t>
            </a:r>
            <a:endParaRPr lang="en-US" sz="24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78EA80-7B10-4552-97A2-AACEC0482F42}"/>
              </a:ext>
            </a:extLst>
          </p:cNvPr>
          <p:cNvSpPr txBox="1"/>
          <p:nvPr/>
        </p:nvSpPr>
        <p:spPr>
          <a:xfrm>
            <a:off x="6781801" y="2773392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CBB5AD8-AB75-4F23-AE6A-E521D2C6B528}"/>
              </a:ext>
            </a:extLst>
          </p:cNvPr>
          <p:cNvCxnSpPr>
            <a:cxnSpLocks/>
          </p:cNvCxnSpPr>
          <p:nvPr/>
        </p:nvCxnSpPr>
        <p:spPr>
          <a:xfrm>
            <a:off x="6943725" y="3247834"/>
            <a:ext cx="82867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8AF30D3D-9BFC-424A-BC1C-DCA4880910ED}"/>
              </a:ext>
            </a:extLst>
          </p:cNvPr>
          <p:cNvSpPr/>
          <p:nvPr/>
        </p:nvSpPr>
        <p:spPr bwMode="auto">
          <a:xfrm>
            <a:off x="7782467" y="2955266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loop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742009-B203-48FA-8914-66BBB7F723A0}"/>
              </a:ext>
            </a:extLst>
          </p:cNvPr>
          <p:cNvSpPr txBox="1"/>
          <p:nvPr/>
        </p:nvSpPr>
        <p:spPr>
          <a:xfrm>
            <a:off x="5699697" y="3696913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5986B056-ECDA-4832-B011-8359DFFF424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7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3" grpId="0" animBg="1"/>
      <p:bldP spid="34" grpId="0" animBg="1"/>
      <p:bldP spid="36" grpId="0" animBg="1"/>
      <p:bldP spid="15" grpId="0"/>
      <p:bldP spid="20" grpId="0" animBg="1"/>
      <p:bldP spid="2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Редица</a:t>
            </a:r>
            <a:r>
              <a:rPr lang="ru-RU" dirty="0"/>
              <a:t> числа 2</a:t>
            </a:r>
            <a:r>
              <a:rPr lang="en-US" dirty="0"/>
              <a:t>k </a:t>
            </a:r>
            <a:r>
              <a:rPr lang="ru-RU" dirty="0"/>
              <a:t>+</a:t>
            </a:r>
            <a:r>
              <a:rPr lang="en-US" dirty="0"/>
              <a:t> </a:t>
            </a:r>
            <a:r>
              <a:rPr lang="ru-RU" dirty="0"/>
              <a:t>1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62150" y="1839248"/>
            <a:ext cx="8191500" cy="364715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latin typeface="Consolas" pitchFamily="49" charset="0"/>
                <a:cs typeface="Consolas" pitchFamily="49" charset="0"/>
              </a:rPr>
              <a:t>int k 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pt-BR" sz="3000" b="1" noProof="1">
                <a:latin typeface="Consolas" pitchFamily="49" charset="0"/>
                <a:cs typeface="Consolas" pitchFamily="49" charset="0"/>
              </a:rPr>
              <a:t>(k &lt;= n)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3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latin typeface="Consolas" pitchFamily="49" charset="0"/>
                <a:cs typeface="Consolas" pitchFamily="49" charset="0"/>
              </a:rPr>
              <a:t>   Console.WriteLine(k);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latin typeface="Consolas" pitchFamily="49" charset="0"/>
                <a:cs typeface="Consolas" pitchFamily="49" charset="0"/>
              </a:rPr>
              <a:t>   k = 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2 * </a:t>
            </a:r>
            <a:r>
              <a:rPr lang="pt-BR" sz="3000" b="1" noProof="1">
                <a:latin typeface="Consolas" pitchFamily="49" charset="0"/>
                <a:cs typeface="Consolas" pitchFamily="49" charset="0"/>
              </a:rPr>
              <a:t>k 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+ 1</a:t>
            </a:r>
            <a:r>
              <a:rPr lang="pt-BR" sz="3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410200" y="2677448"/>
            <a:ext cx="4191000" cy="970208"/>
          </a:xfrm>
          <a:prstGeom prst="wedgeRoundRectCallout">
            <a:avLst>
              <a:gd name="adj1" fmla="val -56617"/>
              <a:gd name="adj2" fmla="val -129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Повторение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докато е в сила условието </a:t>
            </a:r>
            <a:r>
              <a:rPr lang="en-US" sz="2800" b="1" noProof="1">
                <a:solidFill>
                  <a:schemeClr val="bg2"/>
                </a:solidFill>
                <a:latin typeface="Consolas" panose="020B0609020204030204" pitchFamily="49" charset="0"/>
              </a:rPr>
              <a:t>k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bg2"/>
                </a:solidFill>
              </a:rPr>
              <a:t>≤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n</a:t>
            </a:r>
            <a:endParaRPr lang="bg-BG" sz="28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D3AB632-DBC2-417C-9A37-B26A0E8FB6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100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9E7A0E2-063B-4028-B498-A6630D734A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latinLnBrk="0"/>
            <a:r>
              <a:rPr lang="bg-BG" sz="3500" dirty="0"/>
              <a:t>Напишете програма, която:</a:t>
            </a:r>
          </a:p>
          <a:p>
            <a:pPr lvl="1" latinLnBrk="0"/>
            <a:r>
              <a:rPr lang="bg-BG" sz="3500" dirty="0"/>
              <a:t>Чете</a:t>
            </a:r>
            <a:r>
              <a:rPr lang="en-US" sz="3500" dirty="0"/>
              <a:t> </a:t>
            </a:r>
            <a:r>
              <a:rPr lang="en-US" sz="3500" b="1" dirty="0"/>
              <a:t>n</a:t>
            </a:r>
            <a:r>
              <a:rPr lang="en-US" sz="3500" dirty="0"/>
              <a:t> –</a:t>
            </a:r>
            <a:r>
              <a:rPr lang="bg-BG" sz="3500" dirty="0"/>
              <a:t> на</a:t>
            </a:r>
            <a:r>
              <a:rPr lang="en-US" sz="3500" dirty="0"/>
              <a:t> </a:t>
            </a:r>
            <a:r>
              <a:rPr lang="bg-BG" sz="3500" dirty="0"/>
              <a:t>брой числа, които представляват вноски по банкова сметка</a:t>
            </a:r>
            <a:r>
              <a:rPr lang="en-US" sz="3500" dirty="0"/>
              <a:t> </a:t>
            </a:r>
            <a:r>
              <a:rPr lang="bg-BG" sz="3500" dirty="0"/>
              <a:t>до получаване на командата </a:t>
            </a:r>
            <a:r>
              <a:rPr lang="en-US" sz="3500" dirty="0">
                <a:latin typeface="Consolas" panose="020B0609020204030204" pitchFamily="49" charset="0"/>
              </a:rPr>
              <a:t>"</a:t>
            </a:r>
            <a:r>
              <a:rPr lang="en-US" sz="3500" b="1" dirty="0">
                <a:latin typeface="Consolas" panose="020B0609020204030204" pitchFamily="49" charset="0"/>
              </a:rPr>
              <a:t>NoMoreMoney</a:t>
            </a:r>
            <a:r>
              <a:rPr lang="en-US" sz="3500" dirty="0">
                <a:latin typeface="Consolas" panose="020B0609020204030204" pitchFamily="49" charset="0"/>
              </a:rPr>
              <a:t>"</a:t>
            </a:r>
            <a:endParaRPr lang="bg-BG" sz="3500" dirty="0"/>
          </a:p>
          <a:p>
            <a:pPr lvl="1" latinLnBrk="0"/>
            <a:r>
              <a:rPr lang="bg-BG" sz="3500" dirty="0"/>
              <a:t>При всяка вноска принтира: </a:t>
            </a:r>
          </a:p>
          <a:p>
            <a:pPr marL="377887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bg-BG" sz="3500" b="1" dirty="0"/>
              <a:t>       </a:t>
            </a:r>
            <a:r>
              <a:rPr lang="en-US" sz="3500" b="1" dirty="0"/>
              <a:t>"</a:t>
            </a:r>
            <a:r>
              <a:rPr lang="en-US" sz="3500" b="1" dirty="0">
                <a:latin typeface="Consolas" pitchFamily="49" charset="0"/>
                <a:cs typeface="Consolas" pitchFamily="49" charset="0"/>
              </a:rPr>
              <a:t>Increase:</a:t>
            </a:r>
            <a:r>
              <a:rPr lang="bg-BG" sz="3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500" b="1" dirty="0"/>
              <a:t>{</a:t>
            </a:r>
            <a:r>
              <a:rPr lang="bg-BG" sz="3500" b="1" dirty="0"/>
              <a:t>сумата</a:t>
            </a:r>
            <a:r>
              <a:rPr lang="en-US" sz="3500" b="1" dirty="0"/>
              <a:t>} “</a:t>
            </a:r>
          </a:p>
          <a:p>
            <a:pPr lvl="1" latinLnBrk="0"/>
            <a:r>
              <a:rPr lang="bg-BG" sz="3500" dirty="0"/>
              <a:t>Ако се въведе отрицателно число да се изпише</a:t>
            </a:r>
            <a:endParaRPr lang="en-US" sz="3500" dirty="0"/>
          </a:p>
          <a:p>
            <a:pPr marL="377887" lvl="1" indent="0">
              <a:buNone/>
            </a:pPr>
            <a:r>
              <a:rPr lang="bg-BG" sz="3500" b="1" dirty="0"/>
              <a:t>    </a:t>
            </a:r>
            <a:r>
              <a:rPr lang="en-US" sz="3500" b="1" dirty="0"/>
              <a:t>"</a:t>
            </a:r>
            <a:r>
              <a:rPr lang="en-US" sz="3500" b="1" dirty="0">
                <a:latin typeface="Consolas" pitchFamily="49" charset="0"/>
                <a:cs typeface="Consolas" pitchFamily="49" charset="0"/>
              </a:rPr>
              <a:t>Invalid operation</a:t>
            </a:r>
            <a:r>
              <a:rPr lang="bg-BG" sz="3500" b="1" dirty="0">
                <a:latin typeface="Consolas" pitchFamily="49" charset="0"/>
                <a:cs typeface="Consolas" pitchFamily="49" charset="0"/>
              </a:rPr>
              <a:t>!</a:t>
            </a:r>
            <a:r>
              <a:rPr lang="en-US" sz="3500" b="1" dirty="0"/>
              <a:t>"</a:t>
            </a:r>
            <a:r>
              <a:rPr lang="bg-BG" sz="3500" b="1" dirty="0"/>
              <a:t> </a:t>
            </a:r>
            <a:r>
              <a:rPr lang="bg-BG" sz="3500" dirty="0"/>
              <a:t>и програмата да приключи </a:t>
            </a:r>
          </a:p>
          <a:p>
            <a:pPr lvl="1" latinLnBrk="0"/>
            <a:r>
              <a:rPr lang="bg-BG" sz="3500" dirty="0"/>
              <a:t>Накрая на програмата трябва да се изпише:</a:t>
            </a:r>
          </a:p>
          <a:p>
            <a:pPr marL="377887" lvl="1" indent="0">
              <a:buNone/>
            </a:pPr>
            <a:r>
              <a:rPr lang="bg-BG" sz="3500" b="1" dirty="0"/>
              <a:t>     "</a:t>
            </a:r>
            <a:r>
              <a:rPr lang="en-US" sz="3500" b="1" dirty="0">
                <a:latin typeface="Consolas" pitchFamily="49" charset="0"/>
                <a:cs typeface="Consolas" pitchFamily="49" charset="0"/>
              </a:rPr>
              <a:t>Total</a:t>
            </a:r>
            <a:r>
              <a:rPr lang="bg-BG" sz="3500" b="1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3500" b="1" dirty="0"/>
              <a:t>{</a:t>
            </a:r>
            <a:r>
              <a:rPr lang="bg-BG" sz="3500" b="1" dirty="0"/>
              <a:t>общата сума в сметката</a:t>
            </a:r>
            <a:r>
              <a:rPr lang="en-US" sz="3500" b="1" dirty="0"/>
              <a:t>}</a:t>
            </a:r>
            <a:r>
              <a:rPr lang="bg-BG" sz="3500" b="1" dirty="0"/>
              <a:t>"</a:t>
            </a:r>
            <a:endParaRPr lang="en-US" sz="35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Баланс на сметка – условие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33587E6-5FCA-41D4-816C-3BB3632B1E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989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Баланс на сметка – условие</a:t>
            </a:r>
            <a:endParaRPr lang="en-US" dirty="0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A8B79259-3B63-49B6-A704-8109E8DBD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6000" y="2286001"/>
            <a:ext cx="2043530" cy="148847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5.51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69.42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100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NoMoreMoney</a:t>
            </a: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668EA615-DE0A-44FE-82DC-AC72608D0C87}"/>
              </a:ext>
            </a:extLst>
          </p:cNvPr>
          <p:cNvSpPr/>
          <p:nvPr/>
        </p:nvSpPr>
        <p:spPr>
          <a:xfrm>
            <a:off x="4414155" y="2836149"/>
            <a:ext cx="462466" cy="3526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A9EB1710-CB09-4E16-A0E2-3A486A399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1" y="2250471"/>
            <a:ext cx="3931515" cy="15240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5.51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69.42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100.00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Total: 174.93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7E56437E-F6DA-4DAD-9626-50C6DF1D5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1438" y="4378934"/>
            <a:ext cx="1318092" cy="148846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120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45.55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-150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ight Arrow 11">
            <a:extLst>
              <a:ext uri="{FF2B5EF4-FFF2-40B4-BE49-F238E27FC236}">
                <a16:creationId xmlns:a16="http://schemas.microsoft.com/office/drawing/2014/main" id="{E7993178-F2DA-42D4-A38D-A48F4CDD11E4}"/>
              </a:ext>
            </a:extLst>
          </p:cNvPr>
          <p:cNvSpPr/>
          <p:nvPr/>
        </p:nvSpPr>
        <p:spPr>
          <a:xfrm>
            <a:off x="4414155" y="4946844"/>
            <a:ext cx="462466" cy="3526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D24F7F13-11D1-44B5-A78B-519442D0F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148" y="4378933"/>
            <a:ext cx="3909618" cy="148846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120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45.55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Invalid operation!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Total: 165.55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819663D3-24FB-4450-9E31-2636F16067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318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Terminator 2"/>
          <p:cNvSpPr/>
          <p:nvPr/>
        </p:nvSpPr>
        <p:spPr bwMode="auto">
          <a:xfrm>
            <a:off x="4859856" y="418393"/>
            <a:ext cx="2302945" cy="533400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" name="Straight Arrow Connector 10"/>
          <p:cNvCxnSpPr>
            <a:cxnSpLocks/>
            <a:stCxn id="3" idx="2"/>
            <a:endCxn id="12" idx="0"/>
          </p:cNvCxnSpPr>
          <p:nvPr/>
        </p:nvCxnSpPr>
        <p:spPr>
          <a:xfrm flipH="1">
            <a:off x="6009020" y="951794"/>
            <a:ext cx="2309" cy="3274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Process 11"/>
          <p:cNvSpPr/>
          <p:nvPr/>
        </p:nvSpPr>
        <p:spPr bwMode="auto">
          <a:xfrm>
            <a:off x="4953000" y="1279194"/>
            <a:ext cx="2112038" cy="762000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balance = 0.0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4" name="Straight Arrow Connector 13"/>
          <p:cNvCxnSpPr>
            <a:cxnSpLocks/>
            <a:stCxn id="12" idx="2"/>
            <a:endCxn id="15" idx="0"/>
          </p:cNvCxnSpPr>
          <p:nvPr/>
        </p:nvCxnSpPr>
        <p:spPr>
          <a:xfrm>
            <a:off x="6009019" y="2041194"/>
            <a:ext cx="2310" cy="3322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3E4B317-EA2D-4FE1-899B-D50140912A2F}"/>
              </a:ext>
            </a:extLst>
          </p:cNvPr>
          <p:cNvGrpSpPr/>
          <p:nvPr/>
        </p:nvGrpSpPr>
        <p:grpSpPr>
          <a:xfrm>
            <a:off x="4911056" y="2373464"/>
            <a:ext cx="2210181" cy="1120472"/>
            <a:chOff x="4909467" y="2525864"/>
            <a:chExt cx="2210181" cy="1120472"/>
          </a:xfrm>
        </p:grpSpPr>
        <p:sp>
          <p:nvSpPr>
            <p:cNvPr id="15" name="Flowchart: Decision 14"/>
            <p:cNvSpPr/>
            <p:nvPr/>
          </p:nvSpPr>
          <p:spPr bwMode="auto">
            <a:xfrm>
              <a:off x="4909467" y="2525864"/>
              <a:ext cx="2200548" cy="1120472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919101" y="2886045"/>
              <a:ext cx="220054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input !=</a:t>
              </a:r>
              <a:endPara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9" name="Straight Arrow Connector 18"/>
          <p:cNvCxnSpPr>
            <a:cxnSpLocks/>
            <a:stCxn id="15" idx="2"/>
            <a:endCxn id="24" idx="1"/>
          </p:cNvCxnSpPr>
          <p:nvPr/>
        </p:nvCxnSpPr>
        <p:spPr>
          <a:xfrm>
            <a:off x="6011330" y="3493937"/>
            <a:ext cx="9633" cy="3632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5" idx="3"/>
            <a:endCxn id="92" idx="2"/>
          </p:cNvCxnSpPr>
          <p:nvPr/>
        </p:nvCxnSpPr>
        <p:spPr>
          <a:xfrm>
            <a:off x="7111603" y="2933700"/>
            <a:ext cx="110354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5885" y="3278979"/>
            <a:ext cx="891973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7008062" y="2502321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4742689" y="3857139"/>
            <a:ext cx="2556547" cy="685800"/>
            <a:chOff x="4554445" y="3718098"/>
            <a:chExt cx="2514600" cy="685800"/>
          </a:xfrm>
        </p:grpSpPr>
        <p:sp>
          <p:nvSpPr>
            <p:cNvPr id="24" name="Flowchart: Data 23"/>
            <p:cNvSpPr/>
            <p:nvPr/>
          </p:nvSpPr>
          <p:spPr bwMode="auto">
            <a:xfrm>
              <a:off x="4554445" y="3718098"/>
              <a:ext cx="2514600" cy="6858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50639" y="3850896"/>
              <a:ext cx="230294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Read amount</a:t>
              </a:r>
              <a:endPara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7" name="Straight Arrow Connector 26"/>
          <p:cNvCxnSpPr>
            <a:stCxn id="24" idx="4"/>
            <a:endCxn id="33" idx="0"/>
          </p:cNvCxnSpPr>
          <p:nvPr/>
        </p:nvCxnSpPr>
        <p:spPr>
          <a:xfrm>
            <a:off x="6020962" y="4542940"/>
            <a:ext cx="15966" cy="3428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4911056" y="4885838"/>
            <a:ext cx="2251745" cy="1281272"/>
            <a:chOff x="4607359" y="4738528"/>
            <a:chExt cx="2408772" cy="1104900"/>
          </a:xfrm>
        </p:grpSpPr>
        <p:sp>
          <p:nvSpPr>
            <p:cNvPr id="33" name="Flowchart: Decision 32"/>
            <p:cNvSpPr/>
            <p:nvPr/>
          </p:nvSpPr>
          <p:spPr bwMode="auto">
            <a:xfrm>
              <a:off x="4607359" y="4738528"/>
              <a:ext cx="2408772" cy="1104900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862226" y="5074420"/>
              <a:ext cx="1930972" cy="3981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amount &lt; 0</a:t>
              </a:r>
              <a:endPara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7065037" y="5057937"/>
            <a:ext cx="762000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cxnSp>
        <p:nvCxnSpPr>
          <p:cNvPr id="63" name="Straight Arrow Connector 62"/>
          <p:cNvCxnSpPr>
            <a:stCxn id="33" idx="1"/>
            <a:endCxn id="46" idx="3"/>
          </p:cNvCxnSpPr>
          <p:nvPr/>
        </p:nvCxnSpPr>
        <p:spPr>
          <a:xfrm flipH="1">
            <a:off x="4177843" y="5526474"/>
            <a:ext cx="73321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391256" y="5080690"/>
            <a:ext cx="725547" cy="5075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dirty="0"/>
              <a:t>false</a:t>
            </a:r>
            <a:endParaRPr lang="en-US" dirty="0"/>
          </a:p>
        </p:txBody>
      </p:sp>
      <p:grpSp>
        <p:nvGrpSpPr>
          <p:cNvPr id="80" name="Group 79"/>
          <p:cNvGrpSpPr/>
          <p:nvPr/>
        </p:nvGrpSpPr>
        <p:grpSpPr>
          <a:xfrm>
            <a:off x="1915558" y="4941030"/>
            <a:ext cx="2344681" cy="1170889"/>
            <a:chOff x="1833070" y="4091945"/>
            <a:chExt cx="2344681" cy="1795622"/>
          </a:xfrm>
        </p:grpSpPr>
        <p:grpSp>
          <p:nvGrpSpPr>
            <p:cNvPr id="78" name="Group 77"/>
            <p:cNvGrpSpPr/>
            <p:nvPr/>
          </p:nvGrpSpPr>
          <p:grpSpPr>
            <a:xfrm>
              <a:off x="1915467" y="4091945"/>
              <a:ext cx="2179888" cy="1795622"/>
              <a:chOff x="1843231" y="3930890"/>
              <a:chExt cx="2274661" cy="2133600"/>
            </a:xfrm>
          </p:grpSpPr>
          <p:sp>
            <p:nvSpPr>
              <p:cNvPr id="46" name="Flowchart: Process 45"/>
              <p:cNvSpPr/>
              <p:nvPr/>
            </p:nvSpPr>
            <p:spPr bwMode="auto">
              <a:xfrm>
                <a:off x="1843231" y="3930890"/>
                <a:ext cx="2274661" cy="2133600"/>
              </a:xfrm>
              <a:prstGeom prst="flowChartProcess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896124" y="4537630"/>
                <a:ext cx="2102244" cy="8412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24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print message,</a:t>
                </a:r>
                <a:endPara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9" name="Rectangle 78"/>
            <p:cNvSpPr/>
            <p:nvPr/>
          </p:nvSpPr>
          <p:spPr>
            <a:xfrm>
              <a:off x="1833070" y="4119503"/>
              <a:ext cx="2344681" cy="7079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increase balance,</a:t>
              </a:r>
              <a:endPara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82" name="Elbow Connector 81"/>
          <p:cNvCxnSpPr>
            <a:cxnSpLocks/>
            <a:stCxn id="46" idx="0"/>
            <a:endCxn id="15" idx="1"/>
          </p:cNvCxnSpPr>
          <p:nvPr/>
        </p:nvCxnSpPr>
        <p:spPr>
          <a:xfrm rot="5400000" flipH="1" flipV="1">
            <a:off x="2995813" y="3025788"/>
            <a:ext cx="2007329" cy="1823157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7964378" y="2590800"/>
            <a:ext cx="2507730" cy="685800"/>
            <a:chOff x="8162707" y="2474267"/>
            <a:chExt cx="2590800" cy="685800"/>
          </a:xfrm>
        </p:grpSpPr>
        <p:sp>
          <p:nvSpPr>
            <p:cNvPr id="92" name="Flowchart: Data 91"/>
            <p:cNvSpPr/>
            <p:nvPr/>
          </p:nvSpPr>
          <p:spPr bwMode="auto">
            <a:xfrm>
              <a:off x="8162707" y="2474267"/>
              <a:ext cx="2590800" cy="6858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8533327" y="2586335"/>
              <a:ext cx="176110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Print output</a:t>
              </a:r>
              <a:endPara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00" name="Elbow Connector 99"/>
          <p:cNvCxnSpPr>
            <a:cxnSpLocks/>
            <a:stCxn id="33" idx="3"/>
            <a:endCxn id="92" idx="4"/>
          </p:cNvCxnSpPr>
          <p:nvPr/>
        </p:nvCxnSpPr>
        <p:spPr>
          <a:xfrm flipV="1">
            <a:off x="7162801" y="3276600"/>
            <a:ext cx="2055443" cy="2249874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lide Number">
            <a:extLst>
              <a:ext uri="{FF2B5EF4-FFF2-40B4-BE49-F238E27FC236}">
                <a16:creationId xmlns:a16="http://schemas.microsoft.com/office/drawing/2014/main" id="{BFF35FAF-2903-4862-8190-95B5CAEC99F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5" name="Rectangle 76">
            <a:extLst>
              <a:ext uri="{FF2B5EF4-FFF2-40B4-BE49-F238E27FC236}">
                <a16:creationId xmlns:a16="http://schemas.microsoft.com/office/drawing/2014/main" id="{4B7E2D91-1C6E-4DA1-AF37-88FA028978EE}"/>
              </a:ext>
            </a:extLst>
          </p:cNvPr>
          <p:cNvSpPr/>
          <p:nvPr/>
        </p:nvSpPr>
        <p:spPr>
          <a:xfrm>
            <a:off x="2654615" y="5615978"/>
            <a:ext cx="8435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0391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2" grpId="0"/>
      <p:bldP spid="23" grpId="0"/>
      <p:bldP spid="50" grpId="0"/>
      <p:bldP spid="71" grpId="0"/>
      <p:bldP spid="3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Баланс на сметка – решение</a:t>
            </a:r>
            <a:endParaRPr lang="en-US" dirty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925529" y="1551287"/>
            <a:ext cx="10340940" cy="41400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double balance = 0.0;</a:t>
            </a:r>
          </a:p>
          <a:p>
            <a:r>
              <a:rPr lang="en-US" sz="24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(input != "NoMoreMoney")</a:t>
            </a:r>
          </a:p>
          <a:p>
            <a:r>
              <a:rPr lang="en-US" sz="24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double amount = double.Parse(input);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(amount &lt; 0) {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Print output and exit the loop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balance += amount;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Console.WriteLine($"Increase: {amount:F2}");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input = Console.ReadLine();</a:t>
            </a:r>
          </a:p>
          <a:p>
            <a:r>
              <a:rPr lang="en-US" sz="24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Console.WriteLine($"Total: {balance:F2}");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DB6873D-A2C6-4D96-810A-0786A60B75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45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294307" cy="5528766"/>
          </a:xfrm>
        </p:spPr>
        <p:txBody>
          <a:bodyPr>
            <a:normAutofit/>
          </a:bodyPr>
          <a:lstStyle/>
          <a:p>
            <a:pPr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 </a:t>
            </a:r>
          </a:p>
          <a:p>
            <a:pPr lvl="1"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Прочита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последователни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пъти числа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докато получи команда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"Stop"</a:t>
            </a:r>
            <a:endParaRPr lang="bg-BG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Намира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най-голямото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измежду тях</a:t>
            </a:r>
          </a:p>
          <a:p>
            <a:pPr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Най-голямо число – пример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803273" y="4605718"/>
            <a:ext cx="923021" cy="180546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549297" y="5223263"/>
            <a:ext cx="792379" cy="57037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961397" y="535604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89874" y="4508939"/>
            <a:ext cx="914399" cy="20227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80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70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839484" y="5223263"/>
            <a:ext cx="792379" cy="57037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100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239376" y="535604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84709" y="4438837"/>
            <a:ext cx="914399" cy="209288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189674" y="5220273"/>
            <a:ext cx="792379" cy="57635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600646" y="535604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8" name="Picture 15">
            <a:extLst>
              <a:ext uri="{FF2B5EF4-FFF2-40B4-BE49-F238E27FC236}">
                <a16:creationId xmlns:a16="http://schemas.microsoft.com/office/drawing/2014/main" id="{6D748AC1-4A1F-4D7F-89B2-1A8352A83A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274" y="1437509"/>
            <a:ext cx="967122" cy="1233320"/>
          </a:xfrm>
          <a:prstGeom prst="rect">
            <a:avLst/>
          </a:prstGeom>
        </p:spPr>
      </p:pic>
      <p:pic>
        <p:nvPicPr>
          <p:cNvPr id="19" name="Picture 16">
            <a:extLst>
              <a:ext uri="{FF2B5EF4-FFF2-40B4-BE49-F238E27FC236}">
                <a16:creationId xmlns:a16="http://schemas.microsoft.com/office/drawing/2014/main" id="{A03C9C7D-81B8-4BFF-A97B-8F7DC6942D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5" y="2661305"/>
            <a:ext cx="597509" cy="892433"/>
          </a:xfrm>
          <a:prstGeom prst="rect">
            <a:avLst/>
          </a:prstGeom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B8AA65F4-1F1D-4611-93C1-4F8ABC01E6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950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Най-голямо число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766000" y="1449000"/>
            <a:ext cx="6030974" cy="489364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int max = int.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MinValue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(input != "Stop") 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</a:rPr>
              <a:t>int num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int.Parse(input);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if (num &gt; max)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max = num;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input = Console.ReadLine();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Console.WriteLine(max);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1536ACC-93F0-4009-B0BD-9030FC01BB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2348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6424F38-2F93-4596-A7C9-D1D57DB659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016015" cy="5528766"/>
          </a:xfrm>
        </p:spPr>
        <p:txBody>
          <a:bodyPr>
            <a:normAutofit/>
          </a:bodyPr>
          <a:lstStyle/>
          <a:p>
            <a:pPr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 </a:t>
            </a:r>
          </a:p>
          <a:p>
            <a:pPr lvl="1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Прочита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последователни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пъти числа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докато получи команда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3200" b="1" dirty="0">
                <a:latin typeface="Consolas" panose="020B0609020204030204" pitchFamily="49" charset="0"/>
                <a:cs typeface="Calibri" panose="020F0502020204030204" pitchFamily="34" charset="0"/>
              </a:rPr>
              <a:t>Stop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endParaRPr lang="bg-BG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Намира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най-малкото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измежду тях</a:t>
            </a:r>
          </a:p>
          <a:p>
            <a:pPr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Най-малко число – условие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450244" y="5277583"/>
            <a:ext cx="788756" cy="49190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-30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789022" y="5263366"/>
            <a:ext cx="792379" cy="49190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70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211411" y="5352376"/>
            <a:ext cx="43088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191878" y="5241572"/>
            <a:ext cx="780922" cy="49190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677400" y="5325670"/>
            <a:ext cx="408779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1" name="Right Arrow 11">
            <a:extLst>
              <a:ext uri="{FF2B5EF4-FFF2-40B4-BE49-F238E27FC236}">
                <a16:creationId xmlns:a16="http://schemas.microsoft.com/office/drawing/2014/main" id="{96088C30-7FD6-4579-9FB7-2ED4DD3B69DC}"/>
              </a:ext>
            </a:extLst>
          </p:cNvPr>
          <p:cNvSpPr/>
          <p:nvPr/>
        </p:nvSpPr>
        <p:spPr>
          <a:xfrm>
            <a:off x="5918109" y="5371135"/>
            <a:ext cx="40094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7" name="Picture 15">
            <a:extLst>
              <a:ext uri="{FF2B5EF4-FFF2-40B4-BE49-F238E27FC236}">
                <a16:creationId xmlns:a16="http://schemas.microsoft.com/office/drawing/2014/main" id="{6232FAB1-E8BB-4524-AA9C-AF0EE1AB1A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401" y="2494612"/>
            <a:ext cx="773743" cy="1239188"/>
          </a:xfrm>
          <a:prstGeom prst="rect">
            <a:avLst/>
          </a:prstGeom>
        </p:spPr>
      </p:pic>
      <p:pic>
        <p:nvPicPr>
          <p:cNvPr id="19" name="Picture 17">
            <a:extLst>
              <a:ext uri="{FF2B5EF4-FFF2-40B4-BE49-F238E27FC236}">
                <a16:creationId xmlns:a16="http://schemas.microsoft.com/office/drawing/2014/main" id="{510C2ACC-86AE-4C15-9CAB-EA4927C4DD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130" y="1542113"/>
            <a:ext cx="891270" cy="1279335"/>
          </a:xfrm>
          <a:prstGeom prst="rect">
            <a:avLst/>
          </a:prstGeom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2A2262D9-7203-4482-905C-0E899F7B09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6B0FC36E-6F84-4810-A74F-0F5DF0B8B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3273" y="4605718"/>
            <a:ext cx="923021" cy="180546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C8005BF8-1EA4-4FCC-8788-34D6C8B78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874" y="4508939"/>
            <a:ext cx="914399" cy="20227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80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70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92B93BF7-821A-4522-A414-93837D2B6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4709" y="4438837"/>
            <a:ext cx="914399" cy="209288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382410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4" grpId="0" animBg="1"/>
      <p:bldP spid="15" grpId="0" animBg="1"/>
      <p:bldP spid="21" grpId="0" animBg="1"/>
      <p:bldP spid="18" grpId="0" animBg="1"/>
      <p:bldP spid="22" grpId="0" animBg="1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147D2-939E-4AC7-B9F7-D169BACFC51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1385092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9975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Най-малко число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473500" y="1836256"/>
            <a:ext cx="7245000" cy="318548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int min = int.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MaxValue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(input != "Stop") </a:t>
            </a:r>
          </a:p>
          <a:p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Use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logic similar</a:t>
            </a:r>
          </a:p>
          <a:p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to the previous problem</a:t>
            </a:r>
            <a:endParaRPr lang="en-US" sz="29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CF8F566-C445-4AC2-8E9B-C7D826E0B7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206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Оператор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continue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– </a:t>
            </a:r>
            <a:r>
              <a:rPr lang="bg-BG" sz="3200" dirty="0"/>
              <a:t>преминава към следващата итерация на цикъла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Продължаване на цикъла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911000" y="2241095"/>
            <a:ext cx="4804566" cy="415498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int i = 0;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nn-NO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nn-NO" sz="2400" dirty="0"/>
              <a:t> </a:t>
            </a:r>
            <a:r>
              <a:rPr lang="nn-NO" sz="2400" b="1" dirty="0">
                <a:latin typeface="Consolas" pitchFamily="49" charset="0"/>
                <a:cs typeface="Consolas" pitchFamily="49" charset="0"/>
              </a:rPr>
              <a:t>(i &lt; 10)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nn-NO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nn-NO" sz="2400" b="1" dirty="0">
                <a:latin typeface="Consolas" pitchFamily="49" charset="0"/>
                <a:cs typeface="Consolas" pitchFamily="49" charset="0"/>
              </a:rPr>
              <a:t>if (i % 2 == 0)</a:t>
            </a:r>
          </a:p>
          <a:p>
            <a:r>
              <a:rPr lang="nn-NO" sz="2400" b="1" dirty="0">
                <a:latin typeface="Consolas" pitchFamily="49" charset="0"/>
                <a:cs typeface="Consolas" pitchFamily="49" charset="0"/>
              </a:rPr>
              <a:t>  {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nn-NO" sz="2400" b="1" dirty="0">
                <a:latin typeface="Consolas" pitchFamily="49" charset="0"/>
                <a:cs typeface="Consolas" pitchFamily="49" charset="0"/>
              </a:rPr>
              <a:t>i++;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nn-NO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continue;</a:t>
            </a:r>
          </a:p>
          <a:p>
            <a:r>
              <a:rPr lang="nn-NO" sz="2400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Console.WriteLine(i);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nn-NO" sz="2400" b="1" dirty="0">
                <a:latin typeface="Consolas" pitchFamily="49" charset="0"/>
                <a:cs typeface="Consolas" pitchFamily="49" charset="0"/>
              </a:rPr>
              <a:t>i++;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r>
              <a:rPr lang="nn-NO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ight Arrow 11"/>
          <p:cNvSpPr/>
          <p:nvPr/>
        </p:nvSpPr>
        <p:spPr>
          <a:xfrm>
            <a:off x="7086568" y="4107428"/>
            <a:ext cx="561974" cy="4223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1ADCF0BF-03F0-4FA0-B563-435B6E444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9545" y="2932150"/>
            <a:ext cx="2239630" cy="277287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A62523CB-A37C-46F5-B43E-03B57E5ADA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277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 latinLnBrk="0"/>
            <a:r>
              <a:rPr lang="bg-BG" sz="3000" dirty="0"/>
              <a:t>Напишете програма, която: </a:t>
            </a:r>
          </a:p>
          <a:p>
            <a:pPr lvl="1" latinLnBrk="0"/>
            <a:r>
              <a:rPr lang="bg-BG" sz="2800" dirty="0"/>
              <a:t>Изчислява </a:t>
            </a:r>
            <a:r>
              <a:rPr lang="bg-BG" sz="2800" b="1" dirty="0"/>
              <a:t>средната оценка </a:t>
            </a:r>
            <a:r>
              <a:rPr lang="bg-BG" sz="2800" dirty="0"/>
              <a:t>на ученик от цялото му обучение</a:t>
            </a:r>
          </a:p>
          <a:p>
            <a:pPr lvl="1" latinLnBrk="0"/>
            <a:r>
              <a:rPr lang="bg-BG" sz="2800" dirty="0"/>
              <a:t>Ако годишната му оценка е</a:t>
            </a:r>
            <a:r>
              <a:rPr lang="en-US" sz="2800" dirty="0"/>
              <a:t>:</a:t>
            </a:r>
          </a:p>
          <a:p>
            <a:pPr lvl="2" latinLnBrk="0">
              <a:buClr>
                <a:schemeClr val="tx1"/>
              </a:buClr>
            </a:pPr>
            <a:r>
              <a:rPr lang="en-US" sz="2600" b="1" dirty="0">
                <a:latin typeface="Consolas" panose="020B0609020204030204" pitchFamily="49" charset="0"/>
              </a:rPr>
              <a:t>&gt;=</a:t>
            </a:r>
            <a:r>
              <a:rPr lang="en-US" sz="2600" dirty="0"/>
              <a:t> </a:t>
            </a:r>
            <a:r>
              <a:rPr lang="bg-BG" sz="2600" b="1" dirty="0">
                <a:latin typeface="Consolas" panose="020B0609020204030204" pitchFamily="49" charset="0"/>
              </a:rPr>
              <a:t>4.00</a:t>
            </a:r>
            <a:r>
              <a:rPr lang="bg-BG" sz="2600" dirty="0"/>
              <a:t>,</a:t>
            </a:r>
            <a:r>
              <a:rPr lang="en-US" sz="2600" dirty="0"/>
              <a:t> </a:t>
            </a:r>
            <a:r>
              <a:rPr lang="bg-BG" sz="2600" dirty="0"/>
              <a:t>ученикът преминава е следващия клас</a:t>
            </a:r>
          </a:p>
          <a:p>
            <a:pPr lvl="2" latinLnBrk="0">
              <a:buClr>
                <a:schemeClr val="tx1"/>
              </a:buClr>
            </a:pPr>
            <a:r>
              <a:rPr lang="en-US" sz="2600" b="1" dirty="0">
                <a:latin typeface="Consolas" panose="020B0609020204030204" pitchFamily="49" charset="0"/>
              </a:rPr>
              <a:t>&lt;</a:t>
            </a:r>
            <a:r>
              <a:rPr lang="bg-BG" sz="2600" b="1" dirty="0">
                <a:latin typeface="+mj-lt"/>
              </a:rPr>
              <a:t> </a:t>
            </a:r>
            <a:r>
              <a:rPr lang="bg-BG" sz="2600" b="1" dirty="0">
                <a:latin typeface="Consolas" panose="020B0609020204030204" pitchFamily="49" charset="0"/>
              </a:rPr>
              <a:t>4.00</a:t>
            </a:r>
            <a:r>
              <a:rPr lang="bg-BG" sz="2600" dirty="0"/>
              <a:t>, той ще повтори класа</a:t>
            </a:r>
          </a:p>
          <a:p>
            <a:pPr lvl="1" latinLnBrk="0"/>
            <a:r>
              <a:rPr lang="bg-BG" sz="2800" dirty="0"/>
              <a:t>Ако бъде скъсан повече от един път, той бива изключен и програмата приключва. Отпечатва се името и в кой клас е изключен:</a:t>
            </a:r>
          </a:p>
          <a:p>
            <a:pPr marL="442912" lvl="1" indent="0">
              <a:buNone/>
            </a:pPr>
            <a:r>
              <a:rPr lang="bg-BG" sz="2400" dirty="0"/>
              <a:t>"{име на ученика} </a:t>
            </a:r>
            <a:r>
              <a:rPr lang="en-US" sz="2400" b="1" dirty="0"/>
              <a:t>has been excluded at </a:t>
            </a:r>
            <a:r>
              <a:rPr lang="en-US" sz="2400" dirty="0"/>
              <a:t>{</a:t>
            </a:r>
            <a:r>
              <a:rPr lang="bg-BG" sz="2400" dirty="0"/>
              <a:t>класа, в който е бил изключен} </a:t>
            </a:r>
            <a:r>
              <a:rPr lang="en-US" sz="2400" b="1" dirty="0"/>
              <a:t>grade</a:t>
            </a:r>
            <a:r>
              <a:rPr lang="en-US" sz="2400" dirty="0"/>
              <a:t>"</a:t>
            </a:r>
          </a:p>
          <a:p>
            <a:pPr lvl="1" latinLnBrk="0"/>
            <a:r>
              <a:rPr lang="bg-BG" sz="2800" dirty="0"/>
              <a:t>При </a:t>
            </a:r>
            <a:r>
              <a:rPr lang="bg-BG" sz="2800" b="1" dirty="0"/>
              <a:t>завършване</a:t>
            </a:r>
            <a:r>
              <a:rPr lang="bg-BG" sz="2800" dirty="0"/>
              <a:t> да се отпечата</a:t>
            </a:r>
            <a:r>
              <a:rPr lang="bg-BG" sz="2400" dirty="0"/>
              <a:t>:</a:t>
            </a:r>
          </a:p>
          <a:p>
            <a:pPr marL="377887" lvl="1" indent="0">
              <a:buNone/>
            </a:pPr>
            <a:r>
              <a:rPr lang="bg-BG" sz="2400" dirty="0"/>
              <a:t>"</a:t>
            </a:r>
            <a:r>
              <a:rPr lang="en-US" sz="2400" dirty="0"/>
              <a:t>{</a:t>
            </a:r>
            <a:r>
              <a:rPr lang="bg-BG" sz="2400" dirty="0"/>
              <a:t>име на ученика</a:t>
            </a:r>
            <a:r>
              <a:rPr lang="en-US" sz="2400" dirty="0"/>
              <a:t>}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graduated.</a:t>
            </a:r>
            <a:r>
              <a:rPr lang="en-US" sz="2400" b="1" dirty="0">
                <a:latin typeface="+mj-lt"/>
                <a:cs typeface="Consolas" pitchFamily="49" charset="0"/>
              </a:rPr>
              <a:t>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Average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400" b="1" dirty="0"/>
              <a:t>: </a:t>
            </a:r>
            <a:r>
              <a:rPr lang="en-US" sz="2400" dirty="0"/>
              <a:t>{</a:t>
            </a:r>
            <a:r>
              <a:rPr lang="bg-BG" sz="2400" dirty="0"/>
              <a:t>средната оценка от цялото обучение</a:t>
            </a:r>
            <a:r>
              <a:rPr lang="en-US" sz="2400" dirty="0"/>
              <a:t>}</a:t>
            </a:r>
            <a:r>
              <a:rPr lang="bg-BG" sz="2400" dirty="0"/>
              <a:t>"</a:t>
            </a:r>
          </a:p>
          <a:p>
            <a:pPr lvl="1" latinLnBrk="0"/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Завършване – условие 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45BDED3-582B-4D9D-AD87-616A07B0C7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778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Завършване – условие (2)</a:t>
            </a:r>
            <a:endParaRPr lang="en-US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58788" y="1524000"/>
            <a:ext cx="1143000" cy="48006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/>
              <a:t>Gosho</a:t>
            </a:r>
          </a:p>
          <a:p>
            <a:r>
              <a:rPr lang="en-US" sz="2400" b="1" dirty="0"/>
              <a:t>5</a:t>
            </a:r>
          </a:p>
          <a:p>
            <a:r>
              <a:rPr lang="en-US" sz="2400" b="1" dirty="0"/>
              <a:t>5.5</a:t>
            </a:r>
          </a:p>
          <a:p>
            <a:r>
              <a:rPr lang="en-US" sz="2400" b="1" dirty="0"/>
              <a:t>6</a:t>
            </a:r>
          </a:p>
          <a:p>
            <a:r>
              <a:rPr lang="en-US" sz="2400" b="1" dirty="0"/>
              <a:t>5.43</a:t>
            </a:r>
          </a:p>
          <a:p>
            <a:r>
              <a:rPr lang="en-US" sz="2400" b="1" dirty="0"/>
              <a:t>5.5</a:t>
            </a:r>
          </a:p>
          <a:p>
            <a:r>
              <a:rPr lang="en-US" sz="2400" b="1" dirty="0"/>
              <a:t>6</a:t>
            </a:r>
          </a:p>
          <a:p>
            <a:r>
              <a:rPr lang="en-US" sz="2400" b="1" dirty="0"/>
              <a:t>5.55</a:t>
            </a:r>
          </a:p>
          <a:p>
            <a:r>
              <a:rPr lang="en-US" sz="2400" b="1" dirty="0"/>
              <a:t>5</a:t>
            </a:r>
          </a:p>
          <a:p>
            <a:r>
              <a:rPr lang="en-US" sz="2400" b="1" dirty="0"/>
              <a:t>6</a:t>
            </a:r>
          </a:p>
          <a:p>
            <a:r>
              <a:rPr lang="en-US" sz="2400" b="1" dirty="0"/>
              <a:t>6</a:t>
            </a:r>
          </a:p>
          <a:p>
            <a:r>
              <a:rPr lang="en-US" sz="2400" b="1" dirty="0"/>
              <a:t>5.43</a:t>
            </a:r>
          </a:p>
          <a:p>
            <a:r>
              <a:rPr lang="en-US" sz="2400" b="1" dirty="0"/>
              <a:t>5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11"/>
          <p:cNvSpPr/>
          <p:nvPr/>
        </p:nvSpPr>
        <p:spPr>
          <a:xfrm>
            <a:off x="1736633" y="377189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2362200" y="3427122"/>
            <a:ext cx="3581400" cy="99435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Gosho graduated. Average grade: 5.53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6249990" y="1981930"/>
            <a:ext cx="1143000" cy="38847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Mimi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5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5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5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2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" name="Right Arrow 11"/>
          <p:cNvSpPr/>
          <p:nvPr/>
        </p:nvSpPr>
        <p:spPr>
          <a:xfrm>
            <a:off x="7576126" y="377216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8231188" y="3431413"/>
            <a:ext cx="3581400" cy="99435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Mimi has been excluded at 8 grade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BBCFC38A-12F1-408D-BF80-6B5E80A3B9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125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Завършване – решение 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25507" y="1158514"/>
            <a:ext cx="10245493" cy="528548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string 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int grades 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double sum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int excluded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(grades &lt;= 12)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double grade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if (grade &lt; 4.00)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increase excluded count and break if is more than 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continue;</a:t>
            </a: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}</a:t>
            </a:r>
            <a:endParaRPr lang="bg-BG" sz="2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TODO: add grade to sum and increase grades count</a:t>
            </a: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double average = sum / 12; </a:t>
            </a: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print the output options</a:t>
            </a:r>
            <a:endParaRPr lang="bg-BG" sz="22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" name="Picture 2" descr="C:\Users\HP\Desktop\Graduation-Transparent-Background-PNG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77200" y="956261"/>
            <a:ext cx="2503968" cy="230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ECEEE4E3-935C-4CEB-B3F7-B182845EF11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792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3834" y="125127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28324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709427" y="1983340"/>
            <a:ext cx="8036199" cy="4118139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Можем да повтаряме блок от код с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sz="3200" b="1" dirty="0">
                <a:solidFill>
                  <a:schemeClr val="bg2"/>
                </a:solidFill>
              </a:rPr>
              <a:t>-</a:t>
            </a:r>
            <a:r>
              <a:rPr lang="bg-BG" sz="3200" dirty="0">
                <a:solidFill>
                  <a:schemeClr val="bg2"/>
                </a:solidFill>
              </a:rPr>
              <a:t>цикъл</a:t>
            </a:r>
            <a:endParaRPr lang="en-US" sz="3200" dirty="0">
              <a:solidFill>
                <a:schemeClr val="bg2"/>
              </a:solidFill>
            </a:endParaRPr>
          </a:p>
          <a:p>
            <a:pPr latinLnBrk="0"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Можем да прекъсваме цикли с оператора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break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atinLnBrk="0"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Можем да преминем към следваща итерация с оператора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continue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 latinLnBrk="0">
              <a:lnSpc>
                <a:spcPct val="100000"/>
              </a:lnSpc>
              <a:buNone/>
            </a:pPr>
            <a:endParaRPr lang="bg-BG" sz="3200" dirty="0">
              <a:solidFill>
                <a:schemeClr val="bg2"/>
              </a:solidFill>
            </a:endParaRPr>
          </a:p>
          <a:p>
            <a:pPr marL="456565" indent="-456565" latinLnBrk="0">
              <a:lnSpc>
                <a:spcPct val="100000"/>
              </a:lnSpc>
            </a:pPr>
            <a:endParaRPr lang="bg-BG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5C22A3C2-BE6F-4370-A1FD-4DDEDFD1A0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272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A67F800-7980-E3CA-7188-3C478C8E98B8}"/>
              </a:ext>
            </a:extLst>
          </p:cNvPr>
          <p:cNvGrpSpPr/>
          <p:nvPr/>
        </p:nvGrpSpPr>
        <p:grpSpPr>
          <a:xfrm>
            <a:off x="3737560" y="1622524"/>
            <a:ext cx="7787441" cy="3498930"/>
            <a:chOff x="3749351" y="1549902"/>
            <a:chExt cx="7787441" cy="3498930"/>
          </a:xfrm>
        </p:grpSpPr>
        <p:pic>
          <p:nvPicPr>
            <p:cNvPr id="7" name="Picture 6" descr="A picture containing text, sign, vector graphics&#10;&#10;Description automatically generated">
              <a:extLst>
                <a:ext uri="{FF2B5EF4-FFF2-40B4-BE49-F238E27FC236}">
                  <a16:creationId xmlns:a16="http://schemas.microsoft.com/office/drawing/2014/main" id="{15CE28B1-02BA-4014-E149-BF1EE0944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5F82FF4F-4AD2-4B3B-1445-F3C6BA268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94661" y="3848395"/>
              <a:ext cx="1147961" cy="1147961"/>
            </a:xfrm>
            <a:prstGeom prst="rect">
              <a:avLst/>
            </a:prstGeom>
          </p:spPr>
        </p:pic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id="{68CCA8DB-9EFC-F9BC-57AE-81E4F843E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59277" y="3871255"/>
              <a:ext cx="1147961" cy="1147961"/>
            </a:xfrm>
            <a:prstGeom prst="rect">
              <a:avLst/>
            </a:prstGeom>
          </p:spPr>
        </p:pic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3FDF9297-50FA-E866-B6CE-9D64B1E89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00306" y="3874225"/>
              <a:ext cx="1147961" cy="1147961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2A1BC0C9-7A7B-9C5B-B457-3E86E59E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738229" y="3900407"/>
              <a:ext cx="888756" cy="1043936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DBE174DA-A182-7E57-06D4-86AFA26D4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749351" y="3928121"/>
              <a:ext cx="837913" cy="1040168"/>
            </a:xfrm>
            <a:prstGeom prst="rect">
              <a:avLst/>
            </a:prstGeom>
          </p:spPr>
        </p:pic>
        <p:pic>
          <p:nvPicPr>
            <p:cNvPr id="22" name="Picture 21" descr="Logo&#10;&#10;Description automatically generated">
              <a:extLst>
                <a:ext uri="{FF2B5EF4-FFF2-40B4-BE49-F238E27FC236}">
                  <a16:creationId xmlns:a16="http://schemas.microsoft.com/office/drawing/2014/main" id="{9B7FFC36-A4BC-7A53-AB82-82C398A47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279380" y="3876626"/>
              <a:ext cx="1257412" cy="1172206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FB2AEAC-BDEE-9D5F-67A3-17CEDA699052}"/>
                </a:ext>
              </a:extLst>
            </p:cNvPr>
            <p:cNvGrpSpPr/>
            <p:nvPr/>
          </p:nvGrpSpPr>
          <p:grpSpPr>
            <a:xfrm>
              <a:off x="4091553" y="3060524"/>
              <a:ext cx="6825992" cy="559921"/>
              <a:chOff x="1433768" y="2645180"/>
              <a:chExt cx="9324489" cy="78382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A38ABD5-1637-DC80-A922-DF10E4F75C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645180"/>
                <a:ext cx="1" cy="469190"/>
              </a:xfrm>
              <a:prstGeom prst="line">
                <a:avLst/>
              </a:prstGeom>
              <a:ln w="41275">
                <a:solidFill>
                  <a:srgbClr val="FFA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617B586A-0BC5-5E32-7E67-FD277547E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433768" y="3114370"/>
                <a:ext cx="9324489" cy="314630"/>
              </a:xfrm>
              <a:prstGeom prst="rect">
                <a:avLst/>
              </a:prstGeom>
            </p:spPr>
          </p:pic>
        </p:grpSp>
      </p:grpSp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384" y="2319421"/>
            <a:ext cx="3660176" cy="4247149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:a16="http://schemas.microsoft.com/office/drawing/2014/main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91341" y="202022"/>
            <a:ext cx="2028825" cy="790575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6388471"/>
            <a:ext cx="121920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606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BB7C117-0ECD-4E5B-A7DC-2817075326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495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472A74D-D019-4371-8E65-A341F42C2BB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70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Какъв ще е резултатът от изпълнението на следния код:</a:t>
            </a:r>
          </a:p>
          <a:p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bg-BG" dirty="0"/>
          </a:p>
          <a:p>
            <a:endParaRPr lang="bg-B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3300" y="2596451"/>
            <a:ext cx="4904500" cy="2468725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for (int i = 1; i&lt;=3; 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Console.Write(i);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499275" y="3733801"/>
            <a:ext cx="3151103" cy="1476635"/>
            <a:chOff x="1047227" y="4098001"/>
            <a:chExt cx="5767434" cy="2021280"/>
          </a:xfrm>
          <a:solidFill>
            <a:schemeClr val="tx1">
              <a:lumMod val="40000"/>
              <a:lumOff val="60000"/>
            </a:schemeClr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730747" y="4115757"/>
            <a:ext cx="2610857" cy="1901866"/>
            <a:chOff x="5541569" y="4570824"/>
            <a:chExt cx="3048000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2709"/>
                <a:gd name="adj2" fmla="val -48571"/>
              </a:avLst>
            </a:prstGeom>
            <a:solidFill>
              <a:schemeClr val="tx1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915443" y="5330056"/>
              <a:ext cx="1868126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111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767940" y="2466816"/>
            <a:ext cx="2542135" cy="1266985"/>
            <a:chOff x="1063130" y="3246971"/>
            <a:chExt cx="4128109" cy="1493675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123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553652" y="1937804"/>
            <a:ext cx="2993647" cy="1266985"/>
            <a:chOff x="8967919" y="2302916"/>
            <a:chExt cx="2993647" cy="1266985"/>
          </a:xfrm>
          <a:solidFill>
            <a:schemeClr val="tx1"/>
          </a:solidFill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23406" y="2570536"/>
              <a:ext cx="242470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D999943F-D94F-4103-9FF4-7D40519B0EC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75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Какъв ще е резултатът от изпълнението на следния код: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9176" y="2596451"/>
            <a:ext cx="5731067" cy="2468725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for(; ;)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Console.Write("SoftUni");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Преговор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727723" y="4122657"/>
            <a:ext cx="2978422" cy="1927074"/>
            <a:chOff x="5514317" y="4659415"/>
            <a:chExt cx="3048000" cy="2438818"/>
          </a:xfrm>
          <a:solidFill>
            <a:schemeClr val="tx1">
              <a:lumMod val="40000"/>
              <a:lumOff val="60000"/>
            </a:schemeClr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58688"/>
                <a:gd name="adj2" fmla="val -30023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722343" y="5390251"/>
              <a:ext cx="2442993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SoftUni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609450" y="2715964"/>
            <a:ext cx="3153550" cy="1246436"/>
            <a:chOff x="874338" y="1992405"/>
            <a:chExt cx="4114800" cy="1493675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7425"/>
                <a:gd name="adj2" fmla="val 65243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Infinite loop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963560" y="2209801"/>
            <a:ext cx="3028720" cy="1295309"/>
            <a:chOff x="9009082" y="2321375"/>
            <a:chExt cx="2993647" cy="1266985"/>
          </a:xfrm>
          <a:solidFill>
            <a:schemeClr val="tx1"/>
          </a:solidFill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9009082" y="2321375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196890" y="2602988"/>
              <a:ext cx="2658116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Runtime 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562601" y="4477281"/>
            <a:ext cx="2722115" cy="1318666"/>
            <a:chOff x="1039935" y="4225124"/>
            <a:chExt cx="5767434" cy="202128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42283"/>
                <a:gd name="adj2" fmla="val 60997"/>
                <a:gd name="adj3" fmla="val 16667"/>
              </a:avLst>
            </a:prstGeom>
            <a:solidFill>
              <a:schemeClr val="tx1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Compile time error</a:t>
              </a: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BC6E1BBA-E90E-4BAE-B499-4C0AB869EDF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3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r>
              <a:rPr lang="bg-BG" dirty="0"/>
              <a:t>3. Какъв ще е резултатът от изпълнението на следния код: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3300" y="2596451"/>
            <a:ext cx="6352300" cy="2360234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fontAlgn="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for (int i = 0; i &lt; 2; i += 0.5) </a:t>
            </a:r>
          </a:p>
          <a:p>
            <a:pPr fontAlgn="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{</a:t>
            </a:r>
          </a:p>
          <a:p>
            <a:pPr fontAlgn="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  Console.Write(i + ", ");</a:t>
            </a:r>
          </a:p>
          <a:p>
            <a:pPr fontAlgn="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Преговор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841178" y="3783047"/>
            <a:ext cx="3151103" cy="1444543"/>
            <a:chOff x="1047227" y="4098001"/>
            <a:chExt cx="5767434" cy="2021280"/>
          </a:xfrm>
          <a:solidFill>
            <a:schemeClr val="tx1">
              <a:lumMod val="40000"/>
              <a:lumOff val="60000"/>
            </a:schemeClr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33574"/>
                <a:gd name="adj2" fmla="val 65228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68704"/>
              <a:ext cx="5204848" cy="17832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956640" y="2830633"/>
            <a:ext cx="2556445" cy="1712733"/>
            <a:chOff x="5541569" y="4570824"/>
            <a:chExt cx="2738746" cy="2164616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2738746" cy="2164616"/>
            </a:xfrm>
            <a:prstGeom prst="wedgeEllipseCallout">
              <a:avLst>
                <a:gd name="adj1" fmla="val 45395"/>
                <a:gd name="adj2" fmla="val 44565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74217" y="5182145"/>
              <a:ext cx="1696799" cy="9758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0, 1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375346" y="1981201"/>
            <a:ext cx="3521458" cy="1262937"/>
            <a:chOff x="1063130" y="3170974"/>
            <a:chExt cx="4114800" cy="1493675"/>
          </a:xfrm>
          <a:solidFill>
            <a:schemeClr val="tx1"/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170974"/>
              <a:ext cx="4114800" cy="1493675"/>
            </a:xfrm>
            <a:prstGeom prst="wedgeRoundRectCallout">
              <a:avLst>
                <a:gd name="adj1" fmla="val -41321"/>
                <a:gd name="adj2" fmla="val 79268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279548" y="3455817"/>
              <a:ext cx="3601411" cy="86660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0, 0.5, 1, 1.5</a:t>
              </a:r>
              <a:endParaRPr lang="en-US" sz="24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5546894" y="4862956"/>
            <a:ext cx="2993647" cy="1266985"/>
            <a:chOff x="8967919" y="2302916"/>
            <a:chExt cx="2993647" cy="126698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2476"/>
                <a:gd name="adj2" fmla="val -67725"/>
                <a:gd name="adj3" fmla="val 16667"/>
              </a:avLst>
            </a:prstGeom>
            <a:solidFill>
              <a:schemeClr val="tx1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245387" y="2570633"/>
              <a:ext cx="2365093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4A4BD318-71BD-4C7B-8BCC-AD0EC38BD93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77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DA9AC-DDF4-401D-A66B-A855835E36C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While</a:t>
            </a:r>
            <a:r>
              <a:rPr lang="bg-BG" dirty="0"/>
              <a:t> цикъл</a:t>
            </a:r>
          </a:p>
        </p:txBody>
      </p:sp>
      <p:sp>
        <p:nvSpPr>
          <p:cNvPr id="3" name="Текстово поле 2"/>
          <p:cNvSpPr txBox="1"/>
          <p:nvPr/>
        </p:nvSpPr>
        <p:spPr>
          <a:xfrm>
            <a:off x="4788417" y="2057401"/>
            <a:ext cx="2615167" cy="1273719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600" b="1" dirty="0">
                <a:solidFill>
                  <a:schemeClr val="bg2"/>
                </a:solidFill>
                <a:latin typeface="Consolas" panose="020B0609020204030204" pitchFamily="49" charset="0"/>
              </a:rPr>
              <a:t>while</a:t>
            </a:r>
            <a:endParaRPr lang="bg-BG" sz="66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86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>
              <a:lnSpc>
                <a:spcPct val="100000"/>
              </a:lnSpc>
            </a:pPr>
            <a:r>
              <a:rPr lang="bg-BG" sz="3200" dirty="0"/>
              <a:t>В програмирането често се налага да изпълним блок с команди няколко пъти</a:t>
            </a:r>
          </a:p>
          <a:p>
            <a:pPr lvl="1" latinLnBrk="0">
              <a:lnSpc>
                <a:spcPct val="100000"/>
              </a:lnSpc>
            </a:pPr>
            <a:r>
              <a:rPr lang="bg-BG" sz="3200" dirty="0"/>
              <a:t>За целта използваме </a:t>
            </a:r>
            <a:r>
              <a:rPr lang="bg-BG" sz="3000" b="1" dirty="0"/>
              <a:t>цикли</a:t>
            </a:r>
            <a:r>
              <a:rPr lang="bg-BG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sz="3000" dirty="0"/>
              <a:t>,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bg-BG" sz="3000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3200" dirty="0">
                <a:latin typeface="+mj-lt"/>
              </a:rPr>
              <a:t>и други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</a:t>
            </a:r>
            <a:r>
              <a:rPr lang="bg-BG" dirty="0"/>
              <a:t>цикъл</a:t>
            </a:r>
            <a:r>
              <a:rPr lang="en-US" dirty="0"/>
              <a:t> - </a:t>
            </a:r>
            <a:r>
              <a:rPr lang="bg-BG" dirty="0"/>
              <a:t>конструкция</a:t>
            </a:r>
            <a:endParaRPr lang="en-US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5BC6D831-5D09-4103-8861-0EE49C883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1087" y="3785673"/>
            <a:ext cx="3211077" cy="209563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3000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30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bg-BG" sz="3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3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3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code</a:t>
            </a:r>
            <a:endParaRPr lang="pt-BR" sz="30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3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8C25B769-D591-4C93-B1F4-227D9EE90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6588" y="3040149"/>
            <a:ext cx="1752306" cy="583772"/>
          </a:xfrm>
          <a:prstGeom prst="wedgeRoundRectCallout">
            <a:avLst>
              <a:gd name="adj1" fmla="val -45900"/>
              <a:gd name="adj2" fmla="val 9858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38F5B571-5259-488A-92DE-85416C8C8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6588" y="5241337"/>
            <a:ext cx="3337624" cy="1093612"/>
          </a:xfrm>
          <a:prstGeom prst="wedgeRoundRectCallout">
            <a:avLst>
              <a:gd name="adj1" fmla="val -59338"/>
              <a:gd name="adj2" fmla="val -4697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Код за изпълнение </a:t>
            </a:r>
            <a:r>
              <a:rPr lang="en-US" sz="2800" b="1" dirty="0">
                <a:solidFill>
                  <a:schemeClr val="bg2"/>
                </a:solidFill>
              </a:rPr>
              <a:t>(</a:t>
            </a:r>
            <a:r>
              <a:rPr lang="bg-BG" sz="2800" b="1" dirty="0">
                <a:solidFill>
                  <a:schemeClr val="bg2"/>
                </a:solidFill>
              </a:rPr>
              <a:t>повторение</a:t>
            </a:r>
            <a:r>
              <a:rPr lang="en-US" sz="2800" b="1" dirty="0">
                <a:solidFill>
                  <a:schemeClr val="bg2"/>
                </a:solidFill>
              </a:rPr>
              <a:t>)</a:t>
            </a:r>
            <a:endParaRPr lang="bg-BG" sz="2800" b="1" dirty="0">
              <a:solidFill>
                <a:schemeClr val="bg2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01C168-F6B8-4746-A71C-FC9EB5BF51AA}"/>
              </a:ext>
            </a:extLst>
          </p:cNvPr>
          <p:cNvCxnSpPr/>
          <p:nvPr/>
        </p:nvCxnSpPr>
        <p:spPr>
          <a:xfrm>
            <a:off x="9252632" y="2937361"/>
            <a:ext cx="0" cy="50972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Decision 20">
            <a:extLst>
              <a:ext uri="{FF2B5EF4-FFF2-40B4-BE49-F238E27FC236}">
                <a16:creationId xmlns:a16="http://schemas.microsoft.com/office/drawing/2014/main" id="{2CE47D67-5BA9-44D0-B257-77D92294C88B}"/>
              </a:ext>
            </a:extLst>
          </p:cNvPr>
          <p:cNvSpPr/>
          <p:nvPr/>
        </p:nvSpPr>
        <p:spPr>
          <a:xfrm>
            <a:off x="8415028" y="3422342"/>
            <a:ext cx="1675208" cy="1328800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048F4A-6FAB-4A55-B0FD-1A71CABCC934}"/>
              </a:ext>
            </a:extLst>
          </p:cNvPr>
          <p:cNvSpPr txBox="1"/>
          <p:nvPr/>
        </p:nvSpPr>
        <p:spPr>
          <a:xfrm>
            <a:off x="8758418" y="3855909"/>
            <a:ext cx="991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b="1" dirty="0">
                <a:solidFill>
                  <a:schemeClr val="bg2"/>
                </a:solidFill>
              </a:rPr>
              <a:t>условие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5D5C714-4F72-43DC-A328-1AC0AFA45E85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9252632" y="4751143"/>
            <a:ext cx="0" cy="5461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AB8B2C1-4794-4DB0-B91A-4A877777DA02}"/>
              </a:ext>
            </a:extLst>
          </p:cNvPr>
          <p:cNvSpPr/>
          <p:nvPr/>
        </p:nvSpPr>
        <p:spPr>
          <a:xfrm>
            <a:off x="8415028" y="5286872"/>
            <a:ext cx="1675208" cy="775043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chemeClr val="bg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606E6B-C3A5-4ED1-8D5F-C7928894E217}"/>
              </a:ext>
            </a:extLst>
          </p:cNvPr>
          <p:cNvSpPr txBox="1"/>
          <p:nvPr/>
        </p:nvSpPr>
        <p:spPr>
          <a:xfrm>
            <a:off x="8710776" y="5421461"/>
            <a:ext cx="1086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b="1" dirty="0">
                <a:solidFill>
                  <a:schemeClr val="bg2"/>
                </a:solidFill>
              </a:rPr>
              <a:t>команди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26" name="Elbow Connector 18">
            <a:extLst>
              <a:ext uri="{FF2B5EF4-FFF2-40B4-BE49-F238E27FC236}">
                <a16:creationId xmlns:a16="http://schemas.microsoft.com/office/drawing/2014/main" id="{E2948230-CD36-46FA-A8B8-9CD60C9CB3FC}"/>
              </a:ext>
            </a:extLst>
          </p:cNvPr>
          <p:cNvCxnSpPr>
            <a:stCxn id="24" idx="2"/>
            <a:endCxn id="21" idx="1"/>
          </p:cNvCxnSpPr>
          <p:nvPr/>
        </p:nvCxnSpPr>
        <p:spPr>
          <a:xfrm rot="5400000" flipH="1">
            <a:off x="7846244" y="4655526"/>
            <a:ext cx="1975172" cy="837604"/>
          </a:xfrm>
          <a:prstGeom prst="bentConnector4">
            <a:avLst>
              <a:gd name="adj1" fmla="val -18343"/>
              <a:gd name="adj2" fmla="val 16776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19">
            <a:extLst>
              <a:ext uri="{FF2B5EF4-FFF2-40B4-BE49-F238E27FC236}">
                <a16:creationId xmlns:a16="http://schemas.microsoft.com/office/drawing/2014/main" id="{0149F1C6-10FC-4232-8D8F-F82A3CAB7D14}"/>
              </a:ext>
            </a:extLst>
          </p:cNvPr>
          <p:cNvCxnSpPr/>
          <p:nvPr/>
        </p:nvCxnSpPr>
        <p:spPr>
          <a:xfrm rot="16200000" flipH="1">
            <a:off x="9182373" y="4917254"/>
            <a:ext cx="2386947" cy="725923"/>
          </a:xfrm>
          <a:prstGeom prst="bentConnector3">
            <a:avLst>
              <a:gd name="adj1" fmla="val 279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A98BEB0-5ABC-4C8E-8DE2-B3F6715FF6FB}"/>
              </a:ext>
            </a:extLst>
          </p:cNvPr>
          <p:cNvSpPr txBox="1"/>
          <p:nvPr/>
        </p:nvSpPr>
        <p:spPr>
          <a:xfrm>
            <a:off x="9342801" y="4721387"/>
            <a:ext cx="785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/>
              <a:t>вярно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C8489B-39AD-4B1B-8EF0-69F3D3A189B5}"/>
              </a:ext>
            </a:extLst>
          </p:cNvPr>
          <p:cNvSpPr txBox="1"/>
          <p:nvPr/>
        </p:nvSpPr>
        <p:spPr>
          <a:xfrm>
            <a:off x="10023247" y="3639022"/>
            <a:ext cx="1027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/>
              <a:t>невярно</a:t>
            </a:r>
            <a:endParaRPr lang="en-US" b="1" dirty="0"/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AB3BD9B2-9FA2-4536-A61E-90C63A0948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212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8" grpId="0" animBg="1"/>
      <p:bldP spid="21" grpId="0" animBg="1"/>
      <p:bldP spid="22" grpId="0"/>
      <p:bldP spid="24" grpId="0" animBg="1"/>
      <p:bldP spid="25" grpId="0"/>
      <p:bldP spid="28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</a:t>
            </a:r>
            <a:r>
              <a:rPr lang="bg-BG" dirty="0"/>
              <a:t>цикъл – пример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712" y="1932045"/>
            <a:ext cx="6537071" cy="433195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5;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(true)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if (a &gt; 10)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Console.WriteLine("a = " + a);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a++;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FA44057F-32DF-464A-AA9C-89B84F121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7936" y="1452494"/>
            <a:ext cx="4358265" cy="1093612"/>
          </a:xfrm>
          <a:prstGeom prst="wedgeRoundRectCallout">
            <a:avLst>
              <a:gd name="adj1" fmla="val -37985"/>
              <a:gd name="adj2" fmla="val 6803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прекратяване на повторението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A97395F8-D623-4A36-A1D3-7772904E5A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58133" y="2936302"/>
            <a:ext cx="4404485" cy="2309016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Arrow: Right 1">
            <a:extLst>
              <a:ext uri="{FF2B5EF4-FFF2-40B4-BE49-F238E27FC236}">
                <a16:creationId xmlns:a16="http://schemas.microsoft.com/office/drawing/2014/main" id="{092A269E-C79A-4BF3-9A7C-C76800F6D195}"/>
              </a:ext>
            </a:extLst>
          </p:cNvPr>
          <p:cNvSpPr/>
          <p:nvPr/>
        </p:nvSpPr>
        <p:spPr bwMode="auto">
          <a:xfrm>
            <a:off x="6994271" y="3902327"/>
            <a:ext cx="428374" cy="376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539A6628-33DD-4CCE-8D55-CD2796A8E1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504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4272</TotalTime>
  <Words>1961</Words>
  <Application>Microsoft Office PowerPoint</Application>
  <PresentationFormat>Widescreen</PresentationFormat>
  <Paragraphs>466</Paragraphs>
  <Slides>38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Consolas</vt:lpstr>
      <vt:lpstr>Wingdings</vt:lpstr>
      <vt:lpstr>Wingdings 2</vt:lpstr>
      <vt:lpstr>SoftUni</vt:lpstr>
      <vt:lpstr>Повторения (цикли)</vt:lpstr>
      <vt:lpstr>Съдържание</vt:lpstr>
      <vt:lpstr>Преговор</vt:lpstr>
      <vt:lpstr>Преговор</vt:lpstr>
      <vt:lpstr>Преговор</vt:lpstr>
      <vt:lpstr>Преговор</vt:lpstr>
      <vt:lpstr>While цикъл</vt:lpstr>
      <vt:lpstr>While цикъл - конструкция</vt:lpstr>
      <vt:lpstr>While цикъл – пример</vt:lpstr>
      <vt:lpstr>While цикъл – пример</vt:lpstr>
      <vt:lpstr>Безкраен цикъл</vt:lpstr>
      <vt:lpstr>Прекъсване чрез оператор break</vt:lpstr>
      <vt:lpstr>Прекратяване на цикъл</vt:lpstr>
      <vt:lpstr>Четене на текст – условие</vt:lpstr>
      <vt:lpstr>Четене на текст – решение</vt:lpstr>
      <vt:lpstr>Парола – условие</vt:lpstr>
      <vt:lpstr>Парола – решение</vt:lpstr>
      <vt:lpstr>Сума от числа – условие</vt:lpstr>
      <vt:lpstr>Сума от числа – решение</vt:lpstr>
      <vt:lpstr>Редица числа 2k + 1 – условие</vt:lpstr>
      <vt:lpstr>PowerPoint Presentation</vt:lpstr>
      <vt:lpstr>Редица числа 2k + 1 – решение</vt:lpstr>
      <vt:lpstr>Баланс на сметка – условие</vt:lpstr>
      <vt:lpstr>Баланс на сметка – условие</vt:lpstr>
      <vt:lpstr>PowerPoint Presentation</vt:lpstr>
      <vt:lpstr>Баланс на сметка – решение</vt:lpstr>
      <vt:lpstr>Най-голямо число – пример</vt:lpstr>
      <vt:lpstr>Най-голямо число – решение</vt:lpstr>
      <vt:lpstr>Най-малко число – условие</vt:lpstr>
      <vt:lpstr>Най-малко число – решение</vt:lpstr>
      <vt:lpstr>Продължаване на цикъла</vt:lpstr>
      <vt:lpstr>Завършване – условие </vt:lpstr>
      <vt:lpstr>Завършване – условие (2)</vt:lpstr>
      <vt:lpstr>Завършване – решение </vt:lpstr>
      <vt:lpstr>Какво научихме днес?</vt:lpstr>
      <vt:lpstr>PowerPoint Presentation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While Loop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Topuzakova, Desislava</cp:lastModifiedBy>
  <cp:revision>71</cp:revision>
  <dcterms:created xsi:type="dcterms:W3CDTF">2018-05-23T13:08:44Z</dcterms:created>
  <dcterms:modified xsi:type="dcterms:W3CDTF">2023-05-11T23:02:38Z</dcterms:modified>
  <cp:category>computer programming;programming;C#;програмиране;кодиране</cp:category>
</cp:coreProperties>
</file>