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6" r:id="rId2"/>
  </p:sldMasterIdLst>
  <p:sldIdLst>
    <p:sldId id="347" r:id="rId3"/>
    <p:sldId id="322" r:id="rId4"/>
    <p:sldId id="323" r:id="rId5"/>
    <p:sldId id="340" r:id="rId6"/>
    <p:sldId id="341" r:id="rId7"/>
    <p:sldId id="342" r:id="rId8"/>
    <p:sldId id="343" r:id="rId9"/>
    <p:sldId id="345" r:id="rId10"/>
    <p:sldId id="346" r:id="rId11"/>
    <p:sldId id="348" r:id="rId12"/>
    <p:sldId id="350" r:id="rId13"/>
    <p:sldId id="349" r:id="rId14"/>
    <p:sldId id="351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Hong Tan" initials="YHT" lastIdx="6" clrIdx="0">
    <p:extLst>
      <p:ext uri="{19B8F6BF-5375-455C-9EA6-DF929625EA0E}">
        <p15:presenceInfo xmlns:p15="http://schemas.microsoft.com/office/powerpoint/2012/main" userId="b399ff51e8a2bcef" providerId="Windows Live"/>
      </p:ext>
    </p:extLst>
  </p:cmAuthor>
  <p:cmAuthor id="2" name="OWatanabe" initials="O" lastIdx="2" clrIdx="1">
    <p:extLst>
      <p:ext uri="{19B8F6BF-5375-455C-9EA6-DF929625EA0E}">
        <p15:presenceInfo xmlns:p15="http://schemas.microsoft.com/office/powerpoint/2012/main" userId="OWatan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  <a:srgbClr val="005B94"/>
    <a:srgbClr val="FFFEF8"/>
    <a:srgbClr val="FFFCF5"/>
    <a:srgbClr val="FFFDF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A2CE4-AA25-664F-8D8A-7EE0989B90F6}" v="53" dt="2019-10-21T04:28:2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9" autoAdjust="0"/>
    <p:restoredTop sz="93407" autoAdjust="0"/>
  </p:normalViewPr>
  <p:slideViewPr>
    <p:cSldViewPr snapToGrid="0" snapToObjects="1">
      <p:cViewPr varScale="1">
        <p:scale>
          <a:sx n="63" d="100"/>
          <a:sy n="63" d="100"/>
        </p:scale>
        <p:origin x="3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8T23:24:08.657" idx="2">
    <p:pos x="5057" y="204"/>
    <p:text>iPad の Goodnote を使うのは別の場面，次のセッションの count のところで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7T13:56:11.307" idx="1">
    <p:pos x="5134" y="1360"/>
    <p:text>配布資料には，この URL は載せない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E3A51A-1741-FF4B-9F48-8A93B85D82F3}"/>
              </a:ext>
            </a:extLst>
          </p:cNvPr>
          <p:cNvCxnSpPr>
            <a:cxnSpLocks/>
          </p:cNvCxnSpPr>
          <p:nvPr/>
        </p:nvCxnSpPr>
        <p:spPr>
          <a:xfrm>
            <a:off x="157845" y="789076"/>
            <a:ext cx="8828310" cy="0"/>
          </a:xfrm>
          <a:prstGeom prst="line">
            <a:avLst/>
          </a:prstGeom>
          <a:ln w="38100" cap="rnd">
            <a:solidFill>
              <a:srgbClr val="005B94"/>
            </a:solidFill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8C52E-7AED-4991-AF77-FCBF3A33FA2B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" name="図 3" descr="flogs.png">
            <a:extLst>
              <a:ext uri="{FF2B5EF4-FFF2-40B4-BE49-F238E27FC236}">
                <a16:creationId xmlns:a16="http://schemas.microsoft.com/office/drawing/2014/main" id="{1D24A478-113A-4682-8193-76AF9A88F3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1C1149-532B-4F30-8799-174D4570E8FA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6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6C49FA9-DFCE-406A-B239-2E250DF3ADBB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 descr="flogs.png">
            <a:extLst>
              <a:ext uri="{FF2B5EF4-FFF2-40B4-BE49-F238E27FC236}">
                <a16:creationId xmlns:a16="http://schemas.microsoft.com/office/drawing/2014/main" id="{2489B58F-EBE1-4630-8656-7E5B3D858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FAF79D-F77C-4DEA-A0C8-DEE5393D6293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9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2E5C3-2543-834E-88F7-4822CBD29282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2000">
                <a:srgbClr val="FFFCF5"/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8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2E5C3-2543-834E-88F7-4822CBD29282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2000">
                <a:srgbClr val="FFFCF5"/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9TdHEr2kA3VwRj9A" TargetMode="External"/><Relationship Id="rId2" Type="http://schemas.openxmlformats.org/officeDocument/2006/relationships/hyperlink" Target="https://221b.jp/h/danc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3">
            <a:extLst>
              <a:ext uri="{FF2B5EF4-FFF2-40B4-BE49-F238E27FC236}">
                <a16:creationId xmlns:a16="http://schemas.microsoft.com/office/drawing/2014/main" id="{A897FFCC-50DD-924B-AC1F-55019673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13" y="3122560"/>
            <a:ext cx="3649287" cy="168678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07228-763D-184B-83C1-5CDE39C7D2D3}"/>
              </a:ext>
            </a:extLst>
          </p:cNvPr>
          <p:cNvSpPr txBox="1"/>
          <p:nvPr/>
        </p:nvSpPr>
        <p:spPr>
          <a:xfrm>
            <a:off x="294380" y="309706"/>
            <a:ext cx="88496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Introduction to Computer Science Topic 2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(Part 3)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271E9CE-FB83-9D4C-BFC1-6FABFF438FEB}"/>
              </a:ext>
            </a:extLst>
          </p:cNvPr>
          <p:cNvSpPr/>
          <p:nvPr/>
        </p:nvSpPr>
        <p:spPr>
          <a:xfrm>
            <a:off x="496150" y="2822889"/>
            <a:ext cx="5234090" cy="432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Contents for Topic 2 (part 3)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683D27-017C-F346-A9C7-E78F7FC8B95D}"/>
              </a:ext>
            </a:extLst>
          </p:cNvPr>
          <p:cNvSpPr txBox="1"/>
          <p:nvPr/>
        </p:nvSpPr>
        <p:spPr>
          <a:xfrm>
            <a:off x="542146" y="3986531"/>
            <a:ext cx="5370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Cryptanalysis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62D2ED8A-3E16-264C-A83D-A4757B5532B5}"/>
              </a:ext>
            </a:extLst>
          </p:cNvPr>
          <p:cNvSpPr/>
          <p:nvPr/>
        </p:nvSpPr>
        <p:spPr>
          <a:xfrm>
            <a:off x="792594" y="1168704"/>
            <a:ext cx="7558811" cy="1292867"/>
          </a:xfrm>
          <a:prstGeom prst="roundRect">
            <a:avLst>
              <a:gd name="adj" fmla="val 15999"/>
            </a:avLst>
          </a:prstGeom>
          <a:solidFill>
            <a:schemeClr val="bg1"/>
          </a:solidFill>
          <a:ln w="3175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1CF55E6E-D523-0047-81CC-B8E03C7E16CE}"/>
              </a:ext>
            </a:extLst>
          </p:cNvPr>
          <p:cNvSpPr/>
          <p:nvPr/>
        </p:nvSpPr>
        <p:spPr>
          <a:xfrm>
            <a:off x="496150" y="943419"/>
            <a:ext cx="3673079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005B94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Goals of Topic 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0FD048-48CB-7D45-ABC3-A17F6481B96E}"/>
              </a:ext>
            </a:extLst>
          </p:cNvPr>
          <p:cNvSpPr txBox="1"/>
          <p:nvPr/>
        </p:nvSpPr>
        <p:spPr>
          <a:xfrm>
            <a:off x="1020501" y="1480520"/>
            <a:ext cx="7200000" cy="412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what programming is. 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B37D3B-3009-7C46-A285-78A7486E5225}"/>
              </a:ext>
            </a:extLst>
          </p:cNvPr>
          <p:cNvSpPr txBox="1"/>
          <p:nvPr/>
        </p:nvSpPr>
        <p:spPr>
          <a:xfrm>
            <a:off x="1010340" y="1942816"/>
            <a:ext cx="7200000" cy="4153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some key programming techniques.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46272" y="3446156"/>
            <a:ext cx="415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Function (or subroutine)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AE257B-2DFE-4F55-89D7-143D36CA7074}"/>
              </a:ext>
            </a:extLst>
          </p:cNvPr>
          <p:cNvSpPr txBox="1"/>
          <p:nvPr/>
        </p:nvSpPr>
        <p:spPr>
          <a:xfrm>
            <a:off x="301368" y="386184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✔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FE729A5-B181-44DE-8DD3-8FA5152C9671}"/>
              </a:ext>
            </a:extLst>
          </p:cNvPr>
          <p:cNvGrpSpPr/>
          <p:nvPr/>
        </p:nvGrpSpPr>
        <p:grpSpPr>
          <a:xfrm>
            <a:off x="496150" y="4744717"/>
            <a:ext cx="8586889" cy="1997782"/>
            <a:chOff x="496150" y="3916798"/>
            <a:chExt cx="8586889" cy="1997782"/>
          </a:xfrm>
        </p:grpSpPr>
        <p:sp>
          <p:nvSpPr>
            <p:cNvPr id="17" name="角丸四角形 37">
              <a:extLst>
                <a:ext uri="{FF2B5EF4-FFF2-40B4-BE49-F238E27FC236}">
                  <a16:creationId xmlns:a16="http://schemas.microsoft.com/office/drawing/2014/main" id="{C0341089-0A16-4036-B09D-9EC5E2DC9E12}"/>
                </a:ext>
              </a:extLst>
            </p:cNvPr>
            <p:cNvSpPr/>
            <p:nvPr/>
          </p:nvSpPr>
          <p:spPr>
            <a:xfrm>
              <a:off x="792595" y="4128827"/>
              <a:ext cx="7855256" cy="1785753"/>
            </a:xfrm>
            <a:prstGeom prst="roundRect">
              <a:avLst>
                <a:gd name="adj" fmla="val 13663"/>
              </a:avLst>
            </a:prstGeom>
            <a:noFill/>
            <a:ln w="31750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8FEB7EE-4678-4E55-9637-1855C8573590}"/>
                </a:ext>
              </a:extLst>
            </p:cNvPr>
            <p:cNvSpPr txBox="1"/>
            <p:nvPr/>
          </p:nvSpPr>
          <p:spPr>
            <a:xfrm>
              <a:off x="1000182" y="4481848"/>
              <a:ext cx="8082857" cy="11733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1. How to use arrays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40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2. </a:t>
              </a: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Characters and strings, and how to use them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altLang="ja-JP" sz="2400" dirty="0">
                  <a:latin typeface="Meiryo" panose="020B0604030504040204" pitchFamily="34" charset="-128"/>
                  <a:ea typeface="Meiryo" panose="020B0604030504040204" pitchFamily="34" charset="-128"/>
                </a:rPr>
                <a:t>3. </a:t>
              </a:r>
              <a:r>
                <a:rPr kumimoji="1" lang="en-MY" altLang="ja-JP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Cryptanalysis challenge</a:t>
              </a:r>
              <a:endPara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19" name="角丸四角形 39">
              <a:extLst>
                <a:ext uri="{FF2B5EF4-FFF2-40B4-BE49-F238E27FC236}">
                  <a16:creationId xmlns:a16="http://schemas.microsoft.com/office/drawing/2014/main" id="{436CE5A0-18B4-4787-AD9A-CEBFB09DCC3D}"/>
                </a:ext>
              </a:extLst>
            </p:cNvPr>
            <p:cNvSpPr/>
            <p:nvPr/>
          </p:nvSpPr>
          <p:spPr>
            <a:xfrm>
              <a:off x="496150" y="3916798"/>
              <a:ext cx="3483667" cy="432000"/>
            </a:xfrm>
            <a:prstGeom prst="roundRect">
              <a:avLst>
                <a:gd name="adj" fmla="val 50000"/>
              </a:avLst>
            </a:prstGeom>
            <a:pattFill prst="pct90">
              <a:fgClr>
                <a:srgbClr val="FF0000"/>
              </a:fgClr>
              <a:bgClr>
                <a:srgbClr val="FFC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Practice exercises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9">
            <a:extLst>
              <a:ext uri="{FF2B5EF4-FFF2-40B4-BE49-F238E27FC236}">
                <a16:creationId xmlns:a16="http://schemas.microsoft.com/office/drawing/2014/main" id="{17135138-60A0-4D2D-B47E-687C6D6B1EE7}"/>
              </a:ext>
            </a:extLst>
          </p:cNvPr>
          <p:cNvSpPr/>
          <p:nvPr/>
        </p:nvSpPr>
        <p:spPr>
          <a:xfrm>
            <a:off x="409062" y="898091"/>
            <a:ext cx="2813109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kumimoji="1" lang="en-US" altLang="ja-JP" sz="2400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Let’s consider </a:t>
            </a:r>
            <a:r>
              <a:rPr kumimoji="1" lang="en-US" altLang="ja-JP" sz="2400" i="1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!!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8A1E7C-B498-44D5-86F7-9FA2835F6365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" name="角丸四角形 10">
            <a:extLst>
              <a:ext uri="{FF2B5EF4-FFF2-40B4-BE49-F238E27FC236}">
                <a16:creationId xmlns:a16="http://schemas.microsoft.com/office/drawing/2014/main" id="{CC00C349-B256-4353-91B4-BE59040B49F5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How to implement?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9CA1B0-6A75-49B9-BEAB-11852AE12618}"/>
              </a:ext>
            </a:extLst>
          </p:cNvPr>
          <p:cNvSpPr txBox="1"/>
          <p:nvPr/>
        </p:nvSpPr>
        <p:spPr>
          <a:xfrm>
            <a:off x="669591" y="1455360"/>
            <a:ext cx="83960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Complete the definition of subroutine “</a:t>
            </a:r>
            <a:r>
              <a:rPr lang="en-US" altLang="ja-JP" sz="2200" dirty="0" err="1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for decryption.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14B03-49DA-4D42-B250-CD271EC2D4A9}"/>
              </a:ext>
            </a:extLst>
          </p:cNvPr>
          <p:cNvSpPr txBox="1"/>
          <p:nvPr/>
        </p:nvSpPr>
        <p:spPr>
          <a:xfrm>
            <a:off x="545680" y="1797473"/>
            <a:ext cx="5550320" cy="50783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def enc(k, 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 prepare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code_a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= 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leng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=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m.length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 compute ciphertext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a =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m.unpack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("C*")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b =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Array.new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leng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for 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in 0..(leng-1)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= a[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] -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code_a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if 0 &lt;=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&amp;&amp; 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&lt;= 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  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b[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] = 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code_a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+ ((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+ k)%26))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   b[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] = a[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  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end  </a:t>
            </a:r>
            <a:endParaRPr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c = </a:t>
            </a:r>
            <a:r>
              <a:rPr lang="en-US" altLang="ja-JP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b.pack</a:t>
            </a: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(“C*”)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return c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F08776-E102-4958-B93B-211AC901666A}"/>
              </a:ext>
            </a:extLst>
          </p:cNvPr>
          <p:cNvSpPr txBox="1"/>
          <p:nvPr/>
        </p:nvSpPr>
        <p:spPr>
          <a:xfrm>
            <a:off x="6254472" y="2316480"/>
            <a:ext cx="2725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subroutine enc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9">
            <a:extLst>
              <a:ext uri="{FF2B5EF4-FFF2-40B4-BE49-F238E27FC236}">
                <a16:creationId xmlns:a16="http://schemas.microsoft.com/office/drawing/2014/main" id="{17135138-60A0-4D2D-B47E-687C6D6B1EE7}"/>
              </a:ext>
            </a:extLst>
          </p:cNvPr>
          <p:cNvSpPr/>
          <p:nvPr/>
        </p:nvSpPr>
        <p:spPr>
          <a:xfrm>
            <a:off x="409062" y="898091"/>
            <a:ext cx="2813109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8A1E7C-B498-44D5-86F7-9FA2835F6365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" name="角丸四角形 10">
            <a:extLst>
              <a:ext uri="{FF2B5EF4-FFF2-40B4-BE49-F238E27FC236}">
                <a16:creationId xmlns:a16="http://schemas.microsoft.com/office/drawing/2014/main" id="{CC00C349-B256-4353-91B4-BE59040B49F5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9CA1B0-6A75-49B9-BEAB-11852AE12618}"/>
              </a:ext>
            </a:extLst>
          </p:cNvPr>
          <p:cNvSpPr txBox="1"/>
          <p:nvPr/>
        </p:nvSpPr>
        <p:spPr>
          <a:xfrm>
            <a:off x="669591" y="1455360"/>
            <a:ext cx="83960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Complete the definition of subroutine “</a:t>
            </a:r>
            <a:r>
              <a:rPr kumimoji="1" lang="en-US" altLang="ja-JP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</a:t>
            </a: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” for decryption.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14B03-49DA-4D42-B250-CD271EC2D4A9}"/>
              </a:ext>
            </a:extLst>
          </p:cNvPr>
          <p:cNvSpPr txBox="1"/>
          <p:nvPr/>
        </p:nvSpPr>
        <p:spPr>
          <a:xfrm>
            <a:off x="545680" y="1797473"/>
            <a:ext cx="5550320" cy="50783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lang="en-US" altLang="ja-JP" dirty="0" err="1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(k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,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 prepare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code_a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97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leng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.length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 compute ciphertext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a =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.unpack("C*")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b 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Array.new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leng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for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in 0..(leng-1)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a[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-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code_a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if 0 &lt;=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&amp;&amp;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&lt;= 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b[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= a[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end  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m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b.pack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(“C*”)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return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18DD54-FB41-4EAF-9AAE-8EB6D513B2B2}"/>
              </a:ext>
            </a:extLst>
          </p:cNvPr>
          <p:cNvSpPr/>
          <p:nvPr/>
        </p:nvSpPr>
        <p:spPr>
          <a:xfrm>
            <a:off x="1280160" y="4543153"/>
            <a:ext cx="314379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E2B77B-1E08-44E0-AF4E-DCCEBC72373F}"/>
              </a:ext>
            </a:extLst>
          </p:cNvPr>
          <p:cNvSpPr/>
          <p:nvPr/>
        </p:nvSpPr>
        <p:spPr>
          <a:xfrm>
            <a:off x="4423954" y="3719556"/>
            <a:ext cx="3982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b[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] = 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code_a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+ ((</a:t>
            </a:r>
            <a:r>
              <a:rPr lang="en-US" altLang="ja-JP" dirty="0" err="1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dist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+ k)%26))</a:t>
            </a:r>
          </a:p>
        </p:txBody>
      </p:sp>
    </p:spTree>
    <p:extLst>
      <p:ext uri="{BB962C8B-B14F-4D97-AF65-F5344CB8AC3E}">
        <p14:creationId xmlns:p14="http://schemas.microsoft.com/office/powerpoint/2010/main" val="24709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1C068B-7D2D-4C35-88DC-2C4673131254}"/>
              </a:ext>
            </a:extLst>
          </p:cNvPr>
          <p:cNvSpPr txBox="1"/>
          <p:nvPr/>
        </p:nvSpPr>
        <p:spPr>
          <a:xfrm>
            <a:off x="409302" y="2639212"/>
            <a:ext cx="7571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別画面の使い方の例（その２）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 </a:t>
            </a:r>
            <a:r>
              <a:rPr kumimoji="1" lang="ja-JP" altLang="en-US" dirty="0">
                <a:latin typeface="+mn-ea"/>
              </a:rPr>
              <a:t>こちらは，自分のＰＣの</a:t>
            </a:r>
            <a:r>
              <a:rPr kumimoji="1" lang="en-US" altLang="ja-JP" dirty="0">
                <a:latin typeface="+mn-ea"/>
              </a:rPr>
              <a:t>Terminal </a:t>
            </a:r>
            <a:r>
              <a:rPr kumimoji="1" lang="ja-JP" altLang="en-US" dirty="0">
                <a:latin typeface="+mn-ea"/>
              </a:rPr>
              <a:t>を出し</a:t>
            </a:r>
            <a:r>
              <a:rPr kumimoji="1" lang="ja-JP" altLang="en-US" dirty="0"/>
              <a:t>て，</a:t>
            </a:r>
            <a:r>
              <a:rPr lang="ja-JP" altLang="en-US" dirty="0"/>
              <a:t>説明しながら</a:t>
            </a:r>
            <a:endParaRPr lang="en-US" altLang="ja-JP" dirty="0"/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ruby –e “puts( (5+18)%26 )” 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ruby –e “puts( (11+18)%26 )”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をやった後で，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負の数がどう表されるかを示してみせる。それで答えへ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誘導する。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8FC66D-5CE0-4EF6-917F-855AEBB8D861}"/>
              </a:ext>
            </a:extLst>
          </p:cNvPr>
          <p:cNvSpPr txBox="1"/>
          <p:nvPr/>
        </p:nvSpPr>
        <p:spPr>
          <a:xfrm>
            <a:off x="346294" y="202354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別画面の使い方の例（その１）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 </a:t>
            </a:r>
            <a:r>
              <a:rPr kumimoji="1" lang="en-US" altLang="ja-JP" dirty="0"/>
              <a:t>iPad </a:t>
            </a:r>
            <a:r>
              <a:rPr kumimoji="1" lang="ja-JP" altLang="en-US" dirty="0"/>
              <a:t>の画面を出して，そこで手書きで説明してみる。</a:t>
            </a:r>
            <a:endParaRPr kumimoji="1" lang="en-US" altLang="ja-JP" dirty="0"/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※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この授業のこの場面で必要ではないが，一例として実演してみます。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iPad 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からも入っていると（別アカウント名（別につくった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メールアドレス）で）このように手書きの説明もできる，という例。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7AD43BB-24EF-4B7F-B476-7DC05361DEEF}"/>
              </a:ext>
            </a:extLst>
          </p:cNvPr>
          <p:cNvCxnSpPr/>
          <p:nvPr/>
        </p:nvCxnSpPr>
        <p:spPr>
          <a:xfrm>
            <a:off x="409302" y="202354"/>
            <a:ext cx="7341327" cy="1939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2AE272-0F21-4173-A0F0-BC738258F0EB}"/>
              </a:ext>
            </a:extLst>
          </p:cNvPr>
          <p:cNvCxnSpPr>
            <a:cxnSpLocks/>
          </p:cNvCxnSpPr>
          <p:nvPr/>
        </p:nvCxnSpPr>
        <p:spPr>
          <a:xfrm flipH="1">
            <a:off x="561702" y="354754"/>
            <a:ext cx="7341327" cy="1939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5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9">
            <a:extLst>
              <a:ext uri="{FF2B5EF4-FFF2-40B4-BE49-F238E27FC236}">
                <a16:creationId xmlns:a16="http://schemas.microsoft.com/office/drawing/2014/main" id="{17135138-60A0-4D2D-B47E-687C6D6B1EE7}"/>
              </a:ext>
            </a:extLst>
          </p:cNvPr>
          <p:cNvSpPr/>
          <p:nvPr/>
        </p:nvSpPr>
        <p:spPr>
          <a:xfrm>
            <a:off x="409062" y="898091"/>
            <a:ext cx="2813109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8A1E7C-B498-44D5-86F7-9FA2835F6365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" name="角丸四角形 10">
            <a:extLst>
              <a:ext uri="{FF2B5EF4-FFF2-40B4-BE49-F238E27FC236}">
                <a16:creationId xmlns:a16="http://schemas.microsoft.com/office/drawing/2014/main" id="{CC00C349-B256-4353-91B4-BE59040B49F5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How to implement?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9CA1B0-6A75-49B9-BEAB-11852AE12618}"/>
              </a:ext>
            </a:extLst>
          </p:cNvPr>
          <p:cNvSpPr txBox="1"/>
          <p:nvPr/>
        </p:nvSpPr>
        <p:spPr>
          <a:xfrm>
            <a:off x="669591" y="1455360"/>
            <a:ext cx="83960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Complete the definition of subroutine “</a:t>
            </a:r>
            <a:r>
              <a:rPr kumimoji="1" lang="en-US" altLang="ja-JP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</a:t>
            </a: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” for decryption.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14B03-49DA-4D42-B250-CD271EC2D4A9}"/>
              </a:ext>
            </a:extLst>
          </p:cNvPr>
          <p:cNvSpPr txBox="1"/>
          <p:nvPr/>
        </p:nvSpPr>
        <p:spPr>
          <a:xfrm>
            <a:off x="545680" y="1797473"/>
            <a:ext cx="5550320" cy="50783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(k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,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 prepare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code_a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97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leng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.length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 compute ciphertext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a =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.unpack("C*")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b 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Array.new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leng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for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in 0..(leng-1)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a[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-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code_a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if 0 &lt;=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&amp;&amp;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&lt;= 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   b[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= a[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   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end  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m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b.pack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(“C*”)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return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737C7E-1659-4000-B0C5-0C6DB34CBD7A}"/>
              </a:ext>
            </a:extLst>
          </p:cNvPr>
          <p:cNvGrpSpPr/>
          <p:nvPr/>
        </p:nvGrpSpPr>
        <p:grpSpPr>
          <a:xfrm>
            <a:off x="3710820" y="5735433"/>
            <a:ext cx="5094514" cy="908530"/>
            <a:chOff x="4093997" y="2408759"/>
            <a:chExt cx="5094514" cy="908530"/>
          </a:xfrm>
          <a:solidFill>
            <a:schemeClr val="bg1"/>
          </a:solidFill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BEA0E56-A57B-4C79-9EAF-5DA7F46F4BF6}"/>
                </a:ext>
              </a:extLst>
            </p:cNvPr>
            <p:cNvSpPr txBox="1"/>
            <p:nvPr/>
          </p:nvSpPr>
          <p:spPr>
            <a:xfrm>
              <a:off x="4093997" y="2408759"/>
              <a:ext cx="5094514" cy="61555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「</a:t>
              </a: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The Adventure of  the Dancing Men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」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  Arthur Conan Doyle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91BD0F-112E-4773-BD90-FEF8FD9F01E7}"/>
                </a:ext>
              </a:extLst>
            </p:cNvPr>
            <p:cNvSpPr/>
            <p:nvPr/>
          </p:nvSpPr>
          <p:spPr>
            <a:xfrm>
              <a:off x="6113418" y="2947957"/>
              <a:ext cx="289053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  <a:hlinkClick r:id="rId2"/>
                </a:rPr>
                <a:t>https://221b.jp/h/danc.html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11" name="角丸四角形 39">
            <a:extLst>
              <a:ext uri="{FF2B5EF4-FFF2-40B4-BE49-F238E27FC236}">
                <a16:creationId xmlns:a16="http://schemas.microsoft.com/office/drawing/2014/main" id="{DECF6AC6-F51A-425F-9DFC-C66B05DB7484}"/>
              </a:ext>
            </a:extLst>
          </p:cNvPr>
          <p:cNvSpPr/>
          <p:nvPr/>
        </p:nvSpPr>
        <p:spPr>
          <a:xfrm>
            <a:off x="409062" y="894532"/>
            <a:ext cx="4964127" cy="486569"/>
          </a:xfrm>
          <a:prstGeom prst="roundRect">
            <a:avLst>
              <a:gd name="adj" fmla="val 19212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(use 15 min.)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BAC32E-AA24-4033-B578-15A409F9307E}"/>
              </a:ext>
            </a:extLst>
          </p:cNvPr>
          <p:cNvSpPr/>
          <p:nvPr/>
        </p:nvSpPr>
        <p:spPr>
          <a:xfrm>
            <a:off x="3540033" y="1793914"/>
            <a:ext cx="555032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Google form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CSxxx_C3_12-Q2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hlinkClick r:id="rId3"/>
              </a:rPr>
              <a:t>https://forms.gle/a9TdHEr2kA3VwRj9A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18DD54-FB41-4EAF-9AAE-8EB6D513B2B2}"/>
              </a:ext>
            </a:extLst>
          </p:cNvPr>
          <p:cNvSpPr/>
          <p:nvPr/>
        </p:nvSpPr>
        <p:spPr>
          <a:xfrm>
            <a:off x="1280160" y="4543153"/>
            <a:ext cx="314379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E2B77B-1E08-44E0-AF4E-DCCEBC72373F}"/>
              </a:ext>
            </a:extLst>
          </p:cNvPr>
          <p:cNvSpPr/>
          <p:nvPr/>
        </p:nvSpPr>
        <p:spPr>
          <a:xfrm>
            <a:off x="4423954" y="3719556"/>
            <a:ext cx="3982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b[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] =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code_a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+ ((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dist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+ k)%26))</a:t>
            </a:r>
          </a:p>
        </p:txBody>
      </p:sp>
    </p:spTree>
    <p:extLst>
      <p:ext uri="{BB962C8B-B14F-4D97-AF65-F5344CB8AC3E}">
        <p14:creationId xmlns:p14="http://schemas.microsoft.com/office/powerpoint/2010/main" val="25947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8B8C5D6D-CA52-4F8A-A704-61CF8B9E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8" y="2766060"/>
            <a:ext cx="8016241" cy="367284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D21F5E7-EA99-CC46-A04F-8568F6525E47}"/>
              </a:ext>
            </a:extLst>
          </p:cNvPr>
          <p:cNvGrpSpPr/>
          <p:nvPr/>
        </p:nvGrpSpPr>
        <p:grpSpPr>
          <a:xfrm>
            <a:off x="142240" y="955904"/>
            <a:ext cx="8791357" cy="1289457"/>
            <a:chOff x="545682" y="955904"/>
            <a:chExt cx="8052635" cy="734195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B9DB36FF-B6C4-BF45-98FC-A531E9790595}"/>
                </a:ext>
              </a:extLst>
            </p:cNvPr>
            <p:cNvSpPr/>
            <p:nvPr/>
          </p:nvSpPr>
          <p:spPr>
            <a:xfrm>
              <a:off x="545682" y="955904"/>
              <a:ext cx="8052635" cy="734195"/>
            </a:xfrm>
            <a:prstGeom prst="roundRect">
              <a:avLst>
                <a:gd name="adj" fmla="val 13062"/>
              </a:avLst>
            </a:prstGeom>
            <a:solidFill>
              <a:schemeClr val="bg1"/>
            </a:solidFill>
            <a:ln w="31750">
              <a:solidFill>
                <a:srgbClr val="005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42ABACD-5D51-3B42-932C-E4E6C3196570}"/>
                </a:ext>
              </a:extLst>
            </p:cNvPr>
            <p:cNvSpPr txBox="1"/>
            <p:nvPr/>
          </p:nvSpPr>
          <p:spPr>
            <a:xfrm>
              <a:off x="695082" y="1039456"/>
              <a:ext cx="7855017" cy="6506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Cryptography 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or </a:t>
              </a: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cryptographic communication 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refers to communication encoded in such a way that you can’t tell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what the content of a communication text is even if you see it.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FA1459-0ECC-4D4B-839B-5A5F09A2EED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ja-JP" sz="26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Part 3.2.  Cryptanalysis</a:t>
            </a:r>
            <a:endParaRPr kumimoji="1" lang="ja-JP" altLang="en-US" sz="26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7C2F85E-FEA6-994F-B1C2-1D61026D8F73}"/>
              </a:ext>
            </a:extLst>
          </p:cNvPr>
          <p:cNvSpPr/>
          <p:nvPr/>
        </p:nvSpPr>
        <p:spPr>
          <a:xfrm>
            <a:off x="5074189" y="142062"/>
            <a:ext cx="3406556" cy="432000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What is cryptography?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DE5585-8099-47B4-83DF-7D6FFE9257FE}"/>
              </a:ext>
            </a:extLst>
          </p:cNvPr>
          <p:cNvSpPr/>
          <p:nvPr/>
        </p:nvSpPr>
        <p:spPr>
          <a:xfrm>
            <a:off x="426719" y="6150114"/>
            <a:ext cx="801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 Cryptography is not only for communication; for example,</a:t>
            </a:r>
          </a:p>
          <a:p>
            <a:pPr lvl="0" fontAlgn="base">
              <a:spcAft>
                <a:spcPct val="0"/>
              </a:spcAft>
            </a:pP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we may use it when storing data.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DA75ABB-3A97-D643-A1CB-1FC9922E5BDD}"/>
              </a:ext>
            </a:extLst>
          </p:cNvPr>
          <p:cNvSpPr/>
          <p:nvPr/>
        </p:nvSpPr>
        <p:spPr>
          <a:xfrm>
            <a:off x="142240" y="2354775"/>
            <a:ext cx="7041262" cy="527163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Basic flow of cryptographic communication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65C9478-04BC-47C8-9B78-00A03128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795215"/>
            <a:ext cx="6502400" cy="2979236"/>
          </a:xfrm>
          <a:prstGeom prst="rect">
            <a:avLst/>
          </a:prstGeom>
        </p:spPr>
      </p:pic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7C2F85E-FEA6-994F-B1C2-1D61026D8F73}"/>
              </a:ext>
            </a:extLst>
          </p:cNvPr>
          <p:cNvSpPr/>
          <p:nvPr/>
        </p:nvSpPr>
        <p:spPr>
          <a:xfrm>
            <a:off x="4572000" y="42114"/>
            <a:ext cx="4460240" cy="677109"/>
          </a:xfrm>
          <a:prstGeom prst="roundRect">
            <a:avLst>
              <a:gd name="adj" fmla="val 249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Let's define the basic cryptographic tools as functions.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FA1E87BA-0D6B-C046-A9C3-E0B59CDF6FBF}"/>
              </a:ext>
            </a:extLst>
          </p:cNvPr>
          <p:cNvSpPr/>
          <p:nvPr/>
        </p:nvSpPr>
        <p:spPr>
          <a:xfrm>
            <a:off x="242345" y="3732019"/>
            <a:ext cx="3270389" cy="369331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encryption function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AB9ED77-FF00-6346-8442-5A5E1558F47B}"/>
              </a:ext>
            </a:extLst>
          </p:cNvPr>
          <p:cNvSpPr txBox="1"/>
          <p:nvPr/>
        </p:nvSpPr>
        <p:spPr>
          <a:xfrm>
            <a:off x="376835" y="4117797"/>
            <a:ext cx="90313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enc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plaintext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lang="en-US" altLang="ja-JP" sz="20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ciphertext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 shifting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CEE7192D-F1DE-3542-B64D-ED4A184E9012}"/>
              </a:ext>
            </a:extLst>
          </p:cNvPr>
          <p:cNvSpPr/>
          <p:nvPr/>
        </p:nvSpPr>
        <p:spPr>
          <a:xfrm>
            <a:off x="244972" y="477504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decryption function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2F52CD-683F-F349-8CAA-9F4EF21FCEE3}"/>
              </a:ext>
            </a:extLst>
          </p:cNvPr>
          <p:cNvSpPr txBox="1"/>
          <p:nvPr/>
        </p:nvSpPr>
        <p:spPr>
          <a:xfrm>
            <a:off x="376835" y="5220354"/>
            <a:ext cx="865540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 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ja-JP" altLang="de-DE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de-DE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reverse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shifting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CCBB49-107A-784F-A76B-905002796333}"/>
              </a:ext>
            </a:extLst>
          </p:cNvPr>
          <p:cNvSpPr txBox="1"/>
          <p:nvPr/>
        </p:nvSpPr>
        <p:spPr>
          <a:xfrm>
            <a:off x="242345" y="3272559"/>
            <a:ext cx="36790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Caesar cipher</a:t>
            </a:r>
            <a:endParaRPr lang="ja-JP" altLang="en-US" sz="24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ja-JP" sz="26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Part 3.2.  Cryptanalysis</a:t>
            </a:r>
            <a:endParaRPr kumimoji="1" lang="ja-JP" altLang="en-US" sz="26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4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7B51ADC4-BEDE-4042-8CC8-FC227C9D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8" y="2766060"/>
            <a:ext cx="8016241" cy="367284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D21F5E7-EA99-CC46-A04F-8568F6525E47}"/>
              </a:ext>
            </a:extLst>
          </p:cNvPr>
          <p:cNvGrpSpPr/>
          <p:nvPr/>
        </p:nvGrpSpPr>
        <p:grpSpPr>
          <a:xfrm>
            <a:off x="142240" y="955904"/>
            <a:ext cx="8791357" cy="1289457"/>
            <a:chOff x="545682" y="955904"/>
            <a:chExt cx="8052635" cy="734195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B9DB36FF-B6C4-BF45-98FC-A531E9790595}"/>
                </a:ext>
              </a:extLst>
            </p:cNvPr>
            <p:cNvSpPr/>
            <p:nvPr/>
          </p:nvSpPr>
          <p:spPr>
            <a:xfrm>
              <a:off x="545682" y="955904"/>
              <a:ext cx="8052635" cy="734195"/>
            </a:xfrm>
            <a:prstGeom prst="roundRect">
              <a:avLst>
                <a:gd name="adj" fmla="val 13062"/>
              </a:avLst>
            </a:prstGeom>
            <a:solidFill>
              <a:schemeClr val="bg1"/>
            </a:solidFill>
            <a:ln w="31750">
              <a:solidFill>
                <a:srgbClr val="005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42ABACD-5D51-3B42-932C-E4E6C3196570}"/>
                </a:ext>
              </a:extLst>
            </p:cNvPr>
            <p:cNvSpPr txBox="1"/>
            <p:nvPr/>
          </p:nvSpPr>
          <p:spPr>
            <a:xfrm>
              <a:off x="695082" y="1039456"/>
              <a:ext cx="7855017" cy="6506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Cryptography </a:t>
              </a:r>
              <a:r>
                <a: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or </a:t>
              </a:r>
              <a:r>
                <a:rPr kumimoji="1" lang="en-US" altLang="ja-JP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cryptographic communication </a:t>
              </a:r>
              <a:r>
                <a: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refers to communication encoded in such a way that you can’t tell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what the content of a communication text is even if you see it.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FA1459-0ECC-4D4B-839B-5A5F09A2EED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7C2F85E-FEA6-994F-B1C2-1D61026D8F73}"/>
              </a:ext>
            </a:extLst>
          </p:cNvPr>
          <p:cNvSpPr/>
          <p:nvPr/>
        </p:nvSpPr>
        <p:spPr>
          <a:xfrm>
            <a:off x="5065490" y="142062"/>
            <a:ext cx="3406556" cy="432000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What is cryptanalysis?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DA75ABB-3A97-D643-A1CB-1FC9922E5BDD}"/>
              </a:ext>
            </a:extLst>
          </p:cNvPr>
          <p:cNvSpPr/>
          <p:nvPr/>
        </p:nvSpPr>
        <p:spPr>
          <a:xfrm>
            <a:off x="142240" y="2354775"/>
            <a:ext cx="7041262" cy="527163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Basic flow of cryptographic communication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99E3C1-6C4B-4F19-B8B4-675B5793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03" y="5755355"/>
            <a:ext cx="2399918" cy="8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18D76942-D0DF-41FB-B988-56178EAE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795215"/>
            <a:ext cx="6502400" cy="29792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53A1B56-A9F9-4CA4-829D-ECC2D025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60" y="3232654"/>
            <a:ext cx="1922397" cy="681356"/>
          </a:xfrm>
          <a:prstGeom prst="rect">
            <a:avLst/>
          </a:prstGeom>
        </p:spPr>
      </p:pic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7C2F85E-FEA6-994F-B1C2-1D61026D8F73}"/>
              </a:ext>
            </a:extLst>
          </p:cNvPr>
          <p:cNvSpPr/>
          <p:nvPr/>
        </p:nvSpPr>
        <p:spPr>
          <a:xfrm>
            <a:off x="4572000" y="42114"/>
            <a:ext cx="4460240" cy="677109"/>
          </a:xfrm>
          <a:prstGeom prst="roundRect">
            <a:avLst>
              <a:gd name="adj" fmla="val 249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Let's define the basic cryptographic tools as functions.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FA1E87BA-0D6B-C046-A9C3-E0B59CDF6FBF}"/>
              </a:ext>
            </a:extLst>
          </p:cNvPr>
          <p:cNvSpPr/>
          <p:nvPr/>
        </p:nvSpPr>
        <p:spPr>
          <a:xfrm>
            <a:off x="242345" y="3732019"/>
            <a:ext cx="3270389" cy="369331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function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CCBB49-107A-784F-A76B-905002796333}"/>
              </a:ext>
            </a:extLst>
          </p:cNvPr>
          <p:cNvSpPr txBox="1"/>
          <p:nvPr/>
        </p:nvSpPr>
        <p:spPr>
          <a:xfrm>
            <a:off x="242345" y="3272559"/>
            <a:ext cx="36790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Caesar cipher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4" name="角丸四角形 29">
            <a:extLst>
              <a:ext uri="{FF2B5EF4-FFF2-40B4-BE49-F238E27FC236}">
                <a16:creationId xmlns:a16="http://schemas.microsoft.com/office/drawing/2014/main" id="{A3624363-796B-44D3-A2DB-F5627DF73EEA}"/>
              </a:ext>
            </a:extLst>
          </p:cNvPr>
          <p:cNvSpPr/>
          <p:nvPr/>
        </p:nvSpPr>
        <p:spPr>
          <a:xfrm>
            <a:off x="244972" y="477504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decryption function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角丸四角形 29">
            <a:extLst>
              <a:ext uri="{FF2B5EF4-FFF2-40B4-BE49-F238E27FC236}">
                <a16:creationId xmlns:a16="http://schemas.microsoft.com/office/drawing/2014/main" id="{066DAA93-B166-4AD3-A2BF-A83977437802}"/>
              </a:ext>
            </a:extLst>
          </p:cNvPr>
          <p:cNvSpPr/>
          <p:nvPr/>
        </p:nvSpPr>
        <p:spPr>
          <a:xfrm>
            <a:off x="242345" y="5971244"/>
            <a:ext cx="2897969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analysis function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43C2DF-F02C-4C01-9CAB-ABE683AEB798}"/>
              </a:ext>
            </a:extLst>
          </p:cNvPr>
          <p:cNvSpPr/>
          <p:nvPr/>
        </p:nvSpPr>
        <p:spPr>
          <a:xfrm>
            <a:off x="376835" y="6350428"/>
            <a:ext cx="617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analysis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(ciphertext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 for </a:t>
            </a:r>
            <a:r>
              <a:rPr lang="ja-JP" altLang="en-US" sz="20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82E72E-16C7-4A3D-BD85-0AB52351C108}"/>
              </a:ext>
            </a:extLst>
          </p:cNvPr>
          <p:cNvSpPr txBox="1"/>
          <p:nvPr/>
        </p:nvSpPr>
        <p:spPr>
          <a:xfrm>
            <a:off x="376835" y="4117797"/>
            <a:ext cx="90313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enc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plaintext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lang="en-US" altLang="ja-JP" sz="20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ciphertext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 shifting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51248B-ACE4-481F-9A26-111D0D3BF442}"/>
              </a:ext>
            </a:extLst>
          </p:cNvPr>
          <p:cNvSpPr txBox="1"/>
          <p:nvPr/>
        </p:nvSpPr>
        <p:spPr>
          <a:xfrm>
            <a:off x="376835" y="5220354"/>
            <a:ext cx="865540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 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ja-JP" altLang="de-DE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de-DE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reverse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shifting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6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9D8AE874-95E1-4077-A671-24EB0C4D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795215"/>
            <a:ext cx="6502400" cy="29792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278C1AA-DC79-452B-A90B-91D73F92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60" y="3232654"/>
            <a:ext cx="1922397" cy="681356"/>
          </a:xfrm>
          <a:prstGeom prst="rect">
            <a:avLst/>
          </a:prstGeom>
        </p:spPr>
      </p:pic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7C2F85E-FEA6-994F-B1C2-1D61026D8F73}"/>
              </a:ext>
            </a:extLst>
          </p:cNvPr>
          <p:cNvSpPr/>
          <p:nvPr/>
        </p:nvSpPr>
        <p:spPr>
          <a:xfrm>
            <a:off x="4572000" y="42114"/>
            <a:ext cx="4460240" cy="677109"/>
          </a:xfrm>
          <a:prstGeom prst="roundRect">
            <a:avLst>
              <a:gd name="adj" fmla="val 249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Let's define the basic cryptographic tools as functions.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FA1E87BA-0D6B-C046-A9C3-E0B59CDF6FBF}"/>
              </a:ext>
            </a:extLst>
          </p:cNvPr>
          <p:cNvSpPr/>
          <p:nvPr/>
        </p:nvSpPr>
        <p:spPr>
          <a:xfrm>
            <a:off x="242345" y="3732019"/>
            <a:ext cx="3270389" cy="369331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function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CCBB49-107A-784F-A76B-905002796333}"/>
              </a:ext>
            </a:extLst>
          </p:cNvPr>
          <p:cNvSpPr txBox="1"/>
          <p:nvPr/>
        </p:nvSpPr>
        <p:spPr>
          <a:xfrm>
            <a:off x="242345" y="3272559"/>
            <a:ext cx="36790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Caesar cipher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4" name="角丸四角形 29">
            <a:extLst>
              <a:ext uri="{FF2B5EF4-FFF2-40B4-BE49-F238E27FC236}">
                <a16:creationId xmlns:a16="http://schemas.microsoft.com/office/drawing/2014/main" id="{A3624363-796B-44D3-A2DB-F5627DF73EEA}"/>
              </a:ext>
            </a:extLst>
          </p:cNvPr>
          <p:cNvSpPr/>
          <p:nvPr/>
        </p:nvSpPr>
        <p:spPr>
          <a:xfrm>
            <a:off x="244972" y="4775044"/>
            <a:ext cx="3267762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decryption function</a:t>
            </a:r>
          </a:p>
        </p:txBody>
      </p:sp>
      <p:sp>
        <p:nvSpPr>
          <p:cNvPr id="16" name="角丸四角形 29">
            <a:extLst>
              <a:ext uri="{FF2B5EF4-FFF2-40B4-BE49-F238E27FC236}">
                <a16:creationId xmlns:a16="http://schemas.microsoft.com/office/drawing/2014/main" id="{066DAA93-B166-4AD3-A2BF-A83977437802}"/>
              </a:ext>
            </a:extLst>
          </p:cNvPr>
          <p:cNvSpPr/>
          <p:nvPr/>
        </p:nvSpPr>
        <p:spPr>
          <a:xfrm>
            <a:off x="242345" y="5971244"/>
            <a:ext cx="2897969" cy="403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analysis function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43C2DF-F02C-4C01-9CAB-ABE683AEB798}"/>
              </a:ext>
            </a:extLst>
          </p:cNvPr>
          <p:cNvSpPr/>
          <p:nvPr/>
        </p:nvSpPr>
        <p:spPr>
          <a:xfrm>
            <a:off x="376835" y="6350428"/>
            <a:ext cx="617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analysis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(ciphertext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for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95D02E1-86B6-47D1-9F5F-FBAFC3708B1E}"/>
                  </a:ext>
                </a:extLst>
              </p:cNvPr>
              <p:cNvSpPr txBox="1"/>
              <p:nvPr/>
            </p:nvSpPr>
            <p:spPr>
              <a:xfrm>
                <a:off x="5822580" y="4071965"/>
                <a:ext cx="29870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enc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3, 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"</m:t>
                          </m:r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Grrg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ja-JP" altLang="en-US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95D02E1-86B6-47D1-9F5F-FBAFC370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580" y="4071965"/>
                <a:ext cx="2987004" cy="307777"/>
              </a:xfrm>
              <a:prstGeom prst="rect">
                <a:avLst/>
              </a:prstGeom>
              <a:blipFill>
                <a:blip r:embed="rId4"/>
                <a:stretch>
                  <a:fillRect l="-2041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D3A08F-7FE2-4B14-9C11-0092A2722B95}"/>
                  </a:ext>
                </a:extLst>
              </p:cNvPr>
              <p:cNvSpPr txBox="1"/>
              <p:nvPr/>
            </p:nvSpPr>
            <p:spPr>
              <a:xfrm>
                <a:off x="5822580" y="5174089"/>
                <a:ext cx="27345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dec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3, "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"</m:t>
                          </m:r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Good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ja-JP" altLang="en-US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D3A08F-7FE2-4B14-9C11-0092A272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580" y="5174089"/>
                <a:ext cx="2734542" cy="307777"/>
              </a:xfrm>
              <a:prstGeom prst="rect">
                <a:avLst/>
              </a:prstGeom>
              <a:blipFill>
                <a:blip r:embed="rId5"/>
                <a:stretch>
                  <a:fillRect l="-3341" r="-1559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E2CE55-5347-4ECC-8BE5-ABEAA1898286}"/>
                  </a:ext>
                </a:extLst>
              </p:cNvPr>
              <p:cNvSpPr txBox="1"/>
              <p:nvPr/>
            </p:nvSpPr>
            <p:spPr>
              <a:xfrm>
                <a:off x="5822580" y="6107248"/>
                <a:ext cx="28950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analysis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Grrg</m:t>
                          </m:r>
                          <m:r>
                            <m:rPr>
                              <m:nor/>
                            </m:rP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"</m:t>
                          </m:r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Good</m:t>
                      </m:r>
                      <m:r>
                        <m:rPr>
                          <m:nor/>
                        </m:rP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ja-JP" altLang="en-US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E2CE55-5347-4ECC-8BE5-ABEAA189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580" y="6107248"/>
                <a:ext cx="2895042" cy="307777"/>
              </a:xfrm>
              <a:prstGeom prst="rect">
                <a:avLst/>
              </a:prstGeom>
              <a:blipFill>
                <a:blip r:embed="rId6"/>
                <a:stretch>
                  <a:fillRect l="-4000" r="-2316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角丸四角形 41">
            <a:extLst>
              <a:ext uri="{FF2B5EF4-FFF2-40B4-BE49-F238E27FC236}">
                <a16:creationId xmlns:a16="http://schemas.microsoft.com/office/drawing/2014/main" id="{151A4304-0F79-48D1-8C33-007E6A80607F}"/>
              </a:ext>
            </a:extLst>
          </p:cNvPr>
          <p:cNvSpPr/>
          <p:nvPr/>
        </p:nvSpPr>
        <p:spPr>
          <a:xfrm>
            <a:off x="7334675" y="3600720"/>
            <a:ext cx="1407976" cy="36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5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Example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AF4596-5BAF-4486-81F2-51DAE75A4F59}"/>
              </a:ext>
            </a:extLst>
          </p:cNvPr>
          <p:cNvSpPr txBox="1"/>
          <p:nvPr/>
        </p:nvSpPr>
        <p:spPr>
          <a:xfrm>
            <a:off x="376835" y="4117797"/>
            <a:ext cx="90313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enc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plaintext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lang="en-US" altLang="ja-JP" sz="20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ciphertext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𝑚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 shifting </a:t>
            </a:r>
            <a:r>
              <a:rPr lang="ja-JP" altLang="en-US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𝑘</a:t>
            </a:r>
            <a:r>
              <a:rPr lang="en-US" altLang="ja-JP" sz="2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E99FCA-836E-4FF6-B3F1-57D2EC059915}"/>
              </a:ext>
            </a:extLst>
          </p:cNvPr>
          <p:cNvSpPr txBox="1"/>
          <p:nvPr/>
        </p:nvSpPr>
        <p:spPr>
          <a:xfrm>
            <a:off x="376835" y="5220354"/>
            <a:ext cx="865540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dec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key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                 =</a:t>
            </a:r>
            <a:r>
              <a:rPr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plaintext for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𝑐</a:t>
            </a:r>
            <a:r>
              <a:rPr lang="ja-JP" altLang="de-DE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de-DE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(obtained by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reverse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shifting </a:t>
            </a:r>
            <a:r>
              <a:rPr lang="ja-JP" altLang="en-US" sz="2000" dirty="0">
                <a:latin typeface="Meiryo" panose="020B0604030504040204" pitchFamily="34" charset="-128"/>
                <a:ea typeface="Meiryo" panose="020B0604030504040204" pitchFamily="34" charset="-128"/>
              </a:rPr>
              <a:t>𝑘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letters).</a:t>
            </a:r>
            <a:endParaRPr lang="ja-JP" altLang="en-US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4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0" name="角丸四角形 10">
            <a:extLst>
              <a:ext uri="{FF2B5EF4-FFF2-40B4-BE49-F238E27FC236}">
                <a16:creationId xmlns:a16="http://schemas.microsoft.com/office/drawing/2014/main" id="{ABC196DD-1389-48F5-8C35-7AF6950DA25B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How to implement?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6E26BD9-BA40-4FA3-BEF5-73DE2D9489A8}"/>
              </a:ext>
            </a:extLst>
          </p:cNvPr>
          <p:cNvGrpSpPr/>
          <p:nvPr/>
        </p:nvGrpSpPr>
        <p:grpSpPr>
          <a:xfrm>
            <a:off x="5605881" y="1044772"/>
            <a:ext cx="2808000" cy="1840358"/>
            <a:chOff x="5991491" y="2061490"/>
            <a:chExt cx="2808000" cy="1840358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513B768-03DF-4038-B230-03CBB6DC9B90}"/>
                </a:ext>
              </a:extLst>
            </p:cNvPr>
            <p:cNvSpPr txBox="1"/>
            <p:nvPr/>
          </p:nvSpPr>
          <p:spPr>
            <a:xfrm>
              <a:off x="5991491" y="2061490"/>
              <a:ext cx="106599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Example</a:t>
              </a:r>
            </a:p>
          </p:txBody>
        </p:sp>
        <p:sp>
          <p:nvSpPr>
            <p:cNvPr id="23" name="額縁 21">
              <a:extLst>
                <a:ext uri="{FF2B5EF4-FFF2-40B4-BE49-F238E27FC236}">
                  <a16:creationId xmlns:a16="http://schemas.microsoft.com/office/drawing/2014/main" id="{3CDABC82-64B7-42FB-A998-7DF503816FF8}"/>
                </a:ext>
              </a:extLst>
            </p:cNvPr>
            <p:cNvSpPr/>
            <p:nvPr/>
          </p:nvSpPr>
          <p:spPr>
            <a:xfrm>
              <a:off x="5991491" y="2353848"/>
              <a:ext cx="2808000" cy="1548000"/>
            </a:xfrm>
            <a:prstGeom prst="bevel">
              <a:avLst>
                <a:gd name="adj" fmla="val 8115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18CC016-3E7D-47BF-B9A6-891928FC994A}"/>
                </a:ext>
              </a:extLst>
            </p:cNvPr>
            <p:cNvSpPr txBox="1"/>
            <p:nvPr/>
          </p:nvSpPr>
          <p:spPr>
            <a:xfrm>
              <a:off x="6108047" y="2477834"/>
              <a:ext cx="2577437" cy="13234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ja-JP" sz="2000" kern="0" dirty="0">
                  <a:solidFill>
                    <a:srgbClr val="FFFF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$ </a:t>
              </a:r>
              <a:r>
                <a:rPr kumimoji="0" lang="en-US" altLang="ja-JP" sz="2000" kern="0" dirty="0">
                  <a:solidFill>
                    <a:srgbClr val="FFFF0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ruby </a:t>
              </a:r>
              <a:r>
                <a:rPr kumimoji="0" lang="en-US" altLang="ja-JP" sz="2000" kern="0" dirty="0" err="1">
                  <a:solidFill>
                    <a:srgbClr val="FFFF0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encrypt.rb</a:t>
              </a:r>
              <a:r>
                <a:rPr kumimoji="0" lang="en-US" altLang="ja-JP" sz="2000" kern="0" dirty="0">
                  <a:solidFill>
                    <a:srgbClr val="FFFF0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   </a:t>
              </a:r>
            </a:p>
            <a:p>
              <a:pPr lvl="0">
                <a:defRPr/>
              </a:pPr>
              <a:r>
                <a:rPr kumimoji="0" lang="ja-JP" altLang="en-US" sz="2000" kern="0">
                  <a:solidFill>
                    <a:srgbClr val="FFFF0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2000" kern="0" dirty="0">
                  <a:solidFill>
                    <a:srgbClr val="FFFF0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God</a:t>
              </a:r>
            </a:p>
            <a:p>
              <a:pPr lvl="0">
                <a:defRPr/>
              </a:pPr>
              <a:r>
                <a:rPr kumimoji="0" lang="en-US" altLang="ja-JP" sz="2000" kern="0" dirty="0">
                  <a:solidFill>
                    <a:srgbClr val="FFFF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2000" kern="0" dirty="0" err="1">
                  <a:solidFill>
                    <a:srgbClr val="FFFF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Gvk</a:t>
              </a:r>
              <a:endParaRPr kumimoji="0" lang="en-US" altLang="ja-JP" sz="2000" kern="0" dirty="0">
                <a:solidFill>
                  <a:srgbClr val="FFFF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  <a:p>
              <a:pPr lvl="0">
                <a:defRPr/>
              </a:pPr>
              <a:r>
                <a:rPr kumimoji="0" lang="en-US" altLang="ja-JP" sz="2000" kern="0" dirty="0">
                  <a:solidFill>
                    <a:srgbClr val="FFFF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$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EA194CE-A7A3-4F07-ACC4-5F87B16D8FEE}"/>
              </a:ext>
            </a:extLst>
          </p:cNvPr>
          <p:cNvGrpSpPr/>
          <p:nvPr/>
        </p:nvGrpSpPr>
        <p:grpSpPr>
          <a:xfrm>
            <a:off x="6776720" y="2941085"/>
            <a:ext cx="1858411" cy="430263"/>
            <a:chOff x="3249730" y="4655246"/>
            <a:chExt cx="1879600" cy="350521"/>
          </a:xfrm>
        </p:grpSpPr>
        <p:sp>
          <p:nvSpPr>
            <p:cNvPr id="29" name="角丸四角形 17">
              <a:extLst>
                <a:ext uri="{FF2B5EF4-FFF2-40B4-BE49-F238E27FC236}">
                  <a16:creationId xmlns:a16="http://schemas.microsoft.com/office/drawing/2014/main" id="{2A3F8AF7-938F-4D64-91E9-92585C82C06C}"/>
                </a:ext>
              </a:extLst>
            </p:cNvPr>
            <p:cNvSpPr/>
            <p:nvPr/>
          </p:nvSpPr>
          <p:spPr>
            <a:xfrm>
              <a:off x="3249730" y="4655246"/>
              <a:ext cx="1879600" cy="350521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E4A69C8-E337-4BB4-A663-CFE498FD7F2E}"/>
                </a:ext>
              </a:extLst>
            </p:cNvPr>
            <p:cNvSpPr txBox="1"/>
            <p:nvPr/>
          </p:nvSpPr>
          <p:spPr>
            <a:xfrm>
              <a:off x="3352488" y="4728768"/>
              <a:ext cx="1776841" cy="225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What we want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9EC7C58-9C37-4413-8E01-1BCF3590227F}"/>
              </a:ext>
            </a:extLst>
          </p:cNvPr>
          <p:cNvGrpSpPr/>
          <p:nvPr/>
        </p:nvGrpSpPr>
        <p:grpSpPr>
          <a:xfrm>
            <a:off x="3965355" y="3804059"/>
            <a:ext cx="5123014" cy="307777"/>
            <a:chOff x="3546421" y="3083057"/>
            <a:chExt cx="5123014" cy="307777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50DD0E80-19D4-4C6A-9532-4D312A135D24}"/>
                </a:ext>
              </a:extLst>
            </p:cNvPr>
            <p:cNvCxnSpPr>
              <a:cxnSpLocks/>
            </p:cNvCxnSpPr>
            <p:nvPr/>
          </p:nvCxnSpPr>
          <p:spPr>
            <a:xfrm>
              <a:off x="3546421" y="3206168"/>
              <a:ext cx="432000" cy="0"/>
            </a:xfrm>
            <a:prstGeom prst="straightConnector1">
              <a:avLst/>
            </a:prstGeom>
            <a:ln w="73025">
              <a:solidFill>
                <a:srgbClr val="005B9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9CB0061-C8E9-42D0-A858-F227C75C6A3B}"/>
                </a:ext>
              </a:extLst>
            </p:cNvPr>
            <p:cNvSpPr txBox="1"/>
            <p:nvPr/>
          </p:nvSpPr>
          <p:spPr>
            <a:xfrm>
              <a:off x="4037640" y="3083057"/>
              <a:ext cx="463179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Input plaintext</a:t>
              </a:r>
              <a:endParaRPr kumimoji="0" lang="ja-JP" altLang="en-US" sz="20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2CCAB0A-4725-4AA9-8BF5-981DF0209F48}"/>
              </a:ext>
            </a:extLst>
          </p:cNvPr>
          <p:cNvGrpSpPr/>
          <p:nvPr/>
        </p:nvGrpSpPr>
        <p:grpSpPr>
          <a:xfrm>
            <a:off x="3953780" y="4145118"/>
            <a:ext cx="5250334" cy="307777"/>
            <a:chOff x="3546421" y="3123178"/>
            <a:chExt cx="5250334" cy="307777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DA2751CD-1AF4-40F5-A7B0-62D2735F4D3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421" y="3217743"/>
              <a:ext cx="432000" cy="0"/>
            </a:xfrm>
            <a:prstGeom prst="straightConnector1">
              <a:avLst/>
            </a:prstGeom>
            <a:ln w="73025">
              <a:solidFill>
                <a:srgbClr val="005B9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AB84593-A8A4-49B6-A53B-4F586D82E504}"/>
                </a:ext>
              </a:extLst>
            </p:cNvPr>
            <p:cNvSpPr txBox="1"/>
            <p:nvPr/>
          </p:nvSpPr>
          <p:spPr>
            <a:xfrm>
              <a:off x="4049215" y="3123178"/>
              <a:ext cx="47475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Function </a:t>
              </a:r>
              <a:r>
                <a:rPr kumimoji="0" lang="en-US" altLang="ja-JP" sz="2000" kern="0" dirty="0">
                  <a:latin typeface="Meiryo" panose="020B0604030504040204" pitchFamily="34" charset="-128"/>
                  <a:ea typeface="Meiryo" panose="020B0604030504040204" pitchFamily="34" charset="-128"/>
                </a:rPr>
                <a:t>enc</a:t>
              </a: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generates ciphertext</a:t>
              </a:r>
              <a:endParaRPr kumimoji="0" lang="ja-JP" altLang="en-US" sz="20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4F56044-0D30-4EF8-B817-6712E60666DC}"/>
              </a:ext>
            </a:extLst>
          </p:cNvPr>
          <p:cNvGrpSpPr/>
          <p:nvPr/>
        </p:nvGrpSpPr>
        <p:grpSpPr>
          <a:xfrm>
            <a:off x="3953780" y="4453334"/>
            <a:ext cx="5136330" cy="307777"/>
            <a:chOff x="3546421" y="3132138"/>
            <a:chExt cx="5136330" cy="30777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DAE056F-9F68-49E5-9362-AE1615A72335}"/>
                </a:ext>
              </a:extLst>
            </p:cNvPr>
            <p:cNvCxnSpPr>
              <a:cxnSpLocks/>
            </p:cNvCxnSpPr>
            <p:nvPr/>
          </p:nvCxnSpPr>
          <p:spPr>
            <a:xfrm>
              <a:off x="3546421" y="3217743"/>
              <a:ext cx="432000" cy="0"/>
            </a:xfrm>
            <a:prstGeom prst="straightConnector1">
              <a:avLst/>
            </a:prstGeom>
            <a:ln w="73025">
              <a:solidFill>
                <a:srgbClr val="005B9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C581D65-92EB-41EA-B479-C1B660CE222D}"/>
                </a:ext>
              </a:extLst>
            </p:cNvPr>
            <p:cNvSpPr txBox="1"/>
            <p:nvPr/>
          </p:nvSpPr>
          <p:spPr>
            <a:xfrm>
              <a:off x="4050956" y="3132138"/>
              <a:ext cx="463179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Output ciphertext</a:t>
              </a:r>
              <a:endParaRPr kumimoji="0" lang="ja-JP" altLang="en-US" sz="20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96AD08-9010-4DF7-BBFE-FA41933A5BE0}"/>
              </a:ext>
            </a:extLst>
          </p:cNvPr>
          <p:cNvSpPr txBox="1"/>
          <p:nvPr/>
        </p:nvSpPr>
        <p:spPr>
          <a:xfrm>
            <a:off x="545681" y="1989071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def enc(k, m)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endParaRPr lang="ja-JP" altLang="en-US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return c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#### program body#####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 = 7                            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 = gets.chomp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 = enc(k, plaintext)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puts(ciphertext) 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FE1DEE5-5F20-4C26-8A36-DC18EA658940}"/>
              </a:ext>
            </a:extLst>
          </p:cNvPr>
          <p:cNvGrpSpPr/>
          <p:nvPr/>
        </p:nvGrpSpPr>
        <p:grpSpPr>
          <a:xfrm>
            <a:off x="775049" y="2340392"/>
            <a:ext cx="3600000" cy="360000"/>
            <a:chOff x="587591" y="4651340"/>
            <a:chExt cx="3600000" cy="360000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C74FAB1-B389-459C-99D6-007196E86CAB}"/>
                </a:ext>
              </a:extLst>
            </p:cNvPr>
            <p:cNvSpPr txBox="1"/>
            <p:nvPr/>
          </p:nvSpPr>
          <p:spPr>
            <a:xfrm>
              <a:off x="720009" y="4729435"/>
              <a:ext cx="346758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Creating a ciphertext</a:t>
              </a: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</a:t>
              </a:r>
            </a:p>
          </p:txBody>
        </p:sp>
        <p:sp>
          <p:nvSpPr>
            <p:cNvPr id="44" name="角丸四角形 54">
              <a:extLst>
                <a:ext uri="{FF2B5EF4-FFF2-40B4-BE49-F238E27FC236}">
                  <a16:creationId xmlns:a16="http://schemas.microsoft.com/office/drawing/2014/main" id="{11CA3173-72A5-4A6F-B02C-93E5E350A54B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4EC569-C84C-40FB-813A-95E9D39D60B0}"/>
              </a:ext>
            </a:extLst>
          </p:cNvPr>
          <p:cNvSpPr txBox="1"/>
          <p:nvPr/>
        </p:nvSpPr>
        <p:spPr>
          <a:xfrm>
            <a:off x="545681" y="1642246"/>
            <a:ext cx="1295676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encrypt.rb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CC1CC90-F8A8-4CD8-A3B1-61BFBC8D9C81}"/>
              </a:ext>
            </a:extLst>
          </p:cNvPr>
          <p:cNvGrpSpPr/>
          <p:nvPr/>
        </p:nvGrpSpPr>
        <p:grpSpPr>
          <a:xfrm>
            <a:off x="404207" y="975708"/>
            <a:ext cx="3549572" cy="514735"/>
            <a:chOff x="3279982" y="4627187"/>
            <a:chExt cx="2257393" cy="419337"/>
          </a:xfrm>
        </p:grpSpPr>
        <p:sp>
          <p:nvSpPr>
            <p:cNvPr id="48" name="角丸四角形 17">
              <a:extLst>
                <a:ext uri="{FF2B5EF4-FFF2-40B4-BE49-F238E27FC236}">
                  <a16:creationId xmlns:a16="http://schemas.microsoft.com/office/drawing/2014/main" id="{586211B1-F8EB-440C-8A55-FC232AD63B57}"/>
                </a:ext>
              </a:extLst>
            </p:cNvPr>
            <p:cNvSpPr/>
            <p:nvPr/>
          </p:nvSpPr>
          <p:spPr>
            <a:xfrm>
              <a:off x="3279982" y="4627187"/>
              <a:ext cx="2067412" cy="419337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5A16332-050B-4512-88F0-C949D44ED679}"/>
                </a:ext>
              </a:extLst>
            </p:cNvPr>
            <p:cNvSpPr txBox="1"/>
            <p:nvPr/>
          </p:nvSpPr>
          <p:spPr>
            <a:xfrm>
              <a:off x="3352487" y="4728768"/>
              <a:ext cx="2184888" cy="308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Encryption program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8F1FF4F-4DC1-49E3-A06E-1068C0131A82}"/>
              </a:ext>
            </a:extLst>
          </p:cNvPr>
          <p:cNvGrpSpPr/>
          <p:nvPr/>
        </p:nvGrpSpPr>
        <p:grpSpPr>
          <a:xfrm>
            <a:off x="3752397" y="2702011"/>
            <a:ext cx="2919481" cy="997124"/>
            <a:chOff x="3752397" y="2702011"/>
            <a:chExt cx="2919481" cy="997124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2EE7BDF-A55E-4861-82B5-08BA2F49F625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97" y="2702011"/>
              <a:ext cx="705918" cy="467821"/>
            </a:xfrm>
            <a:prstGeom prst="line">
              <a:avLst/>
            </a:prstGeom>
            <a:ln w="31750">
              <a:solidFill>
                <a:srgbClr val="005B94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F64D365-50B7-4913-A677-AFEC9F198621}"/>
                </a:ext>
              </a:extLst>
            </p:cNvPr>
            <p:cNvSpPr txBox="1"/>
            <p:nvPr/>
          </p:nvSpPr>
          <p:spPr>
            <a:xfrm>
              <a:off x="4480254" y="3031333"/>
              <a:ext cx="912973" cy="307776"/>
            </a:xfrm>
            <a:prstGeom prst="rect">
              <a:avLst/>
            </a:prstGeom>
            <a:noFill/>
            <a:ln>
              <a:solidFill>
                <a:srgbClr val="005B9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 err="1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enc.rb</a:t>
              </a:r>
              <a:endParaRPr kumimoji="0" lang="ja-JP" altLang="en-US" sz="20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B6B15C3-D111-4963-BED2-5E93A6D6EF38}"/>
                </a:ext>
              </a:extLst>
            </p:cNvPr>
            <p:cNvSpPr txBox="1"/>
            <p:nvPr/>
          </p:nvSpPr>
          <p:spPr>
            <a:xfrm>
              <a:off x="4903221" y="3391358"/>
              <a:ext cx="176865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from Part 3.1</a:t>
              </a:r>
              <a:endParaRPr kumimoji="0" lang="ja-JP" altLang="en-US" sz="20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96AD08-9010-4DF7-BBFE-FA41933A5BE0}"/>
              </a:ext>
            </a:extLst>
          </p:cNvPr>
          <p:cNvSpPr txBox="1"/>
          <p:nvPr/>
        </p:nvSpPr>
        <p:spPr>
          <a:xfrm>
            <a:off x="545681" y="1989071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 enc(k, 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return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#### program body#####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k = 7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= gets.chomp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= enc(k, plaintext)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puts(ciphertext) 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FE1DEE5-5F20-4C26-8A36-DC18EA658940}"/>
              </a:ext>
            </a:extLst>
          </p:cNvPr>
          <p:cNvGrpSpPr/>
          <p:nvPr/>
        </p:nvGrpSpPr>
        <p:grpSpPr>
          <a:xfrm>
            <a:off x="775049" y="2340392"/>
            <a:ext cx="3600000" cy="360000"/>
            <a:chOff x="587591" y="4651340"/>
            <a:chExt cx="3600000" cy="360000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C74FAB1-B389-459C-99D6-007196E86CAB}"/>
                </a:ext>
              </a:extLst>
            </p:cNvPr>
            <p:cNvSpPr txBox="1"/>
            <p:nvPr/>
          </p:nvSpPr>
          <p:spPr>
            <a:xfrm>
              <a:off x="720009" y="4729435"/>
              <a:ext cx="346758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Creating a ciphertext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</a:t>
              </a:r>
            </a:p>
          </p:txBody>
        </p:sp>
        <p:sp>
          <p:nvSpPr>
            <p:cNvPr id="44" name="角丸四角形 54">
              <a:extLst>
                <a:ext uri="{FF2B5EF4-FFF2-40B4-BE49-F238E27FC236}">
                  <a16:creationId xmlns:a16="http://schemas.microsoft.com/office/drawing/2014/main" id="{11CA3173-72A5-4A6F-B02C-93E5E350A54B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4EC569-C84C-40FB-813A-95E9D39D60B0}"/>
              </a:ext>
            </a:extLst>
          </p:cNvPr>
          <p:cNvSpPr txBox="1"/>
          <p:nvPr/>
        </p:nvSpPr>
        <p:spPr>
          <a:xfrm>
            <a:off x="545681" y="1642246"/>
            <a:ext cx="1295676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encrypt.rb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CC1CC90-F8A8-4CD8-A3B1-61BFBC8D9C81}"/>
              </a:ext>
            </a:extLst>
          </p:cNvPr>
          <p:cNvGrpSpPr/>
          <p:nvPr/>
        </p:nvGrpSpPr>
        <p:grpSpPr>
          <a:xfrm>
            <a:off x="404207" y="975708"/>
            <a:ext cx="3549572" cy="514735"/>
            <a:chOff x="3279982" y="4627187"/>
            <a:chExt cx="2257393" cy="419337"/>
          </a:xfrm>
        </p:grpSpPr>
        <p:sp>
          <p:nvSpPr>
            <p:cNvPr id="48" name="角丸四角形 17">
              <a:extLst>
                <a:ext uri="{FF2B5EF4-FFF2-40B4-BE49-F238E27FC236}">
                  <a16:creationId xmlns:a16="http://schemas.microsoft.com/office/drawing/2014/main" id="{586211B1-F8EB-440C-8A55-FC232AD63B57}"/>
                </a:ext>
              </a:extLst>
            </p:cNvPr>
            <p:cNvSpPr/>
            <p:nvPr/>
          </p:nvSpPr>
          <p:spPr>
            <a:xfrm>
              <a:off x="3279982" y="4627187"/>
              <a:ext cx="2067412" cy="419337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5A16332-050B-4512-88F0-C949D44ED679}"/>
                </a:ext>
              </a:extLst>
            </p:cNvPr>
            <p:cNvSpPr txBox="1"/>
            <p:nvPr/>
          </p:nvSpPr>
          <p:spPr>
            <a:xfrm>
              <a:off x="3352487" y="4728768"/>
              <a:ext cx="2184888" cy="308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Encryption program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3D60246-4A1C-498E-AA0E-A71BF8000D8B}"/>
              </a:ext>
            </a:extLst>
          </p:cNvPr>
          <p:cNvGrpSpPr/>
          <p:nvPr/>
        </p:nvGrpSpPr>
        <p:grpSpPr>
          <a:xfrm>
            <a:off x="4777753" y="964726"/>
            <a:ext cx="3549572" cy="514735"/>
            <a:chOff x="3279982" y="4627187"/>
            <a:chExt cx="2257393" cy="419337"/>
          </a:xfrm>
        </p:grpSpPr>
        <p:sp>
          <p:nvSpPr>
            <p:cNvPr id="38" name="角丸四角形 17">
              <a:extLst>
                <a:ext uri="{FF2B5EF4-FFF2-40B4-BE49-F238E27FC236}">
                  <a16:creationId xmlns:a16="http://schemas.microsoft.com/office/drawing/2014/main" id="{A56C3C42-7A58-4E92-83DB-13BFA718E128}"/>
                </a:ext>
              </a:extLst>
            </p:cNvPr>
            <p:cNvSpPr/>
            <p:nvPr/>
          </p:nvSpPr>
          <p:spPr>
            <a:xfrm>
              <a:off x="3279982" y="4627187"/>
              <a:ext cx="2067412" cy="419337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6F5D780-9B4E-41E7-8A00-D03A8EECD3E6}"/>
                </a:ext>
              </a:extLst>
            </p:cNvPr>
            <p:cNvSpPr txBox="1"/>
            <p:nvPr/>
          </p:nvSpPr>
          <p:spPr>
            <a:xfrm>
              <a:off x="3352487" y="4728768"/>
              <a:ext cx="2184888" cy="308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Decryption program</a:t>
              </a: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B8D7AF8-CD03-48A7-897C-6D3EA3EA12BA}"/>
              </a:ext>
            </a:extLst>
          </p:cNvPr>
          <p:cNvSpPr txBox="1"/>
          <p:nvPr/>
        </p:nvSpPr>
        <p:spPr>
          <a:xfrm>
            <a:off x="5008882" y="1985570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def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 err="1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(k,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endParaRPr lang="ja-JP" altLang="en-US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return</a:t>
            </a:r>
            <a:r>
              <a:rPr lang="en-US" altLang="ja-JP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#### program body#####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 = 7                            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= gets.chomp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= </a:t>
            </a:r>
            <a:r>
              <a:rPr lang="en-US" altLang="ja-JP" dirty="0" err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(k,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puts(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 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A77ADD-D15A-4600-91F6-B2334493AE58}"/>
              </a:ext>
            </a:extLst>
          </p:cNvPr>
          <p:cNvSpPr txBox="1"/>
          <p:nvPr/>
        </p:nvSpPr>
        <p:spPr>
          <a:xfrm>
            <a:off x="5410191" y="2353317"/>
            <a:ext cx="3198691" cy="2805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Converting to a plaintext m</a:t>
            </a:r>
          </a:p>
        </p:txBody>
      </p:sp>
      <p:sp>
        <p:nvSpPr>
          <p:cNvPr id="51" name="角丸四角形 54">
            <a:extLst>
              <a:ext uri="{FF2B5EF4-FFF2-40B4-BE49-F238E27FC236}">
                <a16:creationId xmlns:a16="http://schemas.microsoft.com/office/drawing/2014/main" id="{944BAA75-C77A-4529-93C9-79FE01DCB773}"/>
              </a:ext>
            </a:extLst>
          </p:cNvPr>
          <p:cNvSpPr/>
          <p:nvPr/>
        </p:nvSpPr>
        <p:spPr>
          <a:xfrm>
            <a:off x="5311875" y="2257979"/>
            <a:ext cx="3220156" cy="428194"/>
          </a:xfrm>
          <a:prstGeom prst="roundRect">
            <a:avLst>
              <a:gd name="adj" fmla="val 16428"/>
            </a:avLst>
          </a:prstGeom>
          <a:noFill/>
          <a:ln w="381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endParaRPr lang="en-US" altLang="ja-JP" sz="25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028DA41-4BEF-4766-A4B7-D6F49CEAAC48}"/>
              </a:ext>
            </a:extLst>
          </p:cNvPr>
          <p:cNvSpPr txBox="1"/>
          <p:nvPr/>
        </p:nvSpPr>
        <p:spPr>
          <a:xfrm>
            <a:off x="5008882" y="1638745"/>
            <a:ext cx="129247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decrypt.rb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角丸四角形 10">
            <a:extLst>
              <a:ext uri="{FF2B5EF4-FFF2-40B4-BE49-F238E27FC236}">
                <a16:creationId xmlns:a16="http://schemas.microsoft.com/office/drawing/2014/main" id="{1F0300F9-D20C-42BB-9A1E-106209ED6244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How to implement?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35DA86B-2D7D-4116-9230-83DD49093C19}"/>
              </a:ext>
            </a:extLst>
          </p:cNvPr>
          <p:cNvGrpSpPr/>
          <p:nvPr/>
        </p:nvGrpSpPr>
        <p:grpSpPr>
          <a:xfrm>
            <a:off x="5918189" y="2700392"/>
            <a:ext cx="2917201" cy="2885759"/>
            <a:chOff x="5918189" y="2700392"/>
            <a:chExt cx="2917201" cy="2885759"/>
          </a:xfrm>
        </p:grpSpPr>
        <p:sp>
          <p:nvSpPr>
            <p:cNvPr id="23" name="角丸四角形 39">
              <a:extLst>
                <a:ext uri="{FF2B5EF4-FFF2-40B4-BE49-F238E27FC236}">
                  <a16:creationId xmlns:a16="http://schemas.microsoft.com/office/drawing/2014/main" id="{618F1922-CEE8-4EA0-A310-3570BF536C34}"/>
                </a:ext>
              </a:extLst>
            </p:cNvPr>
            <p:cNvSpPr/>
            <p:nvPr/>
          </p:nvSpPr>
          <p:spPr>
            <a:xfrm>
              <a:off x="5918189" y="5092528"/>
              <a:ext cx="2917201" cy="493623"/>
            </a:xfrm>
            <a:prstGeom prst="roundRect">
              <a:avLst>
                <a:gd name="adj" fmla="val 19212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0" bIns="0" rtlCol="0" anchor="ctr" anchorCtr="0"/>
            <a:lstStyle/>
            <a:p>
              <a:r>
                <a:rPr kumimoji="1" lang="en-US" altLang="ja-JP" sz="2400" dirty="0">
                  <a:solidFill>
                    <a:srgbClr val="7030A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Let’s consider </a:t>
              </a:r>
              <a:r>
                <a:rPr kumimoji="1" lang="en-US" altLang="ja-JP" sz="2400" i="1" dirty="0">
                  <a:solidFill>
                    <a:srgbClr val="7030A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!! </a:t>
              </a: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A0FD5012-188C-415D-A66C-F0D9552DB52B}"/>
                </a:ext>
              </a:extLst>
            </p:cNvPr>
            <p:cNvCxnSpPr/>
            <p:nvPr/>
          </p:nvCxnSpPr>
          <p:spPr>
            <a:xfrm flipH="1" flipV="1">
              <a:off x="6921953" y="2700392"/>
              <a:ext cx="637087" cy="2392136"/>
            </a:xfrm>
            <a:prstGeom prst="straightConnector1">
              <a:avLst/>
            </a:prstGeom>
            <a:ln w="22225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5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E94DD-112A-4F14-B9E7-49C8D443956B}"/>
              </a:ext>
            </a:extLst>
          </p:cNvPr>
          <p:cNvSpPr txBox="1"/>
          <p:nvPr/>
        </p:nvSpPr>
        <p:spPr>
          <a:xfrm>
            <a:off x="294380" y="309706"/>
            <a:ext cx="43792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3.2.  Cryptanalysis</a:t>
            </a:r>
            <a:endParaRPr kumimoji="1" lang="ja-JP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96AD08-9010-4DF7-BBFE-FA41933A5BE0}"/>
              </a:ext>
            </a:extLst>
          </p:cNvPr>
          <p:cNvSpPr txBox="1"/>
          <p:nvPr/>
        </p:nvSpPr>
        <p:spPr>
          <a:xfrm>
            <a:off x="545681" y="1928111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 enc(k, 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return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#### program body#####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k = 7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plaintext = gets.chomp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ciphertext = enc(k, plaintext)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puts(ciphertext) 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FE1DEE5-5F20-4C26-8A36-DC18EA658940}"/>
              </a:ext>
            </a:extLst>
          </p:cNvPr>
          <p:cNvGrpSpPr/>
          <p:nvPr/>
        </p:nvGrpSpPr>
        <p:grpSpPr>
          <a:xfrm>
            <a:off x="775049" y="2279432"/>
            <a:ext cx="3600000" cy="360000"/>
            <a:chOff x="587591" y="4651340"/>
            <a:chExt cx="3600000" cy="360000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C74FAB1-B389-459C-99D6-007196E86CAB}"/>
                </a:ext>
              </a:extLst>
            </p:cNvPr>
            <p:cNvSpPr txBox="1"/>
            <p:nvPr/>
          </p:nvSpPr>
          <p:spPr>
            <a:xfrm>
              <a:off x="720009" y="4729435"/>
              <a:ext cx="346758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Creating a ciphertext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</a:t>
              </a:r>
            </a:p>
          </p:txBody>
        </p:sp>
        <p:sp>
          <p:nvSpPr>
            <p:cNvPr id="44" name="角丸四角形 54">
              <a:extLst>
                <a:ext uri="{FF2B5EF4-FFF2-40B4-BE49-F238E27FC236}">
                  <a16:creationId xmlns:a16="http://schemas.microsoft.com/office/drawing/2014/main" id="{11CA3173-72A5-4A6F-B02C-93E5E350A54B}"/>
                </a:ext>
              </a:extLst>
            </p:cNvPr>
            <p:cNvSpPr/>
            <p:nvPr/>
          </p:nvSpPr>
          <p:spPr>
            <a:xfrm>
              <a:off x="587591" y="4651340"/>
              <a:ext cx="2880000" cy="360000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4EC569-C84C-40FB-813A-95E9D39D60B0}"/>
              </a:ext>
            </a:extLst>
          </p:cNvPr>
          <p:cNvSpPr txBox="1"/>
          <p:nvPr/>
        </p:nvSpPr>
        <p:spPr>
          <a:xfrm>
            <a:off x="545681" y="1581286"/>
            <a:ext cx="1295676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encrypt.rb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CC1CC90-F8A8-4CD8-A3B1-61BFBC8D9C81}"/>
              </a:ext>
            </a:extLst>
          </p:cNvPr>
          <p:cNvGrpSpPr/>
          <p:nvPr/>
        </p:nvGrpSpPr>
        <p:grpSpPr>
          <a:xfrm>
            <a:off x="404207" y="975708"/>
            <a:ext cx="3549572" cy="514735"/>
            <a:chOff x="3279982" y="4627187"/>
            <a:chExt cx="2257393" cy="419337"/>
          </a:xfrm>
        </p:grpSpPr>
        <p:sp>
          <p:nvSpPr>
            <p:cNvPr id="48" name="角丸四角形 17">
              <a:extLst>
                <a:ext uri="{FF2B5EF4-FFF2-40B4-BE49-F238E27FC236}">
                  <a16:creationId xmlns:a16="http://schemas.microsoft.com/office/drawing/2014/main" id="{586211B1-F8EB-440C-8A55-FC232AD63B57}"/>
                </a:ext>
              </a:extLst>
            </p:cNvPr>
            <p:cNvSpPr/>
            <p:nvPr/>
          </p:nvSpPr>
          <p:spPr>
            <a:xfrm>
              <a:off x="3279982" y="4627187"/>
              <a:ext cx="2067412" cy="419337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5A16332-050B-4512-88F0-C949D44ED679}"/>
                </a:ext>
              </a:extLst>
            </p:cNvPr>
            <p:cNvSpPr txBox="1"/>
            <p:nvPr/>
          </p:nvSpPr>
          <p:spPr>
            <a:xfrm>
              <a:off x="3352487" y="4728768"/>
              <a:ext cx="2184888" cy="308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Encryption program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3D60246-4A1C-498E-AA0E-A71BF8000D8B}"/>
              </a:ext>
            </a:extLst>
          </p:cNvPr>
          <p:cNvGrpSpPr/>
          <p:nvPr/>
        </p:nvGrpSpPr>
        <p:grpSpPr>
          <a:xfrm>
            <a:off x="4777753" y="964726"/>
            <a:ext cx="3549572" cy="514735"/>
            <a:chOff x="3279982" y="4627187"/>
            <a:chExt cx="2257393" cy="419337"/>
          </a:xfrm>
        </p:grpSpPr>
        <p:sp>
          <p:nvSpPr>
            <p:cNvPr id="38" name="角丸四角形 17">
              <a:extLst>
                <a:ext uri="{FF2B5EF4-FFF2-40B4-BE49-F238E27FC236}">
                  <a16:creationId xmlns:a16="http://schemas.microsoft.com/office/drawing/2014/main" id="{A56C3C42-7A58-4E92-83DB-13BFA718E128}"/>
                </a:ext>
              </a:extLst>
            </p:cNvPr>
            <p:cNvSpPr/>
            <p:nvPr/>
          </p:nvSpPr>
          <p:spPr>
            <a:xfrm>
              <a:off x="3279982" y="4627187"/>
              <a:ext cx="2067412" cy="419337"/>
            </a:xfrm>
            <a:prstGeom prst="roundRect">
              <a:avLst>
                <a:gd name="adj" fmla="val 21990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6F5D780-9B4E-41E7-8A00-D03A8EECD3E6}"/>
                </a:ext>
              </a:extLst>
            </p:cNvPr>
            <p:cNvSpPr txBox="1"/>
            <p:nvPr/>
          </p:nvSpPr>
          <p:spPr>
            <a:xfrm>
              <a:off x="3352487" y="4728768"/>
              <a:ext cx="2184888" cy="3088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Decryption program</a:t>
              </a: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B8D7AF8-CD03-48A7-897C-6D3EA3EA12BA}"/>
              </a:ext>
            </a:extLst>
          </p:cNvPr>
          <p:cNvSpPr txBox="1"/>
          <p:nvPr/>
        </p:nvSpPr>
        <p:spPr>
          <a:xfrm>
            <a:off x="5008882" y="1924610"/>
            <a:ext cx="3600000" cy="273921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def </a:t>
            </a:r>
            <a:r>
              <a:rPr lang="en-US" altLang="ja-JP" dirty="0" err="1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(k,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endParaRPr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  return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#### program body#####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 = 7                            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= gets.chomp       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= </a:t>
            </a:r>
            <a:r>
              <a:rPr lang="en-US" altLang="ja-JP" dirty="0" err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(k, 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ciphertext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   </a:t>
            </a:r>
          </a:p>
          <a:p>
            <a:pPr fontAlgn="base"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puts(</a:t>
            </a:r>
            <a:r>
              <a:rPr lang="en-US" altLang="ja-JP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plaintext</a:t>
            </a:r>
            <a:r>
              <a:rPr lang="en-US" altLang="ja-JP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 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A77ADD-D15A-4600-91F6-B2334493AE58}"/>
              </a:ext>
            </a:extLst>
          </p:cNvPr>
          <p:cNvSpPr txBox="1"/>
          <p:nvPr/>
        </p:nvSpPr>
        <p:spPr>
          <a:xfrm>
            <a:off x="5410191" y="2292357"/>
            <a:ext cx="3198691" cy="2805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FF33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Converting to a plaintext m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028DA41-4BEF-4766-A4B7-D6F49CEAAC48}"/>
              </a:ext>
            </a:extLst>
          </p:cNvPr>
          <p:cNvSpPr txBox="1"/>
          <p:nvPr/>
        </p:nvSpPr>
        <p:spPr>
          <a:xfrm>
            <a:off x="5008882" y="1577785"/>
            <a:ext cx="129247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decrypt.rb</a:t>
            </a:r>
            <a:endParaRPr lang="ja-JP" altLang="en-US" sz="20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3D144F-19F4-432B-AD4F-CC65C126F523}"/>
              </a:ext>
            </a:extLst>
          </p:cNvPr>
          <p:cNvGrpSpPr/>
          <p:nvPr/>
        </p:nvGrpSpPr>
        <p:grpSpPr>
          <a:xfrm>
            <a:off x="116385" y="4846256"/>
            <a:ext cx="8499776" cy="817265"/>
            <a:chOff x="116385" y="4846256"/>
            <a:chExt cx="8499776" cy="81726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FC47046-42D5-4E03-A6DF-E777F93545E4}"/>
                </a:ext>
              </a:extLst>
            </p:cNvPr>
            <p:cNvGrpSpPr/>
            <p:nvPr/>
          </p:nvGrpSpPr>
          <p:grpSpPr>
            <a:xfrm>
              <a:off x="1951625" y="4846256"/>
              <a:ext cx="6664536" cy="817265"/>
              <a:chOff x="1158600" y="5001952"/>
              <a:chExt cx="6664536" cy="817265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97E28AD-E094-4BFE-B97E-9BC89608C5A3}"/>
                  </a:ext>
                </a:extLst>
              </p:cNvPr>
              <p:cNvSpPr txBox="1"/>
              <p:nvPr/>
            </p:nvSpPr>
            <p:spPr>
              <a:xfrm>
                <a:off x="1224722" y="5076102"/>
                <a:ext cx="6517282" cy="646331"/>
              </a:xfrm>
              <a:prstGeom prst="rect">
                <a:avLst/>
              </a:prstGeom>
              <a:solidFill>
                <a:srgbClr val="0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ja-JP" kern="0" dirty="0">
                    <a:solidFill>
                      <a:srgbClr val="FFFFF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$ </a:t>
                </a:r>
                <a:r>
                  <a:rPr kumimoji="0" lang="en-US" altLang="ja-JP" kern="0" dirty="0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ruby </a:t>
                </a:r>
                <a:r>
                  <a:rPr kumimoji="0" lang="en-US" altLang="ja-JP" kern="0" dirty="0" err="1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encrypt.rb</a:t>
                </a:r>
                <a:r>
                  <a:rPr kumimoji="0" lang="en-US" altLang="ja-JP" kern="0" dirty="0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 &lt; message.txt &gt; cryptomessage.txt      </a:t>
                </a:r>
                <a:endParaRPr kumimoji="0" lang="en-US" altLang="ja-JP" kern="0" dirty="0">
                  <a:solidFill>
                    <a:srgbClr val="FFFF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endParaRPr>
              </a:p>
              <a:p>
                <a:r>
                  <a:rPr kumimoji="0" lang="en-US" altLang="ja-JP" kern="0" dirty="0">
                    <a:solidFill>
                      <a:srgbClr val="FFFFF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$ </a:t>
                </a:r>
                <a:endParaRPr kumimoji="0" lang="en-US" altLang="ja-JP" kern="0" dirty="0">
                  <a:solidFill>
                    <a:prstClr val="white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額縁 60">
                <a:extLst>
                  <a:ext uri="{FF2B5EF4-FFF2-40B4-BE49-F238E27FC236}">
                    <a16:creationId xmlns:a16="http://schemas.microsoft.com/office/drawing/2014/main" id="{1EB5057D-A4D8-425F-B2F2-AEEB5F0746E9}"/>
                  </a:ext>
                </a:extLst>
              </p:cNvPr>
              <p:cNvSpPr/>
              <p:nvPr/>
            </p:nvSpPr>
            <p:spPr>
              <a:xfrm>
                <a:off x="1158600" y="5001952"/>
                <a:ext cx="6664536" cy="817265"/>
              </a:xfrm>
              <a:prstGeom prst="bevel">
                <a:avLst>
                  <a:gd name="adj" fmla="val 4789"/>
                </a:avLst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DD3921C-E990-4EDB-8649-42BB099A8D2B}"/>
                </a:ext>
              </a:extLst>
            </p:cNvPr>
            <p:cNvSpPr txBox="1"/>
            <p:nvPr/>
          </p:nvSpPr>
          <p:spPr>
            <a:xfrm>
              <a:off x="116385" y="4947111"/>
              <a:ext cx="1582164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On the PC of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solidFill>
                    <a:srgbClr val="FF3399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Sender A</a:t>
              </a: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BBDFC6-C634-4BFC-AEAE-2977D1F89D41}"/>
              </a:ext>
            </a:extLst>
          </p:cNvPr>
          <p:cNvGrpSpPr/>
          <p:nvPr/>
        </p:nvGrpSpPr>
        <p:grpSpPr>
          <a:xfrm>
            <a:off x="116385" y="5759606"/>
            <a:ext cx="8509243" cy="1115945"/>
            <a:chOff x="116385" y="5759606"/>
            <a:chExt cx="8509243" cy="111594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63A30A4-91C9-44D8-BC7B-63ABDCE0500B}"/>
                </a:ext>
              </a:extLst>
            </p:cNvPr>
            <p:cNvGrpSpPr/>
            <p:nvPr/>
          </p:nvGrpSpPr>
          <p:grpSpPr>
            <a:xfrm>
              <a:off x="1961092" y="5759606"/>
              <a:ext cx="6664536" cy="1115945"/>
              <a:chOff x="1447796" y="5071495"/>
              <a:chExt cx="6664536" cy="1115945"/>
            </a:xfrm>
          </p:grpSpPr>
          <p:sp>
            <p:nvSpPr>
              <p:cNvPr id="33" name="額縁 60">
                <a:extLst>
                  <a:ext uri="{FF2B5EF4-FFF2-40B4-BE49-F238E27FC236}">
                    <a16:creationId xmlns:a16="http://schemas.microsoft.com/office/drawing/2014/main" id="{84A92276-44D8-4DA2-9386-D0F41E6A8AD5}"/>
                  </a:ext>
                </a:extLst>
              </p:cNvPr>
              <p:cNvSpPr/>
              <p:nvPr/>
            </p:nvSpPr>
            <p:spPr>
              <a:xfrm>
                <a:off x="1447796" y="5071495"/>
                <a:ext cx="6664536" cy="1115945"/>
              </a:xfrm>
              <a:prstGeom prst="bevel">
                <a:avLst>
                  <a:gd name="adj" fmla="val 4789"/>
                </a:avLst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DAB91CA-2934-4F49-8625-5C1634E8FFD6}"/>
                  </a:ext>
                </a:extLst>
              </p:cNvPr>
              <p:cNvSpPr/>
              <p:nvPr/>
            </p:nvSpPr>
            <p:spPr>
              <a:xfrm>
                <a:off x="1501254" y="5168967"/>
                <a:ext cx="6570438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0" lang="en-US" altLang="ja-JP" kern="0" dirty="0">
                    <a:solidFill>
                      <a:srgbClr val="FFFFF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$ </a:t>
                </a:r>
                <a:r>
                  <a:rPr kumimoji="0" lang="en-US" altLang="ja-JP" kern="0" dirty="0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ruby </a:t>
                </a:r>
                <a:r>
                  <a:rPr kumimoji="0" lang="en-US" altLang="ja-JP" kern="0" dirty="0" err="1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decrypt.rb</a:t>
                </a:r>
                <a:r>
                  <a:rPr kumimoji="0" lang="en-US" altLang="ja-JP" kern="0" dirty="0">
                    <a:solidFill>
                      <a:srgbClr val="FFFF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 &lt; cryptomessage.txt</a:t>
                </a:r>
                <a:endParaRPr kumimoji="0" lang="en-US" altLang="ja-JP" kern="0" dirty="0">
                  <a:solidFill>
                    <a:prstClr val="white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endParaRPr>
              </a:p>
              <a:p>
                <a:pPr lvl="0"/>
                <a:r>
                  <a:rPr kumimoji="0" lang="en-US" altLang="ja-JP" kern="0" dirty="0">
                    <a:solidFill>
                      <a:prstClr val="white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This is a test message.  Hello, everyone!  How is</a:t>
                </a:r>
              </a:p>
              <a:p>
                <a:pPr lvl="0"/>
                <a:r>
                  <a:rPr kumimoji="0" lang="en-US" altLang="ja-JP" kern="0" dirty="0">
                    <a:solidFill>
                      <a:prstClr val="white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rPr>
                  <a:t>the class?  Are you enjoying this on-line lecture?</a:t>
                </a: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A18D630-B3FD-4554-AED5-78B4808B2C8D}"/>
                </a:ext>
              </a:extLst>
            </p:cNvPr>
            <p:cNvSpPr txBox="1"/>
            <p:nvPr/>
          </p:nvSpPr>
          <p:spPr>
            <a:xfrm>
              <a:off x="116385" y="5909190"/>
              <a:ext cx="1582164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rPr>
                <a:t>On the PC of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dirty="0">
                  <a:solidFill>
                    <a:srgbClr val="FF3399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Receiver B</a:t>
              </a: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角丸四角形 10">
            <a:extLst>
              <a:ext uri="{FF2B5EF4-FFF2-40B4-BE49-F238E27FC236}">
                <a16:creationId xmlns:a16="http://schemas.microsoft.com/office/drawing/2014/main" id="{2068D866-211A-4C95-9895-B98B7E4183F8}"/>
              </a:ext>
            </a:extLst>
          </p:cNvPr>
          <p:cNvSpPr/>
          <p:nvPr/>
        </p:nvSpPr>
        <p:spPr>
          <a:xfrm>
            <a:off x="5456827" y="142062"/>
            <a:ext cx="3027040" cy="430263"/>
          </a:xfrm>
          <a:prstGeom prst="roundRect">
            <a:avLst>
              <a:gd name="adj" fmla="val 4964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How to implement?</a:t>
            </a:r>
          </a:p>
        </p:txBody>
      </p:sp>
      <p:sp>
        <p:nvSpPr>
          <p:cNvPr id="30" name="角丸四角形 54">
            <a:extLst>
              <a:ext uri="{FF2B5EF4-FFF2-40B4-BE49-F238E27FC236}">
                <a16:creationId xmlns:a16="http://schemas.microsoft.com/office/drawing/2014/main" id="{E519BD20-A3B8-4C57-936D-AD0616768CEF}"/>
              </a:ext>
            </a:extLst>
          </p:cNvPr>
          <p:cNvSpPr/>
          <p:nvPr/>
        </p:nvSpPr>
        <p:spPr>
          <a:xfrm>
            <a:off x="5311875" y="2223689"/>
            <a:ext cx="3220156" cy="428194"/>
          </a:xfrm>
          <a:prstGeom prst="roundRect">
            <a:avLst>
              <a:gd name="adj" fmla="val 16428"/>
            </a:avLst>
          </a:prstGeom>
          <a:noFill/>
          <a:ln w="381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endParaRPr lang="en-US" altLang="ja-JP" sz="25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59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ku_theme201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ku_theme2019" id="{72D5BDD0-9FE6-2043-8FDC-C9E1E57E561D}" vid="{78F54F0C-8806-A24D-8121-336C75A561F6}"/>
    </a:ext>
  </a:extLst>
</a:theme>
</file>

<file path=ppt/theme/theme2.xml><?xml version="1.0" encoding="utf-8"?>
<a:theme xmlns:a="http://schemas.openxmlformats.org/drawingml/2006/main" name="1_tku_theme201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ku_theme2019" id="{72D5BDD0-9FE6-2043-8FDC-C9E1E57E561D}" vid="{78F54F0C-8806-A24D-8121-336C75A56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1367</Words>
  <Application>Microsoft Office PowerPoint</Application>
  <PresentationFormat>画面に合わせる (4:3)</PresentationFormat>
  <Paragraphs>237</Paragraphs>
  <Slides>13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ＭＳ Ｐゴシック</vt:lpstr>
      <vt:lpstr>ＭＳ ゴシック</vt:lpstr>
      <vt:lpstr>メイリオ</vt:lpstr>
      <vt:lpstr>メイリオ</vt:lpstr>
      <vt:lpstr>Arial</vt:lpstr>
      <vt:lpstr>Calibri</vt:lpstr>
      <vt:lpstr>Cambria Math</vt:lpstr>
      <vt:lpstr>Times New Roman</vt:lpstr>
      <vt:lpstr>tku_theme2019</vt:lpstr>
      <vt:lpstr>1_tku_theme2019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未来 田井中</dc:creator>
  <cp:lastModifiedBy>OWatanabe</cp:lastModifiedBy>
  <cp:revision>596</cp:revision>
  <dcterms:created xsi:type="dcterms:W3CDTF">2019-02-02T10:29:10Z</dcterms:created>
  <dcterms:modified xsi:type="dcterms:W3CDTF">2020-04-08T14:33:03Z</dcterms:modified>
</cp:coreProperties>
</file>