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6" r:id="rId2"/>
  </p:sldMasterIdLst>
  <p:sldIdLst>
    <p:sldId id="341" r:id="rId3"/>
    <p:sldId id="340" r:id="rId4"/>
    <p:sldId id="336" r:id="rId5"/>
    <p:sldId id="328" r:id="rId6"/>
    <p:sldId id="329" r:id="rId7"/>
    <p:sldId id="343" r:id="rId8"/>
    <p:sldId id="344" r:id="rId9"/>
    <p:sldId id="310" r:id="rId10"/>
    <p:sldId id="347" r:id="rId11"/>
    <p:sldId id="345" r:id="rId12"/>
    <p:sldId id="346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atanabe" initials="O" lastIdx="2" clrIdx="0">
    <p:extLst>
      <p:ext uri="{19B8F6BF-5375-455C-9EA6-DF929625EA0E}">
        <p15:presenceInfo xmlns:p15="http://schemas.microsoft.com/office/powerpoint/2012/main" userId="OWatan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4"/>
    <a:srgbClr val="FFFEF8"/>
    <a:srgbClr val="FFFCF5"/>
    <a:srgbClr val="FFFDF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1" autoAdjust="0"/>
    <p:restoredTop sz="95927"/>
  </p:normalViewPr>
  <p:slideViewPr>
    <p:cSldViewPr snapToGrid="0" snapToObjects="1">
      <p:cViewPr varScale="1">
        <p:scale>
          <a:sx n="63" d="100"/>
          <a:sy n="63" d="100"/>
        </p:scale>
        <p:origin x="8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3:59:14.170" idx="1">
    <p:pos x="3440" y="3408"/>
    <p:text>これを出してから45分以内に提出</p:text>
    <p:extLst>
      <p:ext uri="{C676402C-5697-4E1C-873F-D02D1690AC5C}">
        <p15:threadingInfo xmlns:p15="http://schemas.microsoft.com/office/powerpoint/2012/main" timeZoneBias="-540"/>
      </p:ext>
    </p:extLst>
  </p:cm>
  <p:cm authorId="1" dt="2020-04-07T13:59:34.567" idx="2">
    <p:pos x="4509" y="2762"/>
    <p:text>講義資料には，このURLは載せない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E3A51A-1741-FF4B-9F48-8A93B85D82F3}"/>
              </a:ext>
            </a:extLst>
          </p:cNvPr>
          <p:cNvCxnSpPr>
            <a:cxnSpLocks/>
          </p:cNvCxnSpPr>
          <p:nvPr/>
        </p:nvCxnSpPr>
        <p:spPr>
          <a:xfrm>
            <a:off x="157845" y="789076"/>
            <a:ext cx="8828310" cy="0"/>
          </a:xfrm>
          <a:prstGeom prst="line">
            <a:avLst/>
          </a:prstGeom>
          <a:ln w="38100" cap="rnd">
            <a:solidFill>
              <a:srgbClr val="005B94"/>
            </a:solidFill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A37E37-2FFB-4880-B0B8-A18FEA5D0625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" name="図 3" descr="flogs.png">
            <a:extLst>
              <a:ext uri="{FF2B5EF4-FFF2-40B4-BE49-F238E27FC236}">
                <a16:creationId xmlns:a16="http://schemas.microsoft.com/office/drawing/2014/main" id="{9A8DD647-FCA1-43B4-B752-E31443151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DB680-6733-47BE-AFAE-EB57323C0A54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6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B0C77C-A6E6-2346-94F9-75D9D1557BC5}"/>
              </a:ext>
            </a:extLst>
          </p:cNvPr>
          <p:cNvSpPr/>
          <p:nvPr/>
        </p:nvSpPr>
        <p:spPr>
          <a:xfrm>
            <a:off x="0" y="-1"/>
            <a:ext cx="9144000" cy="900000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156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E3A51A-1741-FF4B-9F48-8A93B85D82F3}"/>
              </a:ext>
            </a:extLst>
          </p:cNvPr>
          <p:cNvCxnSpPr>
            <a:cxnSpLocks/>
          </p:cNvCxnSpPr>
          <p:nvPr/>
        </p:nvCxnSpPr>
        <p:spPr>
          <a:xfrm>
            <a:off x="157845" y="789076"/>
            <a:ext cx="8828310" cy="0"/>
          </a:xfrm>
          <a:prstGeom prst="line">
            <a:avLst/>
          </a:prstGeom>
          <a:ln w="38100" cap="rnd">
            <a:solidFill>
              <a:srgbClr val="005B94"/>
            </a:solidFill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4BD898-A7B7-4A3F-ACC0-BEC44012FB5D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 descr="flogs.png">
            <a:extLst>
              <a:ext uri="{FF2B5EF4-FFF2-40B4-BE49-F238E27FC236}">
                <a16:creationId xmlns:a16="http://schemas.microsoft.com/office/drawing/2014/main" id="{00F77E00-787B-41E9-A778-55948539A5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3825C3-AF27-47F4-82C4-0D8DDDEA1BCB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4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ADF5EA-94E6-47BC-8CBE-F0BEAC4757DE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" name="図 1" descr="flogs.png">
            <a:extLst>
              <a:ext uri="{FF2B5EF4-FFF2-40B4-BE49-F238E27FC236}">
                <a16:creationId xmlns:a16="http://schemas.microsoft.com/office/drawing/2014/main" id="{168AD329-C77E-4951-AB9A-5CC0D6930E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55C8F9-4B17-4709-98E7-5D89C149DAB0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4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2E5C3-2543-834E-88F7-4822CBD29282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2000">
                <a:srgbClr val="FFFCF5"/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8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2E5C3-2543-834E-88F7-4822CBD29282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2000">
                <a:srgbClr val="FFFCF5"/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21b.jp/h/danc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forms.gle/qJCHdJfvEwWdVzQh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628F38F-510A-CB42-B66F-1AD3E0A16743}"/>
                  </a:ext>
                </a:extLst>
              </p:cNvPr>
              <p:cNvSpPr txBox="1"/>
              <p:nvPr/>
            </p:nvSpPr>
            <p:spPr>
              <a:xfrm>
                <a:off x="424370" y="2582867"/>
                <a:ext cx="33979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dec</m:t>
                      </m:r>
                      <m:d>
                        <m:dPr>
                          <m:ctrlP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3, "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</m:e>
                      </m:d>
                      <m:r>
                        <a:rPr kumimoji="1" lang="en-US" altLang="ja-JP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Good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628F38F-510A-CB42-B66F-1AD3E0A1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0" y="2582867"/>
                <a:ext cx="3397987" cy="369332"/>
              </a:xfrm>
              <a:prstGeom prst="rect">
                <a:avLst/>
              </a:prstGeom>
              <a:blipFill>
                <a:blip r:embed="rId2"/>
                <a:stretch>
                  <a:fillRect l="-3232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39F4DBA-4507-434D-9341-444CDEDCAB4C}"/>
                  </a:ext>
                </a:extLst>
              </p:cNvPr>
              <p:cNvSpPr txBox="1"/>
              <p:nvPr/>
            </p:nvSpPr>
            <p:spPr>
              <a:xfrm>
                <a:off x="4854283" y="2582865"/>
                <a:ext cx="37893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analysis</m:t>
                      </m:r>
                      <m:d>
                        <m:dPr>
                          <m:ctrlP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</m:e>
                      </m:d>
                      <m:r>
                        <a:rPr kumimoji="1" lang="en-US" altLang="ja-JP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Good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39F4DBA-4507-434D-9341-444CDEDC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83" y="2582865"/>
                <a:ext cx="3789338" cy="369332"/>
              </a:xfrm>
              <a:prstGeom prst="rect">
                <a:avLst/>
              </a:prstGeom>
              <a:blipFill>
                <a:blip r:embed="rId3"/>
                <a:stretch>
                  <a:fillRect l="-369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A3D3579-F01E-8040-B33F-75A0919F70F1}"/>
              </a:ext>
            </a:extLst>
          </p:cNvPr>
          <p:cNvCxnSpPr>
            <a:cxnSpLocks/>
          </p:cNvCxnSpPr>
          <p:nvPr/>
        </p:nvCxnSpPr>
        <p:spPr>
          <a:xfrm flipH="1">
            <a:off x="3854850" y="2776466"/>
            <a:ext cx="787754" cy="0"/>
          </a:xfrm>
          <a:prstGeom prst="straightConnector1">
            <a:avLst/>
          </a:prstGeom>
          <a:ln w="101600">
            <a:solidFill>
              <a:srgbClr val="005B9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962B41-9F23-4D96-8731-7E430E8CE766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7" name="角丸四角形 29">
            <a:extLst>
              <a:ext uri="{FF2B5EF4-FFF2-40B4-BE49-F238E27FC236}">
                <a16:creationId xmlns:a16="http://schemas.microsoft.com/office/drawing/2014/main" id="{3ACF0AE7-87D4-496B-8BA4-6F38A5A18B58}"/>
              </a:ext>
            </a:extLst>
          </p:cNvPr>
          <p:cNvSpPr/>
          <p:nvPr/>
        </p:nvSpPr>
        <p:spPr>
          <a:xfrm>
            <a:off x="244972" y="88376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decryption function</a:t>
            </a:r>
          </a:p>
        </p:txBody>
      </p:sp>
      <p:sp>
        <p:nvSpPr>
          <p:cNvPr id="38" name="角丸四角形 29">
            <a:extLst>
              <a:ext uri="{FF2B5EF4-FFF2-40B4-BE49-F238E27FC236}">
                <a16:creationId xmlns:a16="http://schemas.microsoft.com/office/drawing/2014/main" id="{D569BCB1-6B3B-492E-AD4F-0FEA558784E9}"/>
              </a:ext>
            </a:extLst>
          </p:cNvPr>
          <p:cNvSpPr/>
          <p:nvPr/>
        </p:nvSpPr>
        <p:spPr>
          <a:xfrm>
            <a:off x="242345" y="1744684"/>
            <a:ext cx="2897969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analysis function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7AA0032-2085-4ACF-B318-47B2DA955150}"/>
              </a:ext>
            </a:extLst>
          </p:cNvPr>
          <p:cNvSpPr/>
          <p:nvPr/>
        </p:nvSpPr>
        <p:spPr>
          <a:xfrm>
            <a:off x="376835" y="2134028"/>
            <a:ext cx="617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analysis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(ciphertext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6666ECD-B528-4890-B333-10849650B000}"/>
              </a:ext>
            </a:extLst>
          </p:cNvPr>
          <p:cNvSpPr txBox="1"/>
          <p:nvPr/>
        </p:nvSpPr>
        <p:spPr>
          <a:xfrm>
            <a:off x="376835" y="1329074"/>
            <a:ext cx="86554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key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,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A9BBBD-4F32-47EB-B663-301B6058FD81}"/>
              </a:ext>
            </a:extLst>
          </p:cNvPr>
          <p:cNvSpPr/>
          <p:nvPr/>
        </p:nvSpPr>
        <p:spPr>
          <a:xfrm>
            <a:off x="3952240" y="1678266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(how?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← </a:t>
            </a: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reverse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shifting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letters)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三角形 14">
            <a:extLst>
              <a:ext uri="{FF2B5EF4-FFF2-40B4-BE49-F238E27FC236}">
                <a16:creationId xmlns:a16="http://schemas.microsoft.com/office/drawing/2014/main" id="{59FDDA43-CC99-409F-8DE9-2A153608CBE6}"/>
              </a:ext>
            </a:extLst>
          </p:cNvPr>
          <p:cNvSpPr/>
          <p:nvPr/>
        </p:nvSpPr>
        <p:spPr>
          <a:xfrm rot="16200000">
            <a:off x="132695" y="3540520"/>
            <a:ext cx="181185" cy="81745"/>
          </a:xfrm>
          <a:prstGeom prst="triangle">
            <a:avLst>
              <a:gd name="adj" fmla="val 0"/>
            </a:avLst>
          </a:prstGeom>
          <a:solidFill>
            <a:srgbClr val="005B94"/>
          </a:solidFill>
          <a:ln w="25400">
            <a:solidFill>
              <a:srgbClr val="005B9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5" name="角丸四角形 17">
            <a:extLst>
              <a:ext uri="{FF2B5EF4-FFF2-40B4-BE49-F238E27FC236}">
                <a16:creationId xmlns:a16="http://schemas.microsoft.com/office/drawing/2014/main" id="{4CA195F6-55FF-420A-B425-4FDEF5C845AD}"/>
              </a:ext>
            </a:extLst>
          </p:cNvPr>
          <p:cNvSpPr/>
          <p:nvPr/>
        </p:nvSpPr>
        <p:spPr>
          <a:xfrm>
            <a:off x="269792" y="3033479"/>
            <a:ext cx="3186282" cy="726274"/>
          </a:xfrm>
          <a:prstGeom prst="roundRect">
            <a:avLst>
              <a:gd name="adj" fmla="val 21990"/>
            </a:avLst>
          </a:prstGeom>
          <a:solidFill>
            <a:schemeClr val="bg1"/>
          </a:solidFill>
          <a:ln w="2540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FA7CCCB-DEDF-48FF-9F34-77C6BA154A74}"/>
              </a:ext>
            </a:extLst>
          </p:cNvPr>
          <p:cNvSpPr txBox="1"/>
          <p:nvPr/>
        </p:nvSpPr>
        <p:spPr>
          <a:xfrm>
            <a:off x="394652" y="3144200"/>
            <a:ext cx="3267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Only need to know the secret key </a:t>
            </a:r>
            <a:r>
              <a: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!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2C489FD-8860-4A03-97F7-9BCA92CCA2A0}"/>
              </a:ext>
            </a:extLst>
          </p:cNvPr>
          <p:cNvGrpSpPr/>
          <p:nvPr/>
        </p:nvGrpSpPr>
        <p:grpSpPr>
          <a:xfrm>
            <a:off x="6048722" y="3340085"/>
            <a:ext cx="2594899" cy="668327"/>
            <a:chOff x="6601733" y="4714632"/>
            <a:chExt cx="1624453" cy="668327"/>
          </a:xfrm>
        </p:grpSpPr>
        <p:sp>
          <p:nvSpPr>
            <p:cNvPr id="32" name="三角形 20">
              <a:extLst>
                <a:ext uri="{FF2B5EF4-FFF2-40B4-BE49-F238E27FC236}">
                  <a16:creationId xmlns:a16="http://schemas.microsoft.com/office/drawing/2014/main" id="{19014606-D157-4309-B108-77DF70924CFA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21">
              <a:extLst>
                <a:ext uri="{FF2B5EF4-FFF2-40B4-BE49-F238E27FC236}">
                  <a16:creationId xmlns:a16="http://schemas.microsoft.com/office/drawing/2014/main" id="{30057803-CDFE-4D30-B0AC-54D25B34B8F2}"/>
                </a:ext>
              </a:extLst>
            </p:cNvPr>
            <p:cNvSpPr/>
            <p:nvPr/>
          </p:nvSpPr>
          <p:spPr>
            <a:xfrm>
              <a:off x="6601733" y="4878960"/>
              <a:ext cx="1624453" cy="5039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AFF94C2-2AFA-4D22-B008-A53240D2B014}"/>
                </a:ext>
              </a:extLst>
            </p:cNvPr>
            <p:cNvSpPr txBox="1"/>
            <p:nvPr/>
          </p:nvSpPr>
          <p:spPr>
            <a:xfrm>
              <a:off x="6724914" y="4993267"/>
              <a:ext cx="1393445" cy="307777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Can it be done?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347C77-9033-4476-91F1-75127EE6AC3C}"/>
              </a:ext>
            </a:extLst>
          </p:cNvPr>
          <p:cNvSpPr txBox="1"/>
          <p:nvPr/>
        </p:nvSpPr>
        <p:spPr>
          <a:xfrm>
            <a:off x="313488" y="3949530"/>
            <a:ext cx="450015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It’s generally difficult.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But it’s feasible under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condition that it’s a relatively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long English text encrypted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with a Caesar cipher.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93281E5-F5FD-4DD3-83B4-F6B16C1D6F61}"/>
              </a:ext>
            </a:extLst>
          </p:cNvPr>
          <p:cNvGrpSpPr/>
          <p:nvPr/>
        </p:nvGrpSpPr>
        <p:grpSpPr>
          <a:xfrm>
            <a:off x="4725033" y="4381723"/>
            <a:ext cx="4418967" cy="2171432"/>
            <a:chOff x="4725033" y="4381723"/>
            <a:chExt cx="4418967" cy="2171432"/>
          </a:xfrm>
        </p:grpSpPr>
        <p:pic>
          <p:nvPicPr>
            <p:cNvPr id="57" name="Picture 3" descr="C:\home\talk\myillust-coe\master.png">
              <a:extLst>
                <a:ext uri="{FF2B5EF4-FFF2-40B4-BE49-F238E27FC236}">
                  <a16:creationId xmlns:a16="http://schemas.microsoft.com/office/drawing/2014/main" id="{0738DF56-CEF9-4FDA-8617-8981892DF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25033" y="5201333"/>
              <a:ext cx="1008112" cy="1316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ACD9A3A-5F78-4D5F-8D26-739895B74267}"/>
                </a:ext>
              </a:extLst>
            </p:cNvPr>
            <p:cNvGrpSpPr/>
            <p:nvPr/>
          </p:nvGrpSpPr>
          <p:grpSpPr>
            <a:xfrm>
              <a:off x="5795378" y="4381723"/>
              <a:ext cx="3348622" cy="1453527"/>
              <a:chOff x="5668440" y="4148322"/>
              <a:chExt cx="3348622" cy="1453527"/>
            </a:xfrm>
          </p:grpSpPr>
          <p:sp>
            <p:nvSpPr>
              <p:cNvPr id="60" name="メモ 30">
                <a:extLst>
                  <a:ext uri="{FF2B5EF4-FFF2-40B4-BE49-F238E27FC236}">
                    <a16:creationId xmlns:a16="http://schemas.microsoft.com/office/drawing/2014/main" id="{4087FBCA-D95D-450E-85E7-F8633C0ED923}"/>
                  </a:ext>
                </a:extLst>
              </p:cNvPr>
              <p:cNvSpPr/>
              <p:nvPr/>
            </p:nvSpPr>
            <p:spPr>
              <a:xfrm>
                <a:off x="5698919" y="4509120"/>
                <a:ext cx="3206383" cy="1092729"/>
              </a:xfrm>
              <a:prstGeom prst="foldedCorner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826F834-2E06-4459-BBC3-6989196E7848}"/>
                  </a:ext>
                </a:extLst>
              </p:cNvPr>
              <p:cNvSpPr txBox="1"/>
              <p:nvPr/>
            </p:nvSpPr>
            <p:spPr>
              <a:xfrm>
                <a:off x="5668440" y="4148322"/>
                <a:ext cx="6155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solidFill>
                      <a:srgbClr val="00B0F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Hint</a:t>
                </a:r>
                <a:endParaRPr lang="ja-JP" altLang="en-US" sz="2400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61BC8C7-EA42-46DF-AF47-717F9CE221D8}"/>
                  </a:ext>
                </a:extLst>
              </p:cNvPr>
              <p:cNvSpPr txBox="1"/>
              <p:nvPr/>
            </p:nvSpPr>
            <p:spPr>
              <a:xfrm>
                <a:off x="5797881" y="4665474"/>
                <a:ext cx="321918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「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The Adventure of    </a:t>
                </a:r>
              </a:p>
              <a:p>
                <a:pPr fontAlgn="base">
                  <a:spcBef>
                    <a:spcPct val="0"/>
                  </a:spcBef>
                </a:pP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         the Dancing Men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」</a:t>
                </a:r>
              </a:p>
              <a:p>
                <a:pPr fontAlgn="base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  Arthur Conan Doyle</a:t>
                </a: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BF4053D-CF1F-4027-A704-2B80A7AF00A2}"/>
                </a:ext>
              </a:extLst>
            </p:cNvPr>
            <p:cNvSpPr txBox="1"/>
            <p:nvPr/>
          </p:nvSpPr>
          <p:spPr>
            <a:xfrm>
              <a:off x="6413157" y="5926454"/>
              <a:ext cx="2102623" cy="626701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</p:spPr>
          <p:txBody>
            <a:bodyPr wrap="square" lIns="0" tIns="7200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005B94"/>
                  </a:solidFill>
                  <a:latin typeface="+mn-ea"/>
                </a:rPr>
                <a:t>It is clear.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005B94"/>
                  </a:solidFill>
                  <a:latin typeface="+mn-ea"/>
                </a:rPr>
                <a:t>My dear Watson.</a:t>
              </a:r>
              <a:endParaRPr lang="ja-JP" altLang="en-US" dirty="0">
                <a:solidFill>
                  <a:srgbClr val="005B94"/>
                </a:solidFill>
                <a:latin typeface="+mn-ea"/>
              </a:endParaRPr>
            </a:p>
          </p:txBody>
        </p:sp>
      </p:grpSp>
      <p:sp>
        <p:nvSpPr>
          <p:cNvPr id="27" name="角丸四角形 10">
            <a:extLst>
              <a:ext uri="{FF2B5EF4-FFF2-40B4-BE49-F238E27FC236}">
                <a16:creationId xmlns:a16="http://schemas.microsoft.com/office/drawing/2014/main" id="{5BC2B80A-0FFF-4939-BCD6-E6C81D83FBC2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C12CAD6-A82F-441E-8D0D-1C9532B4DF30}"/>
              </a:ext>
            </a:extLst>
          </p:cNvPr>
          <p:cNvSpPr/>
          <p:nvPr/>
        </p:nvSpPr>
        <p:spPr>
          <a:xfrm>
            <a:off x="5895701" y="647360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hlinkClick r:id="rId5"/>
              </a:rPr>
              <a:t>https://221b.jp/h/danc.html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532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39">
            <a:extLst>
              <a:ext uri="{FF2B5EF4-FFF2-40B4-BE49-F238E27FC236}">
                <a16:creationId xmlns:a16="http://schemas.microsoft.com/office/drawing/2014/main" id="{7C8776F3-8BC5-4122-97DD-EE6F8A12E4A3}"/>
              </a:ext>
            </a:extLst>
          </p:cNvPr>
          <p:cNvSpPr/>
          <p:nvPr/>
        </p:nvSpPr>
        <p:spPr>
          <a:xfrm>
            <a:off x="400740" y="207839"/>
            <a:ext cx="3456090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FF00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Practice exercises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C2F96-14BC-41B4-9DEB-F2DC75008E8F}"/>
              </a:ext>
            </a:extLst>
          </p:cNvPr>
          <p:cNvSpPr txBox="1"/>
          <p:nvPr/>
        </p:nvSpPr>
        <p:spPr>
          <a:xfrm>
            <a:off x="3910141" y="257146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+mn-ea"/>
              </a:rPr>
              <a:t>課題番号 </a:t>
            </a:r>
            <a:r>
              <a:rPr lang="en-US" altLang="ja-JP" sz="2000" dirty="0">
                <a:latin typeface="+mn-ea"/>
              </a:rPr>
              <a:t>CSxxx-C3_12-P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EE5146-E526-43E6-99E6-6CF518FA6AE1}"/>
              </a:ext>
            </a:extLst>
          </p:cNvPr>
          <p:cNvSpPr txBox="1"/>
          <p:nvPr/>
        </p:nvSpPr>
        <p:spPr>
          <a:xfrm>
            <a:off x="402652" y="903114"/>
            <a:ext cx="836158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課題：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解読プログラム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cryptanalysis.rb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を完成させよ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暗号鍵（シフト数）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で作られた暗号文に対して君のプログラムを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実行したときの，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この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の値は？（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max_diff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の値も）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 ・それが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だった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場合 → なぜ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になったかの理由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・それが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以外だった場合 → それでも問題なく解読できる理由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この解読法で破られないようにするための改良法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注）シーザー暗号のような一文字置換の暗号方式の中で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E61B08D-845C-4884-9A4F-1AFA36E1E5BF}"/>
              </a:ext>
            </a:extLst>
          </p:cNvPr>
          <p:cNvCxnSpPr>
            <a:cxnSpLocks/>
          </p:cNvCxnSpPr>
          <p:nvPr/>
        </p:nvCxnSpPr>
        <p:spPr>
          <a:xfrm>
            <a:off x="3474720" y="2281646"/>
            <a:ext cx="2397162" cy="3248297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613D2DEC-DA88-4A0A-8E02-2660DCAE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60" y="3617868"/>
            <a:ext cx="6750811" cy="27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9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39">
            <a:extLst>
              <a:ext uri="{FF2B5EF4-FFF2-40B4-BE49-F238E27FC236}">
                <a16:creationId xmlns:a16="http://schemas.microsoft.com/office/drawing/2014/main" id="{7C8776F3-8BC5-4122-97DD-EE6F8A12E4A3}"/>
              </a:ext>
            </a:extLst>
          </p:cNvPr>
          <p:cNvSpPr/>
          <p:nvPr/>
        </p:nvSpPr>
        <p:spPr>
          <a:xfrm>
            <a:off x="400740" y="207839"/>
            <a:ext cx="3456090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FF00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Practice exercises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C2F96-14BC-41B4-9DEB-F2DC75008E8F}"/>
              </a:ext>
            </a:extLst>
          </p:cNvPr>
          <p:cNvSpPr txBox="1"/>
          <p:nvPr/>
        </p:nvSpPr>
        <p:spPr>
          <a:xfrm>
            <a:off x="3910141" y="257146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課題番号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CSxxx-C3_12-P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E3642E-462F-4013-B39A-8CCBFC8FD600}"/>
              </a:ext>
            </a:extLst>
          </p:cNvPr>
          <p:cNvSpPr/>
          <p:nvPr/>
        </p:nvSpPr>
        <p:spPr>
          <a:xfrm>
            <a:off x="407080" y="4072029"/>
            <a:ext cx="8357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提出方法と締め切り：</a:t>
            </a:r>
            <a:endParaRPr lang="en-US" altLang="ja-JP" sz="2400" dirty="0">
              <a:solidFill>
                <a:prstClr val="black"/>
              </a:solidFill>
              <a:latin typeface="メイリオ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Google form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（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CSxxx_C3_12-P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）</a:t>
            </a:r>
            <a:endParaRPr lang="en-US" altLang="ja-JP" sz="2400" dirty="0">
              <a:solidFill>
                <a:prstClr val="black"/>
              </a:solidFill>
              <a:latin typeface="メイリオ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      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  <a:hlinkClick r:id="rId2"/>
              </a:rPr>
              <a:t>https://forms.gle/qJCHdJfvEwWdVzQh8</a:t>
            </a:r>
            <a:endParaRPr lang="en-US" altLang="ja-JP" sz="2400" dirty="0">
              <a:solidFill>
                <a:prstClr val="black"/>
              </a:solidFill>
              <a:latin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896766-87C2-4A40-BC64-13BF85C2DEEF}"/>
              </a:ext>
            </a:extLst>
          </p:cNvPr>
          <p:cNvSpPr txBox="1"/>
          <p:nvPr/>
        </p:nvSpPr>
        <p:spPr>
          <a:xfrm>
            <a:off x="402652" y="903114"/>
            <a:ext cx="836158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課題：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解読プログラム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cryptanalysis.rb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を完成させよ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暗号鍵（シフト数）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で作られた暗号文に対して君のプログラムを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実行したときの，この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の値は？（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max_diff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の値も）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 ・それが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だった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場合 → なぜ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になったかの理由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・それが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以外だった場合 → それでも問題なく解読できる理由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この解読法で破られないようにするための改良法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注）シーザー暗号のような一文字置換の暗号方式の中で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39">
            <a:extLst>
              <a:ext uri="{FF2B5EF4-FFF2-40B4-BE49-F238E27FC236}">
                <a16:creationId xmlns:a16="http://schemas.microsoft.com/office/drawing/2014/main" id="{188761AA-7379-463E-AAFE-0E0AE32276EF}"/>
              </a:ext>
            </a:extLst>
          </p:cNvPr>
          <p:cNvSpPr/>
          <p:nvPr/>
        </p:nvSpPr>
        <p:spPr>
          <a:xfrm>
            <a:off x="409062" y="5579744"/>
            <a:ext cx="4964127" cy="486569"/>
          </a:xfrm>
          <a:prstGeom prst="roundRect">
            <a:avLst>
              <a:gd name="adj" fmla="val 19212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(use </a:t>
            </a:r>
            <a:r>
              <a:rPr lang="en-US" altLang="ja-JP" sz="2400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5 min.)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8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628F38F-510A-CB42-B66F-1AD3E0A16743}"/>
                  </a:ext>
                </a:extLst>
              </p:cNvPr>
              <p:cNvSpPr txBox="1"/>
              <p:nvPr/>
            </p:nvSpPr>
            <p:spPr>
              <a:xfrm>
                <a:off x="424370" y="2582867"/>
                <a:ext cx="33979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dec</m:t>
                      </m:r>
                      <m:d>
                        <m:dPr>
                          <m:ctrlP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3, "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</m:e>
                      </m:d>
                      <m:r>
                        <a:rPr kumimoji="1" lang="en-US" altLang="ja-JP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Good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628F38F-510A-CB42-B66F-1AD3E0A1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0" y="2582867"/>
                <a:ext cx="3397987" cy="369332"/>
              </a:xfrm>
              <a:prstGeom prst="rect">
                <a:avLst/>
              </a:prstGeom>
              <a:blipFill>
                <a:blip r:embed="rId2"/>
                <a:stretch>
                  <a:fillRect l="-3232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39F4DBA-4507-434D-9341-444CDEDCAB4C}"/>
                  </a:ext>
                </a:extLst>
              </p:cNvPr>
              <p:cNvSpPr txBox="1"/>
              <p:nvPr/>
            </p:nvSpPr>
            <p:spPr>
              <a:xfrm>
                <a:off x="4854283" y="2582865"/>
                <a:ext cx="37893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analysis</m:t>
                      </m:r>
                      <m:d>
                        <m:dPr>
                          <m:ctrlPr>
                            <a:rPr kumimoji="1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メイリオ" panose="020B0604030504040204" pitchFamily="50" charset="-128"/>
                              <a:cs typeface="+mn-cs"/>
                            </a:rPr>
                            <m:t>"</m:t>
                          </m:r>
                        </m:e>
                      </m:d>
                      <m:r>
                        <a:rPr kumimoji="1" lang="en-US" altLang="ja-JP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Good</m:t>
                      </m:r>
                      <m:r>
                        <m:rPr>
                          <m:nor/>
                        </m:rPr>
                        <a:rPr kumimoji="1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メイリオ" panose="020B0604030504040204" pitchFamily="50" charset="-128"/>
                          <a:cs typeface="+mn-cs"/>
                        </a:rPr>
                        <m:t>"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39F4DBA-4507-434D-9341-444CDEDC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83" y="2582865"/>
                <a:ext cx="3789338" cy="369332"/>
              </a:xfrm>
              <a:prstGeom prst="rect">
                <a:avLst/>
              </a:prstGeom>
              <a:blipFill>
                <a:blip r:embed="rId3"/>
                <a:stretch>
                  <a:fillRect l="-369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A3D3579-F01E-8040-B33F-75A0919F70F1}"/>
              </a:ext>
            </a:extLst>
          </p:cNvPr>
          <p:cNvCxnSpPr>
            <a:cxnSpLocks/>
          </p:cNvCxnSpPr>
          <p:nvPr/>
        </p:nvCxnSpPr>
        <p:spPr>
          <a:xfrm flipH="1">
            <a:off x="3854850" y="2776466"/>
            <a:ext cx="787754" cy="0"/>
          </a:xfrm>
          <a:prstGeom prst="straightConnector1">
            <a:avLst/>
          </a:prstGeom>
          <a:ln w="101600">
            <a:solidFill>
              <a:srgbClr val="005B9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962B41-9F23-4D96-8731-7E430E8CE766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7" name="角丸四角形 29">
            <a:extLst>
              <a:ext uri="{FF2B5EF4-FFF2-40B4-BE49-F238E27FC236}">
                <a16:creationId xmlns:a16="http://schemas.microsoft.com/office/drawing/2014/main" id="{3ACF0AE7-87D4-496B-8BA4-6F38A5A18B58}"/>
              </a:ext>
            </a:extLst>
          </p:cNvPr>
          <p:cNvSpPr/>
          <p:nvPr/>
        </p:nvSpPr>
        <p:spPr>
          <a:xfrm>
            <a:off x="244972" y="88376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decryption function</a:t>
            </a:r>
          </a:p>
        </p:txBody>
      </p:sp>
      <p:sp>
        <p:nvSpPr>
          <p:cNvPr id="38" name="角丸四角形 29">
            <a:extLst>
              <a:ext uri="{FF2B5EF4-FFF2-40B4-BE49-F238E27FC236}">
                <a16:creationId xmlns:a16="http://schemas.microsoft.com/office/drawing/2014/main" id="{D569BCB1-6B3B-492E-AD4F-0FEA558784E9}"/>
              </a:ext>
            </a:extLst>
          </p:cNvPr>
          <p:cNvSpPr/>
          <p:nvPr/>
        </p:nvSpPr>
        <p:spPr>
          <a:xfrm>
            <a:off x="242345" y="1744684"/>
            <a:ext cx="2897969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analysis function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7AA0032-2085-4ACF-B318-47B2DA955150}"/>
              </a:ext>
            </a:extLst>
          </p:cNvPr>
          <p:cNvSpPr/>
          <p:nvPr/>
        </p:nvSpPr>
        <p:spPr>
          <a:xfrm>
            <a:off x="376835" y="2134028"/>
            <a:ext cx="617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analysis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(ciphertext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6666ECD-B528-4890-B333-10849650B000}"/>
              </a:ext>
            </a:extLst>
          </p:cNvPr>
          <p:cNvSpPr txBox="1"/>
          <p:nvPr/>
        </p:nvSpPr>
        <p:spPr>
          <a:xfrm>
            <a:off x="376835" y="1329074"/>
            <a:ext cx="86554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key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,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A9BBBD-4F32-47EB-B663-301B6058FD81}"/>
              </a:ext>
            </a:extLst>
          </p:cNvPr>
          <p:cNvSpPr/>
          <p:nvPr/>
        </p:nvSpPr>
        <p:spPr>
          <a:xfrm>
            <a:off x="3952240" y="1678266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(how?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← </a:t>
            </a: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reverse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shifting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letters)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三角形 14">
            <a:extLst>
              <a:ext uri="{FF2B5EF4-FFF2-40B4-BE49-F238E27FC236}">
                <a16:creationId xmlns:a16="http://schemas.microsoft.com/office/drawing/2014/main" id="{59FDDA43-CC99-409F-8DE9-2A153608CBE6}"/>
              </a:ext>
            </a:extLst>
          </p:cNvPr>
          <p:cNvSpPr/>
          <p:nvPr/>
        </p:nvSpPr>
        <p:spPr>
          <a:xfrm rot="16200000">
            <a:off x="132695" y="3540520"/>
            <a:ext cx="181185" cy="81745"/>
          </a:xfrm>
          <a:prstGeom prst="triangle">
            <a:avLst>
              <a:gd name="adj" fmla="val 0"/>
            </a:avLst>
          </a:prstGeom>
          <a:solidFill>
            <a:srgbClr val="005B94"/>
          </a:solidFill>
          <a:ln w="25400">
            <a:solidFill>
              <a:srgbClr val="005B9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5" name="角丸四角形 17">
            <a:extLst>
              <a:ext uri="{FF2B5EF4-FFF2-40B4-BE49-F238E27FC236}">
                <a16:creationId xmlns:a16="http://schemas.microsoft.com/office/drawing/2014/main" id="{4CA195F6-55FF-420A-B425-4FDEF5C845AD}"/>
              </a:ext>
            </a:extLst>
          </p:cNvPr>
          <p:cNvSpPr/>
          <p:nvPr/>
        </p:nvSpPr>
        <p:spPr>
          <a:xfrm>
            <a:off x="269792" y="3033479"/>
            <a:ext cx="3186282" cy="726274"/>
          </a:xfrm>
          <a:prstGeom prst="roundRect">
            <a:avLst>
              <a:gd name="adj" fmla="val 21990"/>
            </a:avLst>
          </a:prstGeom>
          <a:solidFill>
            <a:schemeClr val="bg1"/>
          </a:solidFill>
          <a:ln w="2540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FA7CCCB-DEDF-48FF-9F34-77C6BA154A74}"/>
              </a:ext>
            </a:extLst>
          </p:cNvPr>
          <p:cNvSpPr txBox="1"/>
          <p:nvPr/>
        </p:nvSpPr>
        <p:spPr>
          <a:xfrm>
            <a:off x="394652" y="3144200"/>
            <a:ext cx="3267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Only need to know the secret key </a:t>
            </a:r>
            <a:r>
              <a: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!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CA0B4B-E1D7-4D95-BF4C-0D9A8159F69C}"/>
              </a:ext>
            </a:extLst>
          </p:cNvPr>
          <p:cNvSpPr txBox="1"/>
          <p:nvPr/>
        </p:nvSpPr>
        <p:spPr>
          <a:xfrm>
            <a:off x="4933761" y="3812686"/>
            <a:ext cx="3600000" cy="30162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def dec(k, c)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endParaRPr lang="ja-JP" altLang="en-US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return</a:t>
            </a:r>
            <a:r>
              <a:rPr lang="ja-JP" altLang="en-US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###### Program ######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= gets.chomp </a:t>
            </a:r>
          </a:p>
          <a:p>
            <a:pPr fontAlgn="base">
              <a:spcAft>
                <a:spcPct val="0"/>
              </a:spcAft>
            </a:pPr>
            <a:endParaRPr lang="en-US" altLang="ja-JP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 = dec(k, ciphertext)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puts(plaintext) 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F1B4686-78D7-4052-AF3D-DA68723E1D07}"/>
              </a:ext>
            </a:extLst>
          </p:cNvPr>
          <p:cNvSpPr txBox="1"/>
          <p:nvPr/>
        </p:nvSpPr>
        <p:spPr>
          <a:xfrm>
            <a:off x="4944532" y="3526630"/>
            <a:ext cx="198015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cryptanalysis.rb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915E2C-4A14-4AE8-9C22-E583CA931156}"/>
              </a:ext>
            </a:extLst>
          </p:cNvPr>
          <p:cNvGrpSpPr/>
          <p:nvPr/>
        </p:nvGrpSpPr>
        <p:grpSpPr>
          <a:xfrm>
            <a:off x="5029049" y="5732827"/>
            <a:ext cx="2880000" cy="360000"/>
            <a:chOff x="587591" y="4651340"/>
            <a:chExt cx="2880000" cy="360000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DC28422-6C00-49F9-8F6B-4D788396489B}"/>
                </a:ext>
              </a:extLst>
            </p:cNvPr>
            <p:cNvSpPr txBox="1"/>
            <p:nvPr/>
          </p:nvSpPr>
          <p:spPr>
            <a:xfrm>
              <a:off x="741782" y="4729435"/>
              <a:ext cx="245861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Compute k</a:t>
              </a:r>
            </a:p>
          </p:txBody>
        </p:sp>
        <p:sp>
          <p:nvSpPr>
            <p:cNvPr id="43" name="角丸四角形 44">
              <a:extLst>
                <a:ext uri="{FF2B5EF4-FFF2-40B4-BE49-F238E27FC236}">
                  <a16:creationId xmlns:a16="http://schemas.microsoft.com/office/drawing/2014/main" id="{4D3C35DB-AE70-429E-BD2F-9F8BD2E45575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B3A2B2F-10BE-4795-99E3-E75232510752}"/>
              </a:ext>
            </a:extLst>
          </p:cNvPr>
          <p:cNvSpPr txBox="1"/>
          <p:nvPr/>
        </p:nvSpPr>
        <p:spPr>
          <a:xfrm>
            <a:off x="545681" y="4110277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def dec(k, c)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endParaRPr lang="ja-JP" altLang="en-US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return</a:t>
            </a:r>
            <a:r>
              <a:rPr lang="ja-JP" altLang="en-US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###### Program ######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 = 7                            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= gets.chomp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 = dec(k, ciphertext)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puts(plaintext) 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F30390-94DF-4F6E-A134-5251A704F8C7}"/>
              </a:ext>
            </a:extLst>
          </p:cNvPr>
          <p:cNvSpPr txBox="1"/>
          <p:nvPr/>
        </p:nvSpPr>
        <p:spPr>
          <a:xfrm>
            <a:off x="545681" y="3821269"/>
            <a:ext cx="129247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decrypt.rb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E5AA24D-08BD-4FB9-BB35-BDC13C64EDB2}"/>
              </a:ext>
            </a:extLst>
          </p:cNvPr>
          <p:cNvGrpSpPr/>
          <p:nvPr/>
        </p:nvGrpSpPr>
        <p:grpSpPr>
          <a:xfrm>
            <a:off x="5083255" y="4173483"/>
            <a:ext cx="2880000" cy="360000"/>
            <a:chOff x="587591" y="4651340"/>
            <a:chExt cx="2880000" cy="36000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DD1F23B-2EBD-48D0-8722-3BF732834124}"/>
                </a:ext>
              </a:extLst>
            </p:cNvPr>
            <p:cNvSpPr txBox="1"/>
            <p:nvPr/>
          </p:nvSpPr>
          <p:spPr>
            <a:xfrm>
              <a:off x="720009" y="4720110"/>
              <a:ext cx="256856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Creating a plain text</a:t>
              </a: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</a:t>
              </a:r>
            </a:p>
          </p:txBody>
        </p:sp>
        <p:sp>
          <p:nvSpPr>
            <p:cNvPr id="52" name="角丸四角形 22">
              <a:extLst>
                <a:ext uri="{FF2B5EF4-FFF2-40B4-BE49-F238E27FC236}">
                  <a16:creationId xmlns:a16="http://schemas.microsoft.com/office/drawing/2014/main" id="{36320FFD-810A-4303-9D93-9FC51985A9DF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4A6F0CD-A7B4-4FD1-8307-48F5D9BA2436}"/>
              </a:ext>
            </a:extLst>
          </p:cNvPr>
          <p:cNvGrpSpPr/>
          <p:nvPr/>
        </p:nvGrpSpPr>
        <p:grpSpPr>
          <a:xfrm>
            <a:off x="755095" y="4386843"/>
            <a:ext cx="2880000" cy="360000"/>
            <a:chOff x="587591" y="4651340"/>
            <a:chExt cx="2880000" cy="36000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953D859-2BE3-4DBD-8730-CB9D1805555F}"/>
                </a:ext>
              </a:extLst>
            </p:cNvPr>
            <p:cNvSpPr txBox="1"/>
            <p:nvPr/>
          </p:nvSpPr>
          <p:spPr>
            <a:xfrm>
              <a:off x="720009" y="4720110"/>
              <a:ext cx="256856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Creating a plain text</a:t>
              </a: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</a:t>
              </a:r>
            </a:p>
          </p:txBody>
        </p:sp>
        <p:sp>
          <p:nvSpPr>
            <p:cNvPr id="56" name="角丸四角形 22">
              <a:extLst>
                <a:ext uri="{FF2B5EF4-FFF2-40B4-BE49-F238E27FC236}">
                  <a16:creationId xmlns:a16="http://schemas.microsoft.com/office/drawing/2014/main" id="{6BFA8D78-E8B7-49AE-8BBC-4C5140CDA488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1" name="角丸四角形 10">
            <a:extLst>
              <a:ext uri="{FF2B5EF4-FFF2-40B4-BE49-F238E27FC236}">
                <a16:creationId xmlns:a16="http://schemas.microsoft.com/office/drawing/2014/main" id="{4F25591E-DACC-4EE2-9B11-2A6A49EEC518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</p:txBody>
      </p:sp>
      <p:sp>
        <p:nvSpPr>
          <p:cNvPr id="32" name="角丸四角形 39">
            <a:extLst>
              <a:ext uri="{FF2B5EF4-FFF2-40B4-BE49-F238E27FC236}">
                <a16:creationId xmlns:a16="http://schemas.microsoft.com/office/drawing/2014/main" id="{DBC22C3E-BB7B-497F-B38F-B2B7F14252BD}"/>
              </a:ext>
            </a:extLst>
          </p:cNvPr>
          <p:cNvSpPr/>
          <p:nvPr/>
        </p:nvSpPr>
        <p:spPr>
          <a:xfrm>
            <a:off x="5338500" y="2994581"/>
            <a:ext cx="3456090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FF00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Practice exercises</a:t>
            </a:r>
          </a:p>
        </p:txBody>
      </p:sp>
    </p:spTree>
    <p:extLst>
      <p:ext uri="{BB962C8B-B14F-4D97-AF65-F5344CB8AC3E}">
        <p14:creationId xmlns:p14="http://schemas.microsoft.com/office/powerpoint/2010/main" val="26565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F89C7B14-9F7D-F441-B061-A085D358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87" y="5598587"/>
            <a:ext cx="5481795" cy="126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71B25472-7EE2-8F48-A665-EE1CEB8244E4}"/>
              </a:ext>
            </a:extLst>
          </p:cNvPr>
          <p:cNvSpPr/>
          <p:nvPr/>
        </p:nvSpPr>
        <p:spPr>
          <a:xfrm>
            <a:off x="1171013" y="4169824"/>
            <a:ext cx="7302425" cy="1224901"/>
          </a:xfrm>
          <a:prstGeom prst="roundRect">
            <a:avLst>
              <a:gd name="adj" fmla="val 10020"/>
            </a:avLst>
          </a:prstGeom>
          <a:solidFill>
            <a:schemeClr val="bg1"/>
          </a:solidFill>
          <a:ln w="25400">
            <a:solidFill>
              <a:srgbClr val="005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Count the frequency of each </a:t>
            </a:r>
            <a:r>
              <a:rPr lang="en-US" altLang="ja-JP" sz="24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character type 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 a given ciphertext.  An array </a:t>
            </a:r>
            <a:r>
              <a:rPr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freq</a:t>
            </a:r>
            <a:r>
              <a:rPr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[0]〜</a:t>
            </a:r>
            <a:r>
              <a:rPr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freq</a:t>
            </a:r>
            <a:r>
              <a:rPr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[25]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is used to keep # of occurrences..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F7275E-2AE7-924E-AA49-2AAC1664B0B8}"/>
              </a:ext>
            </a:extLst>
          </p:cNvPr>
          <p:cNvGrpSpPr/>
          <p:nvPr/>
        </p:nvGrpSpPr>
        <p:grpSpPr>
          <a:xfrm>
            <a:off x="1902408" y="1321262"/>
            <a:ext cx="5317542" cy="2330502"/>
            <a:chOff x="3998647" y="1175371"/>
            <a:chExt cx="5317542" cy="2330502"/>
          </a:xfrm>
        </p:grpSpPr>
        <p:sp>
          <p:nvSpPr>
            <p:cNvPr id="33" name="メモ 32">
              <a:extLst>
                <a:ext uri="{FF2B5EF4-FFF2-40B4-BE49-F238E27FC236}">
                  <a16:creationId xmlns:a16="http://schemas.microsoft.com/office/drawing/2014/main" id="{F63F2311-5AD6-3845-B38E-EFF72B22D5FB}"/>
                </a:ext>
              </a:extLst>
            </p:cNvPr>
            <p:cNvSpPr/>
            <p:nvPr/>
          </p:nvSpPr>
          <p:spPr>
            <a:xfrm>
              <a:off x="3998647" y="1175371"/>
              <a:ext cx="5177103" cy="2330502"/>
            </a:xfrm>
            <a:prstGeom prst="foldedCorner">
              <a:avLst>
                <a:gd name="adj" fmla="val 9946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0D6F894-DF06-564B-81DA-9CF3814001F6}"/>
                </a:ext>
              </a:extLst>
            </p:cNvPr>
            <p:cNvSpPr txBox="1"/>
            <p:nvPr/>
          </p:nvSpPr>
          <p:spPr>
            <a:xfrm>
              <a:off x="4040193" y="1197549"/>
              <a:ext cx="5275996" cy="2308324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krophv kdg ehhq vhdwhg iru vrph krxuv lq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vlohqfh zlwk klv orqj, wklq edfn fxuyhg ryhu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fkhplfdo yhvvho lq zklfk kh zdv euhzlqj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sduwlfxoduob pdorgrurxv surgxfw.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klv khdg zdv vxqn xsrq klv euhdvw, dqg kh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orrnhg iurp pb srlqw ri ylhz olnh d vwudqjh,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odqn elug, zlwk gxoo juhb soxpdjh dqg </a:t>
              </a:r>
            </a:p>
            <a:p>
              <a:r>
                <a:rPr lang="en-US" altLang="ja-JP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eodfn wrs-nqrw.</a:t>
              </a:r>
              <a:endParaRPr lang="ja-JP" altLang="en-US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397B8FE-0D95-804D-893C-561C7C410A78}"/>
              </a:ext>
            </a:extLst>
          </p:cNvPr>
          <p:cNvCxnSpPr>
            <a:cxnSpLocks/>
          </p:cNvCxnSpPr>
          <p:nvPr/>
        </p:nvCxnSpPr>
        <p:spPr>
          <a:xfrm>
            <a:off x="4577485" y="3770301"/>
            <a:ext cx="0" cy="399523"/>
          </a:xfrm>
          <a:prstGeom prst="straightConnector1">
            <a:avLst/>
          </a:prstGeom>
          <a:ln w="101600">
            <a:solidFill>
              <a:srgbClr val="005B94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46">
            <a:extLst>
              <a:ext uri="{FF2B5EF4-FFF2-40B4-BE49-F238E27FC236}">
                <a16:creationId xmlns:a16="http://schemas.microsoft.com/office/drawing/2014/main" id="{DF8D32FF-89E8-834D-A69F-1E390EBA67C3}"/>
              </a:ext>
            </a:extLst>
          </p:cNvPr>
          <p:cNvSpPr txBox="1"/>
          <p:nvPr/>
        </p:nvSpPr>
        <p:spPr>
          <a:xfrm>
            <a:off x="4143763" y="5859668"/>
            <a:ext cx="13849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                </a:t>
            </a:r>
            <a:endParaRPr lang="ja-JP" altLang="en-US" sz="2000" dirty="0">
              <a:solidFill>
                <a:srgbClr val="000000"/>
              </a:solidFill>
              <a:highlight>
                <a:srgbClr val="FFFEF8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46">
            <a:extLst>
              <a:ext uri="{FF2B5EF4-FFF2-40B4-BE49-F238E27FC236}">
                <a16:creationId xmlns:a16="http://schemas.microsoft.com/office/drawing/2014/main" id="{C374D5DE-1DB6-804F-A08A-8DB16EB4B120}"/>
              </a:ext>
            </a:extLst>
          </p:cNvPr>
          <p:cNvSpPr txBox="1"/>
          <p:nvPr/>
        </p:nvSpPr>
        <p:spPr>
          <a:xfrm>
            <a:off x="1536774" y="6414725"/>
            <a:ext cx="123213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array </a:t>
            </a:r>
            <a:r>
              <a:rPr lang="en-US" altLang="ja-JP" sz="2000" dirty="0" err="1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freq</a:t>
            </a:r>
            <a:endParaRPr lang="ja-JP" altLang="en-US" sz="2000" dirty="0">
              <a:solidFill>
                <a:srgbClr val="000000"/>
              </a:solidFill>
              <a:highlight>
                <a:srgbClr val="FFFEF8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角丸四角形 10">
            <a:extLst>
              <a:ext uri="{FF2B5EF4-FFF2-40B4-BE49-F238E27FC236}">
                <a16:creationId xmlns:a16="http://schemas.microsoft.com/office/drawing/2014/main" id="{02EBD827-4EDB-49BE-9FEE-D4F2D68B6F87}"/>
              </a:ext>
            </a:extLst>
          </p:cNvPr>
          <p:cNvSpPr/>
          <p:nvPr/>
        </p:nvSpPr>
        <p:spPr>
          <a:xfrm>
            <a:off x="4464038" y="37928"/>
            <a:ext cx="4018109" cy="686797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1. Count char.’s frequency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A7C722-7D92-4343-B749-C400115E1C31}"/>
              </a:ext>
            </a:extLst>
          </p:cNvPr>
          <p:cNvSpPr txBox="1"/>
          <p:nvPr/>
        </p:nvSpPr>
        <p:spPr>
          <a:xfrm>
            <a:off x="5954731" y="996504"/>
            <a:ext cx="12523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CE2A0-4A04-48FB-9BAF-AD80C4385176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1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F7275E-2AE7-924E-AA49-2AAC1664B0B8}"/>
              </a:ext>
            </a:extLst>
          </p:cNvPr>
          <p:cNvGrpSpPr/>
          <p:nvPr/>
        </p:nvGrpSpPr>
        <p:grpSpPr>
          <a:xfrm>
            <a:off x="4120567" y="1144471"/>
            <a:ext cx="4764955" cy="2190300"/>
            <a:chOff x="3998647" y="1144471"/>
            <a:chExt cx="4764955" cy="2190300"/>
          </a:xfrm>
        </p:grpSpPr>
        <p:sp>
          <p:nvSpPr>
            <p:cNvPr id="33" name="メモ 32">
              <a:extLst>
                <a:ext uri="{FF2B5EF4-FFF2-40B4-BE49-F238E27FC236}">
                  <a16:creationId xmlns:a16="http://schemas.microsoft.com/office/drawing/2014/main" id="{F63F2311-5AD6-3845-B38E-EFF72B22D5FB}"/>
                </a:ext>
              </a:extLst>
            </p:cNvPr>
            <p:cNvSpPr/>
            <p:nvPr/>
          </p:nvSpPr>
          <p:spPr>
            <a:xfrm>
              <a:off x="3998647" y="1144471"/>
              <a:ext cx="4764955" cy="2190300"/>
            </a:xfrm>
            <a:prstGeom prst="foldedCorner">
              <a:avLst>
                <a:gd name="adj" fmla="val 9946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0D6F894-DF06-564B-81DA-9CF3814001F6}"/>
                </a:ext>
              </a:extLst>
            </p:cNvPr>
            <p:cNvSpPr txBox="1"/>
            <p:nvPr/>
          </p:nvSpPr>
          <p:spPr>
            <a:xfrm>
              <a:off x="4040193" y="1197549"/>
              <a:ext cx="4723409" cy="2062103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krophv kdg ehhq vhdwhg iru vrph krxuv lq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vlohqfh zlwk klv orqj, wklq edfn fxuyhg ryhu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fkhplfdo yhvvho lq zklfk kh zdv euhzlqj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sduwlfxoduob pdorgrurxv surgxfw.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klv khdg zdv vxqn xsrq klv euhdvw, dqg kh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orrnhg iurp pb srlqw ri ylhz olnh d vwudqjh,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odqn elug, zlwk gxoo juhb soxpdjh dqg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eodfn wrs-nqrw.</a:t>
              </a:r>
              <a:endParaRPr lang="ja-JP" altLang="en-US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AD3B0B-1410-E64C-B9B1-D5BB91211A91}"/>
              </a:ext>
            </a:extLst>
          </p:cNvPr>
          <p:cNvGrpSpPr/>
          <p:nvPr/>
        </p:nvGrpSpPr>
        <p:grpSpPr>
          <a:xfrm>
            <a:off x="5346700" y="6079980"/>
            <a:ext cx="3539251" cy="668327"/>
            <a:chOff x="6010552" y="4714632"/>
            <a:chExt cx="2215634" cy="668327"/>
          </a:xfrm>
        </p:grpSpPr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5B519019-FB1F-B142-A843-083558EB7B4D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角丸四角形 39">
              <a:extLst>
                <a:ext uri="{FF2B5EF4-FFF2-40B4-BE49-F238E27FC236}">
                  <a16:creationId xmlns:a16="http://schemas.microsoft.com/office/drawing/2014/main" id="{D8EB3B97-F8B6-8A41-8F4D-6E63E6DDFBEF}"/>
                </a:ext>
              </a:extLst>
            </p:cNvPr>
            <p:cNvSpPr/>
            <p:nvPr/>
          </p:nvSpPr>
          <p:spPr>
            <a:xfrm>
              <a:off x="6010552" y="4878960"/>
              <a:ext cx="2215634" cy="5039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57D6EB-BB83-FF45-8EF0-1EEA85725F3F}"/>
                </a:ext>
              </a:extLst>
            </p:cNvPr>
            <p:cNvSpPr txBox="1"/>
            <p:nvPr/>
          </p:nvSpPr>
          <p:spPr>
            <a:xfrm>
              <a:off x="6079323" y="5008655"/>
              <a:ext cx="2046283" cy="276999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It’s like drawing tally marks. 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D07556-FD55-43C6-8D87-DB6F19884D0B}"/>
              </a:ext>
            </a:extLst>
          </p:cNvPr>
          <p:cNvSpPr txBox="1"/>
          <p:nvPr/>
        </p:nvSpPr>
        <p:spPr>
          <a:xfrm>
            <a:off x="7633557" y="894179"/>
            <a:ext cx="12523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772A652-820D-4B12-9CEA-17D1E5CA42C3}"/>
              </a:ext>
            </a:extLst>
          </p:cNvPr>
          <p:cNvGrpSpPr/>
          <p:nvPr/>
        </p:nvGrpSpPr>
        <p:grpSpPr>
          <a:xfrm>
            <a:off x="3461834" y="4906941"/>
            <a:ext cx="5100066" cy="1061735"/>
            <a:chOff x="3461834" y="5059341"/>
            <a:chExt cx="5100066" cy="1061735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89C7B14-9F7D-F441-B061-A085D358E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58" y="5059341"/>
              <a:ext cx="4617942" cy="1061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27" name="テキスト ボックス 46">
              <a:extLst>
                <a:ext uri="{FF2B5EF4-FFF2-40B4-BE49-F238E27FC236}">
                  <a16:creationId xmlns:a16="http://schemas.microsoft.com/office/drawing/2014/main" id="{956EA5E1-4CF4-E24F-AF4D-BDCA36DDFF41}"/>
                </a:ext>
              </a:extLst>
            </p:cNvPr>
            <p:cNvSpPr txBox="1"/>
            <p:nvPr/>
          </p:nvSpPr>
          <p:spPr>
            <a:xfrm>
              <a:off x="5907886" y="5247935"/>
              <a:ext cx="147001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highlight>
                    <a:srgbClr val="FFFEF8"/>
                  </a:highlight>
                  <a:latin typeface="Meiryo" panose="020B0604030504040204" pitchFamily="34" charset="-128"/>
                  <a:ea typeface="Meiryo" panose="020B0604030504040204" pitchFamily="34" charset="-128"/>
                </a:rPr>
                <a:t>value of diff</a:t>
              </a:r>
              <a:endParaRPr lang="ja-JP" altLang="en-US" sz="2000" dirty="0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テキスト ボックス 46">
              <a:extLst>
                <a:ext uri="{FF2B5EF4-FFF2-40B4-BE49-F238E27FC236}">
                  <a16:creationId xmlns:a16="http://schemas.microsoft.com/office/drawing/2014/main" id="{53200CCC-C151-FE48-BB12-D3C18C460DDB}"/>
                </a:ext>
              </a:extLst>
            </p:cNvPr>
            <p:cNvSpPr txBox="1"/>
            <p:nvPr/>
          </p:nvSpPr>
          <p:spPr>
            <a:xfrm>
              <a:off x="3461834" y="5751891"/>
              <a:ext cx="123213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highlight>
                    <a:srgbClr val="FFFEF8"/>
                  </a:highlight>
                  <a:latin typeface="Meiryo" panose="020B0604030504040204" pitchFamily="34" charset="-128"/>
                  <a:ea typeface="Meiryo" panose="020B0604030504040204" pitchFamily="34" charset="-128"/>
                </a:rPr>
                <a:t>array </a:t>
              </a:r>
              <a:r>
                <a:rPr lang="en-US" altLang="ja-JP" sz="2000" dirty="0" err="1">
                  <a:solidFill>
                    <a:srgbClr val="000000"/>
                  </a:solidFill>
                  <a:highlight>
                    <a:srgbClr val="FFFEF8"/>
                  </a:highlight>
                  <a:latin typeface="Meiryo" panose="020B0604030504040204" pitchFamily="34" charset="-128"/>
                  <a:ea typeface="Meiryo" panose="020B0604030504040204" pitchFamily="34" charset="-128"/>
                </a:rPr>
                <a:t>freq</a:t>
              </a:r>
              <a:endParaRPr lang="ja-JP" altLang="en-US" sz="2000" dirty="0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テキスト ボックス 46">
              <a:extLst>
                <a:ext uri="{FF2B5EF4-FFF2-40B4-BE49-F238E27FC236}">
                  <a16:creationId xmlns:a16="http://schemas.microsoft.com/office/drawing/2014/main" id="{8A19C7D4-8DB0-4E43-B0A8-FC34B71EE46A}"/>
                </a:ext>
              </a:extLst>
            </p:cNvPr>
            <p:cNvSpPr txBox="1"/>
            <p:nvPr/>
          </p:nvSpPr>
          <p:spPr>
            <a:xfrm>
              <a:off x="5731330" y="5212382"/>
              <a:ext cx="1756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highlight>
                    <a:srgbClr val="FFFEF8"/>
                  </a:highlight>
                  <a:latin typeface="Meiryo" panose="020B0604030504040204" pitchFamily="34" charset="-128"/>
                  <a:ea typeface="Meiryo" panose="020B0604030504040204" pitchFamily="34" charset="-128"/>
                </a:rPr>
                <a:t>                </a:t>
              </a:r>
              <a:endParaRPr lang="ja-JP" altLang="en-US" sz="2000" dirty="0">
                <a:solidFill>
                  <a:srgbClr val="000000"/>
                </a:solidFill>
                <a:highlight>
                  <a:srgbClr val="FFFEF8"/>
                </a:highlight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58963272-84BB-43C2-B906-29BBF0FB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16" y="3222687"/>
            <a:ext cx="4950618" cy="155154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93A4898-1E2B-45A3-8CBD-778970752FB4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2" name="角丸四角形 10">
            <a:extLst>
              <a:ext uri="{FF2B5EF4-FFF2-40B4-BE49-F238E27FC236}">
                <a16:creationId xmlns:a16="http://schemas.microsoft.com/office/drawing/2014/main" id="{8EFA75BB-BE0D-46D7-A3A1-620A28F8A54D}"/>
              </a:ext>
            </a:extLst>
          </p:cNvPr>
          <p:cNvSpPr/>
          <p:nvPr/>
        </p:nvSpPr>
        <p:spPr>
          <a:xfrm>
            <a:off x="4464038" y="37928"/>
            <a:ext cx="4018109" cy="686797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1. Count char.’s frequency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39E222D-2853-414B-8538-9847105211A3}"/>
              </a:ext>
            </a:extLst>
          </p:cNvPr>
          <p:cNvGrpSpPr/>
          <p:nvPr/>
        </p:nvGrpSpPr>
        <p:grpSpPr>
          <a:xfrm>
            <a:off x="149442" y="877415"/>
            <a:ext cx="3958799" cy="4361209"/>
            <a:chOff x="149442" y="877415"/>
            <a:chExt cx="3958799" cy="4361209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6B6462F-7FAD-E144-8FD2-8130AFA60397}"/>
                </a:ext>
              </a:extLst>
            </p:cNvPr>
            <p:cNvSpPr txBox="1"/>
            <p:nvPr/>
          </p:nvSpPr>
          <p:spPr>
            <a:xfrm>
              <a:off x="179922" y="1206751"/>
              <a:ext cx="3928319" cy="403187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# prepare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code_a = 97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ciphertext = gets.chomp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leng = </a:t>
              </a:r>
              <a:r>
                <a:rPr kumimoji="0" lang="en-US" altLang="ja-JP" kern="0" dirty="0" err="1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ciphertext.length</a:t>
              </a:r>
              <a:endParaRPr kumimoji="0" lang="en-US" altLang="ja-JP" kern="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aa = </a:t>
              </a: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ciphertext.unpack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("C*")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freq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= </a:t>
              </a:r>
              <a:r>
                <a:rPr kumimoji="0" lang="en-US" altLang="ja-JP" kern="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Array.new(26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,</a:t>
              </a: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0)</a:t>
              </a:r>
            </a:p>
            <a:p>
              <a:pPr lvl="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latin typeface="Meiryo" panose="020B0604030504040204" pitchFamily="34" charset="-128"/>
                  <a:ea typeface="Meiryo" panose="020B0604030504040204" pitchFamily="34" charset="-128"/>
                </a:rPr>
                <a:t># </a:t>
              </a:r>
              <a:r>
                <a:rPr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count freq. of each char. type </a:t>
              </a:r>
              <a:endParaRPr kumimoji="0" lang="en-US" altLang="ja-JP" kern="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for  </a:t>
              </a: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in 0..(leng-1)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</a:t>
              </a: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dist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= aa[ i ] – code_a</a:t>
              </a:r>
            </a:p>
            <a:p>
              <a:pPr lvl="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kumimoji="0" lang="en-US" altLang="ja-JP" sz="14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 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update values of </a:t>
              </a: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freq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[</a:t>
              </a:r>
              <a:r>
                <a:rPr kumimoji="0" lang="en-US" altLang="ja-JP" kern="0" dirty="0" err="1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dist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]</a:t>
              </a:r>
            </a:p>
            <a:p>
              <a:pPr lvl="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end 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puts(</a:t>
              </a:r>
              <a:r>
                <a:rPr kumimoji="0" lang="en-US" altLang="ja-JP" kern="0" dirty="0" err="1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freq</a:t>
              </a:r>
              <a:r>
                <a:rPr kumimoji="0" lang="en-US" altLang="ja-JP" kern="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)                       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C92D7C0-0AC8-E041-B610-E1B596E20418}"/>
                </a:ext>
              </a:extLst>
            </p:cNvPr>
            <p:cNvSpPr txBox="1"/>
            <p:nvPr/>
          </p:nvSpPr>
          <p:spPr>
            <a:xfrm>
              <a:off x="149442" y="877415"/>
              <a:ext cx="129567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count part</a:t>
              </a:r>
              <a:endParaRPr lang="ja-JP" altLang="en-US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4AC29717-D43D-5445-8F30-0D8CF715B4BD}"/>
                </a:ext>
              </a:extLst>
            </p:cNvPr>
            <p:cNvSpPr/>
            <p:nvPr/>
          </p:nvSpPr>
          <p:spPr>
            <a:xfrm>
              <a:off x="520631" y="3881237"/>
              <a:ext cx="3076009" cy="47386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1F64E8B-7818-4D65-AC67-72320DEB6DBB}"/>
              </a:ext>
            </a:extLst>
          </p:cNvPr>
          <p:cNvGrpSpPr/>
          <p:nvPr/>
        </p:nvGrpSpPr>
        <p:grpSpPr>
          <a:xfrm>
            <a:off x="125903" y="2902765"/>
            <a:ext cx="1556836" cy="2392741"/>
            <a:chOff x="-419780" y="2997093"/>
            <a:chExt cx="1556836" cy="2392741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0FEA338-940D-435D-AEFA-BD6DFFFB6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3" y="2997093"/>
              <a:ext cx="1" cy="19310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B8D5CC4-BAB9-4B0C-9B92-EB3E57ED9387}"/>
                </a:ext>
              </a:extLst>
            </p:cNvPr>
            <p:cNvSpPr/>
            <p:nvPr/>
          </p:nvSpPr>
          <p:spPr>
            <a:xfrm>
              <a:off x="-419780" y="4928169"/>
              <a:ext cx="15568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2400" kern="0" dirty="0" err="1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max_dist</a:t>
              </a:r>
              <a:endParaRPr lang="ja-JP" altLang="en-US" sz="2400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F7275E-2AE7-924E-AA49-2AAC1664B0B8}"/>
              </a:ext>
            </a:extLst>
          </p:cNvPr>
          <p:cNvGrpSpPr/>
          <p:nvPr/>
        </p:nvGrpSpPr>
        <p:grpSpPr>
          <a:xfrm>
            <a:off x="545683" y="947701"/>
            <a:ext cx="8052632" cy="1499628"/>
            <a:chOff x="3998647" y="1144471"/>
            <a:chExt cx="4669117" cy="1499628"/>
          </a:xfrm>
        </p:grpSpPr>
        <p:sp>
          <p:nvSpPr>
            <p:cNvPr id="33" name="メモ 32">
              <a:extLst>
                <a:ext uri="{FF2B5EF4-FFF2-40B4-BE49-F238E27FC236}">
                  <a16:creationId xmlns:a16="http://schemas.microsoft.com/office/drawing/2014/main" id="{F63F2311-5AD6-3845-B38E-EFF72B22D5FB}"/>
                </a:ext>
              </a:extLst>
            </p:cNvPr>
            <p:cNvSpPr/>
            <p:nvPr/>
          </p:nvSpPr>
          <p:spPr>
            <a:xfrm>
              <a:off x="3998647" y="1144471"/>
              <a:ext cx="4669117" cy="1499326"/>
            </a:xfrm>
            <a:prstGeom prst="foldedCorner">
              <a:avLst>
                <a:gd name="adj" fmla="val 9946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0D6F894-DF06-564B-81DA-9CF3814001F6}"/>
                </a:ext>
              </a:extLst>
            </p:cNvPr>
            <p:cNvSpPr txBox="1"/>
            <p:nvPr/>
          </p:nvSpPr>
          <p:spPr>
            <a:xfrm>
              <a:off x="4040193" y="1197549"/>
              <a:ext cx="4616113" cy="144655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krop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 kdg e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 v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dw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iru vrp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krxuv lq vlo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qf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zlwk klv orqj, wklq edfn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fxuy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ry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u A fk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plfdo 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vv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 lq zklfk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zdv eu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zlqj A sduwlfxoduob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pdorgrurxv surgxfw. klv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dg zdv vxqn xsrq klv eu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dvw, dqg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orrn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iurp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pb srlqw ri yl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 oln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d vwudqj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, odqn elug, zlwk gxoo ju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b soxpdj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dqg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eodfn wrs-nqrw.</a:t>
              </a:r>
              <a:endParaRPr lang="ja-JP" altLang="en-US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1EA869-E497-B242-B09F-C72974F4A384}"/>
              </a:ext>
            </a:extLst>
          </p:cNvPr>
          <p:cNvSpPr txBox="1"/>
          <p:nvPr/>
        </p:nvSpPr>
        <p:spPr>
          <a:xfrm>
            <a:off x="545683" y="2580754"/>
            <a:ext cx="6078637" cy="3442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B0F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</a:t>
            </a:r>
            <a:r>
              <a:rPr lang="en-US" altLang="ja-JP" sz="24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appears 24 times, which is the most.</a:t>
            </a:r>
            <a:endParaRPr lang="ja-JP" altLang="en-US" sz="24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0602FEE8-89C9-484A-AD20-DC990815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978040"/>
            <a:ext cx="5400040" cy="3822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3" name="角丸四角形 10">
            <a:extLst>
              <a:ext uri="{FF2B5EF4-FFF2-40B4-BE49-F238E27FC236}">
                <a16:creationId xmlns:a16="http://schemas.microsoft.com/office/drawing/2014/main" id="{69A466DD-CBE0-4685-8F3A-CEB9E57CD741}"/>
              </a:ext>
            </a:extLst>
          </p:cNvPr>
          <p:cNvSpPr/>
          <p:nvPr/>
        </p:nvSpPr>
        <p:spPr>
          <a:xfrm>
            <a:off x="4479116" y="37928"/>
            <a:ext cx="4020450" cy="686797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2. Find the one appears most</a:t>
            </a:r>
            <a:r>
              <a:rPr lang="ja-JP" altLang="en-US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altLang="ja-JP" sz="2000" dirty="0">
              <a:solidFill>
                <a:prstClr val="white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6F75C7-9F5F-472B-B62F-84F5E7978E8E}"/>
              </a:ext>
            </a:extLst>
          </p:cNvPr>
          <p:cNvGrpSpPr/>
          <p:nvPr/>
        </p:nvGrpSpPr>
        <p:grpSpPr>
          <a:xfrm>
            <a:off x="66041" y="3267158"/>
            <a:ext cx="3693159" cy="1110945"/>
            <a:chOff x="66041" y="3267158"/>
            <a:chExt cx="3693159" cy="1110945"/>
          </a:xfrm>
        </p:grpSpPr>
        <p:sp>
          <p:nvSpPr>
            <p:cNvPr id="16" name="三角形 14">
              <a:extLst>
                <a:ext uri="{FF2B5EF4-FFF2-40B4-BE49-F238E27FC236}">
                  <a16:creationId xmlns:a16="http://schemas.microsoft.com/office/drawing/2014/main" id="{695938A9-80C5-45DF-A7A0-781FF7062826}"/>
                </a:ext>
              </a:extLst>
            </p:cNvPr>
            <p:cNvSpPr/>
            <p:nvPr/>
          </p:nvSpPr>
          <p:spPr>
            <a:xfrm rot="16200000">
              <a:off x="81759" y="3972920"/>
              <a:ext cx="187003" cy="218440"/>
            </a:xfrm>
            <a:prstGeom prst="triangle">
              <a:avLst>
                <a:gd name="adj" fmla="val 0"/>
              </a:avLst>
            </a:prstGeom>
            <a:solidFill>
              <a:srgbClr val="005B94"/>
            </a:solidFill>
            <a:ln w="25400">
              <a:solidFill>
                <a:srgbClr val="005B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角丸四角形 17">
              <a:extLst>
                <a:ext uri="{FF2B5EF4-FFF2-40B4-BE49-F238E27FC236}">
                  <a16:creationId xmlns:a16="http://schemas.microsoft.com/office/drawing/2014/main" id="{00984C9C-9EA8-4762-9551-E2F136F69E5E}"/>
                </a:ext>
              </a:extLst>
            </p:cNvPr>
            <p:cNvSpPr/>
            <p:nvPr/>
          </p:nvSpPr>
          <p:spPr>
            <a:xfrm>
              <a:off x="310432" y="3267158"/>
              <a:ext cx="3448768" cy="1110945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B993F07-B376-4FD0-BCB6-3676454F7EA0}"/>
                </a:ext>
              </a:extLst>
            </p:cNvPr>
            <p:cNvSpPr txBox="1"/>
            <p:nvPr/>
          </p:nvSpPr>
          <p:spPr>
            <a:xfrm>
              <a:off x="435292" y="3377880"/>
              <a:ext cx="3267651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The letter of the alphabet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that appears most often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in English is “e.”</a:t>
              </a: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782C19-3AC1-484D-BA1D-BF22FD5FD0CC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3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F7275E-2AE7-924E-AA49-2AAC1664B0B8}"/>
              </a:ext>
            </a:extLst>
          </p:cNvPr>
          <p:cNvGrpSpPr/>
          <p:nvPr/>
        </p:nvGrpSpPr>
        <p:grpSpPr>
          <a:xfrm>
            <a:off x="545683" y="947701"/>
            <a:ext cx="8052632" cy="1499628"/>
            <a:chOff x="3998647" y="1144471"/>
            <a:chExt cx="4669117" cy="1499628"/>
          </a:xfrm>
        </p:grpSpPr>
        <p:sp>
          <p:nvSpPr>
            <p:cNvPr id="33" name="メモ 32">
              <a:extLst>
                <a:ext uri="{FF2B5EF4-FFF2-40B4-BE49-F238E27FC236}">
                  <a16:creationId xmlns:a16="http://schemas.microsoft.com/office/drawing/2014/main" id="{F63F2311-5AD6-3845-B38E-EFF72B22D5FB}"/>
                </a:ext>
              </a:extLst>
            </p:cNvPr>
            <p:cNvSpPr/>
            <p:nvPr/>
          </p:nvSpPr>
          <p:spPr>
            <a:xfrm>
              <a:off x="3998647" y="1144471"/>
              <a:ext cx="4669117" cy="1499326"/>
            </a:xfrm>
            <a:prstGeom prst="foldedCorner">
              <a:avLst>
                <a:gd name="adj" fmla="val 9946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0D6F894-DF06-564B-81DA-9CF3814001F6}"/>
                </a:ext>
              </a:extLst>
            </p:cNvPr>
            <p:cNvSpPr txBox="1"/>
            <p:nvPr/>
          </p:nvSpPr>
          <p:spPr>
            <a:xfrm>
              <a:off x="4040193" y="1197549"/>
              <a:ext cx="4616113" cy="144655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krop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 kdg e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 v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dw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iru vrp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krxuv lq vlo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qf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zlwk klv orqj, wklq edfn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fxuy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ry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u A fk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plfdo y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vv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o lq zklfk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zdv eu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zlqj A sduwlfxoduob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pdorgrurxv surgxfw. klv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dg zdv vxqn xsrq klv eu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dvw, dqg k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orrn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 iurp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pb srlqw ri yl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 oln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d vwudqj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, odqn elug, zlwk gxoo ju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b soxpdj</a:t>
              </a:r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dqg </a:t>
              </a:r>
            </a:p>
            <a:p>
              <a:r>
                <a:rPr lang="en-US" altLang="ja-JP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 eodfn wrs-nqrw.</a:t>
              </a:r>
              <a:endParaRPr lang="ja-JP" altLang="en-US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1EA869-E497-B242-B09F-C72974F4A384}"/>
              </a:ext>
            </a:extLst>
          </p:cNvPr>
          <p:cNvSpPr txBox="1"/>
          <p:nvPr/>
        </p:nvSpPr>
        <p:spPr>
          <a:xfrm>
            <a:off x="545683" y="2580754"/>
            <a:ext cx="6078637" cy="3442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B0F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</a:t>
            </a:r>
            <a:r>
              <a:rPr lang="en-US" altLang="ja-JP" sz="24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appears 24 times, which is the most.</a:t>
            </a:r>
            <a:endParaRPr lang="ja-JP" altLang="en-US" sz="24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15C3786-536D-44A0-A4FD-2B20DF20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96963"/>
              </p:ext>
            </p:extLst>
          </p:nvPr>
        </p:nvGraphicFramePr>
        <p:xfrm>
          <a:off x="200154" y="3114266"/>
          <a:ext cx="8744351" cy="1377947"/>
        </p:xfrm>
        <a:graphic>
          <a:graphicData uri="http://schemas.openxmlformats.org/drawingml/2006/table">
            <a:tbl>
              <a:tblPr/>
              <a:tblGrid>
                <a:gridCol w="32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69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4999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</a:txBody>
                  <a:tcPr marL="6982" marR="6982" marT="69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g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j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q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z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1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↓　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↓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5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21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22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23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24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</a:t>
                      </a: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4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24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・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ctr" fontAlgn="ctr"/>
                      <a:endParaRPr lang="en-US" altLang="ja-JP" sz="1300" b="0" i="0" u="none" strike="noStrike" dirty="0">
                        <a:solidFill>
                          <a:srgbClr val="CC0066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　</a:t>
                      </a:r>
                    </a:p>
                  </a:txBody>
                  <a:tcPr marL="6982" marR="6982" marT="6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円/楕円 44">
            <a:extLst>
              <a:ext uri="{FF2B5EF4-FFF2-40B4-BE49-F238E27FC236}">
                <a16:creationId xmlns:a16="http://schemas.microsoft.com/office/drawing/2014/main" id="{6945BAD9-1AB0-41DA-9769-EC59A7A341D0}"/>
              </a:ext>
            </a:extLst>
          </p:cNvPr>
          <p:cNvSpPr/>
          <p:nvPr/>
        </p:nvSpPr>
        <p:spPr>
          <a:xfrm>
            <a:off x="2529078" y="3711131"/>
            <a:ext cx="324000" cy="32400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6172793-A318-416F-B73A-8F20B7D70019}"/>
              </a:ext>
            </a:extLst>
          </p:cNvPr>
          <p:cNvCxnSpPr>
            <a:cxnSpLocks/>
          </p:cNvCxnSpPr>
          <p:nvPr/>
        </p:nvCxnSpPr>
        <p:spPr>
          <a:xfrm flipH="1" flipV="1">
            <a:off x="1788160" y="3290617"/>
            <a:ext cx="740918" cy="501500"/>
          </a:xfrm>
          <a:prstGeom prst="line">
            <a:avLst/>
          </a:prstGeom>
          <a:ln w="31750">
            <a:solidFill>
              <a:srgbClr val="00B0F0">
                <a:alpha val="70000"/>
              </a:srgb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1FCD01-486F-4B69-845C-4A88DCEC7E22}"/>
              </a:ext>
            </a:extLst>
          </p:cNvPr>
          <p:cNvSpPr txBox="1"/>
          <p:nvPr/>
        </p:nvSpPr>
        <p:spPr>
          <a:xfrm>
            <a:off x="7157858" y="4035131"/>
            <a:ext cx="178754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Value of 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diff</a:t>
            </a:r>
            <a:endParaRPr lang="ja-JP" altLang="en-US" sz="24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3A4618-940F-4C48-A15A-E3902077D038}"/>
              </a:ext>
            </a:extLst>
          </p:cNvPr>
          <p:cNvSpPr txBox="1"/>
          <p:nvPr/>
        </p:nvSpPr>
        <p:spPr>
          <a:xfrm>
            <a:off x="6792484" y="5701776"/>
            <a:ext cx="1994700" cy="626701"/>
          </a:xfrm>
          <a:prstGeom prst="rect">
            <a:avLst/>
          </a:prstGeom>
          <a:solidFill>
            <a:srgbClr val="00B0F0">
              <a:alpha val="10000"/>
            </a:srgbClr>
          </a:solidFill>
        </p:spPr>
        <p:txBody>
          <a:bodyPr wrap="square" lIns="0" tIns="7200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5B94"/>
                </a:solidFill>
                <a:latin typeface="+mn-ea"/>
              </a:rPr>
              <a:t>It is clear.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5B94"/>
                </a:solidFill>
                <a:latin typeface="+mn-ea"/>
              </a:rPr>
              <a:t>My dear Watson.</a:t>
            </a:r>
            <a:endParaRPr lang="ja-JP" altLang="en-US" dirty="0">
              <a:solidFill>
                <a:srgbClr val="005B94"/>
              </a:solidFill>
              <a:latin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D028688-358E-4A04-9D2C-15AB5249BF20}"/>
              </a:ext>
            </a:extLst>
          </p:cNvPr>
          <p:cNvGrpSpPr/>
          <p:nvPr/>
        </p:nvGrpSpPr>
        <p:grpSpPr>
          <a:xfrm>
            <a:off x="1581150" y="4661102"/>
            <a:ext cx="5211334" cy="673388"/>
            <a:chOff x="1971229" y="3828825"/>
            <a:chExt cx="5211334" cy="67338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94BF372-3BAB-4051-B35E-D3BBEAD9FA8A}"/>
                </a:ext>
              </a:extLst>
            </p:cNvPr>
            <p:cNvCxnSpPr/>
            <p:nvPr/>
          </p:nvCxnSpPr>
          <p:spPr>
            <a:xfrm>
              <a:off x="2134374" y="3828825"/>
              <a:ext cx="100480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5B94"/>
              </a:solidFill>
              <a:prstDash val="dash"/>
              <a:headEnd type="none" w="lg" len="med"/>
              <a:tailEnd type="stealth" w="lg" len="lg"/>
            </a:ln>
            <a:effectLst/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F10877F-6F1A-4BDB-8A32-96B38C0856EA}"/>
                </a:ext>
              </a:extLst>
            </p:cNvPr>
            <p:cNvSpPr txBox="1"/>
            <p:nvPr/>
          </p:nvSpPr>
          <p:spPr>
            <a:xfrm>
              <a:off x="1971229" y="3978993"/>
              <a:ext cx="5211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1" kern="0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7</a:t>
              </a:r>
              <a:r>
                <a:rPr kumimoji="0" lang="ja-JP" altLang="en-US" sz="280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－</a:t>
              </a:r>
              <a:r>
                <a:rPr kumimoji="0" lang="en-US" altLang="ja-JP" sz="280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r>
                <a:rPr kumimoji="0" lang="en-US" altLang="ja-JP" sz="280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 = 3 </a:t>
              </a:r>
              <a:r>
                <a:rPr kumimoji="0" lang="en-US" altLang="ja-JP" sz="2800" u="none" strike="noStrike" kern="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is shifted </a:t>
              </a:r>
              <a:r>
                <a:rPr kumimoji="0" lang="ja-JP" altLang="en-US" sz="2800" u="none" strike="noStrike" kern="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⇒ </a:t>
              </a:r>
              <a:r>
                <a:rPr kumimoji="0" lang="en-US" altLang="ja-JP" sz="280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k = 3</a:t>
              </a:r>
              <a:endParaRPr kumimoji="0" lang="ja-JP" altLang="en-US" sz="28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70B453-9DF5-4649-99B2-FCE87A63AE50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8" name="角丸四角形 10">
            <a:extLst>
              <a:ext uri="{FF2B5EF4-FFF2-40B4-BE49-F238E27FC236}">
                <a16:creationId xmlns:a16="http://schemas.microsoft.com/office/drawing/2014/main" id="{E5E61492-26A2-47FD-95B8-97E8402CA826}"/>
              </a:ext>
            </a:extLst>
          </p:cNvPr>
          <p:cNvSpPr/>
          <p:nvPr/>
        </p:nvSpPr>
        <p:spPr>
          <a:xfrm>
            <a:off x="4479116" y="37928"/>
            <a:ext cx="4020450" cy="686797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2. Find the one appears most</a:t>
            </a:r>
            <a:r>
              <a:rPr lang="ja-JP" altLang="en-US" sz="2000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altLang="ja-JP" sz="2000" dirty="0">
              <a:solidFill>
                <a:prstClr val="white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7F7A3C3-E6E0-42C3-AF5A-9674CD4D35C2}"/>
              </a:ext>
            </a:extLst>
          </p:cNvPr>
          <p:cNvGrpSpPr/>
          <p:nvPr/>
        </p:nvGrpSpPr>
        <p:grpSpPr>
          <a:xfrm>
            <a:off x="246959" y="5936516"/>
            <a:ext cx="2444119" cy="631392"/>
            <a:chOff x="6010462" y="4695223"/>
            <a:chExt cx="1530062" cy="631392"/>
          </a:xfrm>
        </p:grpSpPr>
        <p:sp>
          <p:nvSpPr>
            <p:cNvPr id="17" name="三角形 35">
              <a:extLst>
                <a:ext uri="{FF2B5EF4-FFF2-40B4-BE49-F238E27FC236}">
                  <a16:creationId xmlns:a16="http://schemas.microsoft.com/office/drawing/2014/main" id="{B5F9084C-F26A-4698-A273-51D7E2E22C48}"/>
                </a:ext>
              </a:extLst>
            </p:cNvPr>
            <p:cNvSpPr/>
            <p:nvPr/>
          </p:nvSpPr>
          <p:spPr>
            <a:xfrm rot="20704319" flipH="1">
              <a:off x="6010462" y="4695223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39">
              <a:extLst>
                <a:ext uri="{FF2B5EF4-FFF2-40B4-BE49-F238E27FC236}">
                  <a16:creationId xmlns:a16="http://schemas.microsoft.com/office/drawing/2014/main" id="{33517A91-C9F3-4755-82EF-2EC285AF0605}"/>
                </a:ext>
              </a:extLst>
            </p:cNvPr>
            <p:cNvSpPr/>
            <p:nvPr/>
          </p:nvSpPr>
          <p:spPr>
            <a:xfrm>
              <a:off x="6010552" y="4878960"/>
              <a:ext cx="1529972" cy="44765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DB6AA0B-521C-443E-8642-0B6259D4FD7E}"/>
                </a:ext>
              </a:extLst>
            </p:cNvPr>
            <p:cNvSpPr txBox="1"/>
            <p:nvPr/>
          </p:nvSpPr>
          <p:spPr>
            <a:xfrm>
              <a:off x="6137043" y="5030533"/>
              <a:ext cx="1403481" cy="276999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Isn’t it too easy? 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D72622A-FCE4-4770-BE1A-10476571CFDC}"/>
              </a:ext>
            </a:extLst>
          </p:cNvPr>
          <p:cNvGrpSpPr/>
          <p:nvPr/>
        </p:nvGrpSpPr>
        <p:grpSpPr>
          <a:xfrm>
            <a:off x="0" y="4035133"/>
            <a:ext cx="2529078" cy="1354701"/>
            <a:chOff x="0" y="4035133"/>
            <a:chExt cx="2529078" cy="1354701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ADBCB0F-A3FA-49C9-9B01-F3C896E9139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79628" y="4035133"/>
              <a:ext cx="1749450" cy="9268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310B1C6-7FF8-4989-A9CD-619605E4BA68}"/>
                </a:ext>
              </a:extLst>
            </p:cNvPr>
            <p:cNvSpPr/>
            <p:nvPr/>
          </p:nvSpPr>
          <p:spPr>
            <a:xfrm>
              <a:off x="0" y="4928169"/>
              <a:ext cx="15568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2400" kern="0" dirty="0" err="1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max_dist</a:t>
              </a:r>
              <a:endParaRPr lang="ja-JP" altLang="en-US" sz="24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51C4CC7-9645-45C1-93A1-E2BC989EE3DF}"/>
                </a:ext>
              </a:extLst>
            </p:cNvPr>
            <p:cNvSpPr/>
            <p:nvPr/>
          </p:nvSpPr>
          <p:spPr>
            <a:xfrm>
              <a:off x="68142" y="4961997"/>
              <a:ext cx="1422972" cy="3159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8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962B41-9F23-4D96-8731-7E430E8CE766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4" name="角丸四角形 10">
            <a:extLst>
              <a:ext uri="{FF2B5EF4-FFF2-40B4-BE49-F238E27FC236}">
                <a16:creationId xmlns:a16="http://schemas.microsoft.com/office/drawing/2014/main" id="{5CA7B346-F489-469A-813F-D18F731505FE}"/>
              </a:ext>
            </a:extLst>
          </p:cNvPr>
          <p:cNvSpPr/>
          <p:nvPr/>
        </p:nvSpPr>
        <p:spPr>
          <a:xfrm>
            <a:off x="5482944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</p:txBody>
      </p:sp>
      <p:sp>
        <p:nvSpPr>
          <p:cNvPr id="37" name="角丸四角形 29">
            <a:extLst>
              <a:ext uri="{FF2B5EF4-FFF2-40B4-BE49-F238E27FC236}">
                <a16:creationId xmlns:a16="http://schemas.microsoft.com/office/drawing/2014/main" id="{3ACF0AE7-87D4-496B-8BA4-6F38A5A18B58}"/>
              </a:ext>
            </a:extLst>
          </p:cNvPr>
          <p:cNvSpPr/>
          <p:nvPr/>
        </p:nvSpPr>
        <p:spPr>
          <a:xfrm>
            <a:off x="244972" y="88376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decryption function</a:t>
            </a:r>
          </a:p>
        </p:txBody>
      </p:sp>
      <p:sp>
        <p:nvSpPr>
          <p:cNvPr id="38" name="角丸四角形 29">
            <a:extLst>
              <a:ext uri="{FF2B5EF4-FFF2-40B4-BE49-F238E27FC236}">
                <a16:creationId xmlns:a16="http://schemas.microsoft.com/office/drawing/2014/main" id="{D569BCB1-6B3B-492E-AD4F-0FEA558784E9}"/>
              </a:ext>
            </a:extLst>
          </p:cNvPr>
          <p:cNvSpPr/>
          <p:nvPr/>
        </p:nvSpPr>
        <p:spPr>
          <a:xfrm>
            <a:off x="242345" y="1744684"/>
            <a:ext cx="2897969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analysis function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7AA0032-2085-4ACF-B318-47B2DA955150}"/>
              </a:ext>
            </a:extLst>
          </p:cNvPr>
          <p:cNvSpPr/>
          <p:nvPr/>
        </p:nvSpPr>
        <p:spPr>
          <a:xfrm>
            <a:off x="376835" y="2134028"/>
            <a:ext cx="617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analysis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(ciphertext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6666ECD-B528-4890-B333-10849650B000}"/>
              </a:ext>
            </a:extLst>
          </p:cNvPr>
          <p:cNvSpPr txBox="1"/>
          <p:nvPr/>
        </p:nvSpPr>
        <p:spPr>
          <a:xfrm>
            <a:off x="376835" y="1329074"/>
            <a:ext cx="86554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key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,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A9BBBD-4F32-47EB-B663-301B6058FD81}"/>
              </a:ext>
            </a:extLst>
          </p:cNvPr>
          <p:cNvSpPr/>
          <p:nvPr/>
        </p:nvSpPr>
        <p:spPr>
          <a:xfrm>
            <a:off x="3952240" y="1678266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(how?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← </a:t>
            </a:r>
            <a:r>
              <a:rPr kumimoji="1" lang="de-DE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reverse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shifting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𝑘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letters)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三角形 14">
            <a:extLst>
              <a:ext uri="{FF2B5EF4-FFF2-40B4-BE49-F238E27FC236}">
                <a16:creationId xmlns:a16="http://schemas.microsoft.com/office/drawing/2014/main" id="{59FDDA43-CC99-409F-8DE9-2A153608CBE6}"/>
              </a:ext>
            </a:extLst>
          </p:cNvPr>
          <p:cNvSpPr/>
          <p:nvPr/>
        </p:nvSpPr>
        <p:spPr>
          <a:xfrm rot="16200000">
            <a:off x="132695" y="3540520"/>
            <a:ext cx="181185" cy="81745"/>
          </a:xfrm>
          <a:prstGeom prst="triangle">
            <a:avLst>
              <a:gd name="adj" fmla="val 0"/>
            </a:avLst>
          </a:prstGeom>
          <a:solidFill>
            <a:srgbClr val="005B94"/>
          </a:solidFill>
          <a:ln w="25400">
            <a:solidFill>
              <a:srgbClr val="005B9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5" name="角丸四角形 17">
            <a:extLst>
              <a:ext uri="{FF2B5EF4-FFF2-40B4-BE49-F238E27FC236}">
                <a16:creationId xmlns:a16="http://schemas.microsoft.com/office/drawing/2014/main" id="{4CA195F6-55FF-420A-B425-4FDEF5C845AD}"/>
              </a:ext>
            </a:extLst>
          </p:cNvPr>
          <p:cNvSpPr/>
          <p:nvPr/>
        </p:nvSpPr>
        <p:spPr>
          <a:xfrm>
            <a:off x="269792" y="3033479"/>
            <a:ext cx="3186282" cy="726274"/>
          </a:xfrm>
          <a:prstGeom prst="roundRect">
            <a:avLst>
              <a:gd name="adj" fmla="val 21990"/>
            </a:avLst>
          </a:prstGeom>
          <a:solidFill>
            <a:schemeClr val="bg1"/>
          </a:solidFill>
          <a:ln w="2540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FA7CCCB-DEDF-48FF-9F34-77C6BA154A74}"/>
              </a:ext>
            </a:extLst>
          </p:cNvPr>
          <p:cNvSpPr txBox="1"/>
          <p:nvPr/>
        </p:nvSpPr>
        <p:spPr>
          <a:xfrm>
            <a:off x="394652" y="3144200"/>
            <a:ext cx="3267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Only need to know the secret key </a:t>
            </a:r>
            <a:r>
              <a: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!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CA0B4B-E1D7-4D95-BF4C-0D9A8159F69C}"/>
              </a:ext>
            </a:extLst>
          </p:cNvPr>
          <p:cNvSpPr txBox="1"/>
          <p:nvPr/>
        </p:nvSpPr>
        <p:spPr>
          <a:xfrm>
            <a:off x="4933761" y="3812686"/>
            <a:ext cx="3600000" cy="30162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 dec(k, 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return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###### Program ######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= gets.chomp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= dec(k, ciphertext)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puts(plaintext) 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F1B4686-78D7-4052-AF3D-DA68723E1D07}"/>
              </a:ext>
            </a:extLst>
          </p:cNvPr>
          <p:cNvSpPr txBox="1"/>
          <p:nvPr/>
        </p:nvSpPr>
        <p:spPr>
          <a:xfrm>
            <a:off x="4944532" y="3526630"/>
            <a:ext cx="198015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cryptanalysis.rb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915E2C-4A14-4AE8-9C22-E583CA931156}"/>
              </a:ext>
            </a:extLst>
          </p:cNvPr>
          <p:cNvGrpSpPr/>
          <p:nvPr/>
        </p:nvGrpSpPr>
        <p:grpSpPr>
          <a:xfrm>
            <a:off x="5029049" y="5741536"/>
            <a:ext cx="2880000" cy="360000"/>
            <a:chOff x="587591" y="4651340"/>
            <a:chExt cx="2880000" cy="360000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DC28422-6C00-49F9-8F6B-4D788396489B}"/>
                </a:ext>
              </a:extLst>
            </p:cNvPr>
            <p:cNvSpPr txBox="1"/>
            <p:nvPr/>
          </p:nvSpPr>
          <p:spPr>
            <a:xfrm>
              <a:off x="741782" y="4729435"/>
              <a:ext cx="245861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Compute k</a:t>
              </a:r>
            </a:p>
          </p:txBody>
        </p:sp>
        <p:sp>
          <p:nvSpPr>
            <p:cNvPr id="43" name="角丸四角形 44">
              <a:extLst>
                <a:ext uri="{FF2B5EF4-FFF2-40B4-BE49-F238E27FC236}">
                  <a16:creationId xmlns:a16="http://schemas.microsoft.com/office/drawing/2014/main" id="{4D3C35DB-AE70-429E-BD2F-9F8BD2E45575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E5AA24D-08BD-4FB9-BB35-BDC13C64EDB2}"/>
              </a:ext>
            </a:extLst>
          </p:cNvPr>
          <p:cNvGrpSpPr/>
          <p:nvPr/>
        </p:nvGrpSpPr>
        <p:grpSpPr>
          <a:xfrm>
            <a:off x="5083255" y="4173483"/>
            <a:ext cx="2880000" cy="360000"/>
            <a:chOff x="587591" y="4651340"/>
            <a:chExt cx="2880000" cy="36000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DD1F23B-2EBD-48D0-8722-3BF732834124}"/>
                </a:ext>
              </a:extLst>
            </p:cNvPr>
            <p:cNvSpPr txBox="1"/>
            <p:nvPr/>
          </p:nvSpPr>
          <p:spPr>
            <a:xfrm>
              <a:off x="720009" y="4720110"/>
              <a:ext cx="256856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Creating a plain text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m</a:t>
              </a:r>
            </a:p>
          </p:txBody>
        </p:sp>
        <p:sp>
          <p:nvSpPr>
            <p:cNvPr id="52" name="角丸四角形 22">
              <a:extLst>
                <a:ext uri="{FF2B5EF4-FFF2-40B4-BE49-F238E27FC236}">
                  <a16:creationId xmlns:a16="http://schemas.microsoft.com/office/drawing/2014/main" id="{36320FFD-810A-4303-9D93-9FC51985A9DF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sp>
        <p:nvSpPr>
          <p:cNvPr id="31" name="角丸四角形 54">
            <a:extLst>
              <a:ext uri="{FF2B5EF4-FFF2-40B4-BE49-F238E27FC236}">
                <a16:creationId xmlns:a16="http://schemas.microsoft.com/office/drawing/2014/main" id="{695C3FE9-6632-4745-AF13-7535DF6B557F}"/>
              </a:ext>
            </a:extLst>
          </p:cNvPr>
          <p:cNvSpPr/>
          <p:nvPr/>
        </p:nvSpPr>
        <p:spPr>
          <a:xfrm>
            <a:off x="376835" y="4018989"/>
            <a:ext cx="4155475" cy="2532940"/>
          </a:xfrm>
          <a:prstGeom prst="roundRect">
            <a:avLst>
              <a:gd name="adj" fmla="val 5439"/>
            </a:avLst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 anchorCtr="0"/>
          <a:lstStyle/>
          <a:p>
            <a:pPr>
              <a:defRPr/>
            </a:pP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1) Calculate the frequency of each character in the </a:t>
            </a:r>
            <a:r>
              <a:rPr kumimoji="0" lang="en-US" altLang="ja-JP" kern="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</a:p>
          <a:p>
            <a:pPr>
              <a:defRPr/>
            </a:pPr>
            <a:endParaRPr kumimoji="0" lang="en-US" altLang="ja-JP" kern="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2) Find the most-occurring character (call it </a:t>
            </a:r>
            <a:r>
              <a:rPr kumimoji="0" lang="en-US" altLang="ja-JP" kern="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max_dist</a:t>
            </a: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>
              <a:defRPr/>
            </a:pPr>
            <a:endParaRPr kumimoji="0" lang="en-US" altLang="ja-JP" kern="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3) Calculate k from </a:t>
            </a:r>
            <a:r>
              <a:rPr kumimoji="0" lang="en-US" altLang="ja-JP" kern="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max_dist</a:t>
            </a:r>
            <a:r>
              <a:rPr kumimoji="0" lang="en-US" altLang="ja-JP" kern="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and </a:t>
            </a:r>
            <a:r>
              <a:rPr kumimoji="0" lang="en-US" altLang="ja-JP" kern="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</a:t>
            </a:r>
            <a:r>
              <a:rPr kumimoji="0" lang="en-US" altLang="ja-JP" kern="0" dirty="0" err="1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kumimoji="0" lang="en-US" altLang="ja-JP" kern="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value </a:t>
            </a: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of character </a:t>
            </a:r>
            <a:r>
              <a:rPr kumimoji="0" lang="en-US" altLang="ja-JP" kern="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</a:t>
            </a: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(</a:t>
            </a:r>
            <a:r>
              <a:rPr kumimoji="0" lang="en-US" altLang="ja-JP" kern="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= 4</a:t>
            </a: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0" lang="en-US" altLang="ja-JP" kern="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2017990-9BCE-4F73-A0D5-B1CA33233BB4}"/>
              </a:ext>
            </a:extLst>
          </p:cNvPr>
          <p:cNvCxnSpPr>
            <a:cxnSpLocks/>
          </p:cNvCxnSpPr>
          <p:nvPr/>
        </p:nvCxnSpPr>
        <p:spPr>
          <a:xfrm flipH="1">
            <a:off x="4532310" y="5922824"/>
            <a:ext cx="442091" cy="0"/>
          </a:xfrm>
          <a:prstGeom prst="straightConnector1">
            <a:avLst/>
          </a:prstGeom>
          <a:ln w="88900">
            <a:solidFill>
              <a:srgbClr val="FFC00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8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D21F5E7-EA99-CC46-A04F-8568F6525E47}"/>
              </a:ext>
            </a:extLst>
          </p:cNvPr>
          <p:cNvGrpSpPr/>
          <p:nvPr/>
        </p:nvGrpSpPr>
        <p:grpSpPr>
          <a:xfrm>
            <a:off x="545682" y="955904"/>
            <a:ext cx="8052635" cy="972000"/>
            <a:chOff x="545682" y="955904"/>
            <a:chExt cx="8052635" cy="972000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B9DB36FF-B6C4-BF45-98FC-A531E9790595}"/>
                </a:ext>
              </a:extLst>
            </p:cNvPr>
            <p:cNvSpPr/>
            <p:nvPr/>
          </p:nvSpPr>
          <p:spPr>
            <a:xfrm>
              <a:off x="545682" y="955904"/>
              <a:ext cx="8052635" cy="972000"/>
            </a:xfrm>
            <a:prstGeom prst="roundRect">
              <a:avLst>
                <a:gd name="adj" fmla="val 13062"/>
              </a:avLst>
            </a:prstGeom>
            <a:solidFill>
              <a:schemeClr val="bg1"/>
            </a:solidFill>
            <a:ln w="31750">
              <a:solidFill>
                <a:srgbClr val="005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42ABACD-5D51-3B42-932C-E4E6C3196570}"/>
                </a:ext>
              </a:extLst>
            </p:cNvPr>
            <p:cNvSpPr txBox="1"/>
            <p:nvPr/>
          </p:nvSpPr>
          <p:spPr>
            <a:xfrm>
              <a:off x="802640" y="1109403"/>
              <a:ext cx="7772173" cy="78450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What is a function?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Difference with Ruby function = subroutine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A7E300-D856-3C43-8AA7-031F78DE4048}"/>
              </a:ext>
            </a:extLst>
          </p:cNvPr>
          <p:cNvSpPr txBox="1"/>
          <p:nvPr/>
        </p:nvSpPr>
        <p:spPr>
          <a:xfrm>
            <a:off x="657166" y="2152988"/>
            <a:ext cx="8350909" cy="1277273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Function defines the goal of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                         (=specification of computation)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Subroutine defines the method of computation</a:t>
            </a:r>
          </a:p>
        </p:txBody>
      </p:sp>
      <p:pic>
        <p:nvPicPr>
          <p:cNvPr id="11" name="Picture 3" descr="C:\home\talk\myillust-coe\master.png">
            <a:extLst>
              <a:ext uri="{FF2B5EF4-FFF2-40B4-BE49-F238E27FC236}">
                <a16:creationId xmlns:a16="http://schemas.microsoft.com/office/drawing/2014/main" id="{127D468F-ECF3-4847-A3EC-93699B51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13" y="5296177"/>
            <a:ext cx="914676" cy="119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068A0C-B7E2-2A40-956E-21F2123613C8}"/>
              </a:ext>
            </a:extLst>
          </p:cNvPr>
          <p:cNvSpPr txBox="1"/>
          <p:nvPr/>
        </p:nvSpPr>
        <p:spPr>
          <a:xfrm>
            <a:off x="657167" y="3643164"/>
            <a:ext cx="8222673" cy="830997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The program can be organized easily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　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with subroutines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0D7728-2D05-7D40-BCA0-B6010FF32B3A}"/>
              </a:ext>
            </a:extLst>
          </p:cNvPr>
          <p:cNvGrpSpPr/>
          <p:nvPr/>
        </p:nvGrpSpPr>
        <p:grpSpPr>
          <a:xfrm>
            <a:off x="4409439" y="4909605"/>
            <a:ext cx="1990375" cy="1219086"/>
            <a:chOff x="2766349" y="4655246"/>
            <a:chExt cx="2798875" cy="806816"/>
          </a:xfrm>
        </p:grpSpPr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AFFCE2E2-CAEF-2B4D-9D51-1CAC0A5DAECA}"/>
                </a:ext>
              </a:extLst>
            </p:cNvPr>
            <p:cNvSpPr/>
            <p:nvPr/>
          </p:nvSpPr>
          <p:spPr>
            <a:xfrm rot="5400000" flipH="1">
              <a:off x="5449096" y="4914870"/>
              <a:ext cx="119912" cy="112345"/>
            </a:xfrm>
            <a:prstGeom prst="triangle">
              <a:avLst>
                <a:gd name="adj" fmla="val 0"/>
              </a:avLst>
            </a:prstGeom>
            <a:solidFill>
              <a:srgbClr val="005B94"/>
            </a:solidFill>
            <a:ln w="25400">
              <a:solidFill>
                <a:srgbClr val="005B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4BDFEAA8-828A-DC46-BE7F-3F0E76362E20}"/>
                </a:ext>
              </a:extLst>
            </p:cNvPr>
            <p:cNvSpPr/>
            <p:nvPr/>
          </p:nvSpPr>
          <p:spPr>
            <a:xfrm>
              <a:off x="2766349" y="4655246"/>
              <a:ext cx="2686533" cy="806816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B22848D-BAD1-2047-B867-8517841F926F}"/>
                </a:ext>
              </a:extLst>
            </p:cNvPr>
            <p:cNvSpPr txBox="1"/>
            <p:nvPr/>
          </p:nvSpPr>
          <p:spPr>
            <a:xfrm>
              <a:off x="2882097" y="4728768"/>
              <a:ext cx="2458443" cy="7332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One of the most basic programming techniques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77CF4B-23D3-4018-B998-35AEE9220AF3}"/>
              </a:ext>
            </a:extLst>
          </p:cNvPr>
          <p:cNvSpPr txBox="1"/>
          <p:nvPr/>
        </p:nvSpPr>
        <p:spPr>
          <a:xfrm>
            <a:off x="294379" y="309706"/>
            <a:ext cx="7739277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 </a:t>
            </a:r>
            <a:r>
              <a:rPr kumimoji="1" lang="en-MY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Summary: Function and subroutine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26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77CF4B-23D3-4018-B998-35AEE9220AF3}"/>
              </a:ext>
            </a:extLst>
          </p:cNvPr>
          <p:cNvSpPr txBox="1"/>
          <p:nvPr/>
        </p:nvSpPr>
        <p:spPr>
          <a:xfrm>
            <a:off x="294379" y="309706"/>
            <a:ext cx="7739277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 </a:t>
            </a:r>
            <a:r>
              <a:rPr kumimoji="1" lang="en-MY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Summary: </a:t>
            </a:r>
            <a:r>
              <a:rPr lang="en-MY" altLang="ja-JP" sz="26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Cryptography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3AFBF00-ED39-49B3-8F36-6894F2CF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8" y="2766060"/>
            <a:ext cx="8016241" cy="367284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80FCD0-3952-4307-AA65-1666332FC63D}"/>
              </a:ext>
            </a:extLst>
          </p:cNvPr>
          <p:cNvGrpSpPr/>
          <p:nvPr/>
        </p:nvGrpSpPr>
        <p:grpSpPr>
          <a:xfrm>
            <a:off x="142240" y="955904"/>
            <a:ext cx="8791357" cy="1289457"/>
            <a:chOff x="545682" y="955904"/>
            <a:chExt cx="8052635" cy="734195"/>
          </a:xfrm>
        </p:grpSpPr>
        <p:sp>
          <p:nvSpPr>
            <p:cNvPr id="27" name="角丸四角形 20">
              <a:extLst>
                <a:ext uri="{FF2B5EF4-FFF2-40B4-BE49-F238E27FC236}">
                  <a16:creationId xmlns:a16="http://schemas.microsoft.com/office/drawing/2014/main" id="{ECE3F76F-5AA1-47A9-83DD-B41EA9816F6F}"/>
                </a:ext>
              </a:extLst>
            </p:cNvPr>
            <p:cNvSpPr/>
            <p:nvPr/>
          </p:nvSpPr>
          <p:spPr>
            <a:xfrm>
              <a:off x="545682" y="955904"/>
              <a:ext cx="8052635" cy="734195"/>
            </a:xfrm>
            <a:prstGeom prst="roundRect">
              <a:avLst>
                <a:gd name="adj" fmla="val 13062"/>
              </a:avLst>
            </a:prstGeom>
            <a:solidFill>
              <a:schemeClr val="bg1"/>
            </a:solidFill>
            <a:ln w="31750">
              <a:solidFill>
                <a:srgbClr val="005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1406C61-2A4D-4872-AA23-3942ACC7E90F}"/>
                </a:ext>
              </a:extLst>
            </p:cNvPr>
            <p:cNvSpPr txBox="1"/>
            <p:nvPr/>
          </p:nvSpPr>
          <p:spPr>
            <a:xfrm>
              <a:off x="695082" y="1039456"/>
              <a:ext cx="7855017" cy="6506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Cryptography 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or </a:t>
              </a: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cryptographic communication 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refers to communication encoded in such a way that you can’t tell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what the content of a communication text is even if you see it.</a:t>
              </a: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526B10-2AB1-48F7-B7FC-FE63414EA4D2}"/>
              </a:ext>
            </a:extLst>
          </p:cNvPr>
          <p:cNvSpPr/>
          <p:nvPr/>
        </p:nvSpPr>
        <p:spPr>
          <a:xfrm>
            <a:off x="426719" y="6272036"/>
            <a:ext cx="801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 Cryptography is not only for communication; for example,</a:t>
            </a:r>
          </a:p>
          <a:p>
            <a:pPr lvl="0" fontAlgn="base">
              <a:spcAft>
                <a:spcPct val="0"/>
              </a:spcAft>
            </a:pP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we may use it when storing data.</a:t>
            </a:r>
          </a:p>
        </p:txBody>
      </p:sp>
      <p:sp>
        <p:nvSpPr>
          <p:cNvPr id="30" name="角丸四角形 12">
            <a:extLst>
              <a:ext uri="{FF2B5EF4-FFF2-40B4-BE49-F238E27FC236}">
                <a16:creationId xmlns:a16="http://schemas.microsoft.com/office/drawing/2014/main" id="{94EED627-E00B-45DB-B54E-28E40FD12378}"/>
              </a:ext>
            </a:extLst>
          </p:cNvPr>
          <p:cNvSpPr/>
          <p:nvPr/>
        </p:nvSpPr>
        <p:spPr>
          <a:xfrm>
            <a:off x="142240" y="2354775"/>
            <a:ext cx="7041262" cy="527163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Basic flow of cryptographic communication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105B9B75-0A99-4642-A7D1-82AA8BA6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81" y="5755355"/>
            <a:ext cx="2399918" cy="8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4680"/>
      </p:ext>
    </p:extLst>
  </p:cSld>
  <p:clrMapOvr>
    <a:masterClrMapping/>
  </p:clrMapOvr>
</p:sld>
</file>

<file path=ppt/theme/theme1.xml><?xml version="1.0" encoding="utf-8"?>
<a:theme xmlns:a="http://schemas.openxmlformats.org/drawingml/2006/main" name="tku_theme201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ku_theme2019" id="{72D5BDD0-9FE6-2043-8FDC-C9E1E57E561D}" vid="{78F54F0C-8806-A24D-8121-336C75A561F6}"/>
    </a:ext>
  </a:extLst>
</a:theme>
</file>

<file path=ppt/theme/theme2.xml><?xml version="1.0" encoding="utf-8"?>
<a:theme xmlns:a="http://schemas.openxmlformats.org/drawingml/2006/main" name="1_tku_theme201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ku_theme2019" id="{72D5BDD0-9FE6-2043-8FDC-C9E1E57E561D}" vid="{78F54F0C-8806-A24D-8121-336C75A56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tku_theme2019</Template>
  <TotalTime>4838</TotalTime>
  <Words>1411</Words>
  <Application>Microsoft Office PowerPoint</Application>
  <PresentationFormat>画面に合わせる (4:3)</PresentationFormat>
  <Paragraphs>298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ＭＳ Ｐゴシック</vt:lpstr>
      <vt:lpstr>ＭＳ ゴシック</vt:lpstr>
      <vt:lpstr>Meiryo</vt:lpstr>
      <vt:lpstr>Meiryo</vt:lpstr>
      <vt:lpstr>Arial</vt:lpstr>
      <vt:lpstr>Calibri</vt:lpstr>
      <vt:lpstr>Cambria Math</vt:lpstr>
      <vt:lpstr>Times New Roman</vt:lpstr>
      <vt:lpstr>tku_theme2019</vt:lpstr>
      <vt:lpstr>1_tku_theme2019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未来 田井中</dc:creator>
  <cp:lastModifiedBy>OWatanabe</cp:lastModifiedBy>
  <cp:revision>589</cp:revision>
  <dcterms:created xsi:type="dcterms:W3CDTF">2019-02-02T10:29:10Z</dcterms:created>
  <dcterms:modified xsi:type="dcterms:W3CDTF">2020-04-08T14:46:19Z</dcterms:modified>
</cp:coreProperties>
</file>