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706" r:id="rId2"/>
    <p:sldId id="732" r:id="rId3"/>
    <p:sldId id="735" r:id="rId4"/>
    <p:sldId id="734"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71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4CFDE-2FF2-4F25-AD1D-B2A60B2422B0}" type="datetimeFigureOut">
              <a:rPr kumimoji="1" lang="ja-JP" altLang="en-US" smtClean="0"/>
              <a:t>2024/5/1</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FAE57-FF67-41EA-AD14-6F98DDF82F86}" type="slidenum">
              <a:rPr kumimoji="1" lang="ja-JP" altLang="en-US" smtClean="0"/>
              <a:t>‹#›</a:t>
            </a:fld>
            <a:endParaRPr kumimoji="1" lang="ja-JP" altLang="en-US"/>
          </a:p>
        </p:txBody>
      </p:sp>
    </p:spTree>
    <p:extLst>
      <p:ext uri="{BB962C8B-B14F-4D97-AF65-F5344CB8AC3E}">
        <p14:creationId xmlns:p14="http://schemas.microsoft.com/office/powerpoint/2010/main" val="30829617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80C977B-42FF-405D-BD78-8A7564D12FD0}" type="slidenum">
              <a:rPr kumimoji="1" lang="ja-JP" altLang="en-US" sz="1200" b="0" i="0" u="none" strike="noStrike" kern="1200" cap="none" spc="0" normalizeH="0" baseline="0" noProof="0" smtClean="0">
                <a:ln>
                  <a:noFill/>
                </a:ln>
                <a:solidFill>
                  <a:prstClr val="black"/>
                </a:solidFill>
                <a:effectLst/>
                <a:uLnTx/>
                <a:uFillTx/>
                <a:latin typeface="Calibri" panose="020F0502020204030204"/>
                <a:ea typeface="ＭＳ Ｐゴシック" panose="020B0600070205080204"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50" charset="-128"/>
              <a:cs typeface="+mn-cs"/>
            </a:endParaRPr>
          </a:p>
        </p:txBody>
      </p:sp>
    </p:spTree>
    <p:extLst>
      <p:ext uri="{BB962C8B-B14F-4D97-AF65-F5344CB8AC3E}">
        <p14:creationId xmlns:p14="http://schemas.microsoft.com/office/powerpoint/2010/main" val="764841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47712" y="1122363"/>
            <a:ext cx="7772400" cy="2387600"/>
          </a:xfrm>
        </p:spPr>
        <p:txBody>
          <a:bodyPr anchor="b">
            <a:normAutofit/>
          </a:bodyPr>
          <a:lstStyle>
            <a:lvl1pPr algn="ctr">
              <a:defRPr sz="4000" b="1">
                <a:solidFill>
                  <a:srgbClr val="002060"/>
                </a:solidFill>
              </a:defRPr>
            </a:lvl1pPr>
          </a:lstStyle>
          <a:p>
            <a:r>
              <a:rPr lang="ja-JP" altLang="en-US" dirty="0"/>
              <a:t>タイトルを入力してください</a:t>
            </a:r>
            <a:endParaRPr lang="en-US" dirty="0"/>
          </a:p>
        </p:txBody>
      </p:sp>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50"/>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sp>
        <p:nvSpPr>
          <p:cNvPr id="10" name="Slide Number Placeholder 5"/>
          <p:cNvSpPr>
            <a:spLocks noGrp="1"/>
          </p:cNvSpPr>
          <p:nvPr>
            <p:ph type="sldNum" sz="quarter" idx="4"/>
          </p:nvPr>
        </p:nvSpPr>
        <p:spPr>
          <a:xfrm>
            <a:off x="6741459" y="6615953"/>
            <a:ext cx="2402541" cy="161023"/>
          </a:xfrm>
          <a:prstGeom prst="rect">
            <a:avLst/>
          </a:prstGeom>
        </p:spPr>
        <p:txBody>
          <a:bodyPr vert="horz" lIns="91440" tIns="45720" rIns="91440" bIns="45720" rtlCol="0" anchor="ctr"/>
          <a:lstStyle>
            <a:lvl1pPr algn="r">
              <a:defRPr sz="11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a:t>
            </a:r>
            <a:r>
              <a:rPr lang="ja-JP" altLang="en-US" dirty="0"/>
              <a:t>本部　　　　　</a:t>
            </a:r>
            <a:fld id="{1C1B05F8-E99D-4837-8C38-95934EDBCE75}" type="slidenum">
              <a:rPr lang="ja-JP" altLang="en-US" b="1" smtClean="0"/>
              <a:pPr/>
              <a:t>‹#›</a:t>
            </a:fld>
            <a:endParaRPr lang="ja-JP" altLang="en-US" b="1" dirty="0"/>
          </a:p>
        </p:txBody>
      </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endParaRPr lang="ja-JP" altLang="en-US" sz="1400" b="1" dirty="0">
              <a:solidFill>
                <a:srgbClr val="002060"/>
              </a:solidFill>
            </a:endParaRPr>
          </a:p>
        </p:txBody>
      </p:sp>
    </p:spTree>
    <p:extLst>
      <p:ext uri="{BB962C8B-B14F-4D97-AF65-F5344CB8AC3E}">
        <p14:creationId xmlns:p14="http://schemas.microsoft.com/office/powerpoint/2010/main" val="1152649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50769"/>
            <a:ext cx="78867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7" name="正方形/長方形 6"/>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8" name="直線コネクタ 7"/>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9"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
        <p:nvSpPr>
          <p:cNvPr id="10" name="Slide Number Placeholder 5"/>
          <p:cNvSpPr>
            <a:spLocks noGrp="1"/>
          </p:cNvSpPr>
          <p:nvPr>
            <p:ph type="sldNum" sz="quarter" idx="4"/>
          </p:nvPr>
        </p:nvSpPr>
        <p:spPr>
          <a:xfrm>
            <a:off x="6463553" y="6615953"/>
            <a:ext cx="2680447" cy="161023"/>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sz="1100" dirty="0"/>
              <a:t>EC</a:t>
            </a:r>
            <a:r>
              <a:rPr lang="ja-JP" altLang="en-US" sz="1100" dirty="0"/>
              <a:t>本部</a:t>
            </a:r>
            <a:r>
              <a:rPr lang="ja-JP" altLang="en-US" dirty="0"/>
              <a:t>　　　　　</a:t>
            </a:r>
            <a:fld id="{1C1B05F8-E99D-4837-8C38-95934EDBCE75}" type="slidenum">
              <a:rPr lang="ja-JP" altLang="en-US" b="1" i="1" smtClean="0"/>
              <a:pPr/>
              <a:t>‹#›</a:t>
            </a:fld>
            <a:endParaRPr lang="ja-JP" altLang="en-US" b="1" i="1" dirty="0"/>
          </a:p>
        </p:txBody>
      </p:sp>
    </p:spTree>
    <p:extLst>
      <p:ext uri="{BB962C8B-B14F-4D97-AF65-F5344CB8AC3E}">
        <p14:creationId xmlns:p14="http://schemas.microsoft.com/office/powerpoint/2010/main" val="2715956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p:nvPr>
        </p:nvSpPr>
        <p:spPr>
          <a:xfrm>
            <a:off x="4629150" y="950769"/>
            <a:ext cx="3886200" cy="435133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Slide Number Placeholder 6"/>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1" name="正方形/長方形 10"/>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2" name="直線コネクタ 11"/>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3"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372110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842" y="950769"/>
            <a:ext cx="3868340"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1774681"/>
            <a:ext cx="3868340"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Text Placeholder 4"/>
          <p:cNvSpPr>
            <a:spLocks noGrp="1"/>
          </p:cNvSpPr>
          <p:nvPr>
            <p:ph type="body" sz="quarter" idx="3"/>
          </p:nvPr>
        </p:nvSpPr>
        <p:spPr>
          <a:xfrm>
            <a:off x="4629150" y="950769"/>
            <a:ext cx="3887391" cy="823912"/>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6" name="Content Placeholder 5"/>
          <p:cNvSpPr>
            <a:spLocks noGrp="1"/>
          </p:cNvSpPr>
          <p:nvPr>
            <p:ph sz="quarter" idx="4"/>
          </p:nvPr>
        </p:nvSpPr>
        <p:spPr>
          <a:xfrm>
            <a:off x="4629150" y="1774681"/>
            <a:ext cx="3887391" cy="3684588"/>
          </a:xfrm>
        </p:spPr>
        <p:txBody>
          <a:bodyPr>
            <a:normAutofit/>
          </a:bodyPr>
          <a:lstStyle>
            <a:lvl1pPr marL="228600" indent="-228600">
              <a:buFont typeface="Wingdings" panose="05000000000000000000" pitchFamily="2" charset="2"/>
              <a:buChar char="ü"/>
              <a:defRPr sz="2000"/>
            </a:lvl1pPr>
            <a:lvl2pPr marL="685800" indent="-228600">
              <a:buFont typeface="Wingdings" panose="05000000000000000000" pitchFamily="2" charset="2"/>
              <a:buChar char="ü"/>
              <a:defRPr sz="1800"/>
            </a:lvl2pPr>
            <a:lvl3pPr marL="1143000" indent="-228600">
              <a:buFont typeface="Wingdings" panose="05000000000000000000" pitchFamily="2" charset="2"/>
              <a:buChar char="ü"/>
              <a:defRPr sz="1600"/>
            </a:lvl3pPr>
            <a:lvl4pPr marL="1600200" indent="-228600">
              <a:buFont typeface="Wingdings" panose="05000000000000000000" pitchFamily="2" charset="2"/>
              <a:buChar char="ü"/>
              <a:defRPr sz="1400"/>
            </a:lvl4pPr>
            <a:lvl5pPr marL="2057400" indent="-228600">
              <a:buFont typeface="Wingdings" panose="05000000000000000000" pitchFamily="2" charset="2"/>
              <a:buChar char="ü"/>
              <a:defRPr sz="14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9" name="Slide Number Placeholder 8"/>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13" name="正方形/長方形 12"/>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4" name="直線コネクタ 13"/>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5"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241474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a:t>
            </a:fld>
            <a:endParaRPr lang="ja-JP" altLang="en-US" b="1" i="1" dirty="0"/>
          </a:p>
        </p:txBody>
      </p:sp>
      <p:sp>
        <p:nvSpPr>
          <p:cNvPr id="9" name="正方形/長方形 8"/>
          <p:cNvSpPr/>
          <p:nvPr userDrawn="1"/>
        </p:nvSpPr>
        <p:spPr>
          <a:xfrm>
            <a:off x="189357" y="88266"/>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ja-JP" altLang="en-US" sz="1350"/>
          </a:p>
        </p:txBody>
      </p:sp>
      <p:cxnSp>
        <p:nvCxnSpPr>
          <p:cNvPr id="10" name="直線コネクタ 9"/>
          <p:cNvCxnSpPr/>
          <p:nvPr userDrawn="1"/>
        </p:nvCxnSpPr>
        <p:spPr>
          <a:xfrm>
            <a:off x="194793" y="859329"/>
            <a:ext cx="8775471" cy="0"/>
          </a:xfrm>
          <a:prstGeom prst="line">
            <a:avLst/>
          </a:prstGeom>
        </p:spPr>
        <p:style>
          <a:lnRef idx="3">
            <a:schemeClr val="accent3"/>
          </a:lnRef>
          <a:fillRef idx="0">
            <a:schemeClr val="accent3"/>
          </a:fillRef>
          <a:effectRef idx="2">
            <a:schemeClr val="accent3"/>
          </a:effectRef>
          <a:fontRef idx="minor">
            <a:schemeClr val="tx1"/>
          </a:fontRef>
        </p:style>
      </p:cxnSp>
      <p:sp>
        <p:nvSpPr>
          <p:cNvPr id="11" name="Title 1"/>
          <p:cNvSpPr>
            <a:spLocks noGrp="1"/>
          </p:cNvSpPr>
          <p:nvPr>
            <p:ph type="title"/>
          </p:nvPr>
        </p:nvSpPr>
        <p:spPr>
          <a:xfrm>
            <a:off x="341757" y="88265"/>
            <a:ext cx="8028784" cy="764253"/>
          </a:xfrm>
        </p:spPr>
        <p:txBody>
          <a:bodyPr/>
          <a:lstStyle>
            <a:lvl1pPr>
              <a:defRPr b="0">
                <a:solidFill>
                  <a:srgbClr val="002060"/>
                </a:solidFill>
              </a:defRPr>
            </a:lvl1pPr>
          </a:lstStyle>
          <a:p>
            <a:endParaRPr lang="en-US" dirty="0"/>
          </a:p>
        </p:txBody>
      </p:sp>
    </p:spTree>
    <p:extLst>
      <p:ext uri="{BB962C8B-B14F-4D97-AF65-F5344CB8AC3E}">
        <p14:creationId xmlns:p14="http://schemas.microsoft.com/office/powerpoint/2010/main" val="199442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4" name="Slide Number Placeholder 3"/>
          <p:cNvSpPr>
            <a:spLocks noGrp="1"/>
          </p:cNvSpPr>
          <p:nvPr>
            <p:ph type="sldNum" sz="quarter" idx="12"/>
          </p:nvPr>
        </p:nvSpPr>
        <p:spPr/>
        <p:txBody>
          <a:bodyPr/>
          <a:lstStyle/>
          <a:p>
            <a:fld id="{1C1B05F8-E99D-4837-8C38-95934EDBCE75}" type="slidenum">
              <a:rPr kumimoji="1" lang="ja-JP" altLang="en-US" smtClean="0"/>
              <a:t>‹#›</a:t>
            </a:fld>
            <a:endParaRPr kumimoji="1" lang="ja-JP" altLang="en-US"/>
          </a:p>
        </p:txBody>
      </p:sp>
    </p:spTree>
    <p:extLst>
      <p:ext uri="{BB962C8B-B14F-4D97-AF65-F5344CB8AC3E}">
        <p14:creationId xmlns:p14="http://schemas.microsoft.com/office/powerpoint/2010/main" val="4285791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737099" y="2187574"/>
            <a:ext cx="4054475" cy="1414463"/>
          </a:xfrm>
        </p:spPr>
        <p:txBody>
          <a:bodyPr anchor="b">
            <a:normAutofit/>
          </a:bodyPr>
          <a:lstStyle>
            <a:lvl1pPr algn="ctr">
              <a:defRPr sz="3600" b="1">
                <a:solidFill>
                  <a:srgbClr val="002060"/>
                </a:solidFill>
              </a:defRPr>
            </a:lvl1pPr>
          </a:lstStyle>
          <a:p>
            <a:r>
              <a:rPr lang="ja-JP" altLang="en-US" dirty="0"/>
              <a:t>タイトルを入力</a:t>
            </a:r>
            <a:endParaRPr lang="en-US" dirty="0"/>
          </a:p>
        </p:txBody>
      </p:sp>
      <p:grpSp>
        <p:nvGrpSpPr>
          <p:cNvPr id="4" name="グループ化 3"/>
          <p:cNvGrpSpPr>
            <a:grpSpLocks noChangeAspect="1"/>
          </p:cNvGrpSpPr>
          <p:nvPr userDrawn="1"/>
        </p:nvGrpSpPr>
        <p:grpSpPr>
          <a:xfrm>
            <a:off x="4737100" y="3222753"/>
            <a:ext cx="4054475" cy="379284"/>
            <a:chOff x="476250" y="2824164"/>
            <a:chExt cx="8315325" cy="777874"/>
          </a:xfrm>
        </p:grpSpPr>
        <p:sp>
          <p:nvSpPr>
            <p:cNvPr id="7" name="正方形/長方形 6"/>
            <p:cNvSpPr/>
            <p:nvPr userDrawn="1"/>
          </p:nvSpPr>
          <p:spPr>
            <a:xfrm>
              <a:off x="476250" y="2824164"/>
              <a:ext cx="152400" cy="777874"/>
            </a:xfrm>
            <a:prstGeom prst="rect">
              <a:avLst/>
            </a:prstGeom>
            <a:solidFill>
              <a:srgbClr val="CC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50">
                <a:solidFill>
                  <a:prstClr val="white"/>
                </a:solidFill>
              </a:endParaRPr>
            </a:p>
          </p:txBody>
        </p:sp>
        <p:cxnSp>
          <p:nvCxnSpPr>
            <p:cNvPr id="8" name="直線コネクタ 7"/>
            <p:cNvCxnSpPr/>
            <p:nvPr userDrawn="1"/>
          </p:nvCxnSpPr>
          <p:spPr>
            <a:xfrm>
              <a:off x="476250" y="3602038"/>
              <a:ext cx="8315325" cy="0"/>
            </a:xfrm>
            <a:prstGeom prst="line">
              <a:avLst/>
            </a:prstGeom>
          </p:spPr>
          <p:style>
            <a:lnRef idx="3">
              <a:schemeClr val="accent3"/>
            </a:lnRef>
            <a:fillRef idx="0">
              <a:schemeClr val="accent3"/>
            </a:fillRef>
            <a:effectRef idx="2">
              <a:schemeClr val="accent3"/>
            </a:effectRef>
            <a:fontRef idx="minor">
              <a:schemeClr val="tx1"/>
            </a:fontRef>
          </p:style>
        </p:cxnSp>
      </p:grpSp>
      <p:sp>
        <p:nvSpPr>
          <p:cNvPr id="11" name="サブタイトル 2"/>
          <p:cNvSpPr txBox="1">
            <a:spLocks/>
          </p:cNvSpPr>
          <p:nvPr userDrawn="1"/>
        </p:nvSpPr>
        <p:spPr>
          <a:xfrm>
            <a:off x="4553116" y="6018883"/>
            <a:ext cx="4472012" cy="779503"/>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Wingdings" panose="05000000000000000000" pitchFamily="2" charset="2"/>
              <a:buNone/>
            </a:pPr>
            <a:endParaRPr lang="ja-JP" altLang="en-US" sz="1400" b="1" dirty="0">
              <a:solidFill>
                <a:srgbClr val="002060"/>
              </a:solidFill>
            </a:endParaRPr>
          </a:p>
        </p:txBody>
      </p:sp>
    </p:spTree>
    <p:extLst>
      <p:ext uri="{BB962C8B-B14F-4D97-AF65-F5344CB8AC3E}">
        <p14:creationId xmlns:p14="http://schemas.microsoft.com/office/powerpoint/2010/main" val="327428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714565" y="6623088"/>
            <a:ext cx="2429435" cy="153888"/>
          </a:xfrm>
          <a:prstGeom prst="rect">
            <a:avLst/>
          </a:prstGeom>
        </p:spPr>
        <p:txBody>
          <a:bodyPr vert="horz" lIns="91440" tIns="45720" rIns="91440" bIns="45720" rtlCol="0" anchor="ctr"/>
          <a:lstStyle>
            <a:lvl1pPr algn="r">
              <a:defRPr sz="1200">
                <a:solidFill>
                  <a:schemeClr val="tx1">
                    <a:tint val="75000"/>
                  </a:schemeClr>
                </a:solidFill>
                <a:latin typeface="Meiryo UI" panose="020B0604030504040204" pitchFamily="50" charset="-128"/>
                <a:ea typeface="Meiryo UI" panose="020B0604030504040204" pitchFamily="50" charset="-128"/>
                <a:cs typeface="Meiryo UI" panose="020B0604030504040204" pitchFamily="50" charset="-128"/>
              </a:defRPr>
            </a:lvl1pPr>
          </a:lstStyle>
          <a:p>
            <a:r>
              <a:rPr lang="en-US" altLang="ja-JP" dirty="0"/>
              <a:t>ECEC</a:t>
            </a:r>
            <a:r>
              <a:rPr lang="ja-JP" altLang="en-US" dirty="0"/>
              <a:t>本部　　　　　</a:t>
            </a:r>
            <a:fld id="{1C1B05F8-E99D-4837-8C38-95934EDBCE75}" type="slidenum">
              <a:rPr lang="ja-JP" altLang="en-US" b="1" i="1" smtClean="0"/>
              <a:pPr/>
              <a:t>‹#›</a:t>
            </a:fld>
            <a:endParaRPr lang="ja-JP" altLang="en-US" b="1" i="1" dirty="0"/>
          </a:p>
        </p:txBody>
      </p:sp>
      <p:sp>
        <p:nvSpPr>
          <p:cNvPr id="12" name="Text Box 25"/>
          <p:cNvSpPr txBox="1">
            <a:spLocks noChangeArrowheads="1"/>
          </p:cNvSpPr>
          <p:nvPr userDrawn="1"/>
        </p:nvSpPr>
        <p:spPr bwMode="auto">
          <a:xfrm>
            <a:off x="82296" y="6623088"/>
            <a:ext cx="6208776"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marL="193675" indent="-192088" defTabSz="895350">
              <a:defRPr sz="2400">
                <a:solidFill>
                  <a:schemeClr val="tx1"/>
                </a:solidFill>
                <a:latin typeface="Arial" charset="0"/>
              </a:defRPr>
            </a:lvl1pPr>
            <a:lvl2pPr defTabSz="895350">
              <a:defRPr sz="2400">
                <a:solidFill>
                  <a:schemeClr val="tx1"/>
                </a:solidFill>
                <a:latin typeface="Arial" charset="0"/>
              </a:defRPr>
            </a:lvl2pPr>
            <a:lvl3pPr defTabSz="895350">
              <a:defRPr sz="2400">
                <a:solidFill>
                  <a:schemeClr val="tx1"/>
                </a:solidFill>
                <a:latin typeface="Arial" charset="0"/>
              </a:defRPr>
            </a:lvl3pPr>
            <a:lvl4pPr defTabSz="895350">
              <a:defRPr sz="2400">
                <a:solidFill>
                  <a:schemeClr val="tx1"/>
                </a:solidFill>
                <a:latin typeface="Arial" charset="0"/>
              </a:defRPr>
            </a:lvl4pPr>
            <a:lvl5pPr defTabSz="895350">
              <a:defRPr sz="2400">
                <a:solidFill>
                  <a:schemeClr val="tx1"/>
                </a:solidFill>
                <a:latin typeface="Arial" charset="0"/>
              </a:defRPr>
            </a:lvl5pPr>
            <a:lvl6pPr defTabSz="895350" fontAlgn="base">
              <a:spcBef>
                <a:spcPct val="0"/>
              </a:spcBef>
              <a:spcAft>
                <a:spcPct val="0"/>
              </a:spcAft>
              <a:defRPr sz="2400">
                <a:solidFill>
                  <a:schemeClr val="tx1"/>
                </a:solidFill>
                <a:latin typeface="Arial" charset="0"/>
              </a:defRPr>
            </a:lvl6pPr>
            <a:lvl7pPr defTabSz="895350" fontAlgn="base">
              <a:spcBef>
                <a:spcPct val="0"/>
              </a:spcBef>
              <a:spcAft>
                <a:spcPct val="0"/>
              </a:spcAft>
              <a:defRPr sz="2400">
                <a:solidFill>
                  <a:schemeClr val="tx1"/>
                </a:solidFill>
                <a:latin typeface="Arial" charset="0"/>
              </a:defRPr>
            </a:lvl7pPr>
            <a:lvl8pPr defTabSz="895350" fontAlgn="base">
              <a:spcBef>
                <a:spcPct val="0"/>
              </a:spcBef>
              <a:spcAft>
                <a:spcPct val="0"/>
              </a:spcAft>
              <a:defRPr sz="2400">
                <a:solidFill>
                  <a:schemeClr val="tx1"/>
                </a:solidFill>
                <a:latin typeface="Arial" charset="0"/>
              </a:defRPr>
            </a:lvl8pPr>
            <a:lvl9pPr defTabSz="895350" fontAlgn="base">
              <a:spcBef>
                <a:spcPct val="0"/>
              </a:spcBef>
              <a:spcAft>
                <a:spcPct val="0"/>
              </a:spcAft>
              <a:defRPr sz="2400">
                <a:solidFill>
                  <a:schemeClr val="tx1"/>
                </a:solidFill>
                <a:latin typeface="Arial" charset="0"/>
              </a:defRPr>
            </a:lvl9pPr>
          </a:lstStyle>
          <a:p>
            <a:pPr algn="l" eaLnBrk="1" hangingPunct="1">
              <a:spcBef>
                <a:spcPct val="50000"/>
              </a:spcBef>
              <a:buClr>
                <a:srgbClr val="002960"/>
              </a:buClr>
              <a:buSzPct val="125000"/>
              <a:buFont typeface="Arial" charset="0"/>
              <a:buNone/>
              <a:defRPr/>
            </a:pPr>
            <a:r>
              <a:rPr lang="en-US" altLang="ja-JP" sz="1000" dirty="0">
                <a:solidFill>
                  <a:srgbClr val="5F5F5F"/>
                </a:solidFill>
                <a:latin typeface="+mj-lt"/>
                <a:ea typeface="HG丸ｺﾞｼｯｸM-PRO" pitchFamily="49" charset="-128"/>
              </a:rPr>
              <a:t>STRICTLY CONFIDENTIAL</a:t>
            </a:r>
            <a:r>
              <a:rPr lang="ja-JP" altLang="en-US" sz="1000" baseline="0" dirty="0">
                <a:solidFill>
                  <a:srgbClr val="5F5F5F"/>
                </a:solidFill>
                <a:latin typeface="+mj-lt"/>
                <a:ea typeface="HG丸ｺﾞｼｯｸM-PRO" pitchFamily="49" charset="-128"/>
              </a:rPr>
              <a:t>　 </a:t>
            </a:r>
            <a:r>
              <a:rPr lang="en-US" altLang="ja-JP" sz="1000" dirty="0">
                <a:solidFill>
                  <a:srgbClr val="5F5F5F"/>
                </a:solidFill>
                <a:latin typeface="+mj-lt"/>
                <a:ea typeface="HG丸ｺﾞｼｯｸM-PRO" pitchFamily="49" charset="-128"/>
              </a:rPr>
              <a:t>AEON RETAIL CO.,LTD. All</a:t>
            </a:r>
            <a:r>
              <a:rPr lang="en-US" altLang="ja-JP" sz="1000" baseline="0" dirty="0">
                <a:solidFill>
                  <a:srgbClr val="5F5F5F"/>
                </a:solidFill>
                <a:latin typeface="+mj-lt"/>
                <a:ea typeface="HG丸ｺﾞｼｯｸM-PRO" pitchFamily="49" charset="-128"/>
              </a:rPr>
              <a:t> Rights Reserved</a:t>
            </a:r>
            <a:endParaRPr lang="en-US" altLang="ja-JP" sz="1000" dirty="0">
              <a:solidFill>
                <a:srgbClr val="5F5F5F"/>
              </a:solidFill>
              <a:latin typeface="+mj-lt"/>
              <a:ea typeface="HG丸ｺﾞｼｯｸM-PRO" pitchFamily="49" charset="-128"/>
            </a:endParaRPr>
          </a:p>
        </p:txBody>
      </p:sp>
      <p:pic>
        <p:nvPicPr>
          <p:cNvPr id="18" name="Picture 2" descr="「イオン ロゴ」の画像検索結果"/>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8228165" y="0"/>
            <a:ext cx="844905" cy="464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6606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Lst>
  <p:hf hdr="0" ftr="0" dt="0"/>
  <p:txStyles>
    <p:titleStyle>
      <a:lvl1pPr algn="l" defTabSz="914400" rtl="0" eaLnBrk="1" latinLnBrk="0" hangingPunct="1">
        <a:lnSpc>
          <a:spcPct val="9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ü"/>
        <a:defRPr kumimoji="1" sz="2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1pPr>
      <a:lvl2pPr marL="685800" indent="-228600" algn="l" defTabSz="914400" rtl="0" eaLnBrk="1" latinLnBrk="0" hangingPunct="1">
        <a:lnSpc>
          <a:spcPct val="90000"/>
        </a:lnSpc>
        <a:spcBef>
          <a:spcPts val="500"/>
        </a:spcBef>
        <a:buFont typeface="Wingdings" panose="05000000000000000000" pitchFamily="2" charset="2"/>
        <a:buChar char="ü"/>
        <a:defRPr kumimoji="1" sz="24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2pPr>
      <a:lvl3pPr marL="1143000" indent="-228600" algn="l" defTabSz="914400" rtl="0" eaLnBrk="1" latinLnBrk="0" hangingPunct="1">
        <a:lnSpc>
          <a:spcPct val="90000"/>
        </a:lnSpc>
        <a:spcBef>
          <a:spcPts val="500"/>
        </a:spcBef>
        <a:buFont typeface="Wingdings" panose="05000000000000000000" pitchFamily="2" charset="2"/>
        <a:buChar char="ü"/>
        <a:defRPr kumimoji="1" sz="20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3pPr>
      <a:lvl4pPr marL="16002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4pPr>
      <a:lvl5pPr marL="2057400" indent="-228600" algn="l" defTabSz="914400" rtl="0" eaLnBrk="1" latinLnBrk="0" hangingPunct="1">
        <a:lnSpc>
          <a:spcPct val="90000"/>
        </a:lnSpc>
        <a:spcBef>
          <a:spcPts val="500"/>
        </a:spcBef>
        <a:buFont typeface="Wingdings" panose="05000000000000000000" pitchFamily="2" charset="2"/>
        <a:buChar char="ü"/>
        <a:defRPr kumimoji="1" sz="1800" kern="1200">
          <a:solidFill>
            <a:schemeClr val="tx1"/>
          </a:solidFill>
          <a:latin typeface="Meiryo UI" panose="020B0604030504040204" pitchFamily="50" charset="-128"/>
          <a:ea typeface="Meiryo UI" panose="020B0604030504040204" pitchFamily="50" charset="-128"/>
          <a:cs typeface="Meiryo UI"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t>イオンスタイル旭中央</a:t>
            </a:r>
            <a:br>
              <a:rPr lang="en-US" altLang="ja-JP" dirty="0"/>
            </a:br>
            <a:r>
              <a:rPr lang="ja-JP" altLang="en-US" dirty="0"/>
              <a:t>デジタルピッキング導入報告</a:t>
            </a:r>
            <a:endParaRPr kumimoji="1" lang="ja-JP" altLang="en-US" dirty="0"/>
          </a:p>
        </p:txBody>
      </p:sp>
      <p:sp>
        <p:nvSpPr>
          <p:cNvPr id="5" name="テキスト ボックス 4"/>
          <p:cNvSpPr txBox="1"/>
          <p:nvPr/>
        </p:nvSpPr>
        <p:spPr>
          <a:xfrm>
            <a:off x="6579725" y="5358384"/>
            <a:ext cx="2018501"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2024</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年</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1</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月</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15</a:t>
            </a: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日</a:t>
            </a:r>
            <a:endParaRPr kumimoji="1" lang="en-US" altLang="ja-JP" sz="1800" b="0" i="0" u="none" strike="noStrike" kern="1200" cap="none" spc="0" normalizeH="0" baseline="0" noProof="0" dirty="0">
              <a:ln>
                <a:noFill/>
              </a:ln>
              <a:solidFill>
                <a:srgbClr val="000066"/>
              </a:solidFill>
              <a:effectLst/>
              <a:uLnTx/>
              <a:uFillTx/>
              <a:latin typeface="Meiryo UI"/>
              <a:ea typeface="Meiryo UI"/>
              <a:cs typeface="+mn-cs"/>
            </a:endParaRP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dirty="0">
                <a:solidFill>
                  <a:srgbClr val="000066"/>
                </a:solidFill>
                <a:latin typeface="Meiryo UI"/>
                <a:ea typeface="Meiryo UI"/>
              </a:rPr>
              <a:t>南関東</a:t>
            </a:r>
            <a:r>
              <a:rPr kumimoji="1" lang="en-US" altLang="ja-JP" sz="1800" b="0" i="0" u="none" strike="noStrike" kern="1200" cap="none" spc="0" normalizeH="0" baseline="0" noProof="0" dirty="0">
                <a:ln>
                  <a:noFill/>
                </a:ln>
                <a:solidFill>
                  <a:srgbClr val="000066"/>
                </a:solidFill>
                <a:effectLst/>
                <a:uLnTx/>
                <a:uFillTx/>
                <a:latin typeface="Meiryo UI"/>
                <a:ea typeface="Meiryo UI"/>
                <a:cs typeface="+mn-cs"/>
              </a:rPr>
              <a:t>Co</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1800" b="0" i="0" u="none" strike="noStrike" kern="1200" cap="none" spc="0" normalizeH="0" baseline="0" noProof="0" dirty="0">
                <a:ln>
                  <a:noFill/>
                </a:ln>
                <a:solidFill>
                  <a:srgbClr val="000066"/>
                </a:solidFill>
                <a:effectLst/>
                <a:uLnTx/>
                <a:uFillTx/>
                <a:latin typeface="Meiryo UI"/>
                <a:ea typeface="Meiryo UI"/>
                <a:cs typeface="+mn-cs"/>
              </a:rPr>
              <a:t>導入担当者</a:t>
            </a:r>
            <a:r>
              <a:rPr kumimoji="1" lang="ja-JP" altLang="en-US" dirty="0">
                <a:solidFill>
                  <a:srgbClr val="000066"/>
                </a:solidFill>
                <a:latin typeface="Meiryo UI"/>
                <a:ea typeface="Meiryo UI"/>
              </a:rPr>
              <a:t>　森田</a:t>
            </a:r>
            <a:endParaRPr kumimoji="1" lang="ja-JP" altLang="en-US" sz="1800" b="0" i="0" u="none" strike="noStrike" kern="1200" cap="none" spc="0" normalizeH="0" baseline="0" noProof="0" dirty="0">
              <a:ln>
                <a:noFill/>
              </a:ln>
              <a:solidFill>
                <a:srgbClr val="000066"/>
              </a:solidFill>
              <a:effectLst/>
              <a:uLnTx/>
              <a:uFillTx/>
              <a:latin typeface="Meiryo UI"/>
              <a:ea typeface="Meiryo UI"/>
              <a:cs typeface="+mn-cs"/>
            </a:endParaRPr>
          </a:p>
        </p:txBody>
      </p:sp>
    </p:spTree>
    <p:extLst>
      <p:ext uri="{BB962C8B-B14F-4D97-AF65-F5344CB8AC3E}">
        <p14:creationId xmlns:p14="http://schemas.microsoft.com/office/powerpoint/2010/main" val="2184015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EC</a:t>
            </a: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本部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kumimoji="1" lang="ja-JP" altLang="en-US" dirty="0"/>
              <a:t>デジタルピッキング導入報告①　</a:t>
            </a:r>
          </a:p>
        </p:txBody>
      </p:sp>
      <p:sp>
        <p:nvSpPr>
          <p:cNvPr id="4" name="正方形/長方形 3">
            <a:extLst>
              <a:ext uri="{FF2B5EF4-FFF2-40B4-BE49-F238E27FC236}">
                <a16:creationId xmlns:a16="http://schemas.microsoft.com/office/drawing/2014/main" id="{922105B6-EE2C-480F-8977-55D1E2A8A4B4}"/>
              </a:ext>
            </a:extLst>
          </p:cNvPr>
          <p:cNvSpPr/>
          <p:nvPr/>
        </p:nvSpPr>
        <p:spPr bwMode="auto">
          <a:xfrm>
            <a:off x="325131" y="1087141"/>
            <a:ext cx="4087120" cy="2647783"/>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en-US" altLang="ja-JP" sz="1600" dirty="0">
              <a:ea typeface="+mn-ea"/>
              <a:cs typeface="Arial" panose="020B0604020202020204" pitchFamily="34" charset="0"/>
            </a:endParaRPr>
          </a:p>
        </p:txBody>
      </p:sp>
      <p:sp>
        <p:nvSpPr>
          <p:cNvPr id="9" name="正方形/長方形 8">
            <a:extLst>
              <a:ext uri="{FF2B5EF4-FFF2-40B4-BE49-F238E27FC236}">
                <a16:creationId xmlns:a16="http://schemas.microsoft.com/office/drawing/2014/main" id="{C9680311-E7A9-417C-9D4B-ACC748B50CED}"/>
              </a:ext>
            </a:extLst>
          </p:cNvPr>
          <p:cNvSpPr/>
          <p:nvPr/>
        </p:nvSpPr>
        <p:spPr bwMode="auto">
          <a:xfrm>
            <a:off x="341757" y="3925491"/>
            <a:ext cx="4087120" cy="2647783"/>
          </a:xfrm>
          <a:prstGeom prst="rect">
            <a:avLst/>
          </a:prstGeom>
          <a:solidFill>
            <a:schemeClr val="bg1"/>
          </a:solidFill>
          <a:ln w="12700" cmpd="dbl">
            <a:solidFill>
              <a:schemeClr val="tx1"/>
            </a:solid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lgn="ctr">
              <a:spcBef>
                <a:spcPct val="0"/>
              </a:spcBef>
              <a:buFontTx/>
              <a:buNone/>
            </a:pPr>
            <a:endParaRPr kumimoji="1" lang="en-US" altLang="ja-JP" sz="1600" dirty="0">
              <a:ea typeface="+mn-ea"/>
              <a:cs typeface="Arial" panose="020B0604020202020204" pitchFamily="34" charset="0"/>
            </a:endParaRPr>
          </a:p>
        </p:txBody>
      </p:sp>
      <p:sp>
        <p:nvSpPr>
          <p:cNvPr id="8" name="テキスト ボックス 7">
            <a:extLst>
              <a:ext uri="{FF2B5EF4-FFF2-40B4-BE49-F238E27FC236}">
                <a16:creationId xmlns:a16="http://schemas.microsoft.com/office/drawing/2014/main" id="{D5388A47-A206-45AC-BF23-B343D303EA04}"/>
              </a:ext>
            </a:extLst>
          </p:cNvPr>
          <p:cNvSpPr txBox="1"/>
          <p:nvPr/>
        </p:nvSpPr>
        <p:spPr>
          <a:xfrm>
            <a:off x="4571999" y="2851322"/>
            <a:ext cx="4429124" cy="1161073"/>
          </a:xfrm>
          <a:prstGeom prst="rect">
            <a:avLst/>
          </a:prstGeom>
          <a:noFill/>
          <a:ln>
            <a:solidFill>
              <a:schemeClr val="tx1"/>
            </a:solidFill>
          </a:ln>
        </p:spPr>
        <p:txBody>
          <a:bodyPr wrap="square" rtlCol="0">
            <a:noAutofit/>
          </a:bodyPr>
          <a:lstStyle/>
          <a:p>
            <a:r>
              <a:rPr kumimoji="1" lang="ja-JP" altLang="en-US" sz="1600" dirty="0"/>
              <a:t>◆問題点</a:t>
            </a:r>
            <a:endParaRPr kumimoji="1" lang="en-US" altLang="ja-JP" sz="1600" dirty="0"/>
          </a:p>
          <a:p>
            <a:r>
              <a:rPr kumimoji="1" lang="ja-JP" altLang="en-US" sz="1600" dirty="0"/>
              <a:t>　・教育時</a:t>
            </a:r>
            <a:r>
              <a:rPr kumimoji="1" lang="en-US" altLang="ja-JP" sz="1600" dirty="0"/>
              <a:t>1</a:t>
            </a:r>
            <a:r>
              <a:rPr kumimoji="1" lang="ja-JP" altLang="en-US" sz="1600" dirty="0"/>
              <a:t>件、導入本番時</a:t>
            </a:r>
            <a:r>
              <a:rPr kumimoji="1" lang="en-US" altLang="ja-JP" sz="1600" dirty="0"/>
              <a:t>1</a:t>
            </a:r>
            <a:r>
              <a:rPr kumimoji="1" lang="ja-JP" altLang="en-US" sz="1600" dirty="0"/>
              <a:t>件、「作業中断」</a:t>
            </a:r>
            <a:endParaRPr kumimoji="1" lang="en-US" altLang="ja-JP" sz="1600" dirty="0"/>
          </a:p>
          <a:p>
            <a:r>
              <a:rPr kumimoji="1" lang="ja-JP" altLang="en-US" sz="1600" dirty="0"/>
              <a:t>　「作業完了」をせず「◀（戻る）」で作業を終了</a:t>
            </a:r>
            <a:endParaRPr kumimoji="1" lang="en-US" altLang="ja-JP" sz="1600" dirty="0"/>
          </a:p>
          <a:p>
            <a:r>
              <a:rPr kumimoji="1" lang="ja-JP" altLang="en-US" sz="1600" dirty="0"/>
              <a:t>　してしまっており、消込みできないデータが残った。</a:t>
            </a:r>
            <a:endParaRPr kumimoji="1" lang="en-US" altLang="ja-JP" sz="1600" dirty="0"/>
          </a:p>
        </p:txBody>
      </p:sp>
      <p:sp>
        <p:nvSpPr>
          <p:cNvPr id="10" name="テキスト ボックス 9">
            <a:extLst>
              <a:ext uri="{FF2B5EF4-FFF2-40B4-BE49-F238E27FC236}">
                <a16:creationId xmlns:a16="http://schemas.microsoft.com/office/drawing/2014/main" id="{6D5BB21D-E3D9-41CF-8224-9E762DC5CC0E}"/>
              </a:ext>
            </a:extLst>
          </p:cNvPr>
          <p:cNvSpPr txBox="1"/>
          <p:nvPr/>
        </p:nvSpPr>
        <p:spPr>
          <a:xfrm>
            <a:off x="4572000" y="4115917"/>
            <a:ext cx="4429123" cy="1250946"/>
          </a:xfrm>
          <a:prstGeom prst="rect">
            <a:avLst/>
          </a:prstGeom>
          <a:noFill/>
          <a:ln>
            <a:solidFill>
              <a:schemeClr val="tx1"/>
            </a:solidFill>
          </a:ln>
        </p:spPr>
        <p:txBody>
          <a:bodyPr wrap="square" rtlCol="0">
            <a:noAutofit/>
          </a:bodyPr>
          <a:lstStyle/>
          <a:p>
            <a:r>
              <a:rPr kumimoji="1" lang="ja-JP" altLang="en-US" sz="1600" dirty="0"/>
              <a:t>◆課題</a:t>
            </a:r>
            <a:endParaRPr kumimoji="1" lang="en-US" altLang="ja-JP" sz="1600" dirty="0"/>
          </a:p>
          <a:p>
            <a:r>
              <a:rPr kumimoji="1" lang="ja-JP" altLang="en-US" sz="1600" dirty="0"/>
              <a:t>　・</a:t>
            </a:r>
            <a:r>
              <a:rPr kumimoji="1" lang="en-US" altLang="ja-JP" sz="1600" dirty="0"/>
              <a:t>NS</a:t>
            </a:r>
            <a:r>
              <a:rPr kumimoji="1" lang="ja-JP" altLang="en-US" sz="1600" dirty="0"/>
              <a:t>担当者、売場担当ともに短時間コミュニティの</a:t>
            </a:r>
            <a:endParaRPr kumimoji="1" lang="en-US" altLang="ja-JP" sz="1600" dirty="0"/>
          </a:p>
          <a:p>
            <a:r>
              <a:rPr kumimoji="1" lang="ja-JP" altLang="en-US" sz="1600" dirty="0"/>
              <a:t>　方が多く実践を積むのに時間がかかる。まだまだ、</a:t>
            </a:r>
            <a:endParaRPr kumimoji="1" lang="en-US" altLang="ja-JP" sz="1600" dirty="0"/>
          </a:p>
          <a:p>
            <a:r>
              <a:rPr kumimoji="1" lang="ja-JP" altLang="en-US" sz="1600" dirty="0"/>
              <a:t>　習熟度・作業スピードに個人差があり、件数をこな</a:t>
            </a:r>
            <a:endParaRPr kumimoji="1" lang="en-US" altLang="ja-JP" sz="1600" dirty="0"/>
          </a:p>
          <a:p>
            <a:r>
              <a:rPr kumimoji="1" lang="ja-JP" altLang="en-US" sz="1600" dirty="0"/>
              <a:t>　し早く慣れる必要あり。</a:t>
            </a:r>
            <a:endParaRPr kumimoji="1" lang="en-US" altLang="ja-JP" sz="1600" dirty="0"/>
          </a:p>
        </p:txBody>
      </p:sp>
      <p:sp>
        <p:nvSpPr>
          <p:cNvPr id="13" name="テキスト ボックス 12">
            <a:extLst>
              <a:ext uri="{FF2B5EF4-FFF2-40B4-BE49-F238E27FC236}">
                <a16:creationId xmlns:a16="http://schemas.microsoft.com/office/drawing/2014/main" id="{AD8F1EEC-37E8-41C3-9B04-80676020C62B}"/>
              </a:ext>
            </a:extLst>
          </p:cNvPr>
          <p:cNvSpPr txBox="1"/>
          <p:nvPr/>
        </p:nvSpPr>
        <p:spPr>
          <a:xfrm>
            <a:off x="4571999" y="5470384"/>
            <a:ext cx="4429125" cy="1077218"/>
          </a:xfrm>
          <a:prstGeom prst="rect">
            <a:avLst/>
          </a:prstGeom>
          <a:noFill/>
          <a:ln>
            <a:solidFill>
              <a:schemeClr val="tx1"/>
            </a:solidFill>
          </a:ln>
        </p:spPr>
        <p:txBody>
          <a:bodyPr wrap="square" rtlCol="0">
            <a:noAutofit/>
          </a:bodyPr>
          <a:lstStyle/>
          <a:p>
            <a:r>
              <a:rPr kumimoji="1" lang="ja-JP" altLang="en-US" sz="1600" dirty="0"/>
              <a:t>◆対策・対応</a:t>
            </a:r>
            <a:endParaRPr kumimoji="1" lang="en-US" altLang="ja-JP" sz="1600" dirty="0"/>
          </a:p>
          <a:p>
            <a:r>
              <a:rPr kumimoji="1" lang="ja-JP" altLang="en-US" sz="1600" dirty="0"/>
              <a:t>　・売場ピッキング中、作業場ピッキング中は「◀」</a:t>
            </a:r>
            <a:endParaRPr kumimoji="1" lang="en-US" altLang="ja-JP" sz="1600" dirty="0"/>
          </a:p>
          <a:p>
            <a:r>
              <a:rPr kumimoji="1" lang="ja-JP" altLang="en-US" sz="1600" dirty="0"/>
              <a:t>　ボタンを使用しないよう該当者および作業対象者</a:t>
            </a:r>
            <a:endParaRPr kumimoji="1" lang="en-US" altLang="ja-JP" sz="1600" dirty="0"/>
          </a:p>
          <a:p>
            <a:r>
              <a:rPr kumimoji="1" lang="ja-JP" altLang="en-US" sz="1600" dirty="0"/>
              <a:t>　に再教育実施。</a:t>
            </a:r>
            <a:endParaRPr kumimoji="1" lang="en-US" altLang="ja-JP" sz="1600" dirty="0"/>
          </a:p>
        </p:txBody>
      </p:sp>
      <p:sp>
        <p:nvSpPr>
          <p:cNvPr id="14" name="テキスト ボックス 13">
            <a:extLst>
              <a:ext uri="{FF2B5EF4-FFF2-40B4-BE49-F238E27FC236}">
                <a16:creationId xmlns:a16="http://schemas.microsoft.com/office/drawing/2014/main" id="{99B05826-518E-429A-9597-B4EE4E338740}"/>
              </a:ext>
            </a:extLst>
          </p:cNvPr>
          <p:cNvSpPr txBox="1"/>
          <p:nvPr/>
        </p:nvSpPr>
        <p:spPr>
          <a:xfrm>
            <a:off x="4572000" y="1102655"/>
            <a:ext cx="4429124" cy="1639427"/>
          </a:xfrm>
          <a:prstGeom prst="rect">
            <a:avLst/>
          </a:prstGeom>
          <a:noFill/>
          <a:ln>
            <a:solidFill>
              <a:schemeClr val="tx1"/>
            </a:solidFill>
          </a:ln>
        </p:spPr>
        <p:txBody>
          <a:bodyPr wrap="square" rtlCol="0">
            <a:noAutofit/>
          </a:bodyPr>
          <a:lstStyle/>
          <a:p>
            <a:r>
              <a:rPr kumimoji="1" lang="ja-JP" altLang="en-US" sz="1600" dirty="0"/>
              <a:t>◆従業員の声</a:t>
            </a:r>
            <a:endParaRPr kumimoji="1" lang="en-US" altLang="ja-JP" sz="1600" dirty="0"/>
          </a:p>
          <a:p>
            <a:r>
              <a:rPr kumimoji="1" lang="ja-JP" altLang="en-US" sz="1600" dirty="0"/>
              <a:t>　・画像と棚番号があるので商品を探しやすい</a:t>
            </a:r>
            <a:endParaRPr kumimoji="1" lang="en-US" altLang="ja-JP" sz="1600" dirty="0"/>
          </a:p>
          <a:p>
            <a:r>
              <a:rPr kumimoji="1" lang="ja-JP" altLang="en-US" sz="1600" dirty="0"/>
              <a:t>　・慣れると作業スピードがあがりそう</a:t>
            </a:r>
            <a:endParaRPr kumimoji="1" lang="en-US" altLang="ja-JP" sz="1600" dirty="0"/>
          </a:p>
          <a:p>
            <a:r>
              <a:rPr kumimoji="1" lang="ja-JP" altLang="en-US" sz="1600" dirty="0"/>
              <a:t>　・事前、差分ピッキングを早く出来るようにしてほしい</a:t>
            </a:r>
            <a:endParaRPr kumimoji="1" lang="en-US" altLang="ja-JP" sz="1600" dirty="0"/>
          </a:p>
          <a:p>
            <a:r>
              <a:rPr kumimoji="1" lang="ja-JP" altLang="en-US" sz="1600" dirty="0"/>
              <a:t>　・ラベル枚数はケース分も含め出るようにしてほしい</a:t>
            </a:r>
            <a:endParaRPr kumimoji="1" lang="en-US" altLang="ja-JP" sz="1600" dirty="0"/>
          </a:p>
          <a:p>
            <a:r>
              <a:rPr kumimoji="1" lang="ja-JP" altLang="en-US" sz="1600" dirty="0"/>
              <a:t>　・ログイン画面の入力がしづらい</a:t>
            </a:r>
            <a:endParaRPr kumimoji="1" lang="en-US" altLang="ja-JP" sz="1600" dirty="0"/>
          </a:p>
        </p:txBody>
      </p:sp>
      <p:pic>
        <p:nvPicPr>
          <p:cNvPr id="32" name="Picture 31" descr="image.jpg"/>
          <p:cNvPicPr>
            <a:picLocks noChangeAspect="1"/>
          </p:cNvPicPr>
          <p:nvPr/>
        </p:nvPicPr>
        <p:blipFill>
          <a:blip r:embed="rId2"/>
          <a:stretch>
            <a:fillRect/>
          </a:stretch>
        </p:blipFill>
        <p:spPr>
          <a:xfrm>
            <a:off x="350072" y="1090053"/>
            <a:ext cx="1742896" cy="1307172"/>
          </a:xfrm>
          <a:prstGeom prst="rect">
            <a:avLst/>
          </a:prstGeom>
        </p:spPr>
      </p:pic>
      <p:pic>
        <p:nvPicPr>
          <p:cNvPr id="33" name="Picture 32" descr="image.jpg"/>
          <p:cNvPicPr>
            <a:picLocks noChangeAspect="1"/>
          </p:cNvPicPr>
          <p:nvPr/>
        </p:nvPicPr>
        <p:blipFill>
          <a:blip r:embed="rId3"/>
          <a:stretch>
            <a:fillRect/>
          </a:stretch>
        </p:blipFill>
        <p:spPr>
          <a:xfrm>
            <a:off x="350068" y="2419346"/>
            <a:ext cx="1742896" cy="1307172"/>
          </a:xfrm>
          <a:prstGeom prst="rect">
            <a:avLst/>
          </a:prstGeom>
        </p:spPr>
      </p:pic>
      <p:pic>
        <p:nvPicPr>
          <p:cNvPr id="34" name="Picture 33" descr="image.jpg"/>
          <p:cNvPicPr>
            <a:picLocks noChangeAspect="1"/>
          </p:cNvPicPr>
          <p:nvPr/>
        </p:nvPicPr>
        <p:blipFill>
          <a:blip r:embed="rId4"/>
          <a:stretch>
            <a:fillRect/>
          </a:stretch>
        </p:blipFill>
        <p:spPr>
          <a:xfrm>
            <a:off x="2669355" y="3925492"/>
            <a:ext cx="1742896" cy="1307172"/>
          </a:xfrm>
          <a:prstGeom prst="rect">
            <a:avLst/>
          </a:prstGeom>
        </p:spPr>
      </p:pic>
      <p:pic>
        <p:nvPicPr>
          <p:cNvPr id="35" name="Picture 34" descr="image.jpg"/>
          <p:cNvPicPr>
            <a:picLocks noChangeAspect="1"/>
          </p:cNvPicPr>
          <p:nvPr/>
        </p:nvPicPr>
        <p:blipFill>
          <a:blip r:embed="rId5"/>
          <a:stretch>
            <a:fillRect/>
          </a:stretch>
        </p:blipFill>
        <p:spPr>
          <a:xfrm>
            <a:off x="358380" y="3925491"/>
            <a:ext cx="1742896" cy="1307172"/>
          </a:xfrm>
          <a:prstGeom prst="rect">
            <a:avLst/>
          </a:prstGeom>
        </p:spPr>
      </p:pic>
      <p:pic>
        <p:nvPicPr>
          <p:cNvPr id="36" name="Picture 35" descr="image.jpg"/>
          <p:cNvPicPr>
            <a:picLocks noChangeAspect="1"/>
          </p:cNvPicPr>
          <p:nvPr/>
        </p:nvPicPr>
        <p:blipFill>
          <a:blip r:embed="rId6"/>
          <a:stretch>
            <a:fillRect/>
          </a:stretch>
        </p:blipFill>
        <p:spPr>
          <a:xfrm>
            <a:off x="358380" y="5258329"/>
            <a:ext cx="1742896" cy="1307172"/>
          </a:xfrm>
          <a:prstGeom prst="rect">
            <a:avLst/>
          </a:prstGeom>
        </p:spPr>
      </p:pic>
      <p:pic>
        <p:nvPicPr>
          <p:cNvPr id="37" name="Picture 36" descr="image.jpg"/>
          <p:cNvPicPr>
            <a:picLocks noChangeAspect="1"/>
          </p:cNvPicPr>
          <p:nvPr/>
        </p:nvPicPr>
        <p:blipFill>
          <a:blip r:embed="rId7"/>
          <a:stretch>
            <a:fillRect/>
          </a:stretch>
        </p:blipFill>
        <p:spPr>
          <a:xfrm>
            <a:off x="2669355" y="5258330"/>
            <a:ext cx="1742896" cy="1307172"/>
          </a:xfrm>
          <a:prstGeom prst="rect">
            <a:avLst/>
          </a:prstGeom>
        </p:spPr>
      </p:pic>
      <p:pic>
        <p:nvPicPr>
          <p:cNvPr id="38" name="Picture 37" descr="image.jpg"/>
          <p:cNvPicPr>
            <a:picLocks noChangeAspect="1"/>
          </p:cNvPicPr>
          <p:nvPr/>
        </p:nvPicPr>
        <p:blipFill>
          <a:blip r:embed="rId8"/>
          <a:stretch>
            <a:fillRect/>
          </a:stretch>
        </p:blipFill>
        <p:spPr>
          <a:xfrm>
            <a:off x="2641643" y="1081738"/>
            <a:ext cx="1753982" cy="1315487"/>
          </a:xfrm>
          <a:prstGeom prst="rect">
            <a:avLst/>
          </a:prstGeom>
        </p:spPr>
      </p:pic>
      <p:pic>
        <p:nvPicPr>
          <p:cNvPr id="39" name="Picture 38" descr="image.jpg"/>
          <p:cNvPicPr>
            <a:picLocks noChangeAspect="1"/>
          </p:cNvPicPr>
          <p:nvPr/>
        </p:nvPicPr>
        <p:blipFill>
          <a:blip r:embed="rId9"/>
          <a:stretch>
            <a:fillRect/>
          </a:stretch>
        </p:blipFill>
        <p:spPr>
          <a:xfrm>
            <a:off x="2658757" y="2422444"/>
            <a:ext cx="1736868" cy="1302651"/>
          </a:xfrm>
          <a:prstGeom prst="rect">
            <a:avLst/>
          </a:prstGeom>
        </p:spPr>
      </p:pic>
    </p:spTree>
    <p:extLst>
      <p:ext uri="{BB962C8B-B14F-4D97-AF65-F5344CB8AC3E}">
        <p14:creationId xmlns:p14="http://schemas.microsoft.com/office/powerpoint/2010/main" val="4285688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EC</a:t>
            </a:r>
            <a:r>
              <a:rPr kumimoji="1" lang="ja-JP" altLang="en-US" sz="1200" b="0" i="0"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rPr>
              <a:t>本部　　　　　</a:t>
            </a:r>
            <a:fld id="{1C1B05F8-E99D-4837-8C38-95934EDBCE75}" type="slidenum">
              <a:rPr kumimoji="1" lang="ja-JP" altLang="en-US" sz="1200" b="1" i="1" u="none" strike="noStrike" kern="1200" cap="none" spc="0" normalizeH="0" baseline="0" noProof="0" smtClean="0">
                <a:ln>
                  <a:noFill/>
                </a:ln>
                <a:solidFill>
                  <a:prstClr val="black">
                    <a:tint val="75000"/>
                  </a:prstClr>
                </a:solidFill>
                <a:effectLst/>
                <a:uLnTx/>
                <a:uFillTx/>
                <a:latin typeface="Meiryo UI" panose="020B0604030504040204" pitchFamily="50" charset="-128"/>
                <a:ea typeface="Meiryo UI" panose="020B0604030504040204" pitchFamily="50" charset="-128"/>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ja-JP" altLang="en-US" sz="1200" b="1" i="1" u="none" strike="noStrike" kern="1200" cap="none" spc="0" normalizeH="0" baseline="0" noProof="0" dirty="0">
              <a:ln>
                <a:noFill/>
              </a:ln>
              <a:solidFill>
                <a:prstClr val="black">
                  <a:tint val="75000"/>
                </a:prstClr>
              </a:solidFill>
              <a:effectLst/>
              <a:uLnTx/>
              <a:uFillTx/>
              <a:latin typeface="Meiryo UI" panose="020B0604030504040204" pitchFamily="50" charset="-128"/>
              <a:ea typeface="Meiryo UI" panose="020B0604030504040204" pitchFamily="50" charset="-128"/>
            </a:endParaRPr>
          </a:p>
        </p:txBody>
      </p:sp>
      <p:sp>
        <p:nvSpPr>
          <p:cNvPr id="3" name="タイトル 2"/>
          <p:cNvSpPr>
            <a:spLocks noGrp="1"/>
          </p:cNvSpPr>
          <p:nvPr>
            <p:ph type="title"/>
          </p:nvPr>
        </p:nvSpPr>
        <p:spPr/>
        <p:txBody>
          <a:bodyPr/>
          <a:lstStyle/>
          <a:p>
            <a:r>
              <a:rPr kumimoji="1" lang="ja-JP" altLang="en-US" dirty="0"/>
              <a:t>デジタルピッキング導入報告➁　</a:t>
            </a:r>
          </a:p>
        </p:txBody>
      </p:sp>
      <p:sp>
        <p:nvSpPr>
          <p:cNvPr id="14" name="テキスト ボックス 13">
            <a:extLst>
              <a:ext uri="{FF2B5EF4-FFF2-40B4-BE49-F238E27FC236}">
                <a16:creationId xmlns:a16="http://schemas.microsoft.com/office/drawing/2014/main" id="{99B05826-518E-429A-9597-B4EE4E338740}"/>
              </a:ext>
            </a:extLst>
          </p:cNvPr>
          <p:cNvSpPr txBox="1"/>
          <p:nvPr/>
        </p:nvSpPr>
        <p:spPr>
          <a:xfrm>
            <a:off x="174567" y="1102655"/>
            <a:ext cx="8826557" cy="2970581"/>
          </a:xfrm>
          <a:prstGeom prst="rect">
            <a:avLst/>
          </a:prstGeom>
          <a:noFill/>
          <a:ln>
            <a:solidFill>
              <a:schemeClr val="tx1"/>
            </a:solidFill>
          </a:ln>
        </p:spPr>
        <p:txBody>
          <a:bodyPr wrap="square" rtlCol="0">
            <a:noAutofit/>
          </a:bodyPr>
          <a:lstStyle/>
          <a:p>
            <a:r>
              <a:rPr kumimoji="1" lang="ja-JP" altLang="en-US" sz="1600" dirty="0"/>
              <a:t>◆店舗からの要望</a:t>
            </a:r>
            <a:endParaRPr kumimoji="1" lang="en-US" altLang="ja-JP" sz="1600" dirty="0"/>
          </a:p>
          <a:p>
            <a:r>
              <a:rPr kumimoji="1" lang="ja-JP" altLang="en-US" sz="1600" dirty="0"/>
              <a:t>　・事前、差分ピッキングを早く出来るようにしてほしい</a:t>
            </a:r>
            <a:endParaRPr kumimoji="1" lang="en-US" altLang="ja-JP" sz="1600" dirty="0"/>
          </a:p>
          <a:p>
            <a:r>
              <a:rPr kumimoji="1" lang="ja-JP" altLang="en-US" sz="1600" dirty="0"/>
              <a:t>　　翌日の午前便（〆時間は当日の</a:t>
            </a:r>
            <a:r>
              <a:rPr kumimoji="1" lang="en-US" altLang="ja-JP" sz="1600" dirty="0"/>
              <a:t>7:00</a:t>
            </a:r>
            <a:r>
              <a:rPr kumimoji="1" lang="ja-JP" altLang="en-US" sz="1600" dirty="0"/>
              <a:t>）は前日の夕方にピッキング作業を進めておかないと</a:t>
            </a:r>
            <a:endParaRPr kumimoji="1" lang="en-US" altLang="ja-JP" sz="1600" dirty="0"/>
          </a:p>
          <a:p>
            <a:r>
              <a:rPr kumimoji="1" lang="ja-JP" altLang="en-US" sz="1600" dirty="0"/>
              <a:t>　　間に合わない。現状だと紙でピッキングし消し込み作業をするしかないので手間がかかる。</a:t>
            </a:r>
            <a:endParaRPr kumimoji="1" lang="en-US" altLang="ja-JP" sz="1600" dirty="0"/>
          </a:p>
          <a:p>
            <a:r>
              <a:rPr kumimoji="1" lang="ja-JP" altLang="en-US" sz="1600" dirty="0"/>
              <a:t>　・ラベル枚数はケース分も含め出るようにしてほしい</a:t>
            </a:r>
            <a:endParaRPr kumimoji="1" lang="en-US" altLang="ja-JP" sz="1600" dirty="0"/>
          </a:p>
          <a:p>
            <a:r>
              <a:rPr kumimoji="1" lang="ja-JP" altLang="en-US" sz="1600" dirty="0"/>
              <a:t>　　ラベル</a:t>
            </a:r>
            <a:r>
              <a:rPr kumimoji="1" lang="en-US" altLang="ja-JP" sz="1600" dirty="0"/>
              <a:t>1</a:t>
            </a:r>
            <a:r>
              <a:rPr kumimoji="1" lang="ja-JP" altLang="en-US" sz="1600" dirty="0"/>
              <a:t>枚出すにも</a:t>
            </a:r>
            <a:r>
              <a:rPr kumimoji="1" lang="en-US" altLang="ja-JP" sz="1600" dirty="0"/>
              <a:t>ASPB</a:t>
            </a:r>
            <a:r>
              <a:rPr kumimoji="1" lang="ja-JP" altLang="en-US" sz="1600" dirty="0"/>
              <a:t>の操作が必要で（</a:t>
            </a:r>
            <a:r>
              <a:rPr kumimoji="1" lang="en-US" altLang="ja-JP" sz="1600" dirty="0" err="1"/>
              <a:t>VicMAX</a:t>
            </a:r>
            <a:r>
              <a:rPr kumimoji="1" lang="ja-JP" altLang="en-US" sz="1600" dirty="0"/>
              <a:t>より）再印刷するのに時間がかかる。</a:t>
            </a:r>
            <a:endParaRPr kumimoji="1" lang="en-US" altLang="ja-JP" sz="1600" dirty="0"/>
          </a:p>
          <a:p>
            <a:r>
              <a:rPr kumimoji="1" lang="ja-JP" altLang="en-US" sz="1600" dirty="0"/>
              <a:t>　・ログイン画面の入力がしづらい</a:t>
            </a:r>
            <a:endParaRPr kumimoji="1" lang="en-US" altLang="ja-JP" sz="1600" dirty="0"/>
          </a:p>
          <a:p>
            <a:r>
              <a:rPr kumimoji="1" lang="ja-JP" altLang="en-US" sz="1600" dirty="0"/>
              <a:t>　　タッチペンをつけてもらいたい</a:t>
            </a:r>
            <a:endParaRPr kumimoji="1" lang="en-US" altLang="ja-JP" sz="1600" dirty="0"/>
          </a:p>
          <a:p>
            <a:r>
              <a:rPr kumimoji="1" lang="ja-JP" altLang="en-US" sz="1600" dirty="0"/>
              <a:t>　　入力画面の文字をおおきくできないか</a:t>
            </a:r>
            <a:endParaRPr kumimoji="1" lang="en-US" altLang="ja-JP" sz="1600" dirty="0"/>
          </a:p>
          <a:p>
            <a:r>
              <a:rPr kumimoji="1" lang="ja-JP" altLang="en-US" sz="1600" dirty="0"/>
              <a:t>　・作業中データを消し込みできる権限を店舗責任者に与えてほしい</a:t>
            </a:r>
            <a:endParaRPr kumimoji="1" lang="en-US" altLang="ja-JP" sz="1600" dirty="0"/>
          </a:p>
          <a:p>
            <a:r>
              <a:rPr kumimoji="1" lang="ja-JP" altLang="en-US" sz="1600" dirty="0"/>
              <a:t>　　課長もしくは</a:t>
            </a:r>
            <a:r>
              <a:rPr kumimoji="1" lang="en-US" altLang="ja-JP" sz="1600" dirty="0"/>
              <a:t>MGR</a:t>
            </a:r>
            <a:r>
              <a:rPr kumimoji="1" lang="ja-JP" altLang="en-US" sz="1600" dirty="0"/>
              <a:t>限定で権限を与え、本人でなくてもデータの消し込みができるようにしてもらいたい。</a:t>
            </a:r>
            <a:endParaRPr kumimoji="1" lang="en-US" altLang="ja-JP" sz="1600" dirty="0"/>
          </a:p>
        </p:txBody>
      </p:sp>
    </p:spTree>
    <p:extLst>
      <p:ext uri="{BB962C8B-B14F-4D97-AF65-F5344CB8AC3E}">
        <p14:creationId xmlns:p14="http://schemas.microsoft.com/office/powerpoint/2010/main" val="210190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r>
              <a:rPr lang="en-US" altLang="ja-JP" dirty="0"/>
              <a:t>EC</a:t>
            </a:r>
            <a:r>
              <a:rPr lang="ja-JP" altLang="en-US" dirty="0"/>
              <a:t>本部　　　　　</a:t>
            </a:r>
            <a:fld id="{1C1B05F8-E99D-4837-8C38-95934EDBCE75}" type="slidenum">
              <a:rPr lang="ja-JP" altLang="en-US" b="1" i="1" smtClean="0"/>
              <a:pPr/>
              <a:t>4</a:t>
            </a:fld>
            <a:endParaRPr lang="ja-JP" altLang="en-US" b="1" i="1" dirty="0"/>
          </a:p>
        </p:txBody>
      </p:sp>
      <p:sp>
        <p:nvSpPr>
          <p:cNvPr id="8" name="タイトル 2">
            <a:extLst>
              <a:ext uri="{FF2B5EF4-FFF2-40B4-BE49-F238E27FC236}">
                <a16:creationId xmlns:a16="http://schemas.microsoft.com/office/drawing/2014/main" id="{F7D6700F-3F26-47B0-A93C-DD9B79FCE447}"/>
              </a:ext>
            </a:extLst>
          </p:cNvPr>
          <p:cNvSpPr txBox="1">
            <a:spLocks/>
          </p:cNvSpPr>
          <p:nvPr/>
        </p:nvSpPr>
        <p:spPr>
          <a:xfrm>
            <a:off x="429846" y="75462"/>
            <a:ext cx="8028784" cy="7642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400" b="0" kern="1200">
                <a:solidFill>
                  <a:srgbClr val="002060"/>
                </a:solidFill>
                <a:latin typeface="Meiryo UI" panose="020B0604030504040204" pitchFamily="50" charset="-128"/>
                <a:ea typeface="Meiryo UI" panose="020B0604030504040204" pitchFamily="50" charset="-128"/>
                <a:cs typeface="Meiryo UI" panose="020B0604030504040204" pitchFamily="50" charset="-128"/>
              </a:defRPr>
            </a:lvl1pPr>
          </a:lstStyle>
          <a:p>
            <a:r>
              <a:rPr lang="ja-JP" altLang="en-US" dirty="0"/>
              <a:t>デジタルピッキング導入報告➂（</a:t>
            </a:r>
            <a:r>
              <a:rPr lang="en-US" altLang="ja-JP" dirty="0"/>
              <a:t>RE</a:t>
            </a:r>
            <a:r>
              <a:rPr lang="ja-JP" altLang="en-US" dirty="0"/>
              <a:t>計測：総量店舗用）</a:t>
            </a:r>
          </a:p>
        </p:txBody>
      </p:sp>
      <p:graphicFrame>
        <p:nvGraphicFramePr>
          <p:cNvPr id="9" name="表 4">
            <a:extLst>
              <a:ext uri="{FF2B5EF4-FFF2-40B4-BE49-F238E27FC236}">
                <a16:creationId xmlns:a16="http://schemas.microsoft.com/office/drawing/2014/main" id="{687E44CA-FD5D-40D9-BFB7-1C06FAC8216F}"/>
              </a:ext>
            </a:extLst>
          </p:cNvPr>
          <p:cNvGraphicFramePr>
            <a:graphicFrameLocks noGrp="1"/>
          </p:cNvGraphicFramePr>
          <p:nvPr>
            <p:extLst>
              <p:ext uri="{D42A27DB-BD31-4B8C-83A1-F6EECF244321}">
                <p14:modId xmlns:p14="http://schemas.microsoft.com/office/powerpoint/2010/main" val="2204850018"/>
              </p:ext>
            </p:extLst>
          </p:nvPr>
        </p:nvGraphicFramePr>
        <p:xfrm>
          <a:off x="187935" y="1650672"/>
          <a:ext cx="4180099" cy="2225040"/>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70840">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sz="1600" dirty="0"/>
                        <a:t>グロッサリー</a:t>
                      </a:r>
                    </a:p>
                  </a:txBody>
                  <a:tcPr/>
                </a:tc>
                <a:tc>
                  <a:txBody>
                    <a:bodyPr/>
                    <a:lstStyle/>
                    <a:p>
                      <a:pPr algn="r"/>
                      <a:r>
                        <a:rPr kumimoji="1" lang="en-US" altLang="ja-JP" sz="1600" dirty="0"/>
                        <a:t>56</a:t>
                      </a:r>
                      <a:endParaRPr kumimoji="1" lang="ja-JP" altLang="en-US" sz="1600" dirty="0"/>
                    </a:p>
                  </a:txBody>
                  <a:tcPr/>
                </a:tc>
                <a:tc>
                  <a:txBody>
                    <a:bodyPr/>
                    <a:lstStyle/>
                    <a:p>
                      <a:pPr algn="r"/>
                      <a:r>
                        <a:rPr kumimoji="1" lang="en-US" altLang="ja-JP" sz="1600" dirty="0"/>
                        <a:t>0:48</a:t>
                      </a:r>
                      <a:endParaRPr kumimoji="1" lang="ja-JP" altLang="en-US" sz="1600" dirty="0"/>
                    </a:p>
                  </a:txBody>
                  <a:tcPr/>
                </a:tc>
                <a:tc>
                  <a:txBody>
                    <a:bodyPr/>
                    <a:lstStyle/>
                    <a:p>
                      <a:pPr algn="r"/>
                      <a:r>
                        <a:rPr kumimoji="1" lang="en-US" altLang="ja-JP" sz="1600" dirty="0"/>
                        <a:t>70.0</a:t>
                      </a:r>
                      <a:endParaRPr kumimoji="1" lang="ja-JP" altLang="en-US" sz="1600" dirty="0"/>
                    </a:p>
                  </a:txBody>
                  <a:tcPr/>
                </a:tc>
                <a:extLst>
                  <a:ext uri="{0D108BD9-81ED-4DB2-BD59-A6C34878D82A}">
                    <a16:rowId xmlns:a16="http://schemas.microsoft.com/office/drawing/2014/main" val="2278406453"/>
                  </a:ext>
                </a:extLst>
              </a:tr>
              <a:tr h="370840">
                <a:tc>
                  <a:txBody>
                    <a:bodyPr/>
                    <a:lstStyle/>
                    <a:p>
                      <a:pPr algn="ctr"/>
                      <a:r>
                        <a:rPr kumimoji="1" lang="ja-JP" altLang="en-US" sz="1600" dirty="0"/>
                        <a:t>リカー</a:t>
                      </a:r>
                    </a:p>
                  </a:txBody>
                  <a:tcPr/>
                </a:tc>
                <a:tc>
                  <a:txBody>
                    <a:bodyPr/>
                    <a:lstStyle/>
                    <a:p>
                      <a:pPr algn="r"/>
                      <a:endParaRPr kumimoji="1" lang="ja-JP" altLang="en-US" sz="1600" dirty="0"/>
                    </a:p>
                  </a:txBody>
                  <a:tcPr/>
                </a:tc>
                <a:tc>
                  <a:txBody>
                    <a:bodyPr/>
                    <a:lstStyle/>
                    <a:p>
                      <a:pPr algn="r"/>
                      <a:endParaRPr kumimoji="1" lang="ja-JP" altLang="en-US" sz="1600" dirty="0"/>
                    </a:p>
                  </a:txBody>
                  <a:tcPr/>
                </a:tc>
                <a:tc>
                  <a:txBody>
                    <a:bodyPr/>
                    <a:lstStyle/>
                    <a:p>
                      <a:pPr algn="r"/>
                      <a:endParaRPr kumimoji="1" lang="ja-JP" altLang="en-US" sz="1600" dirty="0"/>
                    </a:p>
                  </a:txBody>
                  <a:tcPr/>
                </a:tc>
                <a:extLst>
                  <a:ext uri="{0D108BD9-81ED-4DB2-BD59-A6C34878D82A}">
                    <a16:rowId xmlns:a16="http://schemas.microsoft.com/office/drawing/2014/main" val="1995020057"/>
                  </a:ext>
                </a:extLst>
              </a:tr>
              <a:tr h="370840">
                <a:tc>
                  <a:txBody>
                    <a:bodyPr/>
                    <a:lstStyle/>
                    <a:p>
                      <a:pPr algn="ctr"/>
                      <a:r>
                        <a:rPr kumimoji="1" lang="ja-JP" altLang="en-US" sz="1600" dirty="0"/>
                        <a:t>デイリー</a:t>
                      </a:r>
                    </a:p>
                  </a:txBody>
                  <a:tcPr/>
                </a:tc>
                <a:tc>
                  <a:txBody>
                    <a:bodyPr/>
                    <a:lstStyle/>
                    <a:p>
                      <a:pPr algn="r"/>
                      <a:r>
                        <a:rPr kumimoji="1" lang="en-US" altLang="ja-JP" sz="1600" dirty="0"/>
                        <a:t>58</a:t>
                      </a:r>
                    </a:p>
                  </a:txBody>
                  <a:tcPr/>
                </a:tc>
                <a:tc>
                  <a:txBody>
                    <a:bodyPr/>
                    <a:lstStyle/>
                    <a:p>
                      <a:pPr algn="r"/>
                      <a:r>
                        <a:rPr kumimoji="1" lang="en-US" altLang="ja-JP" sz="1600" dirty="0"/>
                        <a:t>0:38</a:t>
                      </a:r>
                      <a:endParaRPr kumimoji="1" lang="ja-JP" altLang="en-US" sz="1600" dirty="0"/>
                    </a:p>
                  </a:txBody>
                  <a:tcPr/>
                </a:tc>
                <a:tc>
                  <a:txBody>
                    <a:bodyPr/>
                    <a:lstStyle/>
                    <a:p>
                      <a:pPr algn="r"/>
                      <a:r>
                        <a:rPr kumimoji="1" lang="en-US" altLang="ja-JP" sz="1600" dirty="0"/>
                        <a:t>91.6</a:t>
                      </a:r>
                      <a:endParaRPr kumimoji="1" lang="ja-JP" altLang="en-US" sz="1600" dirty="0"/>
                    </a:p>
                  </a:txBody>
                  <a:tcPr/>
                </a:tc>
                <a:extLst>
                  <a:ext uri="{0D108BD9-81ED-4DB2-BD59-A6C34878D82A}">
                    <a16:rowId xmlns:a16="http://schemas.microsoft.com/office/drawing/2014/main" val="998844030"/>
                  </a:ext>
                </a:extLst>
              </a:tr>
              <a:tr h="370840">
                <a:tc>
                  <a:txBody>
                    <a:bodyPr/>
                    <a:lstStyle/>
                    <a:p>
                      <a:pPr algn="ctr"/>
                      <a:r>
                        <a:rPr kumimoji="1" lang="ja-JP" altLang="en-US" sz="1600" b="0" dirty="0"/>
                        <a:t>デリコン</a:t>
                      </a:r>
                    </a:p>
                  </a:txBody>
                  <a:tcPr/>
                </a:tc>
                <a:tc>
                  <a:txBody>
                    <a:bodyPr/>
                    <a:lstStyle/>
                    <a:p>
                      <a:pPr algn="r"/>
                      <a:r>
                        <a:rPr kumimoji="1" lang="en-US" altLang="ja-JP" sz="1600" b="0" dirty="0"/>
                        <a:t>18</a:t>
                      </a:r>
                    </a:p>
                  </a:txBody>
                  <a:tcPr/>
                </a:tc>
                <a:tc>
                  <a:txBody>
                    <a:bodyPr/>
                    <a:lstStyle/>
                    <a:p>
                      <a:pPr algn="r"/>
                      <a:r>
                        <a:rPr kumimoji="1" lang="en-US" altLang="ja-JP" sz="1600" b="0" dirty="0"/>
                        <a:t>0:30</a:t>
                      </a:r>
                      <a:endParaRPr kumimoji="1" lang="ja-JP" altLang="en-US" sz="1600" b="0" dirty="0"/>
                    </a:p>
                  </a:txBody>
                  <a:tcPr/>
                </a:tc>
                <a:tc>
                  <a:txBody>
                    <a:bodyPr/>
                    <a:lstStyle/>
                    <a:p>
                      <a:pPr algn="r"/>
                      <a:r>
                        <a:rPr kumimoji="1" lang="en-US" altLang="ja-JP" sz="1600" b="0" dirty="0"/>
                        <a:t>36.0</a:t>
                      </a:r>
                      <a:endParaRPr kumimoji="1" lang="ja-JP" altLang="en-US" sz="1600" b="0" dirty="0"/>
                    </a:p>
                  </a:txBody>
                  <a:tcPr/>
                </a:tc>
                <a:extLst>
                  <a:ext uri="{0D108BD9-81ED-4DB2-BD59-A6C34878D82A}">
                    <a16:rowId xmlns:a16="http://schemas.microsoft.com/office/drawing/2014/main" val="2779599037"/>
                  </a:ext>
                </a:extLst>
              </a:tr>
              <a:tr h="370840">
                <a:tc>
                  <a:txBody>
                    <a:bodyPr/>
                    <a:lstStyle/>
                    <a:p>
                      <a:pPr algn="ctr"/>
                      <a:r>
                        <a:rPr kumimoji="1" lang="ja-JP" altLang="en-US" sz="1600" b="1" dirty="0"/>
                        <a:t>合計</a:t>
                      </a:r>
                    </a:p>
                  </a:txBody>
                  <a:tcPr/>
                </a:tc>
                <a:tc>
                  <a:txBody>
                    <a:bodyPr/>
                    <a:lstStyle/>
                    <a:p>
                      <a:pPr algn="r"/>
                      <a:r>
                        <a:rPr kumimoji="1" lang="en-US" altLang="ja-JP" sz="1600" b="1" dirty="0"/>
                        <a:t>132</a:t>
                      </a:r>
                    </a:p>
                  </a:txBody>
                  <a:tcPr/>
                </a:tc>
                <a:tc>
                  <a:txBody>
                    <a:bodyPr/>
                    <a:lstStyle/>
                    <a:p>
                      <a:pPr algn="r"/>
                      <a:r>
                        <a:rPr kumimoji="1" lang="en-US" altLang="ja-JP" sz="1600" b="1" dirty="0"/>
                        <a:t>1:56</a:t>
                      </a:r>
                      <a:endParaRPr kumimoji="1" lang="ja-JP" altLang="en-US" sz="1600" b="1" dirty="0"/>
                    </a:p>
                  </a:txBody>
                  <a:tcPr/>
                </a:tc>
                <a:tc>
                  <a:txBody>
                    <a:bodyPr/>
                    <a:lstStyle/>
                    <a:p>
                      <a:pPr algn="r"/>
                      <a:r>
                        <a:rPr kumimoji="1" lang="en-US" altLang="ja-JP" sz="1600" b="1" dirty="0"/>
                        <a:t>68.3</a:t>
                      </a:r>
                      <a:endParaRPr kumimoji="1" lang="ja-JP" altLang="en-US" sz="1600" b="1" dirty="0"/>
                    </a:p>
                  </a:txBody>
                  <a:tcPr/>
                </a:tc>
                <a:extLst>
                  <a:ext uri="{0D108BD9-81ED-4DB2-BD59-A6C34878D82A}">
                    <a16:rowId xmlns:a16="http://schemas.microsoft.com/office/drawing/2014/main" val="3472497162"/>
                  </a:ext>
                </a:extLst>
              </a:tr>
            </a:tbl>
          </a:graphicData>
        </a:graphic>
      </p:graphicFrame>
      <p:sp>
        <p:nvSpPr>
          <p:cNvPr id="10" name="正方形/長方形 9">
            <a:extLst>
              <a:ext uri="{FF2B5EF4-FFF2-40B4-BE49-F238E27FC236}">
                <a16:creationId xmlns:a16="http://schemas.microsoft.com/office/drawing/2014/main" id="{054FDF9F-2627-44AB-877E-4C3AC65EE481}"/>
              </a:ext>
            </a:extLst>
          </p:cNvPr>
          <p:cNvSpPr/>
          <p:nvPr/>
        </p:nvSpPr>
        <p:spPr bwMode="auto">
          <a:xfrm>
            <a:off x="176462" y="10187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cs typeface="Arial" panose="020B0604020202020204" pitchFamily="34" charset="0"/>
              </a:rPr>
              <a:t>■</a:t>
            </a:r>
            <a:r>
              <a:rPr kumimoji="1" lang="ja-JP" altLang="en-US" dirty="0">
                <a:ea typeface="+mn-ea"/>
                <a:cs typeface="Arial" panose="020B0604020202020204" pitchFamily="34" charset="0"/>
              </a:rPr>
              <a:t>売場総量ピッキング</a:t>
            </a:r>
          </a:p>
        </p:txBody>
      </p:sp>
      <p:graphicFrame>
        <p:nvGraphicFramePr>
          <p:cNvPr id="11" name="表 4">
            <a:extLst>
              <a:ext uri="{FF2B5EF4-FFF2-40B4-BE49-F238E27FC236}">
                <a16:creationId xmlns:a16="http://schemas.microsoft.com/office/drawing/2014/main" id="{E662FF6B-AEB5-4991-AF03-63BCC09C15BE}"/>
              </a:ext>
            </a:extLst>
          </p:cNvPr>
          <p:cNvGraphicFramePr>
            <a:graphicFrameLocks noGrp="1"/>
          </p:cNvGraphicFramePr>
          <p:nvPr>
            <p:extLst>
              <p:ext uri="{D42A27DB-BD31-4B8C-83A1-F6EECF244321}">
                <p14:modId xmlns:p14="http://schemas.microsoft.com/office/powerpoint/2010/main" val="2936060988"/>
              </p:ext>
            </p:extLst>
          </p:nvPr>
        </p:nvGraphicFramePr>
        <p:xfrm>
          <a:off x="187935" y="4627501"/>
          <a:ext cx="4252985" cy="1854200"/>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r"/>
                      <a:r>
                        <a:rPr kumimoji="1" lang="ja-JP" altLang="en-US" dirty="0"/>
                        <a:t>１日目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extLst>
                  <a:ext uri="{0D108BD9-81ED-4DB2-BD59-A6C34878D82A}">
                    <a16:rowId xmlns:a16="http://schemas.microsoft.com/office/drawing/2014/main" val="2278406453"/>
                  </a:ext>
                </a:extLst>
              </a:tr>
              <a:tr h="370840">
                <a:tc>
                  <a:txBody>
                    <a:bodyPr/>
                    <a:lstStyle/>
                    <a:p>
                      <a:pPr algn="r"/>
                      <a:r>
                        <a:rPr kumimoji="1" lang="ja-JP" altLang="en-US" dirty="0"/>
                        <a:t>２日目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extLst>
                  <a:ext uri="{0D108BD9-81ED-4DB2-BD59-A6C34878D82A}">
                    <a16:rowId xmlns:a16="http://schemas.microsoft.com/office/drawing/2014/main" val="1995020057"/>
                  </a:ext>
                </a:extLst>
              </a:tr>
              <a:tr h="370840">
                <a:tc>
                  <a:txBody>
                    <a:bodyPr/>
                    <a:lstStyle/>
                    <a:p>
                      <a:pPr algn="r"/>
                      <a:r>
                        <a:rPr kumimoji="1" lang="ja-JP" altLang="en-US" dirty="0"/>
                        <a:t>３日目</a:t>
                      </a:r>
                    </a:p>
                  </a:txBody>
                  <a:tcPr>
                    <a:solidFill>
                      <a:schemeClr val="bg1"/>
                    </a:solidFill>
                  </a:tcPr>
                </a:tc>
                <a:tc>
                  <a:txBody>
                    <a:bodyPr/>
                    <a:lstStyle/>
                    <a:p>
                      <a:pPr algn="r"/>
                      <a:r>
                        <a:rPr kumimoji="1" lang="en-US" altLang="ja-JP" dirty="0"/>
                        <a:t>201</a:t>
                      </a:r>
                      <a:endParaRPr kumimoji="1" lang="ja-JP" altLang="en-US" dirty="0"/>
                    </a:p>
                  </a:txBody>
                  <a:tcPr>
                    <a:solidFill>
                      <a:schemeClr val="bg1"/>
                    </a:solidFill>
                  </a:tcPr>
                </a:tc>
                <a:tc>
                  <a:txBody>
                    <a:bodyPr/>
                    <a:lstStyle/>
                    <a:p>
                      <a:pPr algn="r"/>
                      <a:r>
                        <a:rPr kumimoji="1" lang="en-US" altLang="ja-JP" dirty="0"/>
                        <a:t>3:39</a:t>
                      </a:r>
                      <a:endParaRPr kumimoji="1" lang="ja-JP" altLang="en-US" dirty="0"/>
                    </a:p>
                  </a:txBody>
                  <a:tcPr>
                    <a:solidFill>
                      <a:schemeClr val="bg1"/>
                    </a:solidFill>
                  </a:tcPr>
                </a:tc>
                <a:tc>
                  <a:txBody>
                    <a:bodyPr/>
                    <a:lstStyle/>
                    <a:p>
                      <a:pPr algn="r"/>
                      <a:r>
                        <a:rPr kumimoji="1" lang="en-US" altLang="ja-JP" dirty="0"/>
                        <a:t>55.1</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r"/>
                      <a:r>
                        <a:rPr kumimoji="1" lang="ja-JP" altLang="en-US" b="1" dirty="0"/>
                        <a:t>合計</a:t>
                      </a:r>
                    </a:p>
                  </a:txBody>
                  <a:tcPr>
                    <a:solidFill>
                      <a:schemeClr val="bg1"/>
                    </a:solidFill>
                  </a:tcPr>
                </a:tc>
                <a:tc>
                  <a:txBody>
                    <a:bodyPr/>
                    <a:lstStyle/>
                    <a:p>
                      <a:pPr algn="r"/>
                      <a:r>
                        <a:rPr kumimoji="1" lang="en-US" altLang="ja-JP" b="1" dirty="0"/>
                        <a:t>201</a:t>
                      </a:r>
                      <a:endParaRPr kumimoji="1" lang="ja-JP" altLang="en-US" b="1" dirty="0"/>
                    </a:p>
                  </a:txBody>
                  <a:tcPr>
                    <a:solidFill>
                      <a:schemeClr val="bg1"/>
                    </a:solidFill>
                  </a:tcPr>
                </a:tc>
                <a:tc>
                  <a:txBody>
                    <a:bodyPr/>
                    <a:lstStyle/>
                    <a:p>
                      <a:pPr algn="r"/>
                      <a:r>
                        <a:rPr kumimoji="1" lang="en-US" altLang="ja-JP" b="1" dirty="0"/>
                        <a:t>3:39</a:t>
                      </a:r>
                      <a:endParaRPr kumimoji="1" lang="ja-JP" altLang="en-US" b="1" dirty="0"/>
                    </a:p>
                  </a:txBody>
                  <a:tcPr>
                    <a:solidFill>
                      <a:schemeClr val="bg1"/>
                    </a:solidFill>
                  </a:tcPr>
                </a:tc>
                <a:tc>
                  <a:txBody>
                    <a:bodyPr/>
                    <a:lstStyle/>
                    <a:p>
                      <a:pPr algn="r"/>
                      <a:r>
                        <a:rPr kumimoji="1" lang="en-US" altLang="ja-JP" b="1" dirty="0"/>
                        <a:t>55.1</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sp>
        <p:nvSpPr>
          <p:cNvPr id="15" name="正方形/長方形 14">
            <a:extLst>
              <a:ext uri="{FF2B5EF4-FFF2-40B4-BE49-F238E27FC236}">
                <a16:creationId xmlns:a16="http://schemas.microsoft.com/office/drawing/2014/main" id="{C1CB5AB0-5A2C-499C-AD43-0B97FD22FEBF}"/>
              </a:ext>
            </a:extLst>
          </p:cNvPr>
          <p:cNvSpPr/>
          <p:nvPr/>
        </p:nvSpPr>
        <p:spPr bwMode="auto">
          <a:xfrm>
            <a:off x="187935"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a:t>
            </a:r>
          </a:p>
        </p:txBody>
      </p:sp>
      <p:sp>
        <p:nvSpPr>
          <p:cNvPr id="16" name="正方形/長方形 15">
            <a:extLst>
              <a:ext uri="{FF2B5EF4-FFF2-40B4-BE49-F238E27FC236}">
                <a16:creationId xmlns:a16="http://schemas.microsoft.com/office/drawing/2014/main" id="{0FC0851A-9E4A-491C-B3AE-6349641C32A8}"/>
              </a:ext>
            </a:extLst>
          </p:cNvPr>
          <p:cNvSpPr/>
          <p:nvPr/>
        </p:nvSpPr>
        <p:spPr bwMode="auto">
          <a:xfrm>
            <a:off x="4718558" y="1303489"/>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sp>
        <p:nvSpPr>
          <p:cNvPr id="18" name="正方形/長方形 17">
            <a:extLst>
              <a:ext uri="{FF2B5EF4-FFF2-40B4-BE49-F238E27FC236}">
                <a16:creationId xmlns:a16="http://schemas.microsoft.com/office/drawing/2014/main" id="{B4C3451D-DA49-470A-8B0B-A0666F27EC02}"/>
              </a:ext>
            </a:extLst>
          </p:cNvPr>
          <p:cNvSpPr/>
          <p:nvPr/>
        </p:nvSpPr>
        <p:spPr bwMode="auto">
          <a:xfrm>
            <a:off x="200025" y="4010588"/>
            <a:ext cx="3289136"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■作業場ピッキング</a:t>
            </a:r>
          </a:p>
        </p:txBody>
      </p:sp>
      <p:sp>
        <p:nvSpPr>
          <p:cNvPr id="19" name="正方形/長方形 18">
            <a:extLst>
              <a:ext uri="{FF2B5EF4-FFF2-40B4-BE49-F238E27FC236}">
                <a16:creationId xmlns:a16="http://schemas.microsoft.com/office/drawing/2014/main" id="{F554B2B6-1477-4590-B313-3942133157DA}"/>
              </a:ext>
            </a:extLst>
          </p:cNvPr>
          <p:cNvSpPr/>
          <p:nvPr/>
        </p:nvSpPr>
        <p:spPr bwMode="auto">
          <a:xfrm>
            <a:off x="187935" y="42858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導入前（紙）</a:t>
            </a:r>
          </a:p>
        </p:txBody>
      </p:sp>
      <p:sp>
        <p:nvSpPr>
          <p:cNvPr id="20" name="正方形/長方形 19">
            <a:extLst>
              <a:ext uri="{FF2B5EF4-FFF2-40B4-BE49-F238E27FC236}">
                <a16:creationId xmlns:a16="http://schemas.microsoft.com/office/drawing/2014/main" id="{C4C15C70-33B7-4BD4-91AB-41D02664EA34}"/>
              </a:ext>
            </a:extLst>
          </p:cNvPr>
          <p:cNvSpPr/>
          <p:nvPr/>
        </p:nvSpPr>
        <p:spPr bwMode="auto">
          <a:xfrm>
            <a:off x="4718558" y="4285826"/>
            <a:ext cx="3316704" cy="351369"/>
          </a:xfrm>
          <a:prstGeom prst="rect">
            <a:avLst/>
          </a:prstGeom>
          <a:noFill/>
          <a:ln w="12700" cmpd="dbl">
            <a:noFill/>
            <a:round/>
            <a:headEnd/>
            <a:tailEnd/>
          </a:ln>
        </p:spPr>
        <p:txBody>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p>
            <a:pPr>
              <a:spcBef>
                <a:spcPct val="0"/>
              </a:spcBef>
              <a:buFontTx/>
              <a:buNone/>
            </a:pPr>
            <a:r>
              <a:rPr kumimoji="1" lang="ja-JP" altLang="en-US" dirty="0">
                <a:ea typeface="+mn-ea"/>
                <a:cs typeface="Arial" panose="020B0604020202020204" pitchFamily="34" charset="0"/>
              </a:rPr>
              <a:t>導入後（</a:t>
            </a:r>
            <a:r>
              <a:rPr kumimoji="1" lang="ja-JP" altLang="en-US" dirty="0">
                <a:cs typeface="Arial" panose="020B0604020202020204" pitchFamily="34" charset="0"/>
              </a:rPr>
              <a:t>デジタルピッキング</a:t>
            </a:r>
            <a:r>
              <a:rPr kumimoji="1" lang="ja-JP" altLang="en-US" dirty="0">
                <a:ea typeface="+mn-ea"/>
                <a:cs typeface="Arial" panose="020B0604020202020204" pitchFamily="34" charset="0"/>
              </a:rPr>
              <a:t>）</a:t>
            </a:r>
          </a:p>
        </p:txBody>
      </p:sp>
      <p:graphicFrame>
        <p:nvGraphicFramePr>
          <p:cNvPr id="22" name="表 4">
            <a:extLst>
              <a:ext uri="{FF2B5EF4-FFF2-40B4-BE49-F238E27FC236}">
                <a16:creationId xmlns:a16="http://schemas.microsoft.com/office/drawing/2014/main" id="{DA019682-BB4B-41A4-BC0E-157FB3A2EF1F}"/>
              </a:ext>
            </a:extLst>
          </p:cNvPr>
          <p:cNvGraphicFramePr>
            <a:graphicFrameLocks noGrp="1"/>
          </p:cNvGraphicFramePr>
          <p:nvPr>
            <p:extLst>
              <p:ext uri="{D42A27DB-BD31-4B8C-83A1-F6EECF244321}">
                <p14:modId xmlns:p14="http://schemas.microsoft.com/office/powerpoint/2010/main" val="2323545422"/>
              </p:ext>
            </p:extLst>
          </p:nvPr>
        </p:nvGraphicFramePr>
        <p:xfrm>
          <a:off x="4718558" y="4627501"/>
          <a:ext cx="4252985" cy="1854200"/>
        </p:xfrm>
        <a:graphic>
          <a:graphicData uri="http://schemas.openxmlformats.org/drawingml/2006/table">
            <a:tbl>
              <a:tblPr firstRow="1" bandRow="1">
                <a:tableStyleId>{5940675A-B579-460E-94D1-54222C63F5DA}</a:tableStyleId>
              </a:tblPr>
              <a:tblGrid>
                <a:gridCol w="946468">
                  <a:extLst>
                    <a:ext uri="{9D8B030D-6E8A-4147-A177-3AD203B41FA5}">
                      <a16:colId xmlns:a16="http://schemas.microsoft.com/office/drawing/2014/main" val="3349660892"/>
                    </a:ext>
                  </a:extLst>
                </a:gridCol>
                <a:gridCol w="1175068">
                  <a:extLst>
                    <a:ext uri="{9D8B030D-6E8A-4147-A177-3AD203B41FA5}">
                      <a16:colId xmlns:a16="http://schemas.microsoft.com/office/drawing/2014/main" val="1024532180"/>
                    </a:ext>
                  </a:extLst>
                </a:gridCol>
                <a:gridCol w="1175068">
                  <a:extLst>
                    <a:ext uri="{9D8B030D-6E8A-4147-A177-3AD203B41FA5}">
                      <a16:colId xmlns:a16="http://schemas.microsoft.com/office/drawing/2014/main" val="2220604519"/>
                    </a:ext>
                  </a:extLst>
                </a:gridCol>
                <a:gridCol w="956381">
                  <a:extLst>
                    <a:ext uri="{9D8B030D-6E8A-4147-A177-3AD203B41FA5}">
                      <a16:colId xmlns:a16="http://schemas.microsoft.com/office/drawing/2014/main" val="1082183539"/>
                    </a:ext>
                  </a:extLst>
                </a:gridCol>
              </a:tblGrid>
              <a:tr h="370840">
                <a:tc>
                  <a:txBody>
                    <a:bodyPr/>
                    <a:lstStyle/>
                    <a:p>
                      <a:pPr algn="ctr"/>
                      <a:endParaRPr kumimoji="1" lang="ja-JP" altLang="en-US" dirty="0"/>
                    </a:p>
                  </a:txBody>
                  <a:tcPr>
                    <a:solidFill>
                      <a:schemeClr val="bg1">
                        <a:lumMod val="85000"/>
                      </a:schemeClr>
                    </a:solidFill>
                  </a:tcPr>
                </a:tc>
                <a:tc>
                  <a:txBody>
                    <a:bodyPr/>
                    <a:lstStyle/>
                    <a:p>
                      <a:pPr algn="ctr"/>
                      <a:r>
                        <a:rPr kumimoji="1" lang="ja-JP" altLang="en-US" dirty="0"/>
                        <a:t>商品点数</a:t>
                      </a:r>
                    </a:p>
                  </a:txBody>
                  <a:tcPr>
                    <a:solidFill>
                      <a:schemeClr val="bg1">
                        <a:lumMod val="85000"/>
                      </a:schemeClr>
                    </a:solidFill>
                  </a:tcPr>
                </a:tc>
                <a:tc>
                  <a:txBody>
                    <a:bodyPr/>
                    <a:lstStyle/>
                    <a:p>
                      <a:pPr algn="ctr"/>
                      <a:r>
                        <a:rPr kumimoji="1" lang="ja-JP" altLang="en-US" dirty="0"/>
                        <a:t>所要時間</a:t>
                      </a:r>
                    </a:p>
                  </a:txBody>
                  <a:tcPr>
                    <a:solidFill>
                      <a:schemeClr val="bg1">
                        <a:lumMod val="85000"/>
                      </a:schemeClr>
                    </a:solidFill>
                  </a:tcPr>
                </a:tc>
                <a:tc>
                  <a:txBody>
                    <a:bodyPr/>
                    <a:lstStyle/>
                    <a:p>
                      <a:pPr algn="ctr"/>
                      <a:r>
                        <a:rPr kumimoji="1" lang="en-US" altLang="ja-JP" dirty="0"/>
                        <a:t>RE</a:t>
                      </a:r>
                      <a:endParaRPr kumimoji="1" lang="ja-JP" altLang="en-US"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r"/>
                      <a:r>
                        <a:rPr kumimoji="1" lang="ja-JP" altLang="en-US" dirty="0"/>
                        <a:t>１日目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endParaRPr kumimoji="1" lang="en-US" altLang="ja-JP" dirty="0"/>
                    </a:p>
                  </a:txBody>
                  <a:tcPr>
                    <a:solidFill>
                      <a:schemeClr val="bg1"/>
                    </a:solidFill>
                  </a:tcPr>
                </a:tc>
                <a:extLst>
                  <a:ext uri="{0D108BD9-81ED-4DB2-BD59-A6C34878D82A}">
                    <a16:rowId xmlns:a16="http://schemas.microsoft.com/office/drawing/2014/main" val="2278406453"/>
                  </a:ext>
                </a:extLst>
              </a:tr>
              <a:tr h="370840">
                <a:tc>
                  <a:txBody>
                    <a:bodyPr/>
                    <a:lstStyle/>
                    <a:p>
                      <a:pPr algn="r"/>
                      <a:r>
                        <a:rPr kumimoji="1" lang="ja-JP" altLang="en-US" dirty="0"/>
                        <a:t>２日目</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tc>
                  <a:txBody>
                    <a:bodyPr/>
                    <a:lstStyle/>
                    <a:p>
                      <a:pPr algn="r"/>
                      <a:r>
                        <a:rPr kumimoji="1" lang="ja-JP" altLang="en-US" dirty="0"/>
                        <a:t>ー</a:t>
                      </a:r>
                    </a:p>
                  </a:txBody>
                  <a:tcPr>
                    <a:solidFill>
                      <a:schemeClr val="bg1"/>
                    </a:solidFill>
                  </a:tcPr>
                </a:tc>
                <a:extLst>
                  <a:ext uri="{0D108BD9-81ED-4DB2-BD59-A6C34878D82A}">
                    <a16:rowId xmlns:a16="http://schemas.microsoft.com/office/drawing/2014/main" val="1995020057"/>
                  </a:ext>
                </a:extLst>
              </a:tr>
              <a:tr h="370840">
                <a:tc>
                  <a:txBody>
                    <a:bodyPr/>
                    <a:lstStyle/>
                    <a:p>
                      <a:pPr algn="r"/>
                      <a:r>
                        <a:rPr kumimoji="1" lang="ja-JP" altLang="en-US" dirty="0"/>
                        <a:t>３日目</a:t>
                      </a:r>
                    </a:p>
                  </a:txBody>
                  <a:tcPr>
                    <a:solidFill>
                      <a:schemeClr val="bg1"/>
                    </a:solidFill>
                  </a:tcPr>
                </a:tc>
                <a:tc>
                  <a:txBody>
                    <a:bodyPr/>
                    <a:lstStyle/>
                    <a:p>
                      <a:pPr algn="r"/>
                      <a:r>
                        <a:rPr kumimoji="1" lang="en-US" altLang="ja-JP" dirty="0"/>
                        <a:t>370</a:t>
                      </a:r>
                      <a:endParaRPr kumimoji="1" lang="ja-JP" altLang="en-US" dirty="0"/>
                    </a:p>
                  </a:txBody>
                  <a:tcPr>
                    <a:solidFill>
                      <a:schemeClr val="bg1"/>
                    </a:solidFill>
                  </a:tcPr>
                </a:tc>
                <a:tc>
                  <a:txBody>
                    <a:bodyPr/>
                    <a:lstStyle/>
                    <a:p>
                      <a:pPr algn="r"/>
                      <a:r>
                        <a:rPr kumimoji="1" lang="en-US" altLang="ja-JP" dirty="0"/>
                        <a:t>4:17</a:t>
                      </a:r>
                      <a:endParaRPr kumimoji="1" lang="ja-JP" altLang="en-US" dirty="0"/>
                    </a:p>
                  </a:txBody>
                  <a:tcPr>
                    <a:solidFill>
                      <a:schemeClr val="bg1"/>
                    </a:solidFill>
                  </a:tcPr>
                </a:tc>
                <a:tc>
                  <a:txBody>
                    <a:bodyPr/>
                    <a:lstStyle/>
                    <a:p>
                      <a:pPr algn="r"/>
                      <a:r>
                        <a:rPr kumimoji="1" lang="en-US" altLang="ja-JP" dirty="0"/>
                        <a:t>86.4</a:t>
                      </a:r>
                      <a:endParaRPr kumimoji="1" lang="ja-JP" altLang="en-US" dirty="0"/>
                    </a:p>
                  </a:txBody>
                  <a:tcPr>
                    <a:solidFill>
                      <a:schemeClr val="bg1"/>
                    </a:solidFill>
                  </a:tcPr>
                </a:tc>
                <a:extLst>
                  <a:ext uri="{0D108BD9-81ED-4DB2-BD59-A6C34878D82A}">
                    <a16:rowId xmlns:a16="http://schemas.microsoft.com/office/drawing/2014/main" val="999114253"/>
                  </a:ext>
                </a:extLst>
              </a:tr>
              <a:tr h="370840">
                <a:tc>
                  <a:txBody>
                    <a:bodyPr/>
                    <a:lstStyle/>
                    <a:p>
                      <a:pPr algn="r"/>
                      <a:r>
                        <a:rPr kumimoji="1" lang="ja-JP" altLang="en-US" b="1" dirty="0"/>
                        <a:t>合計</a:t>
                      </a:r>
                    </a:p>
                  </a:txBody>
                  <a:tcPr>
                    <a:solidFill>
                      <a:schemeClr val="bg1"/>
                    </a:solidFill>
                  </a:tcPr>
                </a:tc>
                <a:tc>
                  <a:txBody>
                    <a:bodyPr/>
                    <a:lstStyle/>
                    <a:p>
                      <a:pPr algn="r"/>
                      <a:r>
                        <a:rPr kumimoji="1" lang="en-US" altLang="ja-JP" b="1" dirty="0"/>
                        <a:t>370</a:t>
                      </a:r>
                      <a:endParaRPr kumimoji="1" lang="ja-JP" altLang="en-US" b="1" dirty="0"/>
                    </a:p>
                  </a:txBody>
                  <a:tcPr>
                    <a:solidFill>
                      <a:schemeClr val="bg1"/>
                    </a:solidFill>
                  </a:tcPr>
                </a:tc>
                <a:tc>
                  <a:txBody>
                    <a:bodyPr/>
                    <a:lstStyle/>
                    <a:p>
                      <a:pPr algn="r"/>
                      <a:r>
                        <a:rPr kumimoji="1" lang="en-US" altLang="ja-JP" b="1" dirty="0"/>
                        <a:t>4:17</a:t>
                      </a:r>
                      <a:endParaRPr kumimoji="1" lang="ja-JP" altLang="en-US" b="1" dirty="0"/>
                    </a:p>
                  </a:txBody>
                  <a:tcPr>
                    <a:solidFill>
                      <a:schemeClr val="bg1"/>
                    </a:solidFill>
                  </a:tcPr>
                </a:tc>
                <a:tc>
                  <a:txBody>
                    <a:bodyPr/>
                    <a:lstStyle/>
                    <a:p>
                      <a:pPr algn="r"/>
                      <a:r>
                        <a:rPr kumimoji="1" lang="en-US" altLang="ja-JP" b="1" dirty="0"/>
                        <a:t>86.4</a:t>
                      </a:r>
                      <a:endParaRPr kumimoji="1" lang="ja-JP" altLang="en-US" b="1" dirty="0"/>
                    </a:p>
                  </a:txBody>
                  <a:tcPr>
                    <a:solidFill>
                      <a:schemeClr val="bg1"/>
                    </a:solidFill>
                  </a:tcPr>
                </a:tc>
                <a:extLst>
                  <a:ext uri="{0D108BD9-81ED-4DB2-BD59-A6C34878D82A}">
                    <a16:rowId xmlns:a16="http://schemas.microsoft.com/office/drawing/2014/main" val="361216986"/>
                  </a:ext>
                </a:extLst>
              </a:tr>
            </a:tbl>
          </a:graphicData>
        </a:graphic>
      </p:graphicFrame>
      <p:graphicFrame>
        <p:nvGraphicFramePr>
          <p:cNvPr id="24" name="表 4">
            <a:extLst>
              <a:ext uri="{FF2B5EF4-FFF2-40B4-BE49-F238E27FC236}">
                <a16:creationId xmlns:a16="http://schemas.microsoft.com/office/drawing/2014/main" id="{54D341D5-5CC7-44FB-86B1-F4A21BAECBED}"/>
              </a:ext>
            </a:extLst>
          </p:cNvPr>
          <p:cNvGraphicFramePr>
            <a:graphicFrameLocks noGrp="1"/>
          </p:cNvGraphicFramePr>
          <p:nvPr>
            <p:extLst>
              <p:ext uri="{D42A27DB-BD31-4B8C-83A1-F6EECF244321}">
                <p14:modId xmlns:p14="http://schemas.microsoft.com/office/powerpoint/2010/main" val="566819562"/>
              </p:ext>
            </p:extLst>
          </p:nvPr>
        </p:nvGraphicFramePr>
        <p:xfrm>
          <a:off x="4718558" y="1647213"/>
          <a:ext cx="4180099" cy="2225040"/>
        </p:xfrm>
        <a:graphic>
          <a:graphicData uri="http://schemas.openxmlformats.org/drawingml/2006/table">
            <a:tbl>
              <a:tblPr firstRow="1" bandRow="1">
                <a:tableStyleId>{5940675A-B579-460E-94D1-54222C63F5DA}</a:tableStyleId>
              </a:tblPr>
              <a:tblGrid>
                <a:gridCol w="1127443">
                  <a:extLst>
                    <a:ext uri="{9D8B030D-6E8A-4147-A177-3AD203B41FA5}">
                      <a16:colId xmlns:a16="http://schemas.microsoft.com/office/drawing/2014/main" val="2331629298"/>
                    </a:ext>
                  </a:extLst>
                </a:gridCol>
                <a:gridCol w="1065530">
                  <a:extLst>
                    <a:ext uri="{9D8B030D-6E8A-4147-A177-3AD203B41FA5}">
                      <a16:colId xmlns:a16="http://schemas.microsoft.com/office/drawing/2014/main" val="1024532180"/>
                    </a:ext>
                  </a:extLst>
                </a:gridCol>
                <a:gridCol w="1065530">
                  <a:extLst>
                    <a:ext uri="{9D8B030D-6E8A-4147-A177-3AD203B41FA5}">
                      <a16:colId xmlns:a16="http://schemas.microsoft.com/office/drawing/2014/main" val="2220604519"/>
                    </a:ext>
                  </a:extLst>
                </a:gridCol>
                <a:gridCol w="921596">
                  <a:extLst>
                    <a:ext uri="{9D8B030D-6E8A-4147-A177-3AD203B41FA5}">
                      <a16:colId xmlns:a16="http://schemas.microsoft.com/office/drawing/2014/main" val="1082183539"/>
                    </a:ext>
                  </a:extLst>
                </a:gridCol>
              </a:tblGrid>
              <a:tr h="370840">
                <a:tc>
                  <a:txBody>
                    <a:bodyPr/>
                    <a:lstStyle/>
                    <a:p>
                      <a:pPr algn="ctr"/>
                      <a:r>
                        <a:rPr kumimoji="1" lang="ja-JP" altLang="en-US" sz="1600" dirty="0"/>
                        <a:t>グループ</a:t>
                      </a:r>
                    </a:p>
                  </a:txBody>
                  <a:tcPr>
                    <a:solidFill>
                      <a:schemeClr val="bg1">
                        <a:lumMod val="85000"/>
                      </a:schemeClr>
                    </a:solidFill>
                  </a:tcPr>
                </a:tc>
                <a:tc>
                  <a:txBody>
                    <a:bodyPr/>
                    <a:lstStyle/>
                    <a:p>
                      <a:pPr algn="ctr"/>
                      <a:r>
                        <a:rPr kumimoji="1" lang="ja-JP" altLang="en-US" sz="1600" dirty="0"/>
                        <a:t>商品点数</a:t>
                      </a:r>
                    </a:p>
                  </a:txBody>
                  <a:tcPr>
                    <a:solidFill>
                      <a:schemeClr val="bg1">
                        <a:lumMod val="85000"/>
                      </a:schemeClr>
                    </a:solidFill>
                  </a:tcPr>
                </a:tc>
                <a:tc>
                  <a:txBody>
                    <a:bodyPr/>
                    <a:lstStyle/>
                    <a:p>
                      <a:pPr algn="ctr"/>
                      <a:r>
                        <a:rPr kumimoji="1" lang="ja-JP" altLang="en-US" sz="1600" dirty="0"/>
                        <a:t>所要時間</a:t>
                      </a:r>
                    </a:p>
                  </a:txBody>
                  <a:tcPr>
                    <a:solidFill>
                      <a:schemeClr val="bg1">
                        <a:lumMod val="85000"/>
                      </a:schemeClr>
                    </a:solidFill>
                  </a:tcPr>
                </a:tc>
                <a:tc>
                  <a:txBody>
                    <a:bodyPr/>
                    <a:lstStyle/>
                    <a:p>
                      <a:pPr algn="ctr"/>
                      <a:r>
                        <a:rPr kumimoji="1" lang="en-US" altLang="ja-JP" sz="1600" dirty="0"/>
                        <a:t>RE</a:t>
                      </a:r>
                      <a:endParaRPr kumimoji="1" lang="ja-JP" altLang="en-US" sz="1600" dirty="0"/>
                    </a:p>
                  </a:txBody>
                  <a:tcPr>
                    <a:solidFill>
                      <a:schemeClr val="bg1">
                        <a:lumMod val="85000"/>
                      </a:schemeClr>
                    </a:solidFill>
                  </a:tcPr>
                </a:tc>
                <a:extLst>
                  <a:ext uri="{0D108BD9-81ED-4DB2-BD59-A6C34878D82A}">
                    <a16:rowId xmlns:a16="http://schemas.microsoft.com/office/drawing/2014/main" val="633048098"/>
                  </a:ext>
                </a:extLst>
              </a:tr>
              <a:tr h="370840">
                <a:tc>
                  <a:txBody>
                    <a:bodyPr/>
                    <a:lstStyle/>
                    <a:p>
                      <a:pPr algn="ctr"/>
                      <a:r>
                        <a:rPr kumimoji="1" lang="ja-JP" altLang="en-US" sz="1600" dirty="0"/>
                        <a:t>グロッサリー</a:t>
                      </a:r>
                    </a:p>
                  </a:txBody>
                  <a:tcPr/>
                </a:tc>
                <a:tc>
                  <a:txBody>
                    <a:bodyPr/>
                    <a:lstStyle/>
                    <a:p>
                      <a:pPr algn="r"/>
                      <a:r>
                        <a:rPr kumimoji="1" lang="en-US" altLang="ja-JP" sz="1600" dirty="0"/>
                        <a:t>91</a:t>
                      </a:r>
                      <a:endParaRPr kumimoji="1" lang="ja-JP" altLang="en-US" sz="1600" dirty="0"/>
                    </a:p>
                  </a:txBody>
                  <a:tcPr/>
                </a:tc>
                <a:tc>
                  <a:txBody>
                    <a:bodyPr/>
                    <a:lstStyle/>
                    <a:p>
                      <a:pPr algn="r"/>
                      <a:r>
                        <a:rPr kumimoji="1" lang="en-US" altLang="ja-JP" sz="1600" dirty="0"/>
                        <a:t>0:51</a:t>
                      </a:r>
                      <a:endParaRPr kumimoji="1" lang="ja-JP" altLang="en-US" sz="1600" dirty="0"/>
                    </a:p>
                  </a:txBody>
                  <a:tcPr/>
                </a:tc>
                <a:tc>
                  <a:txBody>
                    <a:bodyPr/>
                    <a:lstStyle/>
                    <a:p>
                      <a:pPr algn="r"/>
                      <a:r>
                        <a:rPr kumimoji="1" lang="en-US" altLang="ja-JP" sz="1600" dirty="0"/>
                        <a:t>107.1</a:t>
                      </a:r>
                    </a:p>
                  </a:txBody>
                  <a:tcPr/>
                </a:tc>
                <a:extLst>
                  <a:ext uri="{0D108BD9-81ED-4DB2-BD59-A6C34878D82A}">
                    <a16:rowId xmlns:a16="http://schemas.microsoft.com/office/drawing/2014/main" val="2278406453"/>
                  </a:ext>
                </a:extLst>
              </a:tr>
              <a:tr h="370840">
                <a:tc>
                  <a:txBody>
                    <a:bodyPr/>
                    <a:lstStyle/>
                    <a:p>
                      <a:pPr algn="ctr"/>
                      <a:r>
                        <a:rPr kumimoji="1" lang="ja-JP" altLang="en-US" sz="1600" dirty="0"/>
                        <a:t>リカー</a:t>
                      </a:r>
                    </a:p>
                  </a:txBody>
                  <a:tcPr/>
                </a:tc>
                <a:tc>
                  <a:txBody>
                    <a:bodyPr/>
                    <a:lstStyle/>
                    <a:p>
                      <a:pPr algn="r"/>
                      <a:endParaRPr kumimoji="1" lang="ja-JP" altLang="en-US" sz="1600" dirty="0"/>
                    </a:p>
                  </a:txBody>
                  <a:tcPr/>
                </a:tc>
                <a:tc>
                  <a:txBody>
                    <a:bodyPr/>
                    <a:lstStyle/>
                    <a:p>
                      <a:pPr algn="r"/>
                      <a:endParaRPr kumimoji="1" lang="ja-JP" altLang="en-US" sz="1600" dirty="0"/>
                    </a:p>
                  </a:txBody>
                  <a:tcPr/>
                </a:tc>
                <a:tc>
                  <a:txBody>
                    <a:bodyPr/>
                    <a:lstStyle/>
                    <a:p>
                      <a:pPr algn="r"/>
                      <a:endParaRPr kumimoji="1" lang="ja-JP" altLang="en-US" sz="1600" dirty="0"/>
                    </a:p>
                  </a:txBody>
                  <a:tcPr/>
                </a:tc>
                <a:extLst>
                  <a:ext uri="{0D108BD9-81ED-4DB2-BD59-A6C34878D82A}">
                    <a16:rowId xmlns:a16="http://schemas.microsoft.com/office/drawing/2014/main" val="1995020057"/>
                  </a:ext>
                </a:extLst>
              </a:tr>
              <a:tr h="370840">
                <a:tc>
                  <a:txBody>
                    <a:bodyPr/>
                    <a:lstStyle/>
                    <a:p>
                      <a:pPr algn="ctr"/>
                      <a:r>
                        <a:rPr kumimoji="1" lang="ja-JP" altLang="en-US" sz="1600" dirty="0"/>
                        <a:t>デイリー</a:t>
                      </a:r>
                    </a:p>
                  </a:txBody>
                  <a:tcPr/>
                </a:tc>
                <a:tc>
                  <a:txBody>
                    <a:bodyPr/>
                    <a:lstStyle/>
                    <a:p>
                      <a:pPr algn="r"/>
                      <a:r>
                        <a:rPr kumimoji="1" lang="en-US" altLang="ja-JP" sz="1600" dirty="0"/>
                        <a:t>117</a:t>
                      </a:r>
                    </a:p>
                  </a:txBody>
                  <a:tcPr/>
                </a:tc>
                <a:tc>
                  <a:txBody>
                    <a:bodyPr/>
                    <a:lstStyle/>
                    <a:p>
                      <a:pPr algn="r"/>
                      <a:r>
                        <a:rPr kumimoji="1" lang="en-US" altLang="ja-JP" sz="1600" dirty="0"/>
                        <a:t>1:46</a:t>
                      </a:r>
                      <a:endParaRPr kumimoji="1" lang="ja-JP" altLang="en-US" sz="1600" dirty="0"/>
                    </a:p>
                  </a:txBody>
                  <a:tcPr/>
                </a:tc>
                <a:tc>
                  <a:txBody>
                    <a:bodyPr/>
                    <a:lstStyle/>
                    <a:p>
                      <a:pPr algn="r"/>
                      <a:r>
                        <a:rPr kumimoji="1" lang="en-US" altLang="ja-JP" sz="1600" dirty="0"/>
                        <a:t>66.2</a:t>
                      </a:r>
                      <a:endParaRPr kumimoji="1" lang="ja-JP" altLang="en-US" sz="1600" dirty="0"/>
                    </a:p>
                  </a:txBody>
                  <a:tcPr/>
                </a:tc>
                <a:extLst>
                  <a:ext uri="{0D108BD9-81ED-4DB2-BD59-A6C34878D82A}">
                    <a16:rowId xmlns:a16="http://schemas.microsoft.com/office/drawing/2014/main" val="998844030"/>
                  </a:ext>
                </a:extLst>
              </a:tr>
              <a:tr h="370840">
                <a:tc>
                  <a:txBody>
                    <a:bodyPr/>
                    <a:lstStyle/>
                    <a:p>
                      <a:pPr algn="ctr"/>
                      <a:r>
                        <a:rPr kumimoji="1" lang="ja-JP" altLang="en-US" sz="1600" b="0" dirty="0"/>
                        <a:t>デリコン</a:t>
                      </a:r>
                    </a:p>
                  </a:txBody>
                  <a:tcPr/>
                </a:tc>
                <a:tc>
                  <a:txBody>
                    <a:bodyPr/>
                    <a:lstStyle/>
                    <a:p>
                      <a:pPr algn="r"/>
                      <a:r>
                        <a:rPr kumimoji="1" lang="en-US" altLang="ja-JP" sz="1600" b="0" dirty="0"/>
                        <a:t>49</a:t>
                      </a:r>
                    </a:p>
                  </a:txBody>
                  <a:tcPr/>
                </a:tc>
                <a:tc>
                  <a:txBody>
                    <a:bodyPr/>
                    <a:lstStyle/>
                    <a:p>
                      <a:pPr algn="r"/>
                      <a:r>
                        <a:rPr kumimoji="1" lang="en-US" altLang="ja-JP" sz="1600" b="0" dirty="0"/>
                        <a:t>1:33</a:t>
                      </a:r>
                      <a:endParaRPr kumimoji="1" lang="ja-JP" altLang="en-US" sz="1600" b="0" dirty="0"/>
                    </a:p>
                  </a:txBody>
                  <a:tcPr/>
                </a:tc>
                <a:tc>
                  <a:txBody>
                    <a:bodyPr/>
                    <a:lstStyle/>
                    <a:p>
                      <a:pPr algn="r"/>
                      <a:r>
                        <a:rPr kumimoji="1" lang="en-US" altLang="ja-JP" sz="1600" b="0" dirty="0"/>
                        <a:t>31.6</a:t>
                      </a:r>
                      <a:endParaRPr kumimoji="1" lang="ja-JP" altLang="en-US" sz="1600" b="0" dirty="0"/>
                    </a:p>
                  </a:txBody>
                  <a:tcPr/>
                </a:tc>
                <a:extLst>
                  <a:ext uri="{0D108BD9-81ED-4DB2-BD59-A6C34878D82A}">
                    <a16:rowId xmlns:a16="http://schemas.microsoft.com/office/drawing/2014/main" val="2779599037"/>
                  </a:ext>
                </a:extLst>
              </a:tr>
              <a:tr h="370840">
                <a:tc>
                  <a:txBody>
                    <a:bodyPr/>
                    <a:lstStyle/>
                    <a:p>
                      <a:pPr algn="ctr"/>
                      <a:r>
                        <a:rPr kumimoji="1" lang="ja-JP" altLang="en-US" sz="1600" b="1" dirty="0"/>
                        <a:t>合計</a:t>
                      </a:r>
                    </a:p>
                  </a:txBody>
                  <a:tcPr/>
                </a:tc>
                <a:tc>
                  <a:txBody>
                    <a:bodyPr/>
                    <a:lstStyle/>
                    <a:p>
                      <a:pPr algn="r"/>
                      <a:r>
                        <a:rPr kumimoji="1" lang="en-US" altLang="ja-JP" sz="1600" b="1" dirty="0"/>
                        <a:t>257</a:t>
                      </a:r>
                    </a:p>
                  </a:txBody>
                  <a:tcPr/>
                </a:tc>
                <a:tc>
                  <a:txBody>
                    <a:bodyPr/>
                    <a:lstStyle/>
                    <a:p>
                      <a:pPr algn="r"/>
                      <a:r>
                        <a:rPr kumimoji="1" lang="en-US" altLang="ja-JP" sz="1600" b="1" dirty="0"/>
                        <a:t>4:10</a:t>
                      </a:r>
                      <a:endParaRPr kumimoji="1" lang="ja-JP" altLang="en-US" sz="1600" b="1" dirty="0"/>
                    </a:p>
                  </a:txBody>
                  <a:tcPr/>
                </a:tc>
                <a:tc>
                  <a:txBody>
                    <a:bodyPr/>
                    <a:lstStyle/>
                    <a:p>
                      <a:pPr algn="r"/>
                      <a:r>
                        <a:rPr kumimoji="1" lang="en-US" altLang="ja-JP" sz="1600" b="1" dirty="0"/>
                        <a:t>61.7</a:t>
                      </a:r>
                      <a:endParaRPr kumimoji="1" lang="ja-JP" altLang="en-US" sz="1600" b="1" dirty="0"/>
                    </a:p>
                  </a:txBody>
                  <a:tcPr/>
                </a:tc>
                <a:extLst>
                  <a:ext uri="{0D108BD9-81ED-4DB2-BD59-A6C34878D82A}">
                    <a16:rowId xmlns:a16="http://schemas.microsoft.com/office/drawing/2014/main" val="3472497162"/>
                  </a:ext>
                </a:extLst>
              </a:tr>
            </a:tbl>
          </a:graphicData>
        </a:graphic>
      </p:graphicFrame>
    </p:spTree>
    <p:extLst>
      <p:ext uri="{BB962C8B-B14F-4D97-AF65-F5344CB8AC3E}">
        <p14:creationId xmlns:p14="http://schemas.microsoft.com/office/powerpoint/2010/main" val="2433512408"/>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3">
      <a:majorFont>
        <a:latin typeface="Meiryo UI"/>
        <a:ea typeface="Meiryo UI"/>
        <a:cs typeface=""/>
      </a:majorFont>
      <a:minorFont>
        <a:latin typeface="Meiryo UI"/>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bg1"/>
        </a:solidFill>
        <a:ln w="12700" cmpd="dbl">
          <a:solidFill>
            <a:schemeClr val="tx1"/>
          </a:solidFill>
          <a:round/>
          <a:headEnd/>
          <a:tailEnd/>
        </a:ln>
      </a:spPr>
      <a:bodyPr rot="0" spcFirstLastPara="0" vertOverflow="overflow" horzOverflow="overflow" vert="horz" wrap="square" lIns="90000" tIns="46800" rIns="90000" bIns="46800" numCol="1" spcCol="0" rtlCol="0" fromWordArt="0" anchor="ctr" anchorCtr="0" forceAA="0" compatLnSpc="1">
        <a:prstTxWarp prst="textNoShape">
          <a:avLst/>
        </a:prstTxWarp>
        <a:noAutofit/>
      </a:bodyPr>
      <a:lstStyle>
        <a:defPPr>
          <a:spcBef>
            <a:spcPct val="0"/>
          </a:spcBef>
          <a:buFontTx/>
          <a:buNone/>
          <a:defRPr kumimoji="1" sz="1600" smtClean="0">
            <a:ea typeface="+mn-ea"/>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469</TotalTime>
  <Words>510</Words>
  <Application>Microsoft Office PowerPoint</Application>
  <PresentationFormat>画面に合わせる (4:3)</PresentationFormat>
  <Paragraphs>127</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Meiryo UI</vt:lpstr>
      <vt:lpstr>游ゴシック</vt:lpstr>
      <vt:lpstr>Arial</vt:lpstr>
      <vt:lpstr>Calibri</vt:lpstr>
      <vt:lpstr>Wingdings</vt:lpstr>
      <vt:lpstr>1_Office テーマ</vt:lpstr>
      <vt:lpstr>イオンスタイル旭中央 デジタルピッキング導入報告</vt:lpstr>
      <vt:lpstr>デジタルピッキング導入報告①　</vt:lpstr>
      <vt:lpstr>デジタルピッキング導入報告➁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●●店 デジタルピッキング導入報告</dc:title>
  <dc:creator>Horie Toru (堀江 徹)</dc:creator>
  <cp:lastModifiedBy>Watanabe Tsubasa (渡邊 翼)</cp:lastModifiedBy>
  <cp:revision>52</cp:revision>
  <dcterms:created xsi:type="dcterms:W3CDTF">2023-11-29T10:46:22Z</dcterms:created>
  <dcterms:modified xsi:type="dcterms:W3CDTF">2024-05-01T04:26:37Z</dcterms:modified>
</cp:coreProperties>
</file>