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706" r:id="rId2"/>
    <p:sldId id="732" r:id="rId3"/>
    <p:sldId id="734" r:id="rId4"/>
    <p:sldId id="2146851683" r:id="rId5"/>
    <p:sldId id="2146851692" r:id="rId6"/>
    <p:sldId id="2146851685" r:id="rId7"/>
    <p:sldId id="2146851678" r:id="rId8"/>
    <p:sldId id="2146851682" r:id="rId9"/>
    <p:sldId id="7229" r:id="rId10"/>
    <p:sldId id="2146851686" r:id="rId11"/>
    <p:sldId id="2146851687" r:id="rId12"/>
    <p:sldId id="2146851688" r:id="rId13"/>
    <p:sldId id="2146851689" r:id="rId14"/>
    <p:sldId id="2146851690" r:id="rId15"/>
    <p:sldId id="2146851691" r:id="rId16"/>
    <p:sldId id="2146851684" r:id="rId17"/>
    <p:sldId id="2412" r:id="rId18"/>
    <p:sldId id="2146851676" r:id="rId19"/>
    <p:sldId id="2146851677"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3E0E7"/>
    <a:srgbClr val="D1DA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71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A4CFDE-2FF2-4F25-AD1D-B2A60B2422B0}" type="datetimeFigureOut">
              <a:rPr kumimoji="1" lang="ja-JP" altLang="en-US" smtClean="0"/>
              <a:t>2024/5/1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FAE57-FF67-41EA-AD14-6F98DDF82F86}" type="slidenum">
              <a:rPr kumimoji="1" lang="ja-JP" altLang="en-US" smtClean="0"/>
              <a:t>‹#›</a:t>
            </a:fld>
            <a:endParaRPr kumimoji="1" lang="ja-JP" altLang="en-US"/>
          </a:p>
        </p:txBody>
      </p:sp>
    </p:spTree>
    <p:extLst>
      <p:ext uri="{BB962C8B-B14F-4D97-AF65-F5344CB8AC3E}">
        <p14:creationId xmlns:p14="http://schemas.microsoft.com/office/powerpoint/2010/main" val="30829617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0C977B-42FF-405D-BD78-8A7564D12FD0}" type="slidenum">
              <a:rPr kumimoji="1" lang="ja-JP" altLang="en-US" sz="12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2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764841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80C977B-42FF-405D-BD78-8A7564D12FD0}" type="slidenum">
              <a:rPr lang="ja-JP" altLang="en-US" smtClean="0">
                <a:solidFill>
                  <a:prstClr val="black"/>
                </a:solidFill>
              </a:rPr>
              <a:pPr/>
              <a:t>9</a:t>
            </a:fld>
            <a:endParaRPr lang="ja-JP" altLang="en-US">
              <a:solidFill>
                <a:prstClr val="black"/>
              </a:solidFill>
            </a:endParaRPr>
          </a:p>
        </p:txBody>
      </p:sp>
    </p:spTree>
    <p:extLst>
      <p:ext uri="{BB962C8B-B14F-4D97-AF65-F5344CB8AC3E}">
        <p14:creationId xmlns:p14="http://schemas.microsoft.com/office/powerpoint/2010/main" val="1784990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47712" y="1122363"/>
            <a:ext cx="7772400" cy="2387600"/>
          </a:xfrm>
        </p:spPr>
        <p:txBody>
          <a:bodyPr anchor="b">
            <a:normAutofit/>
          </a:bodyPr>
          <a:lstStyle>
            <a:lvl1pPr algn="ctr">
              <a:defRPr sz="4000" b="1">
                <a:solidFill>
                  <a:srgbClr val="002060"/>
                </a:solidFill>
              </a:defRPr>
            </a:lvl1pPr>
          </a:lstStyle>
          <a:p>
            <a:r>
              <a:rPr lang="ja-JP" altLang="en-US" dirty="0"/>
              <a:t>タイトルを入力してください</a:t>
            </a:r>
            <a:endParaRPr lang="en-US" dirty="0"/>
          </a:p>
        </p:txBody>
      </p:sp>
      <p:sp>
        <p:nvSpPr>
          <p:cNvPr id="7" name="正方形/長方形 6"/>
          <p:cNvSpPr/>
          <p:nvPr userDrawn="1"/>
        </p:nvSpPr>
        <p:spPr>
          <a:xfrm>
            <a:off x="476250" y="2824164"/>
            <a:ext cx="152400" cy="777874"/>
          </a:xfrm>
          <a:prstGeom prst="rect">
            <a:avLst/>
          </a:prstGeom>
          <a:solidFill>
            <a:srgbClr val="CC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cxnSp>
        <p:nvCxnSpPr>
          <p:cNvPr id="8" name="直線コネクタ 7"/>
          <p:cNvCxnSpPr/>
          <p:nvPr userDrawn="1"/>
        </p:nvCxnSpPr>
        <p:spPr>
          <a:xfrm>
            <a:off x="476250" y="3602038"/>
            <a:ext cx="8315325" cy="0"/>
          </a:xfrm>
          <a:prstGeom prst="line">
            <a:avLst/>
          </a:prstGeom>
        </p:spPr>
        <p:style>
          <a:lnRef idx="3">
            <a:schemeClr val="accent3"/>
          </a:lnRef>
          <a:fillRef idx="0">
            <a:schemeClr val="accent3"/>
          </a:fillRef>
          <a:effectRef idx="2">
            <a:schemeClr val="accent3"/>
          </a:effectRef>
          <a:fontRef idx="minor">
            <a:schemeClr val="tx1"/>
          </a:fontRef>
        </p:style>
      </p:cxnSp>
      <p:sp>
        <p:nvSpPr>
          <p:cNvPr id="10" name="Slide Number Placeholder 5"/>
          <p:cNvSpPr>
            <a:spLocks noGrp="1"/>
          </p:cNvSpPr>
          <p:nvPr>
            <p:ph type="sldNum" sz="quarter" idx="4"/>
          </p:nvPr>
        </p:nvSpPr>
        <p:spPr>
          <a:xfrm>
            <a:off x="6741459" y="6615953"/>
            <a:ext cx="2402541" cy="161023"/>
          </a:xfrm>
          <a:prstGeom prst="rect">
            <a:avLst/>
          </a:prstGeom>
        </p:spPr>
        <p:txBody>
          <a:bodyPr vert="horz" lIns="91440" tIns="45720" rIns="91440" bIns="45720" rtlCol="0" anchor="ctr"/>
          <a:lstStyle>
            <a:lvl1pPr algn="r">
              <a:defRPr sz="1100">
                <a:solidFill>
                  <a:schemeClr val="tx1">
                    <a:tint val="7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lang="en-US" altLang="ja-JP" dirty="0"/>
              <a:t>EC</a:t>
            </a:r>
            <a:r>
              <a:rPr lang="ja-JP" altLang="en-US" dirty="0"/>
              <a:t>本部　　　　　</a:t>
            </a:r>
            <a:fld id="{1C1B05F8-E99D-4837-8C38-95934EDBCE75}" type="slidenum">
              <a:rPr lang="ja-JP" altLang="en-US" b="1" smtClean="0"/>
              <a:pPr/>
              <a:t>‹#›</a:t>
            </a:fld>
            <a:endParaRPr lang="ja-JP" altLang="en-US" b="1" dirty="0"/>
          </a:p>
        </p:txBody>
      </p:sp>
      <p:sp>
        <p:nvSpPr>
          <p:cNvPr id="11" name="サブタイトル 2"/>
          <p:cNvSpPr txBox="1">
            <a:spLocks/>
          </p:cNvSpPr>
          <p:nvPr userDrawn="1"/>
        </p:nvSpPr>
        <p:spPr>
          <a:xfrm>
            <a:off x="4553116" y="6018883"/>
            <a:ext cx="4472012" cy="779503"/>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Wingdings" panose="05000000000000000000" pitchFamily="2" charset="2"/>
              <a:buChar char="ü"/>
              <a:defRPr kumimoji="1" sz="28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85800" indent="-228600" algn="l" defTabSz="914400" rtl="0" eaLnBrk="1" latinLnBrk="0" hangingPunct="1">
              <a:lnSpc>
                <a:spcPct val="90000"/>
              </a:lnSpc>
              <a:spcBef>
                <a:spcPts val="500"/>
              </a:spcBef>
              <a:buFont typeface="Wingdings" panose="05000000000000000000" pitchFamily="2" charset="2"/>
              <a:buChar char="ü"/>
              <a:defRPr kumimoji="1" sz="24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lnSpc>
                <a:spcPct val="90000"/>
              </a:lnSpc>
              <a:spcBef>
                <a:spcPts val="500"/>
              </a:spcBef>
              <a:buFont typeface="Wingdings" panose="05000000000000000000" pitchFamily="2" charset="2"/>
              <a:buChar char="ü"/>
              <a:defRPr kumimoji="1" sz="20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lnSpc>
                <a:spcPct val="90000"/>
              </a:lnSpc>
              <a:spcBef>
                <a:spcPts val="500"/>
              </a:spcBef>
              <a:buFont typeface="Wingdings" panose="05000000000000000000" pitchFamily="2" charset="2"/>
              <a:buChar char="ü"/>
              <a:defRPr kumimoji="1" sz="18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lnSpc>
                <a:spcPct val="90000"/>
              </a:lnSpc>
              <a:spcBef>
                <a:spcPts val="500"/>
              </a:spcBef>
              <a:buFont typeface="Wingdings" panose="05000000000000000000" pitchFamily="2" charset="2"/>
              <a:buChar char="ü"/>
              <a:defRPr kumimoji="1" sz="18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endParaRPr lang="ja-JP" altLang="en-US" sz="1400" b="1" dirty="0">
              <a:solidFill>
                <a:srgbClr val="002060"/>
              </a:solidFill>
            </a:endParaRPr>
          </a:p>
        </p:txBody>
      </p:sp>
    </p:spTree>
    <p:extLst>
      <p:ext uri="{BB962C8B-B14F-4D97-AF65-F5344CB8AC3E}">
        <p14:creationId xmlns:p14="http://schemas.microsoft.com/office/powerpoint/2010/main" val="1152649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950769"/>
            <a:ext cx="7886700" cy="4351338"/>
          </a:xfrm>
        </p:spPr>
        <p:txBody>
          <a:bodyPr>
            <a:normAutofit/>
          </a:bodyPr>
          <a:lstStyle>
            <a:lvl1pPr marL="228600" indent="-228600">
              <a:buFont typeface="Wingdings" panose="05000000000000000000" pitchFamily="2" charset="2"/>
              <a:buChar char="ü"/>
              <a:defRPr sz="2000"/>
            </a:lvl1pPr>
            <a:lvl2pPr marL="685800" indent="-228600">
              <a:buFont typeface="Wingdings" panose="05000000000000000000" pitchFamily="2" charset="2"/>
              <a:buChar char="ü"/>
              <a:defRPr sz="1800"/>
            </a:lvl2pPr>
            <a:lvl3pPr marL="1143000" indent="-228600">
              <a:buFont typeface="Wingdings" panose="05000000000000000000" pitchFamily="2" charset="2"/>
              <a:buChar char="ü"/>
              <a:defRPr sz="1600"/>
            </a:lvl3pPr>
            <a:lvl4pPr marL="1600200" indent="-228600">
              <a:buFont typeface="Wingdings" panose="05000000000000000000" pitchFamily="2" charset="2"/>
              <a:buChar char="ü"/>
              <a:defRPr sz="1400"/>
            </a:lvl4pPr>
            <a:lvl5pPr marL="2057400" indent="-228600">
              <a:buFont typeface="Wingdings" panose="05000000000000000000" pitchFamily="2" charset="2"/>
              <a:buChar char="ü"/>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7" name="正方形/長方形 6"/>
          <p:cNvSpPr/>
          <p:nvPr userDrawn="1"/>
        </p:nvSpPr>
        <p:spPr>
          <a:xfrm>
            <a:off x="189357" y="88266"/>
            <a:ext cx="152400" cy="777874"/>
          </a:xfrm>
          <a:prstGeom prst="rect">
            <a:avLst/>
          </a:prstGeom>
          <a:solidFill>
            <a:srgbClr val="CC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sz="1350"/>
          </a:p>
        </p:txBody>
      </p:sp>
      <p:cxnSp>
        <p:nvCxnSpPr>
          <p:cNvPr id="8" name="直線コネクタ 7"/>
          <p:cNvCxnSpPr/>
          <p:nvPr userDrawn="1"/>
        </p:nvCxnSpPr>
        <p:spPr>
          <a:xfrm>
            <a:off x="194793" y="859329"/>
            <a:ext cx="8775471"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p:cNvSpPr>
            <a:spLocks noGrp="1"/>
          </p:cNvSpPr>
          <p:nvPr>
            <p:ph type="title"/>
          </p:nvPr>
        </p:nvSpPr>
        <p:spPr>
          <a:xfrm>
            <a:off x="341757" y="88265"/>
            <a:ext cx="8028784" cy="764253"/>
          </a:xfrm>
        </p:spPr>
        <p:txBody>
          <a:bodyPr/>
          <a:lstStyle>
            <a:lvl1pPr>
              <a:defRPr b="0">
                <a:solidFill>
                  <a:srgbClr val="002060"/>
                </a:solidFill>
              </a:defRPr>
            </a:lvl1pPr>
          </a:lstStyle>
          <a:p>
            <a:endParaRPr lang="en-US" dirty="0"/>
          </a:p>
        </p:txBody>
      </p:sp>
      <p:sp>
        <p:nvSpPr>
          <p:cNvPr id="10" name="Slide Number Placeholder 5"/>
          <p:cNvSpPr>
            <a:spLocks noGrp="1"/>
          </p:cNvSpPr>
          <p:nvPr>
            <p:ph type="sldNum" sz="quarter" idx="4"/>
          </p:nvPr>
        </p:nvSpPr>
        <p:spPr>
          <a:xfrm>
            <a:off x="6463553" y="6615953"/>
            <a:ext cx="2680447" cy="161023"/>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lang="en-US" altLang="ja-JP" sz="1100" dirty="0"/>
              <a:t>EC</a:t>
            </a:r>
            <a:r>
              <a:rPr lang="ja-JP" altLang="en-US" sz="1100" dirty="0"/>
              <a:t>本部</a:t>
            </a:r>
            <a:r>
              <a:rPr lang="ja-JP" altLang="en-US" dirty="0"/>
              <a:t>　　　　　</a:t>
            </a:r>
            <a:fld id="{1C1B05F8-E99D-4837-8C38-95934EDBCE75}" type="slidenum">
              <a:rPr lang="ja-JP" altLang="en-US" b="1" i="1" smtClean="0"/>
              <a:pPr/>
              <a:t>‹#›</a:t>
            </a:fld>
            <a:endParaRPr lang="ja-JP" altLang="en-US" b="1" i="1" dirty="0"/>
          </a:p>
        </p:txBody>
      </p:sp>
    </p:spTree>
    <p:extLst>
      <p:ext uri="{BB962C8B-B14F-4D97-AF65-F5344CB8AC3E}">
        <p14:creationId xmlns:p14="http://schemas.microsoft.com/office/powerpoint/2010/main" val="2715956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950769"/>
            <a:ext cx="3886200" cy="4351338"/>
          </a:xfrm>
        </p:spPr>
        <p:txBody>
          <a:bodyPr>
            <a:normAutofit/>
          </a:bodyPr>
          <a:lstStyle>
            <a:lvl1pPr marL="228600" indent="-228600">
              <a:buFont typeface="Wingdings" panose="05000000000000000000" pitchFamily="2" charset="2"/>
              <a:buChar char="ü"/>
              <a:defRPr sz="2000"/>
            </a:lvl1pPr>
            <a:lvl2pPr marL="685800" indent="-228600">
              <a:buFont typeface="Wingdings" panose="05000000000000000000" pitchFamily="2" charset="2"/>
              <a:buChar char="ü"/>
              <a:defRPr sz="1800"/>
            </a:lvl2pPr>
            <a:lvl3pPr marL="1143000" indent="-228600">
              <a:buFont typeface="Wingdings" panose="05000000000000000000" pitchFamily="2" charset="2"/>
              <a:buChar char="ü"/>
              <a:defRPr sz="1600"/>
            </a:lvl3pPr>
            <a:lvl4pPr marL="1600200" indent="-228600">
              <a:buFont typeface="Wingdings" panose="05000000000000000000" pitchFamily="2" charset="2"/>
              <a:buChar char="ü"/>
              <a:defRPr sz="1400"/>
            </a:lvl4pPr>
            <a:lvl5pPr marL="2057400" indent="-228600">
              <a:buFont typeface="Wingdings" panose="05000000000000000000" pitchFamily="2" charset="2"/>
              <a:buChar char="ü"/>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Content Placeholder 3"/>
          <p:cNvSpPr>
            <a:spLocks noGrp="1"/>
          </p:cNvSpPr>
          <p:nvPr>
            <p:ph sz="half" idx="2"/>
          </p:nvPr>
        </p:nvSpPr>
        <p:spPr>
          <a:xfrm>
            <a:off x="4629150" y="950769"/>
            <a:ext cx="3886200" cy="4351338"/>
          </a:xfrm>
        </p:spPr>
        <p:txBody>
          <a:bodyPr>
            <a:normAutofit/>
          </a:bodyPr>
          <a:lstStyle>
            <a:lvl1pPr marL="228600" indent="-228600">
              <a:buFont typeface="Wingdings" panose="05000000000000000000" pitchFamily="2" charset="2"/>
              <a:buChar char="ü"/>
              <a:defRPr sz="2000"/>
            </a:lvl1pPr>
            <a:lvl2pPr marL="685800" indent="-228600">
              <a:buFont typeface="Wingdings" panose="05000000000000000000" pitchFamily="2" charset="2"/>
              <a:buChar char="ü"/>
              <a:defRPr sz="1800"/>
            </a:lvl2pPr>
            <a:lvl3pPr marL="1143000" indent="-228600">
              <a:buFont typeface="Wingdings" panose="05000000000000000000" pitchFamily="2" charset="2"/>
              <a:buChar char="ü"/>
              <a:defRPr sz="1600"/>
            </a:lvl3pPr>
            <a:lvl4pPr marL="1600200" indent="-228600">
              <a:buFont typeface="Wingdings" panose="05000000000000000000" pitchFamily="2" charset="2"/>
              <a:buChar char="ü"/>
              <a:defRPr sz="1400"/>
            </a:lvl4pPr>
            <a:lvl5pPr marL="2057400" indent="-228600">
              <a:buFont typeface="Wingdings" panose="05000000000000000000" pitchFamily="2" charset="2"/>
              <a:buChar char="ü"/>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Slide Number Placeholder 6"/>
          <p:cNvSpPr>
            <a:spLocks noGrp="1"/>
          </p:cNvSpPr>
          <p:nvPr>
            <p:ph type="sldNum" sz="quarter" idx="12"/>
          </p:nvPr>
        </p:nvSpPr>
        <p:spPr/>
        <p:txBody>
          <a:bodyPr/>
          <a:lstStyle/>
          <a:p>
            <a:r>
              <a:rPr lang="en-US" altLang="ja-JP" dirty="0"/>
              <a:t>EC</a:t>
            </a:r>
            <a:r>
              <a:rPr lang="ja-JP" altLang="en-US" dirty="0"/>
              <a:t>本部　　　　　</a:t>
            </a:r>
            <a:fld id="{1C1B05F8-E99D-4837-8C38-95934EDBCE75}" type="slidenum">
              <a:rPr lang="ja-JP" altLang="en-US" b="1" i="1" smtClean="0"/>
              <a:pPr/>
              <a:t>‹#›</a:t>
            </a:fld>
            <a:endParaRPr lang="ja-JP" altLang="en-US" b="1" i="1" dirty="0"/>
          </a:p>
        </p:txBody>
      </p:sp>
      <p:sp>
        <p:nvSpPr>
          <p:cNvPr id="11" name="正方形/長方形 10"/>
          <p:cNvSpPr/>
          <p:nvPr userDrawn="1"/>
        </p:nvSpPr>
        <p:spPr>
          <a:xfrm>
            <a:off x="189357" y="88266"/>
            <a:ext cx="152400" cy="777874"/>
          </a:xfrm>
          <a:prstGeom prst="rect">
            <a:avLst/>
          </a:prstGeom>
          <a:solidFill>
            <a:srgbClr val="CC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sz="1350"/>
          </a:p>
        </p:txBody>
      </p:sp>
      <p:cxnSp>
        <p:nvCxnSpPr>
          <p:cNvPr id="12" name="直線コネクタ 11"/>
          <p:cNvCxnSpPr/>
          <p:nvPr userDrawn="1"/>
        </p:nvCxnSpPr>
        <p:spPr>
          <a:xfrm>
            <a:off x="194793" y="859329"/>
            <a:ext cx="8775471" cy="0"/>
          </a:xfrm>
          <a:prstGeom prst="line">
            <a:avLst/>
          </a:prstGeom>
        </p:spPr>
        <p:style>
          <a:lnRef idx="3">
            <a:schemeClr val="accent3"/>
          </a:lnRef>
          <a:fillRef idx="0">
            <a:schemeClr val="accent3"/>
          </a:fillRef>
          <a:effectRef idx="2">
            <a:schemeClr val="accent3"/>
          </a:effectRef>
          <a:fontRef idx="minor">
            <a:schemeClr val="tx1"/>
          </a:fontRef>
        </p:style>
      </p:cxnSp>
      <p:sp>
        <p:nvSpPr>
          <p:cNvPr id="13" name="Title 1"/>
          <p:cNvSpPr>
            <a:spLocks noGrp="1"/>
          </p:cNvSpPr>
          <p:nvPr>
            <p:ph type="title"/>
          </p:nvPr>
        </p:nvSpPr>
        <p:spPr>
          <a:xfrm>
            <a:off x="341757" y="88265"/>
            <a:ext cx="8028784" cy="764253"/>
          </a:xfrm>
        </p:spPr>
        <p:txBody>
          <a:bodyPr/>
          <a:lstStyle>
            <a:lvl1pPr>
              <a:defRPr b="0">
                <a:solidFill>
                  <a:srgbClr val="002060"/>
                </a:solidFill>
              </a:defRPr>
            </a:lvl1pPr>
          </a:lstStyle>
          <a:p>
            <a:endParaRPr lang="en-US" dirty="0"/>
          </a:p>
        </p:txBody>
      </p:sp>
    </p:spTree>
    <p:extLst>
      <p:ext uri="{BB962C8B-B14F-4D97-AF65-F5344CB8AC3E}">
        <p14:creationId xmlns:p14="http://schemas.microsoft.com/office/powerpoint/2010/main" val="3721109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950769"/>
            <a:ext cx="3868340" cy="82391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1774681"/>
            <a:ext cx="3868340" cy="3684588"/>
          </a:xfrm>
        </p:spPr>
        <p:txBody>
          <a:bodyPr>
            <a:normAutofit/>
          </a:bodyPr>
          <a:lstStyle>
            <a:lvl1pPr marL="228600" indent="-228600">
              <a:buFont typeface="Wingdings" panose="05000000000000000000" pitchFamily="2" charset="2"/>
              <a:buChar char="ü"/>
              <a:defRPr sz="2000"/>
            </a:lvl1pPr>
            <a:lvl2pPr marL="685800" indent="-228600">
              <a:buFont typeface="Wingdings" panose="05000000000000000000" pitchFamily="2" charset="2"/>
              <a:buChar char="ü"/>
              <a:defRPr sz="1800"/>
            </a:lvl2pPr>
            <a:lvl3pPr marL="1143000" indent="-228600">
              <a:buFont typeface="Wingdings" panose="05000000000000000000" pitchFamily="2" charset="2"/>
              <a:buChar char="ü"/>
              <a:defRPr sz="1600"/>
            </a:lvl3pPr>
            <a:lvl4pPr marL="1600200" indent="-228600">
              <a:buFont typeface="Wingdings" panose="05000000000000000000" pitchFamily="2" charset="2"/>
              <a:buChar char="ü"/>
              <a:defRPr sz="1400"/>
            </a:lvl4pPr>
            <a:lvl5pPr marL="2057400" indent="-228600">
              <a:buFont typeface="Wingdings" panose="05000000000000000000" pitchFamily="2" charset="2"/>
              <a:buChar char="ü"/>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5" name="Text Placeholder 4"/>
          <p:cNvSpPr>
            <a:spLocks noGrp="1"/>
          </p:cNvSpPr>
          <p:nvPr>
            <p:ph type="body" sz="quarter" idx="3"/>
          </p:nvPr>
        </p:nvSpPr>
        <p:spPr>
          <a:xfrm>
            <a:off x="4629150" y="950769"/>
            <a:ext cx="3887391" cy="82391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a:t>マスター テキストの書式設定</a:t>
            </a:r>
          </a:p>
        </p:txBody>
      </p:sp>
      <p:sp>
        <p:nvSpPr>
          <p:cNvPr id="6" name="Content Placeholder 5"/>
          <p:cNvSpPr>
            <a:spLocks noGrp="1"/>
          </p:cNvSpPr>
          <p:nvPr>
            <p:ph sz="quarter" idx="4"/>
          </p:nvPr>
        </p:nvSpPr>
        <p:spPr>
          <a:xfrm>
            <a:off x="4629150" y="1774681"/>
            <a:ext cx="3887391" cy="3684588"/>
          </a:xfrm>
        </p:spPr>
        <p:txBody>
          <a:bodyPr>
            <a:normAutofit/>
          </a:bodyPr>
          <a:lstStyle>
            <a:lvl1pPr marL="228600" indent="-228600">
              <a:buFont typeface="Wingdings" panose="05000000000000000000" pitchFamily="2" charset="2"/>
              <a:buChar char="ü"/>
              <a:defRPr sz="2000"/>
            </a:lvl1pPr>
            <a:lvl2pPr marL="685800" indent="-228600">
              <a:buFont typeface="Wingdings" panose="05000000000000000000" pitchFamily="2" charset="2"/>
              <a:buChar char="ü"/>
              <a:defRPr sz="1800"/>
            </a:lvl2pPr>
            <a:lvl3pPr marL="1143000" indent="-228600">
              <a:buFont typeface="Wingdings" panose="05000000000000000000" pitchFamily="2" charset="2"/>
              <a:buChar char="ü"/>
              <a:defRPr sz="1600"/>
            </a:lvl3pPr>
            <a:lvl4pPr marL="1600200" indent="-228600">
              <a:buFont typeface="Wingdings" panose="05000000000000000000" pitchFamily="2" charset="2"/>
              <a:buChar char="ü"/>
              <a:defRPr sz="1400"/>
            </a:lvl4pPr>
            <a:lvl5pPr marL="2057400" indent="-228600">
              <a:buFont typeface="Wingdings" panose="05000000000000000000" pitchFamily="2" charset="2"/>
              <a:buChar char="ü"/>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9" name="Slide Number Placeholder 8"/>
          <p:cNvSpPr>
            <a:spLocks noGrp="1"/>
          </p:cNvSpPr>
          <p:nvPr>
            <p:ph type="sldNum" sz="quarter" idx="12"/>
          </p:nvPr>
        </p:nvSpPr>
        <p:spPr/>
        <p:txBody>
          <a:bodyPr/>
          <a:lstStyle/>
          <a:p>
            <a:r>
              <a:rPr lang="en-US" altLang="ja-JP" dirty="0"/>
              <a:t>EC</a:t>
            </a:r>
            <a:r>
              <a:rPr lang="ja-JP" altLang="en-US" dirty="0"/>
              <a:t>本部　　　　　</a:t>
            </a:r>
            <a:fld id="{1C1B05F8-E99D-4837-8C38-95934EDBCE75}" type="slidenum">
              <a:rPr lang="ja-JP" altLang="en-US" b="1" i="1" smtClean="0"/>
              <a:pPr/>
              <a:t>‹#›</a:t>
            </a:fld>
            <a:endParaRPr lang="ja-JP" altLang="en-US" b="1" i="1" dirty="0"/>
          </a:p>
        </p:txBody>
      </p:sp>
      <p:sp>
        <p:nvSpPr>
          <p:cNvPr id="13" name="正方形/長方形 12"/>
          <p:cNvSpPr/>
          <p:nvPr userDrawn="1"/>
        </p:nvSpPr>
        <p:spPr>
          <a:xfrm>
            <a:off x="189357" y="88266"/>
            <a:ext cx="152400" cy="777874"/>
          </a:xfrm>
          <a:prstGeom prst="rect">
            <a:avLst/>
          </a:prstGeom>
          <a:solidFill>
            <a:srgbClr val="CC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sz="1350"/>
          </a:p>
        </p:txBody>
      </p:sp>
      <p:cxnSp>
        <p:nvCxnSpPr>
          <p:cNvPr id="14" name="直線コネクタ 13"/>
          <p:cNvCxnSpPr/>
          <p:nvPr userDrawn="1"/>
        </p:nvCxnSpPr>
        <p:spPr>
          <a:xfrm>
            <a:off x="194793" y="859329"/>
            <a:ext cx="8775471" cy="0"/>
          </a:xfrm>
          <a:prstGeom prst="line">
            <a:avLst/>
          </a:prstGeom>
        </p:spPr>
        <p:style>
          <a:lnRef idx="3">
            <a:schemeClr val="accent3"/>
          </a:lnRef>
          <a:fillRef idx="0">
            <a:schemeClr val="accent3"/>
          </a:fillRef>
          <a:effectRef idx="2">
            <a:schemeClr val="accent3"/>
          </a:effectRef>
          <a:fontRef idx="minor">
            <a:schemeClr val="tx1"/>
          </a:fontRef>
        </p:style>
      </p:cxnSp>
      <p:sp>
        <p:nvSpPr>
          <p:cNvPr id="15" name="Title 1"/>
          <p:cNvSpPr>
            <a:spLocks noGrp="1"/>
          </p:cNvSpPr>
          <p:nvPr>
            <p:ph type="title"/>
          </p:nvPr>
        </p:nvSpPr>
        <p:spPr>
          <a:xfrm>
            <a:off x="341757" y="88265"/>
            <a:ext cx="8028784" cy="764253"/>
          </a:xfrm>
        </p:spPr>
        <p:txBody>
          <a:bodyPr/>
          <a:lstStyle>
            <a:lvl1pPr>
              <a:defRPr b="0">
                <a:solidFill>
                  <a:srgbClr val="002060"/>
                </a:solidFill>
              </a:defRPr>
            </a:lvl1pPr>
          </a:lstStyle>
          <a:p>
            <a:endParaRPr lang="en-US" dirty="0"/>
          </a:p>
        </p:txBody>
      </p:sp>
    </p:spTree>
    <p:extLst>
      <p:ext uri="{BB962C8B-B14F-4D97-AF65-F5344CB8AC3E}">
        <p14:creationId xmlns:p14="http://schemas.microsoft.com/office/powerpoint/2010/main" val="2414743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r>
              <a:rPr lang="ja-JP" altLang="en-US" dirty="0"/>
              <a:t>　　　　　</a:t>
            </a:r>
            <a:fld id="{1C1B05F8-E99D-4837-8C38-95934EDBCE75}" type="slidenum">
              <a:rPr lang="ja-JP" altLang="en-US" b="1" i="1" smtClean="0"/>
              <a:pPr/>
              <a:t>‹#›</a:t>
            </a:fld>
            <a:endParaRPr lang="ja-JP" altLang="en-US" b="1" i="1" dirty="0"/>
          </a:p>
        </p:txBody>
      </p:sp>
      <p:sp>
        <p:nvSpPr>
          <p:cNvPr id="9" name="正方形/長方形 8"/>
          <p:cNvSpPr/>
          <p:nvPr userDrawn="1"/>
        </p:nvSpPr>
        <p:spPr>
          <a:xfrm>
            <a:off x="189357" y="88266"/>
            <a:ext cx="152400" cy="777874"/>
          </a:xfrm>
          <a:prstGeom prst="rect">
            <a:avLst/>
          </a:prstGeom>
          <a:solidFill>
            <a:srgbClr val="CC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sz="1350"/>
          </a:p>
        </p:txBody>
      </p:sp>
      <p:cxnSp>
        <p:nvCxnSpPr>
          <p:cNvPr id="10" name="直線コネクタ 9"/>
          <p:cNvCxnSpPr/>
          <p:nvPr userDrawn="1"/>
        </p:nvCxnSpPr>
        <p:spPr>
          <a:xfrm>
            <a:off x="194793" y="859329"/>
            <a:ext cx="8775471" cy="0"/>
          </a:xfrm>
          <a:prstGeom prst="line">
            <a:avLst/>
          </a:prstGeom>
        </p:spPr>
        <p:style>
          <a:lnRef idx="3">
            <a:schemeClr val="accent3"/>
          </a:lnRef>
          <a:fillRef idx="0">
            <a:schemeClr val="accent3"/>
          </a:fillRef>
          <a:effectRef idx="2">
            <a:schemeClr val="accent3"/>
          </a:effectRef>
          <a:fontRef idx="minor">
            <a:schemeClr val="tx1"/>
          </a:fontRef>
        </p:style>
      </p:cxnSp>
      <p:sp>
        <p:nvSpPr>
          <p:cNvPr id="11" name="Title 1"/>
          <p:cNvSpPr>
            <a:spLocks noGrp="1"/>
          </p:cNvSpPr>
          <p:nvPr>
            <p:ph type="title"/>
          </p:nvPr>
        </p:nvSpPr>
        <p:spPr>
          <a:xfrm>
            <a:off x="341757" y="88265"/>
            <a:ext cx="8028784" cy="764253"/>
          </a:xfrm>
        </p:spPr>
        <p:txBody>
          <a:bodyPr/>
          <a:lstStyle>
            <a:lvl1pPr>
              <a:defRPr b="0">
                <a:solidFill>
                  <a:srgbClr val="002060"/>
                </a:solidFill>
              </a:defRPr>
            </a:lvl1pPr>
          </a:lstStyle>
          <a:p>
            <a:endParaRPr lang="en-US" dirty="0"/>
          </a:p>
        </p:txBody>
      </p:sp>
    </p:spTree>
    <p:extLst>
      <p:ext uri="{BB962C8B-B14F-4D97-AF65-F5344CB8AC3E}">
        <p14:creationId xmlns:p14="http://schemas.microsoft.com/office/powerpoint/2010/main" val="1994425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4" name="Slide Number Placeholder 3"/>
          <p:cNvSpPr>
            <a:spLocks noGrp="1"/>
          </p:cNvSpPr>
          <p:nvPr>
            <p:ph type="sldNum" sz="quarter" idx="12"/>
          </p:nvPr>
        </p:nvSpPr>
        <p:spPr/>
        <p:txBody>
          <a:bodyPr/>
          <a:lstStyle/>
          <a:p>
            <a:fld id="{1C1B05F8-E99D-4837-8C38-95934EDBCE75}" type="slidenum">
              <a:rPr kumimoji="1" lang="ja-JP" altLang="en-US" smtClean="0"/>
              <a:t>‹#›</a:t>
            </a:fld>
            <a:endParaRPr kumimoji="1" lang="ja-JP" altLang="en-US"/>
          </a:p>
        </p:txBody>
      </p:sp>
    </p:spTree>
    <p:extLst>
      <p:ext uri="{BB962C8B-B14F-4D97-AF65-F5344CB8AC3E}">
        <p14:creationId xmlns:p14="http://schemas.microsoft.com/office/powerpoint/2010/main" val="4285791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37099" y="2187574"/>
            <a:ext cx="4054475" cy="1414463"/>
          </a:xfrm>
        </p:spPr>
        <p:txBody>
          <a:bodyPr anchor="b">
            <a:normAutofit/>
          </a:bodyPr>
          <a:lstStyle>
            <a:lvl1pPr algn="ctr">
              <a:defRPr sz="3600" b="1">
                <a:solidFill>
                  <a:srgbClr val="002060"/>
                </a:solidFill>
              </a:defRPr>
            </a:lvl1pPr>
          </a:lstStyle>
          <a:p>
            <a:r>
              <a:rPr lang="ja-JP" altLang="en-US" dirty="0"/>
              <a:t>タイトルを入力</a:t>
            </a:r>
            <a:endParaRPr lang="en-US" dirty="0"/>
          </a:p>
        </p:txBody>
      </p:sp>
      <p:grpSp>
        <p:nvGrpSpPr>
          <p:cNvPr id="4" name="グループ化 3"/>
          <p:cNvGrpSpPr>
            <a:grpSpLocks noChangeAspect="1"/>
          </p:cNvGrpSpPr>
          <p:nvPr userDrawn="1"/>
        </p:nvGrpSpPr>
        <p:grpSpPr>
          <a:xfrm>
            <a:off x="4737100" y="3222753"/>
            <a:ext cx="4054475" cy="379284"/>
            <a:chOff x="476250" y="2824164"/>
            <a:chExt cx="8315325" cy="777874"/>
          </a:xfrm>
        </p:grpSpPr>
        <p:sp>
          <p:nvSpPr>
            <p:cNvPr id="7" name="正方形/長方形 6"/>
            <p:cNvSpPr/>
            <p:nvPr userDrawn="1"/>
          </p:nvSpPr>
          <p:spPr>
            <a:xfrm>
              <a:off x="476250" y="2824164"/>
              <a:ext cx="152400" cy="777874"/>
            </a:xfrm>
            <a:prstGeom prst="rect">
              <a:avLst/>
            </a:prstGeom>
            <a:solidFill>
              <a:srgbClr val="CC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solidFill>
                  <a:prstClr val="white"/>
                </a:solidFill>
              </a:endParaRPr>
            </a:p>
          </p:txBody>
        </p:sp>
        <p:cxnSp>
          <p:nvCxnSpPr>
            <p:cNvPr id="8" name="直線コネクタ 7"/>
            <p:cNvCxnSpPr/>
            <p:nvPr userDrawn="1"/>
          </p:nvCxnSpPr>
          <p:spPr>
            <a:xfrm>
              <a:off x="476250" y="3602038"/>
              <a:ext cx="8315325" cy="0"/>
            </a:xfrm>
            <a:prstGeom prst="line">
              <a:avLst/>
            </a:prstGeom>
          </p:spPr>
          <p:style>
            <a:lnRef idx="3">
              <a:schemeClr val="accent3"/>
            </a:lnRef>
            <a:fillRef idx="0">
              <a:schemeClr val="accent3"/>
            </a:fillRef>
            <a:effectRef idx="2">
              <a:schemeClr val="accent3"/>
            </a:effectRef>
            <a:fontRef idx="minor">
              <a:schemeClr val="tx1"/>
            </a:fontRef>
          </p:style>
        </p:cxnSp>
      </p:grpSp>
      <p:sp>
        <p:nvSpPr>
          <p:cNvPr id="11" name="サブタイトル 2"/>
          <p:cNvSpPr txBox="1">
            <a:spLocks/>
          </p:cNvSpPr>
          <p:nvPr userDrawn="1"/>
        </p:nvSpPr>
        <p:spPr>
          <a:xfrm>
            <a:off x="4553116" y="6018883"/>
            <a:ext cx="4472012" cy="779503"/>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Wingdings" panose="05000000000000000000" pitchFamily="2" charset="2"/>
              <a:buChar char="ü"/>
              <a:defRPr kumimoji="1" sz="28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85800" indent="-228600" algn="l" defTabSz="914400" rtl="0" eaLnBrk="1" latinLnBrk="0" hangingPunct="1">
              <a:lnSpc>
                <a:spcPct val="90000"/>
              </a:lnSpc>
              <a:spcBef>
                <a:spcPts val="500"/>
              </a:spcBef>
              <a:buFont typeface="Wingdings" panose="05000000000000000000" pitchFamily="2" charset="2"/>
              <a:buChar char="ü"/>
              <a:defRPr kumimoji="1" sz="24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lnSpc>
                <a:spcPct val="90000"/>
              </a:lnSpc>
              <a:spcBef>
                <a:spcPts val="500"/>
              </a:spcBef>
              <a:buFont typeface="Wingdings" panose="05000000000000000000" pitchFamily="2" charset="2"/>
              <a:buChar char="ü"/>
              <a:defRPr kumimoji="1" sz="20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lnSpc>
                <a:spcPct val="90000"/>
              </a:lnSpc>
              <a:spcBef>
                <a:spcPts val="500"/>
              </a:spcBef>
              <a:buFont typeface="Wingdings" panose="05000000000000000000" pitchFamily="2" charset="2"/>
              <a:buChar char="ü"/>
              <a:defRPr kumimoji="1" sz="18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lnSpc>
                <a:spcPct val="90000"/>
              </a:lnSpc>
              <a:spcBef>
                <a:spcPts val="500"/>
              </a:spcBef>
              <a:buFont typeface="Wingdings" panose="05000000000000000000" pitchFamily="2" charset="2"/>
              <a:buChar char="ü"/>
              <a:defRPr kumimoji="1" sz="18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Font typeface="Wingdings" panose="05000000000000000000" pitchFamily="2" charset="2"/>
              <a:buNone/>
            </a:pPr>
            <a:endParaRPr lang="ja-JP" altLang="en-US" sz="1400" b="1" dirty="0">
              <a:solidFill>
                <a:srgbClr val="002060"/>
              </a:solidFill>
            </a:endParaRPr>
          </a:p>
        </p:txBody>
      </p:sp>
    </p:spTree>
    <p:extLst>
      <p:ext uri="{BB962C8B-B14F-4D97-AF65-F5344CB8AC3E}">
        <p14:creationId xmlns:p14="http://schemas.microsoft.com/office/powerpoint/2010/main" val="3274283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4"/>
          </p:nvPr>
        </p:nvSpPr>
        <p:spPr>
          <a:xfrm>
            <a:off x="6714565" y="6623088"/>
            <a:ext cx="2429435" cy="153888"/>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lang="en-US" altLang="ja-JP" dirty="0"/>
              <a:t>ECEC</a:t>
            </a:r>
            <a:r>
              <a:rPr lang="ja-JP" altLang="en-US" dirty="0"/>
              <a:t>本部　　　　　</a:t>
            </a:r>
            <a:fld id="{1C1B05F8-E99D-4837-8C38-95934EDBCE75}" type="slidenum">
              <a:rPr lang="ja-JP" altLang="en-US" b="1" i="1" smtClean="0"/>
              <a:pPr/>
              <a:t>‹#›</a:t>
            </a:fld>
            <a:endParaRPr lang="ja-JP" altLang="en-US" b="1" i="1" dirty="0"/>
          </a:p>
        </p:txBody>
      </p:sp>
      <p:sp>
        <p:nvSpPr>
          <p:cNvPr id="12" name="Text Box 25"/>
          <p:cNvSpPr txBox="1">
            <a:spLocks noChangeArrowheads="1"/>
          </p:cNvSpPr>
          <p:nvPr userDrawn="1"/>
        </p:nvSpPr>
        <p:spPr bwMode="auto">
          <a:xfrm>
            <a:off x="82296" y="6623088"/>
            <a:ext cx="6208776"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93675" indent="-192088" defTabSz="895350">
              <a:defRPr sz="2400">
                <a:solidFill>
                  <a:schemeClr val="tx1"/>
                </a:solidFill>
                <a:latin typeface="Arial" charset="0"/>
              </a:defRPr>
            </a:lvl1pPr>
            <a:lvl2pPr defTabSz="895350">
              <a:defRPr sz="2400">
                <a:solidFill>
                  <a:schemeClr val="tx1"/>
                </a:solidFill>
                <a:latin typeface="Arial" charset="0"/>
              </a:defRPr>
            </a:lvl2pPr>
            <a:lvl3pPr defTabSz="895350">
              <a:defRPr sz="2400">
                <a:solidFill>
                  <a:schemeClr val="tx1"/>
                </a:solidFill>
                <a:latin typeface="Arial" charset="0"/>
              </a:defRPr>
            </a:lvl3pPr>
            <a:lvl4pPr defTabSz="895350">
              <a:defRPr sz="2400">
                <a:solidFill>
                  <a:schemeClr val="tx1"/>
                </a:solidFill>
                <a:latin typeface="Arial" charset="0"/>
              </a:defRPr>
            </a:lvl4pPr>
            <a:lvl5pPr defTabSz="895350">
              <a:defRPr sz="2400">
                <a:solidFill>
                  <a:schemeClr val="tx1"/>
                </a:solidFill>
                <a:latin typeface="Arial" charset="0"/>
              </a:defRPr>
            </a:lvl5pPr>
            <a:lvl6pPr defTabSz="895350" fontAlgn="base">
              <a:spcBef>
                <a:spcPct val="0"/>
              </a:spcBef>
              <a:spcAft>
                <a:spcPct val="0"/>
              </a:spcAft>
              <a:defRPr sz="2400">
                <a:solidFill>
                  <a:schemeClr val="tx1"/>
                </a:solidFill>
                <a:latin typeface="Arial" charset="0"/>
              </a:defRPr>
            </a:lvl6pPr>
            <a:lvl7pPr defTabSz="895350" fontAlgn="base">
              <a:spcBef>
                <a:spcPct val="0"/>
              </a:spcBef>
              <a:spcAft>
                <a:spcPct val="0"/>
              </a:spcAft>
              <a:defRPr sz="2400">
                <a:solidFill>
                  <a:schemeClr val="tx1"/>
                </a:solidFill>
                <a:latin typeface="Arial" charset="0"/>
              </a:defRPr>
            </a:lvl7pPr>
            <a:lvl8pPr defTabSz="895350" fontAlgn="base">
              <a:spcBef>
                <a:spcPct val="0"/>
              </a:spcBef>
              <a:spcAft>
                <a:spcPct val="0"/>
              </a:spcAft>
              <a:defRPr sz="2400">
                <a:solidFill>
                  <a:schemeClr val="tx1"/>
                </a:solidFill>
                <a:latin typeface="Arial" charset="0"/>
              </a:defRPr>
            </a:lvl8pPr>
            <a:lvl9pPr defTabSz="895350" fontAlgn="base">
              <a:spcBef>
                <a:spcPct val="0"/>
              </a:spcBef>
              <a:spcAft>
                <a:spcPct val="0"/>
              </a:spcAft>
              <a:defRPr sz="2400">
                <a:solidFill>
                  <a:schemeClr val="tx1"/>
                </a:solidFill>
                <a:latin typeface="Arial" charset="0"/>
              </a:defRPr>
            </a:lvl9pPr>
          </a:lstStyle>
          <a:p>
            <a:pPr algn="l" eaLnBrk="1" hangingPunct="1">
              <a:spcBef>
                <a:spcPct val="50000"/>
              </a:spcBef>
              <a:buClr>
                <a:srgbClr val="002960"/>
              </a:buClr>
              <a:buSzPct val="125000"/>
              <a:buFont typeface="Arial" charset="0"/>
              <a:buNone/>
              <a:defRPr/>
            </a:pPr>
            <a:r>
              <a:rPr lang="en-US" altLang="ja-JP" sz="1000" dirty="0">
                <a:solidFill>
                  <a:srgbClr val="5F5F5F"/>
                </a:solidFill>
                <a:latin typeface="+mj-lt"/>
                <a:ea typeface="HG丸ｺﾞｼｯｸM-PRO" pitchFamily="49" charset="-128"/>
              </a:rPr>
              <a:t>STRICTLY CONFIDENTIAL</a:t>
            </a:r>
            <a:r>
              <a:rPr lang="ja-JP" altLang="en-US" sz="1000" baseline="0" dirty="0">
                <a:solidFill>
                  <a:srgbClr val="5F5F5F"/>
                </a:solidFill>
                <a:latin typeface="+mj-lt"/>
                <a:ea typeface="HG丸ｺﾞｼｯｸM-PRO" pitchFamily="49" charset="-128"/>
              </a:rPr>
              <a:t>　 </a:t>
            </a:r>
            <a:r>
              <a:rPr lang="en-US" altLang="ja-JP" sz="1000" dirty="0">
                <a:solidFill>
                  <a:srgbClr val="5F5F5F"/>
                </a:solidFill>
                <a:latin typeface="+mj-lt"/>
                <a:ea typeface="HG丸ｺﾞｼｯｸM-PRO" pitchFamily="49" charset="-128"/>
              </a:rPr>
              <a:t>AEON RETAIL CO.,LTD. All</a:t>
            </a:r>
            <a:r>
              <a:rPr lang="en-US" altLang="ja-JP" sz="1000" baseline="0" dirty="0">
                <a:solidFill>
                  <a:srgbClr val="5F5F5F"/>
                </a:solidFill>
                <a:latin typeface="+mj-lt"/>
                <a:ea typeface="HG丸ｺﾞｼｯｸM-PRO" pitchFamily="49" charset="-128"/>
              </a:rPr>
              <a:t> Rights Reserved</a:t>
            </a:r>
            <a:endParaRPr lang="en-US" altLang="ja-JP" sz="1000" dirty="0">
              <a:solidFill>
                <a:srgbClr val="5F5F5F"/>
              </a:solidFill>
              <a:latin typeface="+mj-lt"/>
              <a:ea typeface="HG丸ｺﾞｼｯｸM-PRO" pitchFamily="49" charset="-128"/>
            </a:endParaRPr>
          </a:p>
        </p:txBody>
      </p:sp>
      <p:pic>
        <p:nvPicPr>
          <p:cNvPr id="18" name="Picture 2" descr="「イオン ロゴ」の画像検索結果"/>
          <p:cNvPicPr>
            <a:picLocks noChangeAspect="1" noChangeArrowheads="1"/>
          </p:cNvPicPr>
          <p:nvPr userDrawn="1"/>
        </p:nvPicPr>
        <p:blipFill>
          <a:blip r:embed="rId9" cstate="print">
            <a:extLst>
              <a:ext uri="{28A0092B-C50C-407E-A947-70E740481C1C}">
                <a14:useLocalDpi xmlns:a14="http://schemas.microsoft.com/office/drawing/2010/main"/>
              </a:ext>
            </a:extLst>
          </a:blip>
          <a:srcRect/>
          <a:stretch>
            <a:fillRect/>
          </a:stretch>
        </p:blipFill>
        <p:spPr bwMode="auto">
          <a:xfrm>
            <a:off x="8228165" y="0"/>
            <a:ext cx="844905" cy="464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6606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hf hdr="0" ftr="0" dt="0"/>
  <p:txStyles>
    <p:titleStyle>
      <a:lvl1pPr algn="l" defTabSz="914400" rtl="0" eaLnBrk="1" latinLnBrk="0" hangingPunct="1">
        <a:lnSpc>
          <a:spcPct val="9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ü"/>
        <a:defRPr kumimoji="1" sz="28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85800" indent="-228600" algn="l" defTabSz="914400" rtl="0" eaLnBrk="1" latinLnBrk="0" hangingPunct="1">
        <a:lnSpc>
          <a:spcPct val="90000"/>
        </a:lnSpc>
        <a:spcBef>
          <a:spcPts val="500"/>
        </a:spcBef>
        <a:buFont typeface="Wingdings" panose="05000000000000000000" pitchFamily="2" charset="2"/>
        <a:buChar char="ü"/>
        <a:defRPr kumimoji="1" sz="24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lnSpc>
          <a:spcPct val="90000"/>
        </a:lnSpc>
        <a:spcBef>
          <a:spcPts val="500"/>
        </a:spcBef>
        <a:buFont typeface="Wingdings" panose="05000000000000000000" pitchFamily="2" charset="2"/>
        <a:buChar char="ü"/>
        <a:defRPr kumimoji="1" sz="20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lnSpc>
          <a:spcPct val="90000"/>
        </a:lnSpc>
        <a:spcBef>
          <a:spcPts val="500"/>
        </a:spcBef>
        <a:buFont typeface="Wingdings" panose="05000000000000000000" pitchFamily="2" charset="2"/>
        <a:buChar char="ü"/>
        <a:defRPr kumimoji="1" sz="18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lnSpc>
          <a:spcPct val="90000"/>
        </a:lnSpc>
        <a:spcBef>
          <a:spcPts val="500"/>
        </a:spcBef>
        <a:buFont typeface="Wingdings" panose="05000000000000000000" pitchFamily="2" charset="2"/>
        <a:buChar char="ü"/>
        <a:defRPr kumimoji="1" sz="18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5.xml"/><Relationship Id="rId5" Type="http://schemas.openxmlformats.org/officeDocument/2006/relationships/image" Target="../media/image16.jp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7.jpg"/><Relationship Id="rId1" Type="http://schemas.openxmlformats.org/officeDocument/2006/relationships/slideLayout" Target="../slideLayouts/slideLayout5.xml"/><Relationship Id="rId5" Type="http://schemas.openxmlformats.org/officeDocument/2006/relationships/image" Target="../media/image16.jp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8.jpg"/><Relationship Id="rId1" Type="http://schemas.openxmlformats.org/officeDocument/2006/relationships/slideLayout" Target="../slideLayouts/slideLayout5.xml"/><Relationship Id="rId5" Type="http://schemas.openxmlformats.org/officeDocument/2006/relationships/image" Target="../media/image16.jp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jpg"/><Relationship Id="rId1" Type="http://schemas.openxmlformats.org/officeDocument/2006/relationships/slideLayout" Target="../slideLayouts/slideLayout5.xml"/><Relationship Id="rId5" Type="http://schemas.openxmlformats.org/officeDocument/2006/relationships/image" Target="../media/image20.jpg"/><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1.jpg"/><Relationship Id="rId1" Type="http://schemas.openxmlformats.org/officeDocument/2006/relationships/slideLayout" Target="../slideLayouts/slideLayout5.xml"/><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eg"/><Relationship Id="rId1" Type="http://schemas.openxmlformats.org/officeDocument/2006/relationships/slideLayout" Target="../slideLayouts/slideLayout5.xml"/><Relationship Id="rId5" Type="http://schemas.openxmlformats.org/officeDocument/2006/relationships/image" Target="../media/image24.jp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5.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t>イオン上越店</a:t>
            </a:r>
            <a:br>
              <a:rPr lang="en-US" altLang="ja-JP" dirty="0"/>
            </a:br>
            <a:r>
              <a:rPr lang="ja-JP" altLang="en-US" dirty="0"/>
              <a:t>デジタルピッキング導入報告</a:t>
            </a:r>
            <a:endParaRPr kumimoji="1" lang="ja-JP" altLang="en-US" dirty="0"/>
          </a:p>
        </p:txBody>
      </p:sp>
      <p:sp>
        <p:nvSpPr>
          <p:cNvPr id="5" name="テキスト ボックス 4"/>
          <p:cNvSpPr txBox="1"/>
          <p:nvPr/>
        </p:nvSpPr>
        <p:spPr>
          <a:xfrm>
            <a:off x="5643571" y="5358384"/>
            <a:ext cx="2954655" cy="92333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000066"/>
                </a:solidFill>
                <a:effectLst/>
                <a:uLnTx/>
                <a:uFillTx/>
                <a:latin typeface="Meiryo UI"/>
                <a:ea typeface="Meiryo UI"/>
                <a:cs typeface="+mn-cs"/>
              </a:rPr>
              <a:t>2024</a:t>
            </a:r>
            <a:r>
              <a:rPr kumimoji="1" lang="ja-JP" altLang="en-US" sz="1800" b="0" i="0" u="none" strike="noStrike" kern="1200" cap="none" spc="0" normalizeH="0" baseline="0" noProof="0" dirty="0">
                <a:ln>
                  <a:noFill/>
                </a:ln>
                <a:solidFill>
                  <a:srgbClr val="000066"/>
                </a:solidFill>
                <a:effectLst/>
                <a:uLnTx/>
                <a:uFillTx/>
                <a:latin typeface="Meiryo UI"/>
                <a:ea typeface="Meiryo UI"/>
                <a:cs typeface="+mn-cs"/>
              </a:rPr>
              <a:t>年</a:t>
            </a:r>
            <a:r>
              <a:rPr kumimoji="1" lang="en-US" altLang="ja-JP" sz="1800" b="0" i="0" u="none" strike="noStrike" kern="1200" cap="none" spc="0" normalizeH="0" baseline="0" noProof="0" dirty="0">
                <a:ln>
                  <a:noFill/>
                </a:ln>
                <a:solidFill>
                  <a:srgbClr val="000066"/>
                </a:solidFill>
                <a:effectLst/>
                <a:uLnTx/>
                <a:uFillTx/>
                <a:latin typeface="Meiryo UI"/>
                <a:ea typeface="Meiryo UI"/>
                <a:cs typeface="+mn-cs"/>
              </a:rPr>
              <a:t>4</a:t>
            </a:r>
            <a:r>
              <a:rPr kumimoji="1" lang="ja-JP" altLang="en-US" sz="1800" b="0" i="0" u="none" strike="noStrike" kern="1200" cap="none" spc="0" normalizeH="0" baseline="0" noProof="0" dirty="0">
                <a:ln>
                  <a:noFill/>
                </a:ln>
                <a:solidFill>
                  <a:srgbClr val="000066"/>
                </a:solidFill>
                <a:effectLst/>
                <a:uLnTx/>
                <a:uFillTx/>
                <a:latin typeface="Meiryo UI"/>
                <a:ea typeface="Meiryo UI"/>
                <a:cs typeface="+mn-cs"/>
              </a:rPr>
              <a:t>月</a:t>
            </a:r>
            <a:r>
              <a:rPr kumimoji="1" lang="en-US" altLang="ja-JP" sz="1800" b="0" i="0" u="none" strike="noStrike" kern="1200" cap="none" spc="0" normalizeH="0" baseline="0" noProof="0" dirty="0">
                <a:ln>
                  <a:noFill/>
                </a:ln>
                <a:solidFill>
                  <a:srgbClr val="000066"/>
                </a:solidFill>
                <a:effectLst/>
                <a:uLnTx/>
                <a:uFillTx/>
                <a:latin typeface="Meiryo UI"/>
                <a:ea typeface="Meiryo UI"/>
                <a:cs typeface="+mn-cs"/>
              </a:rPr>
              <a:t>27</a:t>
            </a:r>
            <a:r>
              <a:rPr kumimoji="1" lang="ja-JP" altLang="en-US" sz="1800" b="0" i="0" u="none" strike="noStrike" kern="1200" cap="none" spc="0" normalizeH="0" baseline="0" noProof="0" dirty="0">
                <a:ln>
                  <a:noFill/>
                </a:ln>
                <a:solidFill>
                  <a:srgbClr val="000066"/>
                </a:solidFill>
                <a:effectLst/>
                <a:uLnTx/>
                <a:uFillTx/>
                <a:latin typeface="Meiryo UI"/>
                <a:ea typeface="Meiryo UI"/>
                <a:cs typeface="+mn-cs"/>
              </a:rPr>
              <a:t>日</a:t>
            </a:r>
            <a:endParaRPr kumimoji="1" lang="en-US" altLang="ja-JP" sz="1800" b="0" i="0" u="none" strike="noStrike" kern="1200" cap="none" spc="0" normalizeH="0" baseline="0" noProof="0" dirty="0">
              <a:ln>
                <a:noFill/>
              </a:ln>
              <a:solidFill>
                <a:srgbClr val="000066"/>
              </a:solidFill>
              <a:effectLst/>
              <a:uLnTx/>
              <a:uFillTx/>
              <a:latin typeface="Meiryo UI"/>
              <a:ea typeface="Meiryo UI"/>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000066"/>
                </a:solidFill>
                <a:latin typeface="Meiryo UI"/>
                <a:ea typeface="Meiryo UI"/>
              </a:rPr>
              <a:t>北陸信越</a:t>
            </a:r>
            <a:r>
              <a:rPr kumimoji="1" lang="en-US" altLang="ja-JP" sz="1800" b="0" i="0" u="none" strike="noStrike" kern="1200" cap="none" spc="0" normalizeH="0" baseline="0" noProof="0" dirty="0">
                <a:ln>
                  <a:noFill/>
                </a:ln>
                <a:solidFill>
                  <a:srgbClr val="000066"/>
                </a:solidFill>
                <a:effectLst/>
                <a:uLnTx/>
                <a:uFillTx/>
                <a:latin typeface="Meiryo UI"/>
                <a:ea typeface="Meiryo UI"/>
                <a:cs typeface="+mn-cs"/>
              </a:rPr>
              <a:t>Co</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000066"/>
                </a:solidFill>
                <a:effectLst/>
                <a:uLnTx/>
                <a:uFillTx/>
                <a:latin typeface="Meiryo UI"/>
                <a:ea typeface="Meiryo UI"/>
                <a:cs typeface="+mn-cs"/>
              </a:rPr>
              <a:t>導入担当者　泉、滝口、泉田</a:t>
            </a:r>
          </a:p>
        </p:txBody>
      </p:sp>
    </p:spTree>
    <p:extLst>
      <p:ext uri="{BB962C8B-B14F-4D97-AF65-F5344CB8AC3E}">
        <p14:creationId xmlns:p14="http://schemas.microsoft.com/office/powerpoint/2010/main" val="2184015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C1B05F8-E99D-4837-8C38-95934EDBCE75}" type="slidenum">
              <a:rPr lang="ja-JP" altLang="en-US" b="1" i="1" smtClean="0"/>
              <a:pPr/>
              <a:t>10</a:t>
            </a:fld>
            <a:endParaRPr lang="ja-JP" altLang="en-US" b="1" i="1" dirty="0"/>
          </a:p>
        </p:txBody>
      </p:sp>
      <p:sp>
        <p:nvSpPr>
          <p:cNvPr id="8" name="タイトル 2">
            <a:extLst>
              <a:ext uri="{FF2B5EF4-FFF2-40B4-BE49-F238E27FC236}">
                <a16:creationId xmlns:a16="http://schemas.microsoft.com/office/drawing/2014/main" id="{F7D6700F-3F26-47B0-A93C-DD9B79FCE447}"/>
              </a:ext>
            </a:extLst>
          </p:cNvPr>
          <p:cNvSpPr txBox="1">
            <a:spLocks/>
          </p:cNvSpPr>
          <p:nvPr/>
        </p:nvSpPr>
        <p:spPr>
          <a:xfrm>
            <a:off x="429846" y="75462"/>
            <a:ext cx="8028784" cy="7642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400" b="0" kern="1200">
                <a:solidFill>
                  <a:srgbClr val="002060"/>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参考）画面は左上の </a:t>
            </a:r>
            <a:r>
              <a:rPr lang="en-US" altLang="ja-JP" dirty="0"/>
              <a:t>”</a:t>
            </a:r>
            <a:r>
              <a:rPr lang="ja-JP" altLang="en-US" dirty="0"/>
              <a:t>＜ </a:t>
            </a:r>
            <a:r>
              <a:rPr lang="en-US" altLang="ja-JP" dirty="0"/>
              <a:t>“</a:t>
            </a:r>
            <a:r>
              <a:rPr lang="ja-JP" altLang="en-US" dirty="0"/>
              <a:t>ボタンで戻る　（注文をまとめた後）</a:t>
            </a:r>
            <a:endParaRPr lang="ja-JP" altLang="en-US" sz="1600" dirty="0"/>
          </a:p>
        </p:txBody>
      </p:sp>
      <p:sp>
        <p:nvSpPr>
          <p:cNvPr id="24" name="矢印: 右 23">
            <a:extLst>
              <a:ext uri="{FF2B5EF4-FFF2-40B4-BE49-F238E27FC236}">
                <a16:creationId xmlns:a16="http://schemas.microsoft.com/office/drawing/2014/main" id="{246FE207-85D4-45FC-ACCD-7EB42F4852C8}"/>
              </a:ext>
            </a:extLst>
          </p:cNvPr>
          <p:cNvSpPr/>
          <p:nvPr/>
        </p:nvSpPr>
        <p:spPr bwMode="auto">
          <a:xfrm>
            <a:off x="4254500" y="3162300"/>
            <a:ext cx="723900" cy="1054100"/>
          </a:xfrm>
          <a:prstGeom prst="rightArrow">
            <a:avLst/>
          </a:prstGeom>
          <a:solidFill>
            <a:srgbClr val="00B0F0"/>
          </a:solid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sp>
        <p:nvSpPr>
          <p:cNvPr id="3" name="正方形/長方形 2">
            <a:extLst>
              <a:ext uri="{FF2B5EF4-FFF2-40B4-BE49-F238E27FC236}">
                <a16:creationId xmlns:a16="http://schemas.microsoft.com/office/drawing/2014/main" id="{B4238D23-9D2F-455D-930D-07B957FFB279}"/>
              </a:ext>
            </a:extLst>
          </p:cNvPr>
          <p:cNvSpPr/>
          <p:nvPr/>
        </p:nvSpPr>
        <p:spPr bwMode="auto">
          <a:xfrm>
            <a:off x="640080" y="1320800"/>
            <a:ext cx="655320" cy="673100"/>
          </a:xfrm>
          <a:prstGeom prst="rect">
            <a:avLst/>
          </a:prstGeom>
          <a:noFill/>
          <a:ln w="76200" cmpd="sng">
            <a:solidFill>
              <a:srgbClr val="00B0F0"/>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sp>
        <p:nvSpPr>
          <p:cNvPr id="9" name="正方形/長方形 8">
            <a:extLst>
              <a:ext uri="{FF2B5EF4-FFF2-40B4-BE49-F238E27FC236}">
                <a16:creationId xmlns:a16="http://schemas.microsoft.com/office/drawing/2014/main" id="{9569878B-C2B5-4AD8-A5A1-224559EF33B1}"/>
              </a:ext>
            </a:extLst>
          </p:cNvPr>
          <p:cNvSpPr/>
          <p:nvPr/>
        </p:nvSpPr>
        <p:spPr bwMode="auto">
          <a:xfrm>
            <a:off x="1150219" y="6184900"/>
            <a:ext cx="655320" cy="673100"/>
          </a:xfrm>
          <a:prstGeom prst="rect">
            <a:avLst/>
          </a:prstGeom>
          <a:noFill/>
          <a:ln w="76200" cmpd="sng">
            <a:solidFill>
              <a:srgbClr val="FF0000"/>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pic>
        <p:nvPicPr>
          <p:cNvPr id="25" name="Picture 24" descr="image.jpg"/>
          <p:cNvPicPr>
            <a:picLocks noChangeAspect="1"/>
          </p:cNvPicPr>
          <p:nvPr/>
        </p:nvPicPr>
        <p:blipFill>
          <a:blip r:embed="rId2"/>
          <a:stretch>
            <a:fillRect/>
          </a:stretch>
        </p:blipFill>
        <p:spPr>
          <a:xfrm>
            <a:off x="-514132" y="2200948"/>
            <a:ext cx="5703353" cy="3394929"/>
          </a:xfrm>
          <a:prstGeom prst="rect">
            <a:avLst/>
          </a:prstGeom>
        </p:spPr>
      </p:pic>
      <p:pic>
        <p:nvPicPr>
          <p:cNvPr id="26" name="Picture 25" descr="image.jpg"/>
          <p:cNvPicPr>
            <a:picLocks noChangeAspect="1"/>
          </p:cNvPicPr>
          <p:nvPr/>
        </p:nvPicPr>
        <p:blipFill>
          <a:blip r:embed="rId3"/>
          <a:stretch>
            <a:fillRect/>
          </a:stretch>
        </p:blipFill>
        <p:spPr>
          <a:xfrm>
            <a:off x="4281989" y="1963996"/>
            <a:ext cx="5576352" cy="3741832"/>
          </a:xfrm>
          <a:prstGeom prst="rect">
            <a:avLst/>
          </a:prstGeom>
        </p:spPr>
      </p:pic>
      <p:pic>
        <p:nvPicPr>
          <p:cNvPr id="27" name="Picture 26" descr="image.png"/>
          <p:cNvPicPr>
            <a:picLocks noChangeAspect="1"/>
          </p:cNvPicPr>
          <p:nvPr/>
        </p:nvPicPr>
        <p:blipFill>
          <a:blip r:embed="rId4"/>
          <a:stretch>
            <a:fillRect/>
          </a:stretch>
        </p:blipFill>
        <p:spPr>
          <a:xfrm>
            <a:off x="242524" y="5188744"/>
            <a:ext cx="1450431" cy="1511288"/>
          </a:xfrm>
          <a:prstGeom prst="rect">
            <a:avLst/>
          </a:prstGeom>
        </p:spPr>
      </p:pic>
      <p:pic>
        <p:nvPicPr>
          <p:cNvPr id="28" name="Picture 27" descr="image.jpg"/>
          <p:cNvPicPr>
            <a:picLocks noChangeAspect="1"/>
          </p:cNvPicPr>
          <p:nvPr/>
        </p:nvPicPr>
        <p:blipFill>
          <a:blip r:embed="rId5"/>
          <a:stretch>
            <a:fillRect/>
          </a:stretch>
        </p:blipFill>
        <p:spPr>
          <a:xfrm>
            <a:off x="1328691" y="1919574"/>
            <a:ext cx="518629" cy="518629"/>
          </a:xfrm>
          <a:prstGeom prst="rect">
            <a:avLst/>
          </a:prstGeom>
        </p:spPr>
      </p:pic>
    </p:spTree>
    <p:extLst>
      <p:ext uri="{BB962C8B-B14F-4D97-AF65-F5344CB8AC3E}">
        <p14:creationId xmlns:p14="http://schemas.microsoft.com/office/powerpoint/2010/main" val="1388654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C1B05F8-E99D-4837-8C38-95934EDBCE75}" type="slidenum">
              <a:rPr lang="ja-JP" altLang="en-US" b="1" i="1" smtClean="0"/>
              <a:pPr/>
              <a:t>11</a:t>
            </a:fld>
            <a:endParaRPr lang="ja-JP" altLang="en-US" b="1" i="1" dirty="0"/>
          </a:p>
        </p:txBody>
      </p:sp>
      <p:sp>
        <p:nvSpPr>
          <p:cNvPr id="8" name="タイトル 2">
            <a:extLst>
              <a:ext uri="{FF2B5EF4-FFF2-40B4-BE49-F238E27FC236}">
                <a16:creationId xmlns:a16="http://schemas.microsoft.com/office/drawing/2014/main" id="{F7D6700F-3F26-47B0-A93C-DD9B79FCE447}"/>
              </a:ext>
            </a:extLst>
          </p:cNvPr>
          <p:cNvSpPr txBox="1">
            <a:spLocks/>
          </p:cNvSpPr>
          <p:nvPr/>
        </p:nvSpPr>
        <p:spPr>
          <a:xfrm>
            <a:off x="429846" y="75462"/>
            <a:ext cx="8028784" cy="7642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400" b="0" kern="1200">
                <a:solidFill>
                  <a:srgbClr val="002060"/>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sz="2200" dirty="0"/>
              <a:t>参考）画面は左上の </a:t>
            </a:r>
            <a:r>
              <a:rPr lang="en-US" altLang="ja-JP" sz="2200" dirty="0"/>
              <a:t>”</a:t>
            </a:r>
            <a:r>
              <a:rPr lang="ja-JP" altLang="en-US" sz="2200" dirty="0"/>
              <a:t>＜ </a:t>
            </a:r>
            <a:r>
              <a:rPr lang="en-US" altLang="ja-JP" sz="2200" dirty="0"/>
              <a:t>“</a:t>
            </a:r>
            <a:r>
              <a:rPr lang="ja-JP" altLang="en-US" sz="2200" dirty="0"/>
              <a:t>ボタンで戻る　（売場ピッキング完了後）</a:t>
            </a:r>
          </a:p>
        </p:txBody>
      </p:sp>
      <p:sp>
        <p:nvSpPr>
          <p:cNvPr id="24" name="矢印: 右 23">
            <a:extLst>
              <a:ext uri="{FF2B5EF4-FFF2-40B4-BE49-F238E27FC236}">
                <a16:creationId xmlns:a16="http://schemas.microsoft.com/office/drawing/2014/main" id="{246FE207-85D4-45FC-ACCD-7EB42F4852C8}"/>
              </a:ext>
            </a:extLst>
          </p:cNvPr>
          <p:cNvSpPr/>
          <p:nvPr/>
        </p:nvSpPr>
        <p:spPr bwMode="auto">
          <a:xfrm>
            <a:off x="4254500" y="3162300"/>
            <a:ext cx="723900" cy="1054100"/>
          </a:xfrm>
          <a:prstGeom prst="rightArrow">
            <a:avLst/>
          </a:prstGeom>
          <a:solidFill>
            <a:srgbClr val="00B0F0"/>
          </a:solid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sp>
        <p:nvSpPr>
          <p:cNvPr id="3" name="正方形/長方形 2">
            <a:extLst>
              <a:ext uri="{FF2B5EF4-FFF2-40B4-BE49-F238E27FC236}">
                <a16:creationId xmlns:a16="http://schemas.microsoft.com/office/drawing/2014/main" id="{B4238D23-9D2F-455D-930D-07B957FFB279}"/>
              </a:ext>
            </a:extLst>
          </p:cNvPr>
          <p:cNvSpPr/>
          <p:nvPr/>
        </p:nvSpPr>
        <p:spPr bwMode="auto">
          <a:xfrm>
            <a:off x="349222" y="913168"/>
            <a:ext cx="655320" cy="673100"/>
          </a:xfrm>
          <a:prstGeom prst="rect">
            <a:avLst/>
          </a:prstGeom>
          <a:noFill/>
          <a:ln w="76200" cmpd="sng">
            <a:solidFill>
              <a:srgbClr val="00B0F0"/>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sp>
        <p:nvSpPr>
          <p:cNvPr id="9" name="正方形/長方形 8">
            <a:extLst>
              <a:ext uri="{FF2B5EF4-FFF2-40B4-BE49-F238E27FC236}">
                <a16:creationId xmlns:a16="http://schemas.microsoft.com/office/drawing/2014/main" id="{9569878B-C2B5-4AD8-A5A1-224559EF33B1}"/>
              </a:ext>
            </a:extLst>
          </p:cNvPr>
          <p:cNvSpPr/>
          <p:nvPr/>
        </p:nvSpPr>
        <p:spPr bwMode="auto">
          <a:xfrm>
            <a:off x="1124726" y="6028254"/>
            <a:ext cx="655320" cy="673100"/>
          </a:xfrm>
          <a:prstGeom prst="rect">
            <a:avLst/>
          </a:prstGeom>
          <a:noFill/>
          <a:ln w="76200" cmpd="sng">
            <a:solidFill>
              <a:srgbClr val="FF0000"/>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pic>
        <p:nvPicPr>
          <p:cNvPr id="25" name="Picture 24" descr="image.jpg"/>
          <p:cNvPicPr>
            <a:picLocks noChangeAspect="1"/>
          </p:cNvPicPr>
          <p:nvPr/>
        </p:nvPicPr>
        <p:blipFill>
          <a:blip r:embed="rId2"/>
          <a:stretch>
            <a:fillRect/>
          </a:stretch>
        </p:blipFill>
        <p:spPr>
          <a:xfrm>
            <a:off x="-552384" y="1990385"/>
            <a:ext cx="5709920" cy="3555486"/>
          </a:xfrm>
          <a:prstGeom prst="rect">
            <a:avLst/>
          </a:prstGeom>
        </p:spPr>
      </p:pic>
      <p:pic>
        <p:nvPicPr>
          <p:cNvPr id="26" name="Picture 25" descr="image.jpg"/>
          <p:cNvPicPr>
            <a:picLocks noChangeAspect="1"/>
          </p:cNvPicPr>
          <p:nvPr/>
        </p:nvPicPr>
        <p:blipFill>
          <a:blip r:embed="rId3"/>
          <a:stretch>
            <a:fillRect/>
          </a:stretch>
        </p:blipFill>
        <p:spPr>
          <a:xfrm>
            <a:off x="4281989" y="1963996"/>
            <a:ext cx="5576352" cy="3741832"/>
          </a:xfrm>
          <a:prstGeom prst="rect">
            <a:avLst/>
          </a:prstGeom>
        </p:spPr>
      </p:pic>
      <p:pic>
        <p:nvPicPr>
          <p:cNvPr id="27" name="Picture 26" descr="image.png"/>
          <p:cNvPicPr>
            <a:picLocks noChangeAspect="1"/>
          </p:cNvPicPr>
          <p:nvPr/>
        </p:nvPicPr>
        <p:blipFill>
          <a:blip r:embed="rId4"/>
          <a:stretch>
            <a:fillRect/>
          </a:stretch>
        </p:blipFill>
        <p:spPr>
          <a:xfrm>
            <a:off x="-499886" y="5609160"/>
            <a:ext cx="1450431" cy="1511288"/>
          </a:xfrm>
          <a:prstGeom prst="rect">
            <a:avLst/>
          </a:prstGeom>
        </p:spPr>
      </p:pic>
      <p:pic>
        <p:nvPicPr>
          <p:cNvPr id="28" name="Picture 27" descr="image.jpg"/>
          <p:cNvPicPr>
            <a:picLocks noChangeAspect="1"/>
          </p:cNvPicPr>
          <p:nvPr/>
        </p:nvPicPr>
        <p:blipFill>
          <a:blip r:embed="rId5"/>
          <a:stretch>
            <a:fillRect/>
          </a:stretch>
        </p:blipFill>
        <p:spPr>
          <a:xfrm>
            <a:off x="1045377" y="1249718"/>
            <a:ext cx="518629" cy="518629"/>
          </a:xfrm>
          <a:prstGeom prst="rect">
            <a:avLst/>
          </a:prstGeom>
        </p:spPr>
      </p:pic>
    </p:spTree>
    <p:extLst>
      <p:ext uri="{BB962C8B-B14F-4D97-AF65-F5344CB8AC3E}">
        <p14:creationId xmlns:p14="http://schemas.microsoft.com/office/powerpoint/2010/main" val="2876254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C1B05F8-E99D-4837-8C38-95934EDBCE75}" type="slidenum">
              <a:rPr lang="ja-JP" altLang="en-US" b="1" i="1" smtClean="0"/>
              <a:pPr/>
              <a:t>12</a:t>
            </a:fld>
            <a:endParaRPr lang="ja-JP" altLang="en-US" b="1" i="1" dirty="0"/>
          </a:p>
        </p:txBody>
      </p:sp>
      <p:sp>
        <p:nvSpPr>
          <p:cNvPr id="8" name="タイトル 2">
            <a:extLst>
              <a:ext uri="{FF2B5EF4-FFF2-40B4-BE49-F238E27FC236}">
                <a16:creationId xmlns:a16="http://schemas.microsoft.com/office/drawing/2014/main" id="{F7D6700F-3F26-47B0-A93C-DD9B79FCE447}"/>
              </a:ext>
            </a:extLst>
          </p:cNvPr>
          <p:cNvSpPr txBox="1">
            <a:spLocks/>
          </p:cNvSpPr>
          <p:nvPr/>
        </p:nvSpPr>
        <p:spPr>
          <a:xfrm>
            <a:off x="429846" y="75462"/>
            <a:ext cx="8300268" cy="7642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400" b="0" kern="1200">
                <a:solidFill>
                  <a:srgbClr val="002060"/>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sz="2200" dirty="0"/>
              <a:t>参考）画面は左上の </a:t>
            </a:r>
            <a:r>
              <a:rPr lang="en-US" altLang="ja-JP" sz="2200" dirty="0"/>
              <a:t>”</a:t>
            </a:r>
            <a:r>
              <a:rPr lang="ja-JP" altLang="en-US" sz="2200" dirty="0"/>
              <a:t>＜ </a:t>
            </a:r>
            <a:r>
              <a:rPr lang="en-US" altLang="ja-JP" sz="2200" dirty="0"/>
              <a:t>“</a:t>
            </a:r>
            <a:r>
              <a:rPr lang="ja-JP" altLang="en-US" sz="2200" dirty="0"/>
              <a:t>ボタンで戻る（作業場ピッキング完了後）</a:t>
            </a:r>
          </a:p>
        </p:txBody>
      </p:sp>
      <p:sp>
        <p:nvSpPr>
          <p:cNvPr id="24" name="矢印: 右 23">
            <a:extLst>
              <a:ext uri="{FF2B5EF4-FFF2-40B4-BE49-F238E27FC236}">
                <a16:creationId xmlns:a16="http://schemas.microsoft.com/office/drawing/2014/main" id="{246FE207-85D4-45FC-ACCD-7EB42F4852C8}"/>
              </a:ext>
            </a:extLst>
          </p:cNvPr>
          <p:cNvSpPr/>
          <p:nvPr/>
        </p:nvSpPr>
        <p:spPr bwMode="auto">
          <a:xfrm>
            <a:off x="4254500" y="3162300"/>
            <a:ext cx="723900" cy="1054100"/>
          </a:xfrm>
          <a:prstGeom prst="rightArrow">
            <a:avLst/>
          </a:prstGeom>
          <a:solidFill>
            <a:srgbClr val="00B0F0"/>
          </a:solid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sp>
        <p:nvSpPr>
          <p:cNvPr id="3" name="正方形/長方形 2">
            <a:extLst>
              <a:ext uri="{FF2B5EF4-FFF2-40B4-BE49-F238E27FC236}">
                <a16:creationId xmlns:a16="http://schemas.microsoft.com/office/drawing/2014/main" id="{B4238D23-9D2F-455D-930D-07B957FFB279}"/>
              </a:ext>
            </a:extLst>
          </p:cNvPr>
          <p:cNvSpPr/>
          <p:nvPr/>
        </p:nvSpPr>
        <p:spPr bwMode="auto">
          <a:xfrm>
            <a:off x="522745" y="1130609"/>
            <a:ext cx="655320" cy="673100"/>
          </a:xfrm>
          <a:prstGeom prst="rect">
            <a:avLst/>
          </a:prstGeom>
          <a:noFill/>
          <a:ln w="76200" cmpd="sng">
            <a:solidFill>
              <a:srgbClr val="00B0F0"/>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sp>
        <p:nvSpPr>
          <p:cNvPr id="9" name="正方形/長方形 8">
            <a:extLst>
              <a:ext uri="{FF2B5EF4-FFF2-40B4-BE49-F238E27FC236}">
                <a16:creationId xmlns:a16="http://schemas.microsoft.com/office/drawing/2014/main" id="{9569878B-C2B5-4AD8-A5A1-224559EF33B1}"/>
              </a:ext>
            </a:extLst>
          </p:cNvPr>
          <p:cNvSpPr/>
          <p:nvPr/>
        </p:nvSpPr>
        <p:spPr bwMode="auto">
          <a:xfrm>
            <a:off x="1124726" y="6028254"/>
            <a:ext cx="655320" cy="673100"/>
          </a:xfrm>
          <a:prstGeom prst="rect">
            <a:avLst/>
          </a:prstGeom>
          <a:noFill/>
          <a:ln w="76200" cmpd="sng">
            <a:solidFill>
              <a:srgbClr val="FF0000"/>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pic>
        <p:nvPicPr>
          <p:cNvPr id="25" name="Picture 24" descr="image.jpg"/>
          <p:cNvPicPr>
            <a:picLocks noChangeAspect="1"/>
          </p:cNvPicPr>
          <p:nvPr/>
        </p:nvPicPr>
        <p:blipFill>
          <a:blip r:embed="rId2"/>
          <a:stretch>
            <a:fillRect/>
          </a:stretch>
        </p:blipFill>
        <p:spPr>
          <a:xfrm>
            <a:off x="-516202" y="2039579"/>
            <a:ext cx="5808554" cy="3501575"/>
          </a:xfrm>
          <a:prstGeom prst="rect">
            <a:avLst/>
          </a:prstGeom>
        </p:spPr>
      </p:pic>
      <p:pic>
        <p:nvPicPr>
          <p:cNvPr id="26" name="Picture 25" descr="image.jpg"/>
          <p:cNvPicPr>
            <a:picLocks noChangeAspect="1"/>
          </p:cNvPicPr>
          <p:nvPr/>
        </p:nvPicPr>
        <p:blipFill>
          <a:blip r:embed="rId3"/>
          <a:stretch>
            <a:fillRect/>
          </a:stretch>
        </p:blipFill>
        <p:spPr>
          <a:xfrm>
            <a:off x="4281989" y="1963996"/>
            <a:ext cx="5576352" cy="3741832"/>
          </a:xfrm>
          <a:prstGeom prst="rect">
            <a:avLst/>
          </a:prstGeom>
        </p:spPr>
      </p:pic>
      <p:pic>
        <p:nvPicPr>
          <p:cNvPr id="27" name="Picture 26" descr="image.png"/>
          <p:cNvPicPr>
            <a:picLocks noChangeAspect="1"/>
          </p:cNvPicPr>
          <p:nvPr/>
        </p:nvPicPr>
        <p:blipFill>
          <a:blip r:embed="rId4"/>
          <a:stretch>
            <a:fillRect/>
          </a:stretch>
        </p:blipFill>
        <p:spPr>
          <a:xfrm>
            <a:off x="-423099" y="5609160"/>
            <a:ext cx="1450431" cy="1511288"/>
          </a:xfrm>
          <a:prstGeom prst="rect">
            <a:avLst/>
          </a:prstGeom>
        </p:spPr>
      </p:pic>
      <p:pic>
        <p:nvPicPr>
          <p:cNvPr id="28" name="Picture 27" descr="image.jpg"/>
          <p:cNvPicPr>
            <a:picLocks noChangeAspect="1"/>
          </p:cNvPicPr>
          <p:nvPr/>
        </p:nvPicPr>
        <p:blipFill>
          <a:blip r:embed="rId5"/>
          <a:stretch>
            <a:fillRect/>
          </a:stretch>
        </p:blipFill>
        <p:spPr>
          <a:xfrm>
            <a:off x="1104848" y="1584368"/>
            <a:ext cx="518629" cy="518629"/>
          </a:xfrm>
          <a:prstGeom prst="rect">
            <a:avLst/>
          </a:prstGeom>
        </p:spPr>
      </p:pic>
    </p:spTree>
    <p:extLst>
      <p:ext uri="{BB962C8B-B14F-4D97-AF65-F5344CB8AC3E}">
        <p14:creationId xmlns:p14="http://schemas.microsoft.com/office/powerpoint/2010/main" val="1285400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C1B05F8-E99D-4837-8C38-95934EDBCE75}" type="slidenum">
              <a:rPr lang="ja-JP" altLang="en-US" b="1" i="1" smtClean="0"/>
              <a:pPr/>
              <a:t>13</a:t>
            </a:fld>
            <a:endParaRPr lang="ja-JP" altLang="en-US" b="1" i="1" dirty="0"/>
          </a:p>
        </p:txBody>
      </p:sp>
      <p:sp>
        <p:nvSpPr>
          <p:cNvPr id="8" name="タイトル 2">
            <a:extLst>
              <a:ext uri="{FF2B5EF4-FFF2-40B4-BE49-F238E27FC236}">
                <a16:creationId xmlns:a16="http://schemas.microsoft.com/office/drawing/2014/main" id="{F7D6700F-3F26-47B0-A93C-DD9B79FCE447}"/>
              </a:ext>
            </a:extLst>
          </p:cNvPr>
          <p:cNvSpPr txBox="1">
            <a:spLocks/>
          </p:cNvSpPr>
          <p:nvPr/>
        </p:nvSpPr>
        <p:spPr>
          <a:xfrm>
            <a:off x="429846" y="75462"/>
            <a:ext cx="8300268" cy="7642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400" b="0" kern="1200">
                <a:solidFill>
                  <a:srgbClr val="002060"/>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sz="2200" dirty="0"/>
              <a:t>参考）画面は左上の </a:t>
            </a:r>
            <a:r>
              <a:rPr lang="en-US" altLang="ja-JP" sz="2200" dirty="0"/>
              <a:t>”</a:t>
            </a:r>
            <a:r>
              <a:rPr lang="ja-JP" altLang="en-US" sz="2200" dirty="0"/>
              <a:t>＜ </a:t>
            </a:r>
            <a:r>
              <a:rPr lang="en-US" altLang="ja-JP" sz="2200" dirty="0"/>
              <a:t>“</a:t>
            </a:r>
            <a:r>
              <a:rPr lang="ja-JP" altLang="en-US" sz="2200" dirty="0"/>
              <a:t>ボタンで戻る（ログアウトする時）</a:t>
            </a:r>
          </a:p>
        </p:txBody>
      </p:sp>
      <p:sp>
        <p:nvSpPr>
          <p:cNvPr id="24" name="矢印: 右 23">
            <a:extLst>
              <a:ext uri="{FF2B5EF4-FFF2-40B4-BE49-F238E27FC236}">
                <a16:creationId xmlns:a16="http://schemas.microsoft.com/office/drawing/2014/main" id="{246FE207-85D4-45FC-ACCD-7EB42F4852C8}"/>
              </a:ext>
            </a:extLst>
          </p:cNvPr>
          <p:cNvSpPr/>
          <p:nvPr/>
        </p:nvSpPr>
        <p:spPr bwMode="auto">
          <a:xfrm>
            <a:off x="4439633" y="3162300"/>
            <a:ext cx="723900" cy="1054100"/>
          </a:xfrm>
          <a:prstGeom prst="rightArrow">
            <a:avLst/>
          </a:prstGeom>
          <a:solidFill>
            <a:srgbClr val="00B0F0"/>
          </a:solid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sp>
        <p:nvSpPr>
          <p:cNvPr id="3" name="正方形/長方形 2">
            <a:extLst>
              <a:ext uri="{FF2B5EF4-FFF2-40B4-BE49-F238E27FC236}">
                <a16:creationId xmlns:a16="http://schemas.microsoft.com/office/drawing/2014/main" id="{B4238D23-9D2F-455D-930D-07B957FFB279}"/>
              </a:ext>
            </a:extLst>
          </p:cNvPr>
          <p:cNvSpPr/>
          <p:nvPr/>
        </p:nvSpPr>
        <p:spPr bwMode="auto">
          <a:xfrm>
            <a:off x="522745" y="1130609"/>
            <a:ext cx="655320" cy="673100"/>
          </a:xfrm>
          <a:prstGeom prst="rect">
            <a:avLst/>
          </a:prstGeom>
          <a:noFill/>
          <a:ln w="76200" cmpd="sng">
            <a:solidFill>
              <a:srgbClr val="00B0F0"/>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sp>
        <p:nvSpPr>
          <p:cNvPr id="9" name="正方形/長方形 8">
            <a:extLst>
              <a:ext uri="{FF2B5EF4-FFF2-40B4-BE49-F238E27FC236}">
                <a16:creationId xmlns:a16="http://schemas.microsoft.com/office/drawing/2014/main" id="{9569878B-C2B5-4AD8-A5A1-224559EF33B1}"/>
              </a:ext>
            </a:extLst>
          </p:cNvPr>
          <p:cNvSpPr/>
          <p:nvPr/>
        </p:nvSpPr>
        <p:spPr bwMode="auto">
          <a:xfrm>
            <a:off x="1256334" y="6028254"/>
            <a:ext cx="655320" cy="673100"/>
          </a:xfrm>
          <a:prstGeom prst="rect">
            <a:avLst/>
          </a:prstGeom>
          <a:noFill/>
          <a:ln w="76200" cmpd="sng">
            <a:solidFill>
              <a:srgbClr val="FF0000"/>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pic>
        <p:nvPicPr>
          <p:cNvPr id="25" name="Picture 24" descr="image.jpg"/>
          <p:cNvPicPr>
            <a:picLocks noChangeAspect="1"/>
          </p:cNvPicPr>
          <p:nvPr/>
        </p:nvPicPr>
        <p:blipFill>
          <a:blip r:embed="rId2"/>
          <a:stretch>
            <a:fillRect/>
          </a:stretch>
        </p:blipFill>
        <p:spPr>
          <a:xfrm>
            <a:off x="-124310" y="2085056"/>
            <a:ext cx="5265120" cy="3492500"/>
          </a:xfrm>
          <a:prstGeom prst="rect">
            <a:avLst/>
          </a:prstGeom>
        </p:spPr>
      </p:pic>
      <p:pic>
        <p:nvPicPr>
          <p:cNvPr id="26" name="Picture 25" descr="image.png"/>
          <p:cNvPicPr>
            <a:picLocks noChangeAspect="1"/>
          </p:cNvPicPr>
          <p:nvPr/>
        </p:nvPicPr>
        <p:blipFill>
          <a:blip r:embed="rId3"/>
          <a:stretch>
            <a:fillRect/>
          </a:stretch>
        </p:blipFill>
        <p:spPr>
          <a:xfrm>
            <a:off x="-423099" y="5609160"/>
            <a:ext cx="1450431" cy="1511288"/>
          </a:xfrm>
          <a:prstGeom prst="rect">
            <a:avLst/>
          </a:prstGeom>
        </p:spPr>
      </p:pic>
      <p:pic>
        <p:nvPicPr>
          <p:cNvPr id="27" name="Picture 26" descr="image.jpg"/>
          <p:cNvPicPr>
            <a:picLocks noChangeAspect="1"/>
          </p:cNvPicPr>
          <p:nvPr/>
        </p:nvPicPr>
        <p:blipFill>
          <a:blip r:embed="rId4"/>
          <a:stretch>
            <a:fillRect/>
          </a:stretch>
        </p:blipFill>
        <p:spPr>
          <a:xfrm>
            <a:off x="1104848" y="1584368"/>
            <a:ext cx="518629" cy="518629"/>
          </a:xfrm>
          <a:prstGeom prst="rect">
            <a:avLst/>
          </a:prstGeom>
        </p:spPr>
      </p:pic>
      <p:pic>
        <p:nvPicPr>
          <p:cNvPr id="28" name="Picture 27" descr="image.jpg"/>
          <p:cNvPicPr>
            <a:picLocks noChangeAspect="1"/>
          </p:cNvPicPr>
          <p:nvPr/>
        </p:nvPicPr>
        <p:blipFill>
          <a:blip r:embed="rId5"/>
          <a:stretch>
            <a:fillRect/>
          </a:stretch>
        </p:blipFill>
        <p:spPr>
          <a:xfrm>
            <a:off x="4581134" y="1966276"/>
            <a:ext cx="4999927" cy="3464863"/>
          </a:xfrm>
          <a:prstGeom prst="rect">
            <a:avLst/>
          </a:prstGeom>
        </p:spPr>
      </p:pic>
    </p:spTree>
    <p:extLst>
      <p:ext uri="{BB962C8B-B14F-4D97-AF65-F5344CB8AC3E}">
        <p14:creationId xmlns:p14="http://schemas.microsoft.com/office/powerpoint/2010/main" val="39748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C1B05F8-E99D-4837-8C38-95934EDBCE75}" type="slidenum">
              <a:rPr lang="ja-JP" altLang="en-US" b="1" i="1" smtClean="0"/>
              <a:pPr/>
              <a:t>14</a:t>
            </a:fld>
            <a:endParaRPr lang="ja-JP" altLang="en-US" b="1" i="1" dirty="0"/>
          </a:p>
        </p:txBody>
      </p:sp>
      <p:sp>
        <p:nvSpPr>
          <p:cNvPr id="8" name="タイトル 2">
            <a:extLst>
              <a:ext uri="{FF2B5EF4-FFF2-40B4-BE49-F238E27FC236}">
                <a16:creationId xmlns:a16="http://schemas.microsoft.com/office/drawing/2014/main" id="{F7D6700F-3F26-47B0-A93C-DD9B79FCE447}"/>
              </a:ext>
            </a:extLst>
          </p:cNvPr>
          <p:cNvSpPr txBox="1">
            <a:spLocks/>
          </p:cNvSpPr>
          <p:nvPr/>
        </p:nvSpPr>
        <p:spPr>
          <a:xfrm>
            <a:off x="429846" y="75462"/>
            <a:ext cx="8300268" cy="7642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400" b="0" kern="1200">
                <a:solidFill>
                  <a:srgbClr val="002060"/>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注意）ピッキング中は </a:t>
            </a:r>
            <a:r>
              <a:rPr lang="en-US" altLang="ja-JP" dirty="0"/>
              <a:t>”</a:t>
            </a:r>
            <a:r>
              <a:rPr lang="ja-JP" altLang="en-US" dirty="0"/>
              <a:t>＜ </a:t>
            </a:r>
            <a:r>
              <a:rPr lang="en-US" altLang="ja-JP" dirty="0"/>
              <a:t>“</a:t>
            </a:r>
            <a:r>
              <a:rPr lang="ja-JP" altLang="en-US" dirty="0"/>
              <a:t>と</a:t>
            </a:r>
            <a:r>
              <a:rPr lang="en-US" altLang="ja-JP" dirty="0"/>
              <a:t>”</a:t>
            </a:r>
            <a:r>
              <a:rPr lang="ja-JP" altLang="en-US" dirty="0"/>
              <a:t>◂</a:t>
            </a:r>
            <a:r>
              <a:rPr lang="en-US" altLang="ja-JP" dirty="0"/>
              <a:t>”</a:t>
            </a:r>
            <a:r>
              <a:rPr lang="ja-JP" altLang="en-US" dirty="0"/>
              <a:t>ボタンはタップしない！　</a:t>
            </a:r>
          </a:p>
        </p:txBody>
      </p:sp>
      <p:sp>
        <p:nvSpPr>
          <p:cNvPr id="3" name="正方形/長方形 2">
            <a:extLst>
              <a:ext uri="{FF2B5EF4-FFF2-40B4-BE49-F238E27FC236}">
                <a16:creationId xmlns:a16="http://schemas.microsoft.com/office/drawing/2014/main" id="{B4238D23-9D2F-455D-930D-07B957FFB279}"/>
              </a:ext>
            </a:extLst>
          </p:cNvPr>
          <p:cNvSpPr/>
          <p:nvPr/>
        </p:nvSpPr>
        <p:spPr bwMode="auto">
          <a:xfrm>
            <a:off x="3381448" y="911268"/>
            <a:ext cx="793200" cy="484395"/>
          </a:xfrm>
          <a:prstGeom prst="rect">
            <a:avLst/>
          </a:prstGeom>
          <a:noFill/>
          <a:ln w="76200" cmpd="sng">
            <a:solidFill>
              <a:srgbClr val="00B0F0"/>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sp>
        <p:nvSpPr>
          <p:cNvPr id="9" name="正方形/長方形 8">
            <a:extLst>
              <a:ext uri="{FF2B5EF4-FFF2-40B4-BE49-F238E27FC236}">
                <a16:creationId xmlns:a16="http://schemas.microsoft.com/office/drawing/2014/main" id="{9569878B-C2B5-4AD8-A5A1-224559EF33B1}"/>
              </a:ext>
            </a:extLst>
          </p:cNvPr>
          <p:cNvSpPr/>
          <p:nvPr/>
        </p:nvSpPr>
        <p:spPr bwMode="auto">
          <a:xfrm>
            <a:off x="1308947" y="5792060"/>
            <a:ext cx="655320" cy="673100"/>
          </a:xfrm>
          <a:prstGeom prst="rect">
            <a:avLst/>
          </a:prstGeom>
          <a:noFill/>
          <a:ln w="76200" cmpd="sng">
            <a:solidFill>
              <a:srgbClr val="FF0000"/>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sp>
        <p:nvSpPr>
          <p:cNvPr id="14" name="正方形/長方形 13">
            <a:extLst>
              <a:ext uri="{FF2B5EF4-FFF2-40B4-BE49-F238E27FC236}">
                <a16:creationId xmlns:a16="http://schemas.microsoft.com/office/drawing/2014/main" id="{58ACA12D-7807-4698-BC79-7238AEA85865}"/>
              </a:ext>
            </a:extLst>
          </p:cNvPr>
          <p:cNvSpPr/>
          <p:nvPr/>
        </p:nvSpPr>
        <p:spPr bwMode="auto">
          <a:xfrm>
            <a:off x="1211746" y="4294939"/>
            <a:ext cx="752521" cy="673100"/>
          </a:xfrm>
          <a:prstGeom prst="rect">
            <a:avLst/>
          </a:prstGeom>
          <a:noFill/>
          <a:ln w="57150" cmpd="sng">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r>
              <a:rPr kumimoji="1" lang="ja-JP" altLang="en-US" sz="3400" dirty="0">
                <a:solidFill>
                  <a:srgbClr val="00B0F0"/>
                </a:solidFill>
                <a:ea typeface="+mn-ea"/>
                <a:cs typeface="Arial" panose="020B0604020202020204" pitchFamily="34" charset="0"/>
              </a:rPr>
              <a:t>〇</a:t>
            </a:r>
          </a:p>
        </p:txBody>
      </p:sp>
      <p:sp>
        <p:nvSpPr>
          <p:cNvPr id="15" name="正方形/長方形 14">
            <a:extLst>
              <a:ext uri="{FF2B5EF4-FFF2-40B4-BE49-F238E27FC236}">
                <a16:creationId xmlns:a16="http://schemas.microsoft.com/office/drawing/2014/main" id="{B88C6848-04C5-426E-B601-155A0A1ED1E8}"/>
              </a:ext>
            </a:extLst>
          </p:cNvPr>
          <p:cNvSpPr/>
          <p:nvPr/>
        </p:nvSpPr>
        <p:spPr bwMode="auto">
          <a:xfrm>
            <a:off x="757923" y="948741"/>
            <a:ext cx="655320" cy="673100"/>
          </a:xfrm>
          <a:prstGeom prst="rect">
            <a:avLst/>
          </a:prstGeom>
          <a:noFill/>
          <a:ln w="76200" cmpd="sng">
            <a:solidFill>
              <a:srgbClr val="FF0000"/>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sp>
        <p:nvSpPr>
          <p:cNvPr id="17" name="テキスト ボックス 16">
            <a:extLst>
              <a:ext uri="{FF2B5EF4-FFF2-40B4-BE49-F238E27FC236}">
                <a16:creationId xmlns:a16="http://schemas.microsoft.com/office/drawing/2014/main" id="{6C3346A7-B87F-4418-B598-8C2DCFEF6CED}"/>
              </a:ext>
            </a:extLst>
          </p:cNvPr>
          <p:cNvSpPr txBox="1"/>
          <p:nvPr/>
        </p:nvSpPr>
        <p:spPr>
          <a:xfrm>
            <a:off x="4522415" y="2062481"/>
            <a:ext cx="4347265" cy="2976880"/>
          </a:xfrm>
          <a:prstGeom prst="rect">
            <a:avLst/>
          </a:prstGeom>
          <a:noFill/>
          <a:ln>
            <a:solidFill>
              <a:srgbClr val="FFFFFF"/>
            </a:solidFill>
          </a:ln>
        </p:spPr>
        <p:txBody>
          <a:bodyPr wrap="square" rtlCol="0">
            <a:noAutofit/>
          </a:bodyPr>
          <a:lstStyle/>
          <a:p>
            <a:pPr lvl="0" algn="just"/>
            <a:r>
              <a:rPr kumimoji="1" lang="ja-JP" altLang="en-US" sz="2400" dirty="0"/>
              <a:t>「売場ピッキング」「作業場ピッキング」とも、商品が映っている画面で戻るボタンを押してはいけません！</a:t>
            </a:r>
            <a:endParaRPr kumimoji="1" lang="en-US" altLang="ja-JP" sz="2400" dirty="0"/>
          </a:p>
          <a:p>
            <a:pPr lvl="0" algn="just"/>
            <a:endParaRPr kumimoji="1" lang="en-US" altLang="ja-JP" sz="1600" dirty="0"/>
          </a:p>
          <a:p>
            <a:pPr lvl="0" algn="just"/>
            <a:r>
              <a:rPr kumimoji="1" lang="ja-JP" altLang="en-US" sz="1600" dirty="0"/>
              <a:t>①作業を中断して引き継ぐ場合</a:t>
            </a:r>
            <a:endParaRPr kumimoji="1" lang="en-US" altLang="ja-JP" sz="1600" dirty="0"/>
          </a:p>
          <a:p>
            <a:pPr lvl="0" algn="just"/>
            <a:r>
              <a:rPr kumimoji="1" lang="ja-JP" altLang="en-US" sz="1600" dirty="0"/>
              <a:t>　　⇒右上の「作業中断」をタップ</a:t>
            </a:r>
            <a:endParaRPr kumimoji="1" lang="en-US" altLang="ja-JP" sz="1600" dirty="0"/>
          </a:p>
          <a:p>
            <a:pPr lvl="0" algn="just"/>
            <a:endParaRPr kumimoji="1" lang="en-US" altLang="ja-JP" sz="1600" dirty="0"/>
          </a:p>
          <a:p>
            <a:pPr lvl="0" algn="just"/>
            <a:r>
              <a:rPr kumimoji="1" lang="ja-JP" altLang="en-US" sz="1600" dirty="0"/>
              <a:t>②ピッキングが完了したら</a:t>
            </a:r>
            <a:endParaRPr kumimoji="1" lang="en-US" altLang="ja-JP" sz="1600" dirty="0"/>
          </a:p>
          <a:p>
            <a:pPr lvl="0" algn="just"/>
            <a:r>
              <a:rPr kumimoji="1" lang="ja-JP" altLang="en-US" sz="1600" dirty="0"/>
              <a:t>　　⇒右下の「完了」をタップ</a:t>
            </a:r>
            <a:endParaRPr kumimoji="1" lang="en-US" altLang="ja-JP" sz="1600" dirty="0"/>
          </a:p>
          <a:p>
            <a:pPr lvl="0" algn="just"/>
            <a:endParaRPr kumimoji="1" lang="en-US" altLang="ja-JP" sz="1600" dirty="0"/>
          </a:p>
          <a:p>
            <a:pPr lvl="0" algn="just"/>
            <a:endParaRPr kumimoji="1" lang="en-US" altLang="ja-JP" sz="1600" dirty="0"/>
          </a:p>
        </p:txBody>
      </p:sp>
      <p:sp>
        <p:nvSpPr>
          <p:cNvPr id="18" name="正方形/長方形 17">
            <a:extLst>
              <a:ext uri="{FF2B5EF4-FFF2-40B4-BE49-F238E27FC236}">
                <a16:creationId xmlns:a16="http://schemas.microsoft.com/office/drawing/2014/main" id="{F59E2A62-4005-4C20-930D-D68D9D421CED}"/>
              </a:ext>
            </a:extLst>
          </p:cNvPr>
          <p:cNvSpPr/>
          <p:nvPr/>
        </p:nvSpPr>
        <p:spPr bwMode="auto">
          <a:xfrm>
            <a:off x="2926080" y="5277707"/>
            <a:ext cx="1248568" cy="484395"/>
          </a:xfrm>
          <a:prstGeom prst="rect">
            <a:avLst/>
          </a:prstGeom>
          <a:noFill/>
          <a:ln w="76200" cmpd="sng">
            <a:solidFill>
              <a:srgbClr val="00B0F0"/>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sp>
        <p:nvSpPr>
          <p:cNvPr id="21" name="正方形/長方形 20">
            <a:extLst>
              <a:ext uri="{FF2B5EF4-FFF2-40B4-BE49-F238E27FC236}">
                <a16:creationId xmlns:a16="http://schemas.microsoft.com/office/drawing/2014/main" id="{AACBBBA6-F554-4614-B8F2-2335016C649D}"/>
              </a:ext>
            </a:extLst>
          </p:cNvPr>
          <p:cNvSpPr/>
          <p:nvPr/>
        </p:nvSpPr>
        <p:spPr bwMode="auto">
          <a:xfrm>
            <a:off x="4525321" y="786989"/>
            <a:ext cx="655320" cy="673100"/>
          </a:xfrm>
          <a:prstGeom prst="rect">
            <a:avLst/>
          </a:prstGeom>
          <a:noFill/>
          <a:ln w="76200" cmpd="sng">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r>
              <a:rPr kumimoji="1" lang="ja-JP" altLang="en-US" sz="1600" dirty="0">
                <a:ea typeface="+mn-ea"/>
                <a:cs typeface="Arial" panose="020B0604020202020204" pitchFamily="34" charset="0"/>
              </a:rPr>
              <a:t>①</a:t>
            </a:r>
          </a:p>
        </p:txBody>
      </p:sp>
      <p:sp>
        <p:nvSpPr>
          <p:cNvPr id="22" name="正方形/長方形 21">
            <a:extLst>
              <a:ext uri="{FF2B5EF4-FFF2-40B4-BE49-F238E27FC236}">
                <a16:creationId xmlns:a16="http://schemas.microsoft.com/office/drawing/2014/main" id="{AD0FB1C5-1F4F-493C-B58F-1E67D5073AFD}"/>
              </a:ext>
            </a:extLst>
          </p:cNvPr>
          <p:cNvSpPr/>
          <p:nvPr/>
        </p:nvSpPr>
        <p:spPr bwMode="auto">
          <a:xfrm>
            <a:off x="4538894" y="5182673"/>
            <a:ext cx="655320" cy="673100"/>
          </a:xfrm>
          <a:prstGeom prst="rect">
            <a:avLst/>
          </a:prstGeom>
          <a:noFill/>
          <a:ln w="76200" cmpd="sng">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r>
              <a:rPr kumimoji="1" lang="ja-JP" altLang="en-US" sz="1600" dirty="0">
                <a:ea typeface="+mn-ea"/>
                <a:cs typeface="Arial" panose="020B0604020202020204" pitchFamily="34" charset="0"/>
              </a:rPr>
              <a:t>②</a:t>
            </a:r>
          </a:p>
        </p:txBody>
      </p:sp>
      <p:pic>
        <p:nvPicPr>
          <p:cNvPr id="23" name="Picture 22" descr="image.jpg"/>
          <p:cNvPicPr>
            <a:picLocks noChangeAspect="1"/>
          </p:cNvPicPr>
          <p:nvPr/>
        </p:nvPicPr>
        <p:blipFill>
          <a:blip r:embed="rId2"/>
          <a:stretch>
            <a:fillRect/>
          </a:stretch>
        </p:blipFill>
        <p:spPr>
          <a:xfrm>
            <a:off x="-315780" y="2132661"/>
            <a:ext cx="5670187" cy="3310668"/>
          </a:xfrm>
          <a:prstGeom prst="rect">
            <a:avLst/>
          </a:prstGeom>
        </p:spPr>
      </p:pic>
      <p:pic>
        <p:nvPicPr>
          <p:cNvPr id="24" name="Picture 23" descr="image.png"/>
          <p:cNvPicPr>
            <a:picLocks noChangeAspect="1"/>
          </p:cNvPicPr>
          <p:nvPr/>
        </p:nvPicPr>
        <p:blipFill>
          <a:blip r:embed="rId3"/>
          <a:stretch>
            <a:fillRect/>
          </a:stretch>
        </p:blipFill>
        <p:spPr>
          <a:xfrm>
            <a:off x="-209004" y="5469042"/>
            <a:ext cx="1450431" cy="1511288"/>
          </a:xfrm>
          <a:prstGeom prst="rect">
            <a:avLst/>
          </a:prstGeom>
        </p:spPr>
      </p:pic>
      <p:pic>
        <p:nvPicPr>
          <p:cNvPr id="25" name="Picture 24" descr="image.jpg"/>
          <p:cNvPicPr>
            <a:picLocks noChangeAspect="1"/>
          </p:cNvPicPr>
          <p:nvPr/>
        </p:nvPicPr>
        <p:blipFill>
          <a:blip r:embed="rId4"/>
          <a:stretch>
            <a:fillRect/>
          </a:stretch>
        </p:blipFill>
        <p:spPr>
          <a:xfrm>
            <a:off x="4254500" y="986466"/>
            <a:ext cx="518629" cy="518629"/>
          </a:xfrm>
          <a:prstGeom prst="rect">
            <a:avLst/>
          </a:prstGeom>
        </p:spPr>
      </p:pic>
      <p:pic>
        <p:nvPicPr>
          <p:cNvPr id="26" name="Picture 25" descr="image.png"/>
          <p:cNvPicPr>
            <a:picLocks noChangeAspect="1"/>
          </p:cNvPicPr>
          <p:nvPr/>
        </p:nvPicPr>
        <p:blipFill>
          <a:blip r:embed="rId3"/>
          <a:stretch>
            <a:fillRect/>
          </a:stretch>
        </p:blipFill>
        <p:spPr>
          <a:xfrm>
            <a:off x="-262060" y="742361"/>
            <a:ext cx="1450431" cy="1511288"/>
          </a:xfrm>
          <a:prstGeom prst="rect">
            <a:avLst/>
          </a:prstGeom>
        </p:spPr>
      </p:pic>
      <p:pic>
        <p:nvPicPr>
          <p:cNvPr id="27" name="Picture 26" descr="image.jpg"/>
          <p:cNvPicPr>
            <a:picLocks noChangeAspect="1"/>
          </p:cNvPicPr>
          <p:nvPr/>
        </p:nvPicPr>
        <p:blipFill>
          <a:blip r:embed="rId4"/>
          <a:stretch>
            <a:fillRect/>
          </a:stretch>
        </p:blipFill>
        <p:spPr>
          <a:xfrm>
            <a:off x="4254500" y="5352905"/>
            <a:ext cx="518629" cy="518629"/>
          </a:xfrm>
          <a:prstGeom prst="rect">
            <a:avLst/>
          </a:prstGeom>
        </p:spPr>
      </p:pic>
    </p:spTree>
    <p:extLst>
      <p:ext uri="{BB962C8B-B14F-4D97-AF65-F5344CB8AC3E}">
        <p14:creationId xmlns:p14="http://schemas.microsoft.com/office/powerpoint/2010/main" val="1400649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フレーム 26">
            <a:extLst>
              <a:ext uri="{FF2B5EF4-FFF2-40B4-BE49-F238E27FC236}">
                <a16:creationId xmlns:a16="http://schemas.microsoft.com/office/drawing/2014/main" id="{3F2B37B4-C783-40D1-B0A4-68258A97948B}"/>
              </a:ext>
            </a:extLst>
          </p:cNvPr>
          <p:cNvSpPr/>
          <p:nvPr/>
        </p:nvSpPr>
        <p:spPr bwMode="auto">
          <a:xfrm>
            <a:off x="609600" y="1037688"/>
            <a:ext cx="3539361" cy="5280561"/>
          </a:xfrm>
          <a:prstGeom prst="frame">
            <a:avLst>
              <a:gd name="adj1" fmla="val 11318"/>
            </a:avLst>
          </a:prstGeom>
          <a:solidFill>
            <a:srgbClr val="00B0F0">
              <a:alpha val="25882"/>
            </a:srgbClr>
          </a:solidFill>
          <a:ln w="12700" cmpd="dbl">
            <a:solidFill>
              <a:schemeClr val="accent1"/>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sp>
        <p:nvSpPr>
          <p:cNvPr id="2" name="スライド番号プレースホルダー 1"/>
          <p:cNvSpPr>
            <a:spLocks noGrp="1"/>
          </p:cNvSpPr>
          <p:nvPr>
            <p:ph type="sldNum" sz="quarter" idx="12"/>
          </p:nvPr>
        </p:nvSpPr>
        <p:spPr/>
        <p:txBody>
          <a:bodyPr/>
          <a:lstStyle/>
          <a:p>
            <a:fld id="{1C1B05F8-E99D-4837-8C38-95934EDBCE75}" type="slidenum">
              <a:rPr lang="ja-JP" altLang="en-US" b="1" i="1" smtClean="0"/>
              <a:pPr/>
              <a:t>15</a:t>
            </a:fld>
            <a:endParaRPr lang="ja-JP" altLang="en-US" b="1" i="1" dirty="0"/>
          </a:p>
        </p:txBody>
      </p:sp>
      <p:sp>
        <p:nvSpPr>
          <p:cNvPr id="8" name="タイトル 2">
            <a:extLst>
              <a:ext uri="{FF2B5EF4-FFF2-40B4-BE49-F238E27FC236}">
                <a16:creationId xmlns:a16="http://schemas.microsoft.com/office/drawing/2014/main" id="{F7D6700F-3F26-47B0-A93C-DD9B79FCE447}"/>
              </a:ext>
            </a:extLst>
          </p:cNvPr>
          <p:cNvSpPr txBox="1">
            <a:spLocks/>
          </p:cNvSpPr>
          <p:nvPr/>
        </p:nvSpPr>
        <p:spPr>
          <a:xfrm>
            <a:off x="429846" y="75462"/>
            <a:ext cx="8300268" cy="7642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400" b="0" kern="1200">
                <a:solidFill>
                  <a:srgbClr val="002060"/>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注意）「保存する（しない）」はどちらもタップしない！</a:t>
            </a:r>
          </a:p>
        </p:txBody>
      </p:sp>
      <p:sp>
        <p:nvSpPr>
          <p:cNvPr id="17" name="テキスト ボックス 16">
            <a:extLst>
              <a:ext uri="{FF2B5EF4-FFF2-40B4-BE49-F238E27FC236}">
                <a16:creationId xmlns:a16="http://schemas.microsoft.com/office/drawing/2014/main" id="{6C3346A7-B87F-4418-B598-8C2DCFEF6CED}"/>
              </a:ext>
            </a:extLst>
          </p:cNvPr>
          <p:cNvSpPr txBox="1"/>
          <p:nvPr/>
        </p:nvSpPr>
        <p:spPr>
          <a:xfrm>
            <a:off x="4161663" y="4838700"/>
            <a:ext cx="4995038" cy="1938276"/>
          </a:xfrm>
          <a:prstGeom prst="rect">
            <a:avLst/>
          </a:prstGeom>
          <a:noFill/>
          <a:ln>
            <a:solidFill>
              <a:srgbClr val="FFFFFF"/>
            </a:solidFill>
          </a:ln>
        </p:spPr>
        <p:txBody>
          <a:bodyPr wrap="square" rtlCol="0">
            <a:noAutofit/>
          </a:bodyPr>
          <a:lstStyle/>
          <a:p>
            <a:pPr lvl="0" algn="just"/>
            <a:r>
              <a:rPr kumimoji="1" lang="ja-JP" altLang="en-US" sz="2400" dirty="0"/>
              <a:t>「前の画面に戻る」</a:t>
            </a:r>
            <a:endParaRPr kumimoji="1" lang="en-US" altLang="ja-JP" sz="1600" dirty="0"/>
          </a:p>
          <a:p>
            <a:pPr lvl="0" algn="just"/>
            <a:r>
              <a:rPr kumimoji="1" lang="ja-JP" altLang="en-US" sz="1600" dirty="0"/>
              <a:t>このポップアップが表示されたら、ポップアップ外側をタップ。</a:t>
            </a:r>
            <a:endParaRPr kumimoji="1" lang="en-US" altLang="ja-JP" sz="1600" dirty="0"/>
          </a:p>
          <a:p>
            <a:pPr lvl="0" algn="just"/>
            <a:r>
              <a:rPr kumimoji="1" lang="ja-JP" altLang="en-US" sz="1600" b="1" dirty="0">
                <a:solidFill>
                  <a:srgbClr val="00B0F0"/>
                </a:solidFill>
              </a:rPr>
              <a:t>⇒ピッキング画面に戻ります。</a:t>
            </a:r>
            <a:endParaRPr kumimoji="1" lang="en-US" altLang="ja-JP" sz="1600" b="1" dirty="0">
              <a:solidFill>
                <a:srgbClr val="00B0F0"/>
              </a:solidFill>
            </a:endParaRPr>
          </a:p>
          <a:p>
            <a:pPr lvl="0" algn="just"/>
            <a:r>
              <a:rPr kumimoji="1" lang="ja-JP" altLang="en-US" sz="1600" dirty="0"/>
              <a:t>＊画像はイメージとしてポップアップ外側を</a:t>
            </a:r>
            <a:r>
              <a:rPr kumimoji="1" lang="ja-JP" altLang="en-US" sz="1600" b="1" dirty="0">
                <a:solidFill>
                  <a:srgbClr val="00B0F0"/>
                </a:solidFill>
              </a:rPr>
              <a:t>水色</a:t>
            </a:r>
            <a:r>
              <a:rPr kumimoji="1" lang="ja-JP" altLang="en-US" sz="1600" dirty="0"/>
              <a:t>で網掛けしています。</a:t>
            </a:r>
            <a:endParaRPr kumimoji="1" lang="en-US" altLang="ja-JP" sz="1600" dirty="0"/>
          </a:p>
          <a:p>
            <a:pPr lvl="0" algn="just"/>
            <a:r>
              <a:rPr kumimoji="1" lang="en-US" altLang="ja-JP" sz="1600" b="1" dirty="0">
                <a:solidFill>
                  <a:srgbClr val="FF0000"/>
                </a:solidFill>
              </a:rPr>
              <a:t>×</a:t>
            </a:r>
            <a:r>
              <a:rPr kumimoji="1" lang="ja-JP" altLang="en-US" sz="1600" b="1" dirty="0">
                <a:solidFill>
                  <a:srgbClr val="FF0000"/>
                </a:solidFill>
              </a:rPr>
              <a:t>絶対に「保存しない」「保存する」をタップしない事。</a:t>
            </a:r>
            <a:endParaRPr kumimoji="1" lang="en-US" altLang="ja-JP" sz="1600" b="1" dirty="0">
              <a:solidFill>
                <a:srgbClr val="FF0000"/>
              </a:solidFill>
            </a:endParaRPr>
          </a:p>
        </p:txBody>
      </p:sp>
      <p:grpSp>
        <p:nvGrpSpPr>
          <p:cNvPr id="12" name="グループ化 11">
            <a:extLst>
              <a:ext uri="{FF2B5EF4-FFF2-40B4-BE49-F238E27FC236}">
                <a16:creationId xmlns:a16="http://schemas.microsoft.com/office/drawing/2014/main" id="{75010086-C677-4831-B941-339D57B59C94}"/>
              </a:ext>
            </a:extLst>
          </p:cNvPr>
          <p:cNvGrpSpPr/>
          <p:nvPr/>
        </p:nvGrpSpPr>
        <p:grpSpPr>
          <a:xfrm>
            <a:off x="857251" y="1443742"/>
            <a:ext cx="2986532" cy="518629"/>
            <a:chOff x="685801" y="1497095"/>
            <a:chExt cx="2986532" cy="518629"/>
          </a:xfrm>
        </p:grpSpPr>
        <p:pic>
          <p:nvPicPr>
            <p:cNvPr id="7" name="図 6" descr="アイコン&#10;&#10;自動的に生成された説明">
              <a:extLst>
                <a:ext uri="{FF2B5EF4-FFF2-40B4-BE49-F238E27FC236}">
                  <a16:creationId xmlns:a16="http://schemas.microsoft.com/office/drawing/2014/main" id="{25826D29-DF75-4402-A0F3-6DF9834C021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153704" y="1497095"/>
              <a:ext cx="518629" cy="518629"/>
            </a:xfrm>
            <a:prstGeom prst="rect">
              <a:avLst/>
            </a:prstGeom>
          </p:spPr>
        </p:pic>
        <p:sp>
          <p:nvSpPr>
            <p:cNvPr id="20" name="テキスト ボックス 19">
              <a:extLst>
                <a:ext uri="{FF2B5EF4-FFF2-40B4-BE49-F238E27FC236}">
                  <a16:creationId xmlns:a16="http://schemas.microsoft.com/office/drawing/2014/main" id="{2300AA90-544A-45C3-938C-1DBC64439D0C}"/>
                </a:ext>
              </a:extLst>
            </p:cNvPr>
            <p:cNvSpPr txBox="1"/>
            <p:nvPr/>
          </p:nvSpPr>
          <p:spPr>
            <a:xfrm>
              <a:off x="685801" y="1501128"/>
              <a:ext cx="2461554" cy="508246"/>
            </a:xfrm>
            <a:prstGeom prst="rect">
              <a:avLst/>
            </a:prstGeom>
            <a:solidFill>
              <a:schemeClr val="bg1"/>
            </a:solidFill>
            <a:ln>
              <a:solidFill>
                <a:srgbClr val="FFFFFF"/>
              </a:solidFill>
            </a:ln>
          </p:spPr>
          <p:txBody>
            <a:bodyPr wrap="square" rtlCol="0">
              <a:noAutofit/>
            </a:bodyPr>
            <a:lstStyle/>
            <a:p>
              <a:pPr lvl="0" algn="just"/>
              <a:r>
                <a:rPr kumimoji="1" lang="ja-JP" altLang="en-US" sz="1300" dirty="0"/>
                <a:t>「前の画面に戻る」ポップアップの外側をタップする。</a:t>
              </a:r>
              <a:endParaRPr kumimoji="1" lang="en-US" altLang="ja-JP" sz="1300" dirty="0"/>
            </a:p>
          </p:txBody>
        </p:sp>
      </p:grpSp>
      <p:sp>
        <p:nvSpPr>
          <p:cNvPr id="23" name="正方形/長方形 22">
            <a:extLst>
              <a:ext uri="{FF2B5EF4-FFF2-40B4-BE49-F238E27FC236}">
                <a16:creationId xmlns:a16="http://schemas.microsoft.com/office/drawing/2014/main" id="{65DB8DF7-8FC5-43F9-8A3E-1A65A03E1F28}"/>
              </a:ext>
            </a:extLst>
          </p:cNvPr>
          <p:cNvSpPr/>
          <p:nvPr/>
        </p:nvSpPr>
        <p:spPr bwMode="auto">
          <a:xfrm flipV="1">
            <a:off x="1256333" y="5190066"/>
            <a:ext cx="2392800" cy="518628"/>
          </a:xfrm>
          <a:prstGeom prst="rect">
            <a:avLst/>
          </a:prstGeom>
          <a:noFill/>
          <a:ln w="76200" cmpd="sng">
            <a:solidFill>
              <a:srgbClr val="FF0000"/>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sp>
        <p:nvSpPr>
          <p:cNvPr id="25" name="矢印: 右 24">
            <a:extLst>
              <a:ext uri="{FF2B5EF4-FFF2-40B4-BE49-F238E27FC236}">
                <a16:creationId xmlns:a16="http://schemas.microsoft.com/office/drawing/2014/main" id="{862C9C00-85FF-4918-9C29-517ED35A3033}"/>
              </a:ext>
            </a:extLst>
          </p:cNvPr>
          <p:cNvSpPr/>
          <p:nvPr/>
        </p:nvSpPr>
        <p:spPr bwMode="auto">
          <a:xfrm>
            <a:off x="4338033" y="3162300"/>
            <a:ext cx="723900" cy="1054100"/>
          </a:xfrm>
          <a:prstGeom prst="rightArrow">
            <a:avLst/>
          </a:prstGeom>
          <a:solidFill>
            <a:srgbClr val="00B0F0"/>
          </a:solid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sp>
        <p:nvSpPr>
          <p:cNvPr id="28" name="正方形/長方形 27">
            <a:extLst>
              <a:ext uri="{FF2B5EF4-FFF2-40B4-BE49-F238E27FC236}">
                <a16:creationId xmlns:a16="http://schemas.microsoft.com/office/drawing/2014/main" id="{AAE1C7A5-E517-43DF-8165-F269DA0F81D9}"/>
              </a:ext>
            </a:extLst>
          </p:cNvPr>
          <p:cNvSpPr/>
          <p:nvPr/>
        </p:nvSpPr>
        <p:spPr bwMode="auto">
          <a:xfrm>
            <a:off x="429846" y="5911850"/>
            <a:ext cx="3767504" cy="571500"/>
          </a:xfrm>
          <a:prstGeom prst="rect">
            <a:avLst/>
          </a:prstGeom>
          <a:solidFill>
            <a:schemeClr val="bg1"/>
          </a:solid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pic>
        <p:nvPicPr>
          <p:cNvPr id="29" name="Picture 28" descr="image.jpg"/>
          <p:cNvPicPr>
            <a:picLocks noChangeAspect="1"/>
          </p:cNvPicPr>
          <p:nvPr/>
        </p:nvPicPr>
        <p:blipFill>
          <a:blip r:embed="rId3"/>
          <a:stretch>
            <a:fillRect/>
          </a:stretch>
        </p:blipFill>
        <p:spPr>
          <a:xfrm>
            <a:off x="609596" y="1037686"/>
            <a:ext cx="3539361" cy="4918614"/>
          </a:xfrm>
          <a:prstGeom prst="rect">
            <a:avLst/>
          </a:prstGeom>
        </p:spPr>
      </p:pic>
      <p:pic>
        <p:nvPicPr>
          <p:cNvPr id="30" name="Picture 29" descr="image.png"/>
          <p:cNvPicPr>
            <a:picLocks noChangeAspect="1"/>
          </p:cNvPicPr>
          <p:nvPr/>
        </p:nvPicPr>
        <p:blipFill>
          <a:blip r:embed="rId4"/>
          <a:stretch>
            <a:fillRect/>
          </a:stretch>
        </p:blipFill>
        <p:spPr>
          <a:xfrm>
            <a:off x="950929" y="4449490"/>
            <a:ext cx="1064137" cy="1108786"/>
          </a:xfrm>
          <a:prstGeom prst="rect">
            <a:avLst/>
          </a:prstGeom>
        </p:spPr>
      </p:pic>
      <p:pic>
        <p:nvPicPr>
          <p:cNvPr id="31" name="Picture 30" descr="image.jpg"/>
          <p:cNvPicPr>
            <a:picLocks noChangeAspect="1"/>
          </p:cNvPicPr>
          <p:nvPr/>
        </p:nvPicPr>
        <p:blipFill>
          <a:blip r:embed="rId5"/>
          <a:stretch>
            <a:fillRect/>
          </a:stretch>
        </p:blipFill>
        <p:spPr>
          <a:xfrm>
            <a:off x="4775214" y="1774841"/>
            <a:ext cx="3444404" cy="2492822"/>
          </a:xfrm>
          <a:prstGeom prst="rect">
            <a:avLst/>
          </a:prstGeom>
        </p:spPr>
      </p:pic>
    </p:spTree>
    <p:extLst>
      <p:ext uri="{BB962C8B-B14F-4D97-AF65-F5344CB8AC3E}">
        <p14:creationId xmlns:p14="http://schemas.microsoft.com/office/powerpoint/2010/main" val="4201514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tint val="75000"/>
                  </a:prstClr>
                </a:solidFill>
                <a:effectLst/>
                <a:uLnTx/>
                <a:uFillTx/>
                <a:latin typeface="Meiryo UI" panose="020B0604030504040204" pitchFamily="50" charset="-128"/>
                <a:ea typeface="Meiryo UI" panose="020B0604030504040204" pitchFamily="50" charset="-128"/>
              </a:rPr>
              <a:t>　　　　</a:t>
            </a:r>
            <a:fld id="{1C1B05F8-E99D-4837-8C38-95934EDBCE75}" type="slidenum">
              <a:rPr kumimoji="1" lang="ja-JP" altLang="en-US" sz="1200" b="1" i="1" u="none" strike="noStrike" kern="1200" cap="none" spc="0" normalizeH="0" baseline="0" noProof="0" smtClean="0">
                <a:ln>
                  <a:noFill/>
                </a:ln>
                <a:solidFill>
                  <a:prstClr val="black">
                    <a:tint val="75000"/>
                  </a:prstClr>
                </a:solidFill>
                <a:effectLst/>
                <a:uLnTx/>
                <a:uFillTx/>
                <a:latin typeface="Meiryo UI" panose="020B0604030504040204" pitchFamily="50" charset="-128"/>
                <a:ea typeface="Meiryo UI" panose="020B0604030504040204" pitchFamily="50" charset="-128"/>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ja-JP" altLang="en-US" sz="1200" b="1" i="1" u="none" strike="noStrike" kern="1200" cap="none" spc="0" normalizeH="0" baseline="0" noProof="0" dirty="0">
              <a:ln>
                <a:noFill/>
              </a:ln>
              <a:solidFill>
                <a:prstClr val="black">
                  <a:tint val="75000"/>
                </a:prstClr>
              </a:solidFill>
              <a:effectLst/>
              <a:uLnTx/>
              <a:uFillTx/>
              <a:latin typeface="Meiryo UI" panose="020B0604030504040204" pitchFamily="50" charset="-128"/>
              <a:ea typeface="Meiryo UI" panose="020B0604030504040204" pitchFamily="50" charset="-128"/>
            </a:endParaRPr>
          </a:p>
        </p:txBody>
      </p:sp>
      <p:sp>
        <p:nvSpPr>
          <p:cNvPr id="3" name="タイトル 2"/>
          <p:cNvSpPr>
            <a:spLocks noGrp="1"/>
          </p:cNvSpPr>
          <p:nvPr>
            <p:ph type="title"/>
          </p:nvPr>
        </p:nvSpPr>
        <p:spPr/>
        <p:txBody>
          <a:bodyPr>
            <a:normAutofit/>
          </a:bodyPr>
          <a:lstStyle/>
          <a:p>
            <a:r>
              <a:rPr lang="ja-JP" altLang="en-US" dirty="0"/>
              <a:t>　</a:t>
            </a:r>
            <a:r>
              <a:rPr kumimoji="1" lang="ja-JP" altLang="en-US" dirty="0"/>
              <a:t>現状の作業方式にデジタルピッキングを導入</a:t>
            </a:r>
          </a:p>
        </p:txBody>
      </p:sp>
      <p:sp>
        <p:nvSpPr>
          <p:cNvPr id="17" name="正方形/長方形 16">
            <a:extLst>
              <a:ext uri="{FF2B5EF4-FFF2-40B4-BE49-F238E27FC236}">
                <a16:creationId xmlns:a16="http://schemas.microsoft.com/office/drawing/2014/main" id="{BD7FA293-D2E8-4F96-8D70-FACB24CCCE1B}"/>
              </a:ext>
            </a:extLst>
          </p:cNvPr>
          <p:cNvSpPr/>
          <p:nvPr/>
        </p:nvSpPr>
        <p:spPr bwMode="auto">
          <a:xfrm>
            <a:off x="877752" y="2521391"/>
            <a:ext cx="1010787" cy="1254566"/>
          </a:xfrm>
          <a:prstGeom prst="rect">
            <a:avLst/>
          </a:prstGeom>
          <a:solidFill>
            <a:schemeClr val="bg1">
              <a:lumMod val="50000"/>
            </a:schemeClr>
          </a:solidFill>
          <a:ln w="12700" cmpd="dbl">
            <a:solidFill>
              <a:schemeClr val="bg1">
                <a:lumMod val="50000"/>
              </a:schemeClr>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1600" b="1" i="0" u="none" strike="noStrike" kern="1200" cap="none" spc="0" normalizeH="0" baseline="0" noProof="0" dirty="0">
                <a:ln>
                  <a:noFill/>
                </a:ln>
                <a:solidFill>
                  <a:prstClr val="white"/>
                </a:solidFill>
                <a:effectLst/>
                <a:uLnTx/>
                <a:uFillTx/>
                <a:latin typeface="Meiryo UI"/>
                <a:ea typeface="Meiryo UI"/>
                <a:cs typeface="Arial" panose="020B0604020202020204" pitchFamily="34" charset="0"/>
              </a:rPr>
              <a:t>摘み取り</a:t>
            </a:r>
            <a:endParaRPr kumimoji="1" lang="en-US" altLang="ja-JP" sz="1600" b="1" i="0" u="none" strike="noStrike" kern="1200" cap="none" spc="0" normalizeH="0" baseline="0" noProof="0" dirty="0">
              <a:ln>
                <a:noFill/>
              </a:ln>
              <a:solidFill>
                <a:prstClr val="white"/>
              </a:solidFill>
              <a:effectLst/>
              <a:uLnTx/>
              <a:uFillTx/>
              <a:latin typeface="Meiryo UI"/>
              <a:ea typeface="Meiryo UI"/>
              <a:cs typeface="Arial" panose="020B0604020202020204"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1600" b="1" i="0" u="none" strike="noStrike" kern="1200" cap="none" spc="0" normalizeH="0" baseline="0" noProof="0" dirty="0">
                <a:ln>
                  <a:noFill/>
                </a:ln>
                <a:solidFill>
                  <a:prstClr val="white"/>
                </a:solidFill>
                <a:effectLst/>
                <a:uLnTx/>
                <a:uFillTx/>
                <a:latin typeface="Meiryo UI"/>
                <a:ea typeface="Meiryo UI"/>
                <a:cs typeface="Arial" panose="020B0604020202020204" pitchFamily="34" charset="0"/>
              </a:rPr>
              <a:t>方式</a:t>
            </a:r>
          </a:p>
        </p:txBody>
      </p:sp>
      <p:sp>
        <p:nvSpPr>
          <p:cNvPr id="20" name="正方形/長方形 19">
            <a:extLst>
              <a:ext uri="{FF2B5EF4-FFF2-40B4-BE49-F238E27FC236}">
                <a16:creationId xmlns:a16="http://schemas.microsoft.com/office/drawing/2014/main" id="{FF9041FE-B62A-49CC-859B-7AC4DAF38DC6}"/>
              </a:ext>
            </a:extLst>
          </p:cNvPr>
          <p:cNvSpPr/>
          <p:nvPr/>
        </p:nvSpPr>
        <p:spPr bwMode="auto">
          <a:xfrm>
            <a:off x="3423126" y="1884633"/>
            <a:ext cx="1839468" cy="316858"/>
          </a:xfrm>
          <a:prstGeom prst="rect">
            <a:avLst/>
          </a:prstGeom>
          <a:solidFill>
            <a:schemeClr val="bg1">
              <a:lumMod val="85000"/>
            </a:schemeClr>
          </a:solidFill>
          <a:ln w="12700" cmpd="dbl">
            <a:solidFill>
              <a:schemeClr val="tx1"/>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1400" b="1" i="0" u="none" strike="noStrike" kern="1200" cap="none" spc="0" normalizeH="0" baseline="0" noProof="0">
                <a:ln>
                  <a:noFill/>
                </a:ln>
                <a:solidFill>
                  <a:prstClr val="black"/>
                </a:solidFill>
                <a:effectLst/>
                <a:uLnTx/>
                <a:uFillTx/>
                <a:latin typeface="Meiryo UI"/>
                <a:ea typeface="Meiryo UI"/>
                <a:cs typeface="Arial" panose="020B0604020202020204" pitchFamily="34" charset="0"/>
              </a:rPr>
              <a:t>商品ピッキング</a:t>
            </a:r>
          </a:p>
        </p:txBody>
      </p:sp>
      <p:sp>
        <p:nvSpPr>
          <p:cNvPr id="21" name="正方形/長方形 20">
            <a:extLst>
              <a:ext uri="{FF2B5EF4-FFF2-40B4-BE49-F238E27FC236}">
                <a16:creationId xmlns:a16="http://schemas.microsoft.com/office/drawing/2014/main" id="{6F3F45EE-2A1B-46E6-AC3C-94CE7F48CB71}"/>
              </a:ext>
            </a:extLst>
          </p:cNvPr>
          <p:cNvSpPr/>
          <p:nvPr/>
        </p:nvSpPr>
        <p:spPr bwMode="auto">
          <a:xfrm>
            <a:off x="5383282" y="1884632"/>
            <a:ext cx="2830068" cy="316858"/>
          </a:xfrm>
          <a:prstGeom prst="rect">
            <a:avLst/>
          </a:prstGeom>
          <a:solidFill>
            <a:schemeClr val="bg1">
              <a:lumMod val="85000"/>
            </a:schemeClr>
          </a:solidFill>
          <a:ln w="12700" cmpd="dbl">
            <a:solidFill>
              <a:schemeClr val="tx1"/>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1400" b="1" i="0" u="none" strike="noStrike" kern="1200" cap="none" spc="0" normalizeH="0" baseline="0" noProof="0" dirty="0">
                <a:ln>
                  <a:noFill/>
                </a:ln>
                <a:solidFill>
                  <a:prstClr val="black"/>
                </a:solidFill>
                <a:effectLst/>
                <a:uLnTx/>
                <a:uFillTx/>
                <a:latin typeface="Meiryo UI"/>
                <a:ea typeface="Meiryo UI"/>
                <a:cs typeface="Arial" panose="020B0604020202020204" pitchFamily="34" charset="0"/>
              </a:rPr>
              <a:t>パッキング・出荷</a:t>
            </a:r>
          </a:p>
        </p:txBody>
      </p:sp>
      <p:sp>
        <p:nvSpPr>
          <p:cNvPr id="28" name="正方形/長方形 27">
            <a:extLst>
              <a:ext uri="{FF2B5EF4-FFF2-40B4-BE49-F238E27FC236}">
                <a16:creationId xmlns:a16="http://schemas.microsoft.com/office/drawing/2014/main" id="{1EBD6730-4B8A-494B-8671-5C686944854E}"/>
              </a:ext>
            </a:extLst>
          </p:cNvPr>
          <p:cNvSpPr/>
          <p:nvPr/>
        </p:nvSpPr>
        <p:spPr bwMode="auto">
          <a:xfrm>
            <a:off x="3423126" y="2755762"/>
            <a:ext cx="1839468" cy="1000706"/>
          </a:xfrm>
          <a:prstGeom prst="rect">
            <a:avLst/>
          </a:prstGeom>
          <a:solidFill>
            <a:srgbClr val="FFFF00"/>
          </a:solidFill>
          <a:ln w="12700" cmpd="dbl">
            <a:solidFill>
              <a:schemeClr val="tx1"/>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Meiryo UI"/>
                <a:ea typeface="Meiryo UI"/>
                <a:cs typeface="Arial" panose="020B0604020202020204" pitchFamily="34" charset="0"/>
              </a:rPr>
              <a:t>売場ピッキング</a:t>
            </a:r>
            <a:endParaRPr kumimoji="1" lang="en-US" altLang="ja-JP" sz="1600" b="1" i="0" u="none" strike="noStrike" kern="1200" cap="none" spc="0" normalizeH="0" baseline="0" noProof="0" dirty="0">
              <a:ln>
                <a:noFill/>
              </a:ln>
              <a:solidFill>
                <a:prstClr val="black"/>
              </a:solidFill>
              <a:effectLst/>
              <a:uLnTx/>
              <a:uFillTx/>
              <a:latin typeface="Meiryo UI"/>
              <a:ea typeface="Meiryo UI"/>
              <a:cs typeface="Arial" panose="020B0604020202020204"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ja-JP" altLang="en-US" sz="1600" b="1" dirty="0">
                <a:solidFill>
                  <a:prstClr val="black"/>
                </a:solidFill>
                <a:latin typeface="Meiryo UI"/>
                <a:ea typeface="Meiryo UI"/>
                <a:cs typeface="Arial" panose="020B0604020202020204" pitchFamily="34" charset="0"/>
              </a:rPr>
              <a:t>（便ごと一括）</a:t>
            </a:r>
            <a:endParaRPr kumimoji="1" lang="ja-JP" altLang="en-US" sz="1600" b="1" i="0" u="none" strike="noStrike" kern="1200" cap="none" spc="0" normalizeH="0" baseline="0" noProof="0" dirty="0">
              <a:ln>
                <a:noFill/>
              </a:ln>
              <a:solidFill>
                <a:prstClr val="black"/>
              </a:solidFill>
              <a:effectLst/>
              <a:uLnTx/>
              <a:uFillTx/>
              <a:latin typeface="Meiryo UI"/>
              <a:ea typeface="Meiryo UI"/>
              <a:cs typeface="Arial" panose="020B0604020202020204" pitchFamily="34" charset="0"/>
            </a:endParaRPr>
          </a:p>
        </p:txBody>
      </p:sp>
      <p:sp>
        <p:nvSpPr>
          <p:cNvPr id="30" name="正方形/長方形 29">
            <a:extLst>
              <a:ext uri="{FF2B5EF4-FFF2-40B4-BE49-F238E27FC236}">
                <a16:creationId xmlns:a16="http://schemas.microsoft.com/office/drawing/2014/main" id="{366E3B2F-5D57-4CE0-9954-5D62AC6F057F}"/>
              </a:ext>
            </a:extLst>
          </p:cNvPr>
          <p:cNvSpPr/>
          <p:nvPr/>
        </p:nvSpPr>
        <p:spPr bwMode="auto">
          <a:xfrm>
            <a:off x="6394928" y="2755762"/>
            <a:ext cx="1839468" cy="1043610"/>
          </a:xfrm>
          <a:prstGeom prst="rect">
            <a:avLst/>
          </a:prstGeom>
          <a:solidFill>
            <a:srgbClr val="FFFF00"/>
          </a:solidFill>
          <a:ln w="12700" cmpd="dbl">
            <a:solidFill>
              <a:schemeClr val="tx1"/>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Meiryo UI"/>
                <a:ea typeface="Meiryo UI"/>
                <a:cs typeface="Arial" panose="020B0604020202020204" pitchFamily="34" charset="0"/>
              </a:rPr>
              <a:t>作業場ピッキング</a:t>
            </a:r>
            <a:r>
              <a:rPr lang="ja-JP" altLang="en-US" sz="1600" b="1" dirty="0">
                <a:solidFill>
                  <a:prstClr val="black"/>
                </a:solidFill>
                <a:latin typeface="Meiryo UI"/>
                <a:ea typeface="Meiryo UI"/>
                <a:cs typeface="Arial" panose="020B0604020202020204" pitchFamily="34" charset="0"/>
              </a:rPr>
              <a:t>（顧客別仕分け）</a:t>
            </a:r>
            <a:endParaRPr kumimoji="1" lang="en-US" altLang="ja-JP" sz="1600" b="1" i="0" u="none" strike="noStrike" kern="1200" cap="none" spc="0" normalizeH="0" baseline="0" noProof="0" dirty="0">
              <a:ln>
                <a:noFill/>
              </a:ln>
              <a:solidFill>
                <a:prstClr val="black"/>
              </a:solidFill>
              <a:effectLst/>
              <a:uLnTx/>
              <a:uFillTx/>
              <a:latin typeface="Meiryo UI"/>
              <a:ea typeface="Meiryo UI"/>
              <a:cs typeface="Arial" panose="020B0604020202020204" pitchFamily="34" charset="0"/>
            </a:endParaRPr>
          </a:p>
        </p:txBody>
      </p:sp>
      <p:sp>
        <p:nvSpPr>
          <p:cNvPr id="31" name="正方形/長方形 30">
            <a:extLst>
              <a:ext uri="{FF2B5EF4-FFF2-40B4-BE49-F238E27FC236}">
                <a16:creationId xmlns:a16="http://schemas.microsoft.com/office/drawing/2014/main" id="{67DC3B63-2083-4BD3-B008-E0D49694CF81}"/>
              </a:ext>
            </a:extLst>
          </p:cNvPr>
          <p:cNvSpPr/>
          <p:nvPr/>
        </p:nvSpPr>
        <p:spPr bwMode="auto">
          <a:xfrm>
            <a:off x="5404328" y="2755762"/>
            <a:ext cx="848866" cy="1020195"/>
          </a:xfrm>
          <a:prstGeom prst="rect">
            <a:avLst/>
          </a:prstGeom>
          <a:solidFill>
            <a:schemeClr val="bg1"/>
          </a:solidFill>
          <a:ln w="12700" cmpd="dbl">
            <a:solidFill>
              <a:schemeClr val="tx1"/>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1600" b="1" i="0" u="none" strike="noStrike" kern="1200" cap="none" spc="0" normalizeH="0" baseline="0" noProof="0">
                <a:ln>
                  <a:noFill/>
                </a:ln>
                <a:solidFill>
                  <a:prstClr val="black"/>
                </a:solidFill>
                <a:effectLst/>
                <a:uLnTx/>
                <a:uFillTx/>
                <a:latin typeface="Meiryo UI"/>
                <a:ea typeface="Meiryo UI"/>
                <a:cs typeface="Arial" panose="020B0604020202020204" pitchFamily="34" charset="0"/>
              </a:rPr>
              <a:t>再陳列</a:t>
            </a:r>
            <a:endParaRPr kumimoji="1" lang="en-US" altLang="ja-JP" sz="1600" b="1" i="0" u="none" strike="noStrike" kern="1200" cap="none" spc="0" normalizeH="0" baseline="0" noProof="0">
              <a:ln>
                <a:noFill/>
              </a:ln>
              <a:solidFill>
                <a:prstClr val="black"/>
              </a:solidFill>
              <a:effectLst/>
              <a:uLnTx/>
              <a:uFillTx/>
              <a:latin typeface="Meiryo UI"/>
              <a:ea typeface="Meiryo UI"/>
              <a:cs typeface="Arial" panose="020B0604020202020204" pitchFamily="34" charset="0"/>
            </a:endParaRPr>
          </a:p>
        </p:txBody>
      </p:sp>
      <p:sp>
        <p:nvSpPr>
          <p:cNvPr id="34" name="正方形/長方形 33">
            <a:extLst>
              <a:ext uri="{FF2B5EF4-FFF2-40B4-BE49-F238E27FC236}">
                <a16:creationId xmlns:a16="http://schemas.microsoft.com/office/drawing/2014/main" id="{D941E6FE-3199-4B2E-904E-61129DDF72B0}"/>
              </a:ext>
            </a:extLst>
          </p:cNvPr>
          <p:cNvSpPr/>
          <p:nvPr/>
        </p:nvSpPr>
        <p:spPr bwMode="auto">
          <a:xfrm>
            <a:off x="1874771" y="2522001"/>
            <a:ext cx="1255017" cy="1253956"/>
          </a:xfrm>
          <a:prstGeom prst="rect">
            <a:avLst/>
          </a:prstGeom>
          <a:solidFill>
            <a:schemeClr val="bg1"/>
          </a:solidFill>
          <a:ln w="6350" cmpd="dbl">
            <a:solidFill>
              <a:schemeClr val="tx1"/>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1400" b="1" i="0" u="none" strike="noStrike" kern="1200" cap="none" spc="0" normalizeH="0" baseline="0" noProof="0" dirty="0">
                <a:ln>
                  <a:noFill/>
                </a:ln>
                <a:solidFill>
                  <a:prstClr val="black"/>
                </a:solidFill>
                <a:effectLst/>
                <a:uLnTx/>
                <a:uFillTx/>
                <a:latin typeface="Meiryo UI"/>
                <a:ea typeface="Meiryo UI"/>
                <a:cs typeface="Arial" panose="020B0604020202020204" pitchFamily="34" charset="0"/>
              </a:rPr>
              <a:t>ピック：売場</a:t>
            </a:r>
            <a:endParaRPr kumimoji="1" lang="en-US" altLang="ja-JP" sz="1400" b="1" i="0" u="none" strike="noStrike" kern="1200" cap="none" spc="0" normalizeH="0" baseline="0" noProof="0" dirty="0">
              <a:ln>
                <a:noFill/>
              </a:ln>
              <a:solidFill>
                <a:prstClr val="black"/>
              </a:solidFill>
              <a:effectLst/>
              <a:uLnTx/>
              <a:uFillTx/>
              <a:latin typeface="Meiryo UI"/>
              <a:ea typeface="Meiryo UI"/>
              <a:cs typeface="Arial" panose="020B0604020202020204"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1400" b="1" i="0" u="none" strike="noStrike" kern="1200" cap="none" spc="0" normalizeH="0" baseline="0" noProof="0" dirty="0">
                <a:ln>
                  <a:noFill/>
                </a:ln>
                <a:solidFill>
                  <a:prstClr val="black"/>
                </a:solidFill>
                <a:effectLst/>
                <a:uLnTx/>
                <a:uFillTx/>
                <a:latin typeface="Meiryo UI"/>
                <a:ea typeface="Meiryo UI"/>
                <a:cs typeface="Arial" panose="020B0604020202020204" pitchFamily="34" charset="0"/>
              </a:rPr>
              <a:t>パック：ネスパ</a:t>
            </a:r>
            <a:endParaRPr kumimoji="1" lang="en-US" altLang="ja-JP" sz="1400" b="1" i="0" u="none" strike="noStrike" kern="1200" cap="none" spc="0" normalizeH="0" baseline="0" noProof="0" dirty="0">
              <a:ln>
                <a:noFill/>
              </a:ln>
              <a:solidFill>
                <a:prstClr val="black"/>
              </a:solidFill>
              <a:effectLst/>
              <a:uLnTx/>
              <a:uFillTx/>
              <a:latin typeface="Meiryo UI"/>
              <a:ea typeface="Meiryo UI"/>
              <a:cs typeface="Arial" panose="020B0604020202020204" pitchFamily="34" charset="0"/>
            </a:endParaRPr>
          </a:p>
        </p:txBody>
      </p:sp>
      <p:sp>
        <p:nvSpPr>
          <p:cNvPr id="37" name="四角形: 角を丸くする 36">
            <a:extLst>
              <a:ext uri="{FF2B5EF4-FFF2-40B4-BE49-F238E27FC236}">
                <a16:creationId xmlns:a16="http://schemas.microsoft.com/office/drawing/2014/main" id="{47C9F2A4-F04F-46EA-94A5-E2F913FBE0C6}"/>
              </a:ext>
            </a:extLst>
          </p:cNvPr>
          <p:cNvSpPr/>
          <p:nvPr/>
        </p:nvSpPr>
        <p:spPr bwMode="auto">
          <a:xfrm>
            <a:off x="3497897" y="2524608"/>
            <a:ext cx="933450" cy="428625"/>
          </a:xfrm>
          <a:prstGeom prst="roundRect">
            <a:avLst/>
          </a:prstGeom>
          <a:solidFill>
            <a:srgbClr val="002060"/>
          </a:solidFill>
          <a:ln w="12700" cmpd="dbl">
            <a:solidFill>
              <a:schemeClr val="tx1"/>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1200" b="0" i="0" u="none" strike="noStrike" kern="1200" cap="none" spc="0" normalizeH="0" baseline="0" noProof="0">
                <a:ln>
                  <a:noFill/>
                </a:ln>
                <a:solidFill>
                  <a:prstClr val="white"/>
                </a:solidFill>
                <a:effectLst/>
                <a:uLnTx/>
                <a:uFillTx/>
                <a:latin typeface="Meiryo UI"/>
                <a:ea typeface="Meiryo UI"/>
                <a:cs typeface="Arial" panose="020B0604020202020204" pitchFamily="34" charset="0"/>
              </a:rPr>
              <a:t>デジタル</a:t>
            </a:r>
            <a:endParaRPr kumimoji="1" lang="en-US" altLang="ja-JP" sz="1200" b="0" i="0" u="none" strike="noStrike" kern="1200" cap="none" spc="0" normalizeH="0" baseline="0" noProof="0">
              <a:ln>
                <a:noFill/>
              </a:ln>
              <a:solidFill>
                <a:prstClr val="white"/>
              </a:solidFill>
              <a:effectLst/>
              <a:uLnTx/>
              <a:uFillTx/>
              <a:latin typeface="Meiryo UI"/>
              <a:ea typeface="Meiryo UI"/>
              <a:cs typeface="Arial" panose="020B0604020202020204"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1200" b="0" i="0" u="none" strike="noStrike" kern="1200" cap="none" spc="0" normalizeH="0" baseline="0" noProof="0">
                <a:ln>
                  <a:noFill/>
                </a:ln>
                <a:solidFill>
                  <a:prstClr val="white"/>
                </a:solidFill>
                <a:effectLst/>
                <a:uLnTx/>
                <a:uFillTx/>
                <a:latin typeface="Meiryo UI"/>
                <a:ea typeface="Meiryo UI"/>
                <a:cs typeface="Arial" panose="020B0604020202020204" pitchFamily="34" charset="0"/>
              </a:rPr>
              <a:t>ピッキング</a:t>
            </a:r>
          </a:p>
        </p:txBody>
      </p:sp>
      <p:sp>
        <p:nvSpPr>
          <p:cNvPr id="38" name="四角形: 角を丸くする 37">
            <a:extLst>
              <a:ext uri="{FF2B5EF4-FFF2-40B4-BE49-F238E27FC236}">
                <a16:creationId xmlns:a16="http://schemas.microsoft.com/office/drawing/2014/main" id="{FD80BC86-B203-4E86-9A56-8B39846387C6}"/>
              </a:ext>
            </a:extLst>
          </p:cNvPr>
          <p:cNvSpPr/>
          <p:nvPr/>
        </p:nvSpPr>
        <p:spPr bwMode="auto">
          <a:xfrm>
            <a:off x="6464652" y="2474913"/>
            <a:ext cx="933450" cy="428623"/>
          </a:xfrm>
          <a:prstGeom prst="roundRect">
            <a:avLst/>
          </a:prstGeom>
          <a:solidFill>
            <a:srgbClr val="002060"/>
          </a:solidFill>
          <a:ln w="12700" cmpd="dbl">
            <a:solidFill>
              <a:schemeClr val="tx1"/>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a:ea typeface="Meiryo UI"/>
                <a:cs typeface="Arial" panose="020B0604020202020204" pitchFamily="34" charset="0"/>
              </a:rPr>
              <a:t>デジタル</a:t>
            </a:r>
            <a:endParaRPr kumimoji="1" lang="en-US" altLang="ja-JP" sz="1200" b="0" i="0" u="none" strike="noStrike" kern="1200" cap="none" spc="0" normalizeH="0" baseline="0" noProof="0" dirty="0">
              <a:ln>
                <a:noFill/>
              </a:ln>
              <a:solidFill>
                <a:prstClr val="white"/>
              </a:solidFill>
              <a:effectLst/>
              <a:uLnTx/>
              <a:uFillTx/>
              <a:latin typeface="Meiryo UI"/>
              <a:ea typeface="Meiryo UI"/>
              <a:cs typeface="Arial" panose="020B0604020202020204"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a:ea typeface="Meiryo UI"/>
                <a:cs typeface="Arial" panose="020B0604020202020204" pitchFamily="34" charset="0"/>
              </a:rPr>
              <a:t>ピッキング</a:t>
            </a:r>
          </a:p>
        </p:txBody>
      </p:sp>
      <p:sp>
        <p:nvSpPr>
          <p:cNvPr id="41" name="正方形/長方形 40">
            <a:extLst>
              <a:ext uri="{FF2B5EF4-FFF2-40B4-BE49-F238E27FC236}">
                <a16:creationId xmlns:a16="http://schemas.microsoft.com/office/drawing/2014/main" id="{76581C03-2403-4FE7-8F13-E3CA3A0A571D}"/>
              </a:ext>
            </a:extLst>
          </p:cNvPr>
          <p:cNvSpPr/>
          <p:nvPr/>
        </p:nvSpPr>
        <p:spPr bwMode="auto">
          <a:xfrm>
            <a:off x="877752" y="1884631"/>
            <a:ext cx="2280950" cy="316858"/>
          </a:xfrm>
          <a:prstGeom prst="rect">
            <a:avLst/>
          </a:prstGeom>
          <a:solidFill>
            <a:schemeClr val="bg1"/>
          </a:solidFill>
          <a:ln w="12700" cmpd="dbl">
            <a:solidFill>
              <a:schemeClr val="tx1"/>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1400" b="1" i="0" u="none" strike="noStrike" kern="1200" cap="none" spc="0" normalizeH="0" baseline="0" noProof="0">
                <a:ln>
                  <a:noFill/>
                </a:ln>
                <a:solidFill>
                  <a:prstClr val="black"/>
                </a:solidFill>
                <a:effectLst/>
                <a:uLnTx/>
                <a:uFillTx/>
                <a:latin typeface="Meiryo UI"/>
                <a:ea typeface="Meiryo UI"/>
                <a:cs typeface="Arial" panose="020B0604020202020204" pitchFamily="34" charset="0"/>
              </a:rPr>
              <a:t>作業方式</a:t>
            </a:r>
          </a:p>
        </p:txBody>
      </p:sp>
      <p:cxnSp>
        <p:nvCxnSpPr>
          <p:cNvPr id="42" name="直線矢印コネクタ 41">
            <a:extLst>
              <a:ext uri="{FF2B5EF4-FFF2-40B4-BE49-F238E27FC236}">
                <a16:creationId xmlns:a16="http://schemas.microsoft.com/office/drawing/2014/main" id="{84CE98DC-E1D2-429B-80C8-AAC776B25564}"/>
              </a:ext>
            </a:extLst>
          </p:cNvPr>
          <p:cNvCxnSpPr>
            <a:cxnSpLocks/>
          </p:cNvCxnSpPr>
          <p:nvPr/>
        </p:nvCxnSpPr>
        <p:spPr>
          <a:xfrm>
            <a:off x="4347051" y="2635605"/>
            <a:ext cx="915543" cy="0"/>
          </a:xfrm>
          <a:prstGeom prst="straightConnector1">
            <a:avLst/>
          </a:prstGeom>
          <a:ln w="19050" cmpd="sng">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1C0A8E0D-646B-4DAC-AF2E-281E08062BD9}"/>
              </a:ext>
            </a:extLst>
          </p:cNvPr>
          <p:cNvCxnSpPr>
            <a:cxnSpLocks/>
          </p:cNvCxnSpPr>
          <p:nvPr/>
        </p:nvCxnSpPr>
        <p:spPr>
          <a:xfrm>
            <a:off x="7398102" y="2585910"/>
            <a:ext cx="836294" cy="0"/>
          </a:xfrm>
          <a:prstGeom prst="straightConnector1">
            <a:avLst/>
          </a:prstGeom>
          <a:ln w="19050" cmpd="sng">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C1F9ED8F-8C0C-4742-B1F6-A3811A2AB9A6}"/>
              </a:ext>
            </a:extLst>
          </p:cNvPr>
          <p:cNvCxnSpPr>
            <a:cxnSpLocks/>
          </p:cNvCxnSpPr>
          <p:nvPr/>
        </p:nvCxnSpPr>
        <p:spPr>
          <a:xfrm>
            <a:off x="710438" y="2392429"/>
            <a:ext cx="7715250" cy="0"/>
          </a:xfrm>
          <a:prstGeom prst="line">
            <a:avLst/>
          </a:prstGeom>
          <a:ln w="1270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4317DB6A-1756-4783-A1FD-D029E33754F5}"/>
              </a:ext>
            </a:extLst>
          </p:cNvPr>
          <p:cNvCxnSpPr>
            <a:cxnSpLocks/>
          </p:cNvCxnSpPr>
          <p:nvPr/>
        </p:nvCxnSpPr>
        <p:spPr>
          <a:xfrm>
            <a:off x="710438" y="4034720"/>
            <a:ext cx="7715250" cy="0"/>
          </a:xfrm>
          <a:prstGeom prst="line">
            <a:avLst/>
          </a:prstGeom>
          <a:ln w="1270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1793E765-ADE4-4A7E-AC7F-44F70B1FF69A}"/>
              </a:ext>
            </a:extLst>
          </p:cNvPr>
          <p:cNvCxnSpPr>
            <a:cxnSpLocks/>
          </p:cNvCxnSpPr>
          <p:nvPr/>
        </p:nvCxnSpPr>
        <p:spPr>
          <a:xfrm>
            <a:off x="681863" y="5868459"/>
            <a:ext cx="7715250" cy="0"/>
          </a:xfrm>
          <a:prstGeom prst="line">
            <a:avLst/>
          </a:prstGeom>
          <a:ln w="1270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B3FFDA5C-EE62-44A2-ACD7-96681E3B2B58}"/>
              </a:ext>
            </a:extLst>
          </p:cNvPr>
          <p:cNvSpPr/>
          <p:nvPr/>
        </p:nvSpPr>
        <p:spPr bwMode="auto">
          <a:xfrm>
            <a:off x="335558" y="1023757"/>
            <a:ext cx="8466685" cy="656323"/>
          </a:xfrm>
          <a:prstGeom prst="rect">
            <a:avLst/>
          </a:prstGeom>
          <a:solidFill>
            <a:srgbClr val="002060"/>
          </a:solidFill>
          <a:ln w="19050" cap="flat" cmpd="sng" algn="ctr">
            <a:noFill/>
            <a:prstDash val="solid"/>
            <a:round/>
            <a:headEnd type="none" w="med" len="med"/>
            <a:tailEnd type="none" w="med" len="med"/>
          </a:ln>
          <a:effectLst/>
        </p:spPr>
        <p:txBody>
          <a:bodyPr vert="horz" wrap="square" lIns="36000" tIns="36000" rIns="0" bIns="3600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2000" b="1" i="0" u="none" strike="noStrike" kern="1200" cap="none" spc="0" normalizeH="0" baseline="0" noProof="0" dirty="0">
                <a:ln>
                  <a:noFill/>
                </a:ln>
                <a:solidFill>
                  <a:prstClr val="white"/>
                </a:solidFill>
                <a:effectLst/>
                <a:uLnTx/>
                <a:uFillTx/>
                <a:latin typeface="Meiryo UI"/>
                <a:ea typeface="Meiryo UI"/>
                <a:cs typeface="Arial" panose="020B0604020202020204" pitchFamily="34" charset="0"/>
              </a:rPr>
              <a:t>摘み取り方式はそのままでデジタルピッキングを導入します</a:t>
            </a:r>
            <a:endParaRPr kumimoji="1" lang="en-US" altLang="ja-JP" sz="2000" b="1" i="0" u="none" strike="noStrike" kern="1200" cap="none" spc="0" normalizeH="0" baseline="0" noProof="0" dirty="0">
              <a:ln>
                <a:noFill/>
              </a:ln>
              <a:solidFill>
                <a:prstClr val="white"/>
              </a:solidFill>
              <a:effectLst/>
              <a:uLnTx/>
              <a:uFillTx/>
              <a:latin typeface="Meiryo UI"/>
              <a:ea typeface="Meiryo UI"/>
              <a:cs typeface="Arial" panose="020B0604020202020204" pitchFamily="34" charset="0"/>
            </a:endParaRPr>
          </a:p>
        </p:txBody>
      </p:sp>
      <p:graphicFrame>
        <p:nvGraphicFramePr>
          <p:cNvPr id="46" name="表 11">
            <a:extLst>
              <a:ext uri="{FF2B5EF4-FFF2-40B4-BE49-F238E27FC236}">
                <a16:creationId xmlns:a16="http://schemas.microsoft.com/office/drawing/2014/main" id="{364D3A50-E718-444C-9028-912BB95CCA03}"/>
              </a:ext>
            </a:extLst>
          </p:cNvPr>
          <p:cNvGraphicFramePr>
            <a:graphicFrameLocks noGrp="1"/>
          </p:cNvGraphicFramePr>
          <p:nvPr/>
        </p:nvGraphicFramePr>
        <p:xfrm>
          <a:off x="424885" y="4707747"/>
          <a:ext cx="8183693" cy="762000"/>
        </p:xfrm>
        <a:graphic>
          <a:graphicData uri="http://schemas.openxmlformats.org/drawingml/2006/table">
            <a:tbl>
              <a:tblPr firstRow="1" bandRow="1">
                <a:tableStyleId>{5940675A-B579-460E-94D1-54222C63F5DA}</a:tableStyleId>
              </a:tblPr>
              <a:tblGrid>
                <a:gridCol w="1062678">
                  <a:extLst>
                    <a:ext uri="{9D8B030D-6E8A-4147-A177-3AD203B41FA5}">
                      <a16:colId xmlns:a16="http://schemas.microsoft.com/office/drawing/2014/main" val="1220158712"/>
                    </a:ext>
                  </a:extLst>
                </a:gridCol>
                <a:gridCol w="812793">
                  <a:extLst>
                    <a:ext uri="{9D8B030D-6E8A-4147-A177-3AD203B41FA5}">
                      <a16:colId xmlns:a16="http://schemas.microsoft.com/office/drawing/2014/main" val="2715293015"/>
                    </a:ext>
                  </a:extLst>
                </a:gridCol>
                <a:gridCol w="784034">
                  <a:extLst>
                    <a:ext uri="{9D8B030D-6E8A-4147-A177-3AD203B41FA5}">
                      <a16:colId xmlns:a16="http://schemas.microsoft.com/office/drawing/2014/main" val="1885437249"/>
                    </a:ext>
                  </a:extLst>
                </a:gridCol>
                <a:gridCol w="819984">
                  <a:extLst>
                    <a:ext uri="{9D8B030D-6E8A-4147-A177-3AD203B41FA5}">
                      <a16:colId xmlns:a16="http://schemas.microsoft.com/office/drawing/2014/main" val="1938047863"/>
                    </a:ext>
                  </a:extLst>
                </a:gridCol>
                <a:gridCol w="784034">
                  <a:extLst>
                    <a:ext uri="{9D8B030D-6E8A-4147-A177-3AD203B41FA5}">
                      <a16:colId xmlns:a16="http://schemas.microsoft.com/office/drawing/2014/main" val="2335370746"/>
                    </a:ext>
                  </a:extLst>
                </a:gridCol>
                <a:gridCol w="784034">
                  <a:extLst>
                    <a:ext uri="{9D8B030D-6E8A-4147-A177-3AD203B41FA5}">
                      <a16:colId xmlns:a16="http://schemas.microsoft.com/office/drawing/2014/main" val="3587286169"/>
                    </a:ext>
                  </a:extLst>
                </a:gridCol>
                <a:gridCol w="784034">
                  <a:extLst>
                    <a:ext uri="{9D8B030D-6E8A-4147-A177-3AD203B41FA5}">
                      <a16:colId xmlns:a16="http://schemas.microsoft.com/office/drawing/2014/main" val="3706608755"/>
                    </a:ext>
                  </a:extLst>
                </a:gridCol>
                <a:gridCol w="784034">
                  <a:extLst>
                    <a:ext uri="{9D8B030D-6E8A-4147-A177-3AD203B41FA5}">
                      <a16:colId xmlns:a16="http://schemas.microsoft.com/office/drawing/2014/main" val="3236682990"/>
                    </a:ext>
                  </a:extLst>
                </a:gridCol>
                <a:gridCol w="784034">
                  <a:extLst>
                    <a:ext uri="{9D8B030D-6E8A-4147-A177-3AD203B41FA5}">
                      <a16:colId xmlns:a16="http://schemas.microsoft.com/office/drawing/2014/main" val="916217696"/>
                    </a:ext>
                  </a:extLst>
                </a:gridCol>
                <a:gridCol w="784034">
                  <a:extLst>
                    <a:ext uri="{9D8B030D-6E8A-4147-A177-3AD203B41FA5}">
                      <a16:colId xmlns:a16="http://schemas.microsoft.com/office/drawing/2014/main" val="1830696169"/>
                    </a:ext>
                  </a:extLst>
                </a:gridCol>
              </a:tblGrid>
              <a:tr h="222796">
                <a:tc>
                  <a:txBody>
                    <a:bodyPr/>
                    <a:lstStyle/>
                    <a:p>
                      <a:pPr algn="ctr"/>
                      <a:endParaRPr kumimoji="1" lang="ja-JP" altLang="en-US" sz="1400" b="1">
                        <a:solidFill>
                          <a:schemeClr val="tx1"/>
                        </a:solidFill>
                      </a:endParaRPr>
                    </a:p>
                  </a:txBody>
                  <a:tcPr anchor="ctr">
                    <a:solidFill>
                      <a:schemeClr val="bg1">
                        <a:lumMod val="85000"/>
                      </a:schemeClr>
                    </a:solidFill>
                  </a:tcPr>
                </a:tc>
                <a:tc>
                  <a:txBody>
                    <a:bodyPr/>
                    <a:lstStyle/>
                    <a:p>
                      <a:pPr algn="ctr"/>
                      <a:r>
                        <a:rPr kumimoji="1" lang="ja-JP" altLang="en-US" sz="1400" b="1" dirty="0">
                          <a:solidFill>
                            <a:schemeClr val="tx1"/>
                          </a:solidFill>
                        </a:rPr>
                        <a:t>グロサリ</a:t>
                      </a:r>
                    </a:p>
                  </a:txBody>
                  <a:tcPr anchor="ctr">
                    <a:solidFill>
                      <a:srgbClr val="FFFF00"/>
                    </a:solidFill>
                  </a:tcPr>
                </a:tc>
                <a:tc>
                  <a:txBody>
                    <a:bodyPr/>
                    <a:lstStyle/>
                    <a:p>
                      <a:pPr algn="ctr"/>
                      <a:r>
                        <a:rPr kumimoji="1" lang="ja-JP" altLang="en-US" sz="1400" b="1" dirty="0">
                          <a:solidFill>
                            <a:schemeClr val="tx1"/>
                          </a:solidFill>
                        </a:rPr>
                        <a:t>リカー</a:t>
                      </a:r>
                    </a:p>
                  </a:txBody>
                  <a:tcPr anchor="ctr">
                    <a:solidFill>
                      <a:srgbClr val="FFFF00"/>
                    </a:solidFill>
                  </a:tcPr>
                </a:tc>
                <a:tc>
                  <a:txBody>
                    <a:bodyPr/>
                    <a:lstStyle/>
                    <a:p>
                      <a:pPr algn="ctr"/>
                      <a:r>
                        <a:rPr kumimoji="1" lang="ja-JP" altLang="en-US" sz="1400" b="1" dirty="0">
                          <a:solidFill>
                            <a:schemeClr val="tx1"/>
                          </a:solidFill>
                        </a:rPr>
                        <a:t>デイリー</a:t>
                      </a:r>
                    </a:p>
                  </a:txBody>
                  <a:tcPr anchor="ctr">
                    <a:solidFill>
                      <a:srgbClr val="FFFF00"/>
                    </a:solidFill>
                  </a:tcPr>
                </a:tc>
                <a:tc>
                  <a:txBody>
                    <a:bodyPr/>
                    <a:lstStyle/>
                    <a:p>
                      <a:pPr algn="ctr"/>
                      <a:r>
                        <a:rPr kumimoji="1" lang="ja-JP" altLang="en-US" sz="1400" b="1">
                          <a:solidFill>
                            <a:schemeClr val="tx1"/>
                          </a:solidFill>
                        </a:rPr>
                        <a:t>デリコン</a:t>
                      </a:r>
                    </a:p>
                  </a:txBody>
                  <a:tcPr anchor="ctr">
                    <a:solidFill>
                      <a:srgbClr val="FFFF00"/>
                    </a:solidFill>
                  </a:tcPr>
                </a:tc>
                <a:tc>
                  <a:txBody>
                    <a:bodyPr/>
                    <a:lstStyle/>
                    <a:p>
                      <a:pPr algn="ctr"/>
                      <a:r>
                        <a:rPr kumimoji="1" lang="ja-JP" altLang="en-US" sz="1400" b="1">
                          <a:solidFill>
                            <a:schemeClr val="tx1"/>
                          </a:solidFill>
                        </a:rPr>
                        <a:t>農産</a:t>
                      </a:r>
                    </a:p>
                  </a:txBody>
                  <a:tcPr anchor="ctr">
                    <a:solidFill>
                      <a:schemeClr val="bg1">
                        <a:lumMod val="85000"/>
                      </a:schemeClr>
                    </a:solidFill>
                  </a:tcPr>
                </a:tc>
                <a:tc>
                  <a:txBody>
                    <a:bodyPr/>
                    <a:lstStyle/>
                    <a:p>
                      <a:pPr algn="ctr"/>
                      <a:r>
                        <a:rPr kumimoji="1" lang="ja-JP" altLang="en-US" sz="1400" b="1">
                          <a:solidFill>
                            <a:schemeClr val="tx1"/>
                          </a:solidFill>
                        </a:rPr>
                        <a:t>水産</a:t>
                      </a:r>
                    </a:p>
                  </a:txBody>
                  <a:tcPr anchor="ctr">
                    <a:solidFill>
                      <a:schemeClr val="bg1">
                        <a:lumMod val="85000"/>
                      </a:schemeClr>
                    </a:solidFill>
                  </a:tcPr>
                </a:tc>
                <a:tc>
                  <a:txBody>
                    <a:bodyPr/>
                    <a:lstStyle/>
                    <a:p>
                      <a:pPr algn="ctr"/>
                      <a:r>
                        <a:rPr kumimoji="1" lang="ja-JP" altLang="en-US" sz="1400" b="1">
                          <a:solidFill>
                            <a:schemeClr val="tx1"/>
                          </a:solidFill>
                        </a:rPr>
                        <a:t>畜産</a:t>
                      </a:r>
                    </a:p>
                  </a:txBody>
                  <a:tcPr anchor="ctr">
                    <a:solidFill>
                      <a:schemeClr val="bg1">
                        <a:lumMod val="85000"/>
                      </a:schemeClr>
                    </a:solidFill>
                  </a:tcPr>
                </a:tc>
                <a:tc>
                  <a:txBody>
                    <a:bodyPr/>
                    <a:lstStyle/>
                    <a:p>
                      <a:pPr algn="ctr"/>
                      <a:r>
                        <a:rPr kumimoji="1" lang="ja-JP" altLang="en-US" sz="1400" b="1">
                          <a:solidFill>
                            <a:schemeClr val="tx1"/>
                          </a:solidFill>
                        </a:rPr>
                        <a:t>デリカ</a:t>
                      </a:r>
                    </a:p>
                  </a:txBody>
                  <a:tcPr anchor="ctr">
                    <a:solidFill>
                      <a:schemeClr val="bg1">
                        <a:lumMod val="85000"/>
                      </a:schemeClr>
                    </a:solidFill>
                  </a:tcPr>
                </a:tc>
                <a:tc>
                  <a:txBody>
                    <a:bodyPr/>
                    <a:lstStyle/>
                    <a:p>
                      <a:pPr algn="ctr"/>
                      <a:r>
                        <a:rPr kumimoji="1" lang="ja-JP" altLang="en-US" sz="1400" b="1">
                          <a:solidFill>
                            <a:schemeClr val="tx1"/>
                          </a:solidFill>
                        </a:rPr>
                        <a:t>衣住</a:t>
                      </a:r>
                    </a:p>
                  </a:txBody>
                  <a:tcPr anchor="ctr">
                    <a:solidFill>
                      <a:schemeClr val="bg1">
                        <a:lumMod val="85000"/>
                      </a:schemeClr>
                    </a:solidFill>
                  </a:tcPr>
                </a:tc>
                <a:extLst>
                  <a:ext uri="{0D108BD9-81ED-4DB2-BD59-A6C34878D82A}">
                    <a16:rowId xmlns:a16="http://schemas.microsoft.com/office/drawing/2014/main" val="2790564028"/>
                  </a:ext>
                </a:extLst>
              </a:tr>
              <a:tr h="3341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chemeClr val="tx1"/>
                          </a:solidFill>
                          <a:effectLst/>
                          <a:uLnTx/>
                          <a:uFillTx/>
                          <a:latin typeface="Meiryo UI"/>
                          <a:ea typeface="Meiryo UI"/>
                          <a:cs typeface="+mn-cs"/>
                        </a:rPr>
                        <a:t>摘み取り・</a:t>
                      </a:r>
                      <a:endParaRPr kumimoji="1" lang="en-US" altLang="ja-JP" sz="1200" b="1" i="0" u="none" strike="noStrike" kern="1200" cap="none" spc="0" normalizeH="0" baseline="0" noProof="0" dirty="0">
                        <a:ln>
                          <a:noFill/>
                        </a:ln>
                        <a:solidFill>
                          <a:schemeClr val="tx1"/>
                        </a:solidFill>
                        <a:effectLst/>
                        <a:uLnTx/>
                        <a:uFillTx/>
                        <a:latin typeface="Meiryo UI"/>
                        <a:ea typeface="Meiryo UI"/>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chemeClr val="tx1"/>
                          </a:solidFill>
                          <a:effectLst/>
                          <a:uLnTx/>
                          <a:uFillTx/>
                          <a:latin typeface="Meiryo UI"/>
                          <a:ea typeface="Meiryo UI"/>
                          <a:cs typeface="+mn-cs"/>
                        </a:rPr>
                        <a:t>レーン</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chemeClr val="tx1"/>
                          </a:solidFill>
                          <a:effectLst/>
                          <a:uLnTx/>
                          <a:uFillTx/>
                          <a:latin typeface="+mn-lt"/>
                          <a:ea typeface="+mn-ea"/>
                          <a:cs typeface="+mn-cs"/>
                        </a:rPr>
                        <a:t>ﾃﾞｼﾞﾀﾙﾋﾟｯｷﾝｸﾞ</a:t>
                      </a:r>
                    </a:p>
                  </a:txBody>
                  <a:tcPr anchor="ct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chemeClr val="tx1"/>
                          </a:solidFill>
                          <a:effectLst/>
                          <a:uLnTx/>
                          <a:uFillTx/>
                          <a:latin typeface="+mn-lt"/>
                          <a:ea typeface="+mn-ea"/>
                          <a:cs typeface="+mn-cs"/>
                        </a:rPr>
                        <a:t>ﾃﾞｼﾞﾀﾙﾋﾟｯｷﾝｸﾞ</a:t>
                      </a:r>
                    </a:p>
                  </a:txBody>
                  <a:tcPr anchor="ct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chemeClr val="tx1"/>
                          </a:solidFill>
                          <a:effectLst/>
                          <a:uLnTx/>
                          <a:uFillTx/>
                          <a:latin typeface="+mn-lt"/>
                          <a:ea typeface="+mn-ea"/>
                          <a:cs typeface="+mn-cs"/>
                        </a:rPr>
                        <a:t>ﾃﾞｼﾞﾀﾙﾋﾟｯｷﾝｸﾞ</a:t>
                      </a:r>
                    </a:p>
                  </a:txBody>
                  <a:tcPr anchor="ct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chemeClr val="tx1"/>
                          </a:solidFill>
                          <a:effectLst/>
                          <a:uLnTx/>
                          <a:uFillTx/>
                          <a:latin typeface="+mn-lt"/>
                          <a:ea typeface="+mn-ea"/>
                          <a:cs typeface="+mn-cs"/>
                        </a:rPr>
                        <a:t>ﾃﾞｼﾞﾀﾙﾋﾟｯｷﾝｸﾞ</a:t>
                      </a:r>
                    </a:p>
                  </a:txBody>
                  <a:tcPr anchor="ct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chemeClr val="tx1"/>
                          </a:solidFill>
                          <a:effectLst/>
                          <a:uLnTx/>
                          <a:uFillTx/>
                          <a:latin typeface="Meiryo UI"/>
                          <a:ea typeface="Meiryo UI"/>
                          <a:cs typeface="+mn-cs"/>
                        </a:rPr>
                        <a:t>紙</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chemeClr val="tx1"/>
                          </a:solidFill>
                          <a:effectLst/>
                          <a:uLnTx/>
                          <a:uFillTx/>
                          <a:latin typeface="Meiryo UI"/>
                          <a:ea typeface="Meiryo UI"/>
                          <a:cs typeface="+mn-cs"/>
                        </a:rPr>
                        <a:t>紙</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chemeClr val="tx1"/>
                          </a:solidFill>
                          <a:effectLst/>
                          <a:uLnTx/>
                          <a:uFillTx/>
                          <a:latin typeface="Meiryo UI"/>
                          <a:ea typeface="Meiryo UI"/>
                          <a:cs typeface="+mn-cs"/>
                        </a:rPr>
                        <a:t>紙</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chemeClr val="tx1"/>
                          </a:solidFill>
                          <a:effectLst/>
                          <a:uLnTx/>
                          <a:uFillTx/>
                          <a:latin typeface="Meiryo UI"/>
                          <a:ea typeface="Meiryo UI"/>
                          <a:cs typeface="+mn-cs"/>
                        </a:rPr>
                        <a:t>紙</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chemeClr val="tx1"/>
                          </a:solidFill>
                          <a:effectLst/>
                          <a:uLnTx/>
                          <a:uFillTx/>
                          <a:latin typeface="Meiryo UI"/>
                          <a:ea typeface="Meiryo UI"/>
                          <a:cs typeface="+mn-cs"/>
                        </a:rPr>
                        <a:t>紙</a:t>
                      </a:r>
                    </a:p>
                  </a:txBody>
                  <a:tcPr anchor="ctr"/>
                </a:tc>
                <a:extLst>
                  <a:ext uri="{0D108BD9-81ED-4DB2-BD59-A6C34878D82A}">
                    <a16:rowId xmlns:a16="http://schemas.microsoft.com/office/drawing/2014/main" val="2598364444"/>
                  </a:ext>
                </a:extLst>
              </a:tr>
            </a:tbl>
          </a:graphicData>
        </a:graphic>
      </p:graphicFrame>
      <p:sp>
        <p:nvSpPr>
          <p:cNvPr id="47" name="正方形/長方形 46">
            <a:extLst>
              <a:ext uri="{FF2B5EF4-FFF2-40B4-BE49-F238E27FC236}">
                <a16:creationId xmlns:a16="http://schemas.microsoft.com/office/drawing/2014/main" id="{3C09FA80-B0A9-4A99-AFBD-B1B40466C907}"/>
              </a:ext>
            </a:extLst>
          </p:cNvPr>
          <p:cNvSpPr/>
          <p:nvPr/>
        </p:nvSpPr>
        <p:spPr bwMode="auto">
          <a:xfrm>
            <a:off x="646556" y="4351968"/>
            <a:ext cx="4792220" cy="300361"/>
          </a:xfrm>
          <a:prstGeom prst="rect">
            <a:avLst/>
          </a:prstGeom>
          <a:noFill/>
          <a:ln w="635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1" lang="ja-JP" altLang="en-US" sz="1600" b="1" i="0" u="sng" strike="noStrike" kern="1200" cap="none" spc="0" normalizeH="0" baseline="0" noProof="0" dirty="0">
                <a:ln>
                  <a:noFill/>
                </a:ln>
                <a:solidFill>
                  <a:prstClr val="black"/>
                </a:solidFill>
                <a:effectLst/>
                <a:uLnTx/>
                <a:uFillTx/>
                <a:latin typeface="Meiryo UI"/>
                <a:ea typeface="Meiryo UI"/>
                <a:cs typeface="Arial" panose="020B0604020202020204" pitchFamily="34" charset="0"/>
              </a:rPr>
              <a:t>・売場ピッキング（デジタル）運用範囲</a:t>
            </a:r>
          </a:p>
        </p:txBody>
      </p:sp>
      <p:sp>
        <p:nvSpPr>
          <p:cNvPr id="5" name="正方形/長方形 4"/>
          <p:cNvSpPr/>
          <p:nvPr/>
        </p:nvSpPr>
        <p:spPr bwMode="auto">
          <a:xfrm>
            <a:off x="1477818" y="4686184"/>
            <a:ext cx="3195782" cy="762000"/>
          </a:xfrm>
          <a:prstGeom prst="rect">
            <a:avLst/>
          </a:prstGeom>
          <a:noFill/>
          <a:ln w="38100" cmpd="sng">
            <a:solidFill>
              <a:srgbClr val="FF0000"/>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sp>
        <p:nvSpPr>
          <p:cNvPr id="33" name="正方形/長方形 32"/>
          <p:cNvSpPr/>
          <p:nvPr/>
        </p:nvSpPr>
        <p:spPr bwMode="auto">
          <a:xfrm>
            <a:off x="646556" y="5469747"/>
            <a:ext cx="7121523" cy="321392"/>
          </a:xfrm>
          <a:prstGeom prst="rect">
            <a:avLst/>
          </a:prstGeom>
          <a:solidFill>
            <a:schemeClr val="bg1"/>
          </a:solid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r>
              <a:rPr kumimoji="1" lang="en-US" altLang="ja-JP" sz="1600" b="1" dirty="0">
                <a:ea typeface="+mn-ea"/>
                <a:cs typeface="Arial" panose="020B0604020202020204" pitchFamily="34" charset="0"/>
              </a:rPr>
              <a:t>※</a:t>
            </a:r>
            <a:r>
              <a:rPr kumimoji="1" lang="ja-JP" altLang="en-US" sz="1600" b="1" dirty="0">
                <a:ea typeface="+mn-ea"/>
                <a:cs typeface="Arial" panose="020B0604020202020204" pitchFamily="34" charset="0"/>
              </a:rPr>
              <a:t>上記以外にも、店舗判断でステープル商品の部門を追加可能。</a:t>
            </a:r>
          </a:p>
        </p:txBody>
      </p:sp>
      <p:sp>
        <p:nvSpPr>
          <p:cNvPr id="26" name="正方形/長方形 25">
            <a:extLst>
              <a:ext uri="{FF2B5EF4-FFF2-40B4-BE49-F238E27FC236}">
                <a16:creationId xmlns:a16="http://schemas.microsoft.com/office/drawing/2014/main" id="{220DC6A5-82AD-4577-A619-02A3BCBDD7AC}"/>
              </a:ext>
            </a:extLst>
          </p:cNvPr>
          <p:cNvSpPr/>
          <p:nvPr/>
        </p:nvSpPr>
        <p:spPr bwMode="auto">
          <a:xfrm>
            <a:off x="335558" y="5889450"/>
            <a:ext cx="8466685" cy="656323"/>
          </a:xfrm>
          <a:prstGeom prst="rect">
            <a:avLst/>
          </a:prstGeom>
          <a:solidFill>
            <a:srgbClr val="002060"/>
          </a:solidFill>
          <a:ln w="19050" cap="flat" cmpd="sng" algn="ctr">
            <a:noFill/>
            <a:prstDash val="solid"/>
            <a:round/>
            <a:headEnd type="none" w="med" len="med"/>
            <a:tailEnd type="none" w="med" len="med"/>
          </a:ln>
          <a:effectLst/>
        </p:spPr>
        <p:txBody>
          <a:bodyPr vert="horz" wrap="square" lIns="36000" tIns="36000" rIns="0" bIns="3600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ja-JP" altLang="en-US" sz="2000" b="1" dirty="0">
                <a:solidFill>
                  <a:prstClr val="white"/>
                </a:solidFill>
                <a:latin typeface="Meiryo UI"/>
                <a:ea typeface="Meiryo UI"/>
                <a:cs typeface="Arial" panose="020B0604020202020204" pitchFamily="34" charset="0"/>
              </a:rPr>
              <a:t>カット台車、トロ箱（冷蔵・冷凍）を用いて売場内で商品をピッキング、</a:t>
            </a:r>
            <a:endParaRPr lang="en-US" altLang="ja-JP" sz="2000" b="1" dirty="0">
              <a:solidFill>
                <a:prstClr val="white"/>
              </a:solidFill>
              <a:latin typeface="Meiryo UI"/>
              <a:ea typeface="Meiryo UI"/>
              <a:cs typeface="Arial" panose="020B0604020202020204"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2000" b="1" i="0" u="none" strike="noStrike" kern="1200" cap="none" spc="0" normalizeH="0" baseline="0" noProof="0" dirty="0">
                <a:ln>
                  <a:noFill/>
                </a:ln>
                <a:solidFill>
                  <a:prstClr val="white"/>
                </a:solidFill>
                <a:effectLst/>
                <a:uLnTx/>
                <a:uFillTx/>
                <a:latin typeface="Meiryo UI"/>
                <a:ea typeface="Meiryo UI"/>
                <a:cs typeface="Arial" panose="020B0604020202020204" pitchFamily="34" charset="0"/>
              </a:rPr>
              <a:t>ネットスーパー作業場での商品受渡は従来通り。</a:t>
            </a:r>
            <a:endParaRPr kumimoji="1" lang="en-US" altLang="ja-JP" sz="2000" b="1" i="0" u="none" strike="noStrike" kern="1200" cap="none" spc="0" normalizeH="0" baseline="0" noProof="0" dirty="0">
              <a:ln>
                <a:noFill/>
              </a:ln>
              <a:solidFill>
                <a:prstClr val="white"/>
              </a:solidFill>
              <a:effectLst/>
              <a:uLnTx/>
              <a:uFillTx/>
              <a:latin typeface="Meiryo UI"/>
              <a:ea typeface="Meiryo UI"/>
              <a:cs typeface="Arial" panose="020B0604020202020204" pitchFamily="34" charset="0"/>
            </a:endParaRPr>
          </a:p>
        </p:txBody>
      </p:sp>
    </p:spTree>
    <p:extLst>
      <p:ext uri="{BB962C8B-B14F-4D97-AF65-F5344CB8AC3E}">
        <p14:creationId xmlns:p14="http://schemas.microsoft.com/office/powerpoint/2010/main" val="2079386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p:cNvSpPr/>
          <p:nvPr/>
        </p:nvSpPr>
        <p:spPr bwMode="auto">
          <a:xfrm>
            <a:off x="314012" y="952886"/>
            <a:ext cx="8568952" cy="798791"/>
          </a:xfrm>
          <a:prstGeom prst="rect">
            <a:avLst/>
          </a:prstGeom>
          <a:solidFill>
            <a:srgbClr val="203464"/>
          </a:solidFill>
          <a:ln w="38100" cmpd="sng" algn="ctr">
            <a:noFill/>
            <a:miter lim="800000"/>
            <a:headEnd/>
            <a:tailEnd/>
          </a:ln>
          <a:effectLst/>
        </p:spPr>
        <p:txBody>
          <a:bodyPr rtlCol="0" anchor="ctr">
            <a:noAutofit/>
          </a:bodyPr>
          <a:lstStyle/>
          <a:p>
            <a:pPr algn="ctr"/>
            <a:r>
              <a:rPr lang="ja-JP" altLang="en-US" sz="3200" dirty="0">
                <a:solidFill>
                  <a:schemeClr val="bg1"/>
                </a:solidFill>
                <a:latin typeface="Meiryo UI" panose="020B0604030504040204" pitchFamily="50" charset="-128"/>
                <a:ea typeface="Meiryo UI" panose="020B0604030504040204" pitchFamily="50" charset="-128"/>
              </a:rPr>
              <a:t>ネット作業場での流れ</a:t>
            </a:r>
            <a:r>
              <a:rPr lang="en-US" altLang="ja-JP" sz="1600" dirty="0">
                <a:solidFill>
                  <a:schemeClr val="bg1"/>
                </a:solidFill>
                <a:latin typeface="Meiryo UI" panose="020B0604030504040204" pitchFamily="50" charset="-128"/>
                <a:ea typeface="Meiryo UI" panose="020B0604030504040204" pitchFamily="50" charset="-128"/>
              </a:rPr>
              <a:t>(</a:t>
            </a:r>
            <a:r>
              <a:rPr lang="ja-JP" altLang="en-US" sz="1600" dirty="0">
                <a:solidFill>
                  <a:schemeClr val="bg1"/>
                </a:solidFill>
                <a:latin typeface="Meiryo UI" panose="020B0604030504040204" pitchFamily="50" charset="-128"/>
                <a:ea typeface="Meiryo UI" panose="020B0604030504040204" pitchFamily="50" charset="-128"/>
              </a:rPr>
              <a:t>各便の全体像）</a:t>
            </a:r>
            <a:endParaRPr kumimoji="1" lang="en-US" altLang="ja-JP" sz="1600" dirty="0">
              <a:solidFill>
                <a:schemeClr val="bg1"/>
              </a:solidFill>
              <a:effectLst/>
              <a:latin typeface="Meiryo UI" panose="020B0604030504040204" pitchFamily="50" charset="-128"/>
              <a:ea typeface="Meiryo UI" panose="020B0604030504040204" pitchFamily="50" charset="-128"/>
            </a:endParaRPr>
          </a:p>
          <a:p>
            <a:pPr algn="ctr"/>
            <a:r>
              <a:rPr lang="ja-JP" altLang="en-US" b="1" dirty="0">
                <a:solidFill>
                  <a:srgbClr val="FFFF00"/>
                </a:solidFill>
                <a:latin typeface="Meiryo UI" panose="020B0604030504040204" pitchFamily="50" charset="-128"/>
                <a:ea typeface="Meiryo UI" panose="020B0604030504040204" pitchFamily="50" charset="-128"/>
              </a:rPr>
              <a:t>オレンジ　⇒　デジタルピッキングで新たに実施すること</a:t>
            </a:r>
            <a:endParaRPr lang="en-US" altLang="ja-JP" b="1" dirty="0">
              <a:solidFill>
                <a:srgbClr val="FFFF00"/>
              </a:solidFill>
              <a:latin typeface="Meiryo UI" panose="020B0604030504040204" pitchFamily="50" charset="-128"/>
              <a:ea typeface="Meiryo UI" panose="020B0604030504040204" pitchFamily="50" charset="-128"/>
            </a:endParaRPr>
          </a:p>
        </p:txBody>
      </p:sp>
      <p:sp>
        <p:nvSpPr>
          <p:cNvPr id="15" name="スライド番号プレースホルダー 1">
            <a:extLst>
              <a:ext uri="{FF2B5EF4-FFF2-40B4-BE49-F238E27FC236}">
                <a16:creationId xmlns:a16="http://schemas.microsoft.com/office/drawing/2014/main" id="{ACE3967E-A259-49D0-81AB-DA68ED5E515F}"/>
              </a:ext>
            </a:extLst>
          </p:cNvPr>
          <p:cNvSpPr txBox="1">
            <a:spLocks/>
          </p:cNvSpPr>
          <p:nvPr/>
        </p:nvSpPr>
        <p:spPr>
          <a:xfrm>
            <a:off x="6714565" y="6551968"/>
            <a:ext cx="2429435" cy="15388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914400">
              <a:defRPr/>
            </a:pPr>
            <a:r>
              <a:rPr kumimoji="1" lang="ja-JP" altLang="en-US" sz="1200" dirty="0">
                <a:solidFill>
                  <a:prstClr val="black">
                    <a:tint val="75000"/>
                  </a:prstClr>
                </a:solidFill>
                <a:latin typeface="Meiryo UI" panose="020B0604030504040204" pitchFamily="50" charset="-128"/>
                <a:ea typeface="Meiryo UI" panose="020B0604030504040204" pitchFamily="50" charset="-128"/>
              </a:rPr>
              <a:t>　　　　　</a:t>
            </a:r>
            <a:fld id="{1C1B05F8-E99D-4837-8C38-95934EDBCE75}" type="slidenum">
              <a:rPr kumimoji="1" lang="ja-JP" altLang="en-US" sz="1200" b="1" i="1" smtClean="0">
                <a:solidFill>
                  <a:prstClr val="black">
                    <a:tint val="75000"/>
                  </a:prstClr>
                </a:solidFill>
                <a:latin typeface="Meiryo UI" panose="020B0604030504040204" pitchFamily="50" charset="-128"/>
                <a:ea typeface="Meiryo UI" panose="020B0604030504040204" pitchFamily="50" charset="-128"/>
              </a:rPr>
              <a:pPr algn="r" defTabSz="914400">
                <a:defRPr/>
              </a:pPr>
              <a:t>17</a:t>
            </a:fld>
            <a:endParaRPr kumimoji="1" lang="ja-JP" altLang="en-US" sz="1200" b="1" i="1" dirty="0">
              <a:solidFill>
                <a:prstClr val="black">
                  <a:tint val="75000"/>
                </a:prstClr>
              </a:solidFill>
              <a:latin typeface="Meiryo UI" panose="020B0604030504040204" pitchFamily="50" charset="-128"/>
              <a:ea typeface="Meiryo UI" panose="020B0604030504040204" pitchFamily="50" charset="-128"/>
            </a:endParaRPr>
          </a:p>
        </p:txBody>
      </p:sp>
      <p:sp>
        <p:nvSpPr>
          <p:cNvPr id="16" name="タイトル 2">
            <a:extLst>
              <a:ext uri="{FF2B5EF4-FFF2-40B4-BE49-F238E27FC236}">
                <a16:creationId xmlns:a16="http://schemas.microsoft.com/office/drawing/2014/main" id="{EDEE6EAC-70B9-496B-976B-3CB0BBA99222}"/>
              </a:ext>
            </a:extLst>
          </p:cNvPr>
          <p:cNvSpPr>
            <a:spLocks noGrp="1"/>
          </p:cNvSpPr>
          <p:nvPr>
            <p:ph type="title"/>
          </p:nvPr>
        </p:nvSpPr>
        <p:spPr>
          <a:xfrm>
            <a:off x="341756" y="88265"/>
            <a:ext cx="8472043" cy="764253"/>
          </a:xfrm>
        </p:spPr>
        <p:txBody>
          <a:bodyPr>
            <a:normAutofit/>
          </a:bodyPr>
          <a:lstStyle/>
          <a:p>
            <a:r>
              <a:rPr lang="ja-JP" altLang="en-US" dirty="0"/>
              <a:t>上越店　作業場オペレーション（総量摘取り</a:t>
            </a:r>
            <a:r>
              <a:rPr lang="en-US" altLang="ja-JP" dirty="0"/>
              <a:t>/</a:t>
            </a:r>
            <a:r>
              <a:rPr lang="ja-JP" altLang="en-US" dirty="0"/>
              <a:t>紙部門の消込無し）</a:t>
            </a:r>
            <a:endParaRPr kumimoji="1" lang="ja-JP" altLang="en-US" dirty="0"/>
          </a:p>
        </p:txBody>
      </p:sp>
      <p:sp>
        <p:nvSpPr>
          <p:cNvPr id="12" name="テキスト ボックス 11">
            <a:extLst>
              <a:ext uri="{FF2B5EF4-FFF2-40B4-BE49-F238E27FC236}">
                <a16:creationId xmlns:a16="http://schemas.microsoft.com/office/drawing/2014/main" id="{47904CCB-905C-4EC9-A280-3A937E35EA27}"/>
              </a:ext>
            </a:extLst>
          </p:cNvPr>
          <p:cNvSpPr txBox="1"/>
          <p:nvPr/>
        </p:nvSpPr>
        <p:spPr>
          <a:xfrm>
            <a:off x="7111716" y="4732867"/>
            <a:ext cx="1803400" cy="1672242"/>
          </a:xfrm>
          <a:prstGeom prst="rect">
            <a:avLst/>
          </a:prstGeom>
          <a:noFill/>
          <a:ln>
            <a:solidFill>
              <a:srgbClr val="FFFFFF"/>
            </a:solidFill>
          </a:ln>
        </p:spPr>
        <p:txBody>
          <a:bodyPr wrap="square" rtlCol="0">
            <a:noAutofit/>
          </a:bodyPr>
          <a:lstStyle/>
          <a:p>
            <a:pPr lvl="0" algn="just"/>
            <a:r>
              <a:rPr kumimoji="1" lang="ja-JP" altLang="en-US" sz="1600" dirty="0"/>
              <a:t>☆重要☆</a:t>
            </a:r>
            <a:endParaRPr kumimoji="1" lang="en-US" altLang="ja-JP" sz="1600" dirty="0"/>
          </a:p>
          <a:p>
            <a:pPr lvl="0" algn="just"/>
            <a:r>
              <a:rPr kumimoji="1" lang="en-US" altLang="ja-JP" sz="1600" dirty="0" err="1"/>
              <a:t>VicMax</a:t>
            </a:r>
            <a:r>
              <a:rPr kumimoji="1" lang="ja-JP" altLang="en-US" sz="1600" dirty="0"/>
              <a:t>を使った修正、納品書・領収書は梱包作業（</a:t>
            </a:r>
            <a:r>
              <a:rPr kumimoji="1" lang="en-US" altLang="ja-JP" sz="1600" dirty="0"/>
              <a:t>HHT</a:t>
            </a:r>
            <a:r>
              <a:rPr kumimoji="1" lang="ja-JP" altLang="en-US" sz="1600" dirty="0"/>
              <a:t>で行う個口入力）の後です。</a:t>
            </a:r>
            <a:endParaRPr kumimoji="1" lang="en-US" altLang="ja-JP" sz="1600" dirty="0"/>
          </a:p>
          <a:p>
            <a:pPr lvl="0" algn="just"/>
            <a:endParaRPr kumimoji="1" lang="en-US" altLang="ja-JP" sz="1600" dirty="0"/>
          </a:p>
        </p:txBody>
      </p:sp>
      <p:pic>
        <p:nvPicPr>
          <p:cNvPr id="17" name="Picture 16" descr="image.png"/>
          <p:cNvPicPr>
            <a:picLocks noChangeAspect="1"/>
          </p:cNvPicPr>
          <p:nvPr/>
        </p:nvPicPr>
        <p:blipFill>
          <a:blip r:embed="rId2"/>
          <a:stretch>
            <a:fillRect/>
          </a:stretch>
        </p:blipFill>
        <p:spPr>
          <a:xfrm>
            <a:off x="644324" y="1976757"/>
            <a:ext cx="8169476" cy="1894825"/>
          </a:xfrm>
          <a:prstGeom prst="rect">
            <a:avLst/>
          </a:prstGeom>
        </p:spPr>
      </p:pic>
      <p:pic>
        <p:nvPicPr>
          <p:cNvPr id="18" name="Picture 17" descr="image.png"/>
          <p:cNvPicPr>
            <a:picLocks noChangeAspect="1"/>
          </p:cNvPicPr>
          <p:nvPr/>
        </p:nvPicPr>
        <p:blipFill>
          <a:blip r:embed="rId3"/>
          <a:stretch>
            <a:fillRect/>
          </a:stretch>
        </p:blipFill>
        <p:spPr>
          <a:xfrm>
            <a:off x="644324" y="3961341"/>
            <a:ext cx="6366076" cy="2443768"/>
          </a:xfrm>
          <a:prstGeom prst="rect">
            <a:avLst/>
          </a:prstGeom>
        </p:spPr>
      </p:pic>
    </p:spTree>
    <p:extLst>
      <p:ext uri="{BB962C8B-B14F-4D97-AF65-F5344CB8AC3E}">
        <p14:creationId xmlns:p14="http://schemas.microsoft.com/office/powerpoint/2010/main" val="2472948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tint val="75000"/>
                  </a:prstClr>
                </a:solidFill>
                <a:effectLst/>
                <a:uLnTx/>
                <a:uFillTx/>
                <a:latin typeface="Meiryo UI" panose="020B0604030504040204" pitchFamily="50" charset="-128"/>
                <a:ea typeface="Meiryo UI" panose="020B0604030504040204" pitchFamily="50" charset="-128"/>
              </a:rPr>
              <a:t>　　　　　</a:t>
            </a:r>
            <a:fld id="{1C1B05F8-E99D-4837-8C38-95934EDBCE75}" type="slidenum">
              <a:rPr kumimoji="1" lang="ja-JP" altLang="en-US" sz="1200" b="1" i="1" u="none" strike="noStrike" kern="1200" cap="none" spc="0" normalizeH="0" baseline="0" noProof="0" smtClean="0">
                <a:ln>
                  <a:noFill/>
                </a:ln>
                <a:solidFill>
                  <a:prstClr val="black">
                    <a:tint val="75000"/>
                  </a:prstClr>
                </a:solidFill>
                <a:effectLst/>
                <a:uLnTx/>
                <a:uFillTx/>
                <a:latin typeface="Meiryo UI" panose="020B0604030504040204" pitchFamily="50" charset="-128"/>
                <a:ea typeface="Meiryo UI" panose="020B0604030504040204" pitchFamily="50" charset="-128"/>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ja-JP" altLang="en-US" sz="1200" b="1" i="1" u="none" strike="noStrike" kern="1200" cap="none" spc="0" normalizeH="0" baseline="0" noProof="0" dirty="0">
              <a:ln>
                <a:noFill/>
              </a:ln>
              <a:solidFill>
                <a:prstClr val="black">
                  <a:tint val="75000"/>
                </a:prstClr>
              </a:solidFill>
              <a:effectLst/>
              <a:uLnTx/>
              <a:uFillTx/>
              <a:latin typeface="Meiryo UI" panose="020B0604030504040204" pitchFamily="50" charset="-128"/>
              <a:ea typeface="Meiryo UI" panose="020B0604030504040204" pitchFamily="50" charset="-128"/>
            </a:endParaRPr>
          </a:p>
        </p:txBody>
      </p:sp>
      <p:sp>
        <p:nvSpPr>
          <p:cNvPr id="3" name="タイトル 2"/>
          <p:cNvSpPr>
            <a:spLocks noGrp="1"/>
          </p:cNvSpPr>
          <p:nvPr>
            <p:ph type="title"/>
          </p:nvPr>
        </p:nvSpPr>
        <p:spPr>
          <a:xfrm>
            <a:off x="304800" y="88265"/>
            <a:ext cx="8065741" cy="764253"/>
          </a:xfrm>
        </p:spPr>
        <p:txBody>
          <a:bodyPr>
            <a:normAutofit/>
          </a:bodyPr>
          <a:lstStyle/>
          <a:p>
            <a:r>
              <a:rPr lang="ja-JP" altLang="en-US" sz="2000" dirty="0"/>
              <a:t>上越店　売場ピッキング区間①</a:t>
            </a:r>
            <a:r>
              <a:rPr lang="ja-JP" altLang="en-US" sz="1700" dirty="0"/>
              <a:t>＊記載以外は紙のピッキングリストを使用</a:t>
            </a:r>
            <a:endParaRPr kumimoji="1" lang="ja-JP" altLang="en-US" sz="1700" dirty="0"/>
          </a:p>
        </p:txBody>
      </p:sp>
      <p:sp>
        <p:nvSpPr>
          <p:cNvPr id="6" name="正方形/長方形 5">
            <a:extLst>
              <a:ext uri="{FF2B5EF4-FFF2-40B4-BE49-F238E27FC236}">
                <a16:creationId xmlns:a16="http://schemas.microsoft.com/office/drawing/2014/main" id="{C94B7275-5B46-48A1-BD90-82DE45C6CB92}"/>
              </a:ext>
            </a:extLst>
          </p:cNvPr>
          <p:cNvSpPr/>
          <p:nvPr/>
        </p:nvSpPr>
        <p:spPr bwMode="auto">
          <a:xfrm>
            <a:off x="335556" y="962300"/>
            <a:ext cx="8466685" cy="656323"/>
          </a:xfrm>
          <a:prstGeom prst="rect">
            <a:avLst/>
          </a:prstGeom>
          <a:solidFill>
            <a:srgbClr val="002060"/>
          </a:solidFill>
          <a:ln w="19050" cap="flat" cmpd="sng" algn="ctr">
            <a:noFill/>
            <a:prstDash val="solid"/>
            <a:round/>
            <a:headEnd type="none" w="med" len="med"/>
            <a:tailEnd type="none" w="med" len="med"/>
          </a:ln>
          <a:effectLst/>
        </p:spPr>
        <p:txBody>
          <a:bodyPr vert="horz" wrap="square" lIns="36000" tIns="36000" rIns="0" bIns="3600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2000" b="1" i="0" u="none" strike="noStrike" kern="1200" cap="none" spc="0" normalizeH="0" baseline="0" noProof="0" dirty="0">
                <a:ln>
                  <a:noFill/>
                </a:ln>
                <a:solidFill>
                  <a:prstClr val="white"/>
                </a:solidFill>
                <a:effectLst/>
                <a:uLnTx/>
                <a:uFillTx/>
                <a:latin typeface="Meiryo UI"/>
                <a:ea typeface="Meiryo UI"/>
                <a:cs typeface="Arial" panose="020B0604020202020204" pitchFamily="34" charset="0"/>
              </a:rPr>
              <a:t>グロッサリーは区間を１つ、リカー・カフェランテで１つに設定。</a:t>
            </a:r>
            <a:endParaRPr kumimoji="1" lang="en-US" altLang="ja-JP" sz="2000" b="1" i="0" u="none" strike="noStrike" kern="1200" cap="none" spc="0" normalizeH="0" baseline="0" noProof="0" dirty="0">
              <a:ln>
                <a:noFill/>
              </a:ln>
              <a:solidFill>
                <a:srgbClr val="FFFF00"/>
              </a:solidFill>
              <a:effectLst/>
              <a:uLnTx/>
              <a:uFillTx/>
              <a:latin typeface="Meiryo UI"/>
              <a:ea typeface="Meiryo UI"/>
              <a:cs typeface="Arial" panose="020B0604020202020204"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2000" b="1" i="0" u="none" strike="noStrike" kern="1200" cap="none" spc="0" normalizeH="0" baseline="0" noProof="0" dirty="0">
                <a:ln>
                  <a:noFill/>
                </a:ln>
                <a:solidFill>
                  <a:prstClr val="white"/>
                </a:solidFill>
                <a:effectLst/>
                <a:uLnTx/>
                <a:uFillTx/>
                <a:latin typeface="Meiryo UI"/>
                <a:ea typeface="Meiryo UI"/>
                <a:cs typeface="Arial" panose="020B0604020202020204" pitchFamily="34" charset="0"/>
              </a:rPr>
              <a:t>今後の区分変更を見据えて暫定的にグロッサリー用の空の区間を準備。</a:t>
            </a:r>
            <a:endParaRPr kumimoji="1" lang="en-US" altLang="ja-JP" sz="2000" b="1" i="0" u="none" strike="noStrike" kern="1200" cap="none" spc="0" normalizeH="0" baseline="0" noProof="0" dirty="0">
              <a:ln>
                <a:noFill/>
              </a:ln>
              <a:solidFill>
                <a:prstClr val="white"/>
              </a:solidFill>
              <a:effectLst/>
              <a:uLnTx/>
              <a:uFillTx/>
              <a:latin typeface="Meiryo UI"/>
              <a:ea typeface="Meiryo UI"/>
              <a:cs typeface="Arial" panose="020B0604020202020204" pitchFamily="34" charset="0"/>
            </a:endParaRPr>
          </a:p>
        </p:txBody>
      </p:sp>
      <p:pic>
        <p:nvPicPr>
          <p:cNvPr id="7" name="Picture 6" descr="image.png"/>
          <p:cNvPicPr>
            <a:picLocks noChangeAspect="1"/>
          </p:cNvPicPr>
          <p:nvPr/>
        </p:nvPicPr>
        <p:blipFill>
          <a:blip r:embed="rId2"/>
          <a:stretch>
            <a:fillRect/>
          </a:stretch>
        </p:blipFill>
        <p:spPr>
          <a:xfrm>
            <a:off x="124351" y="1885500"/>
            <a:ext cx="8889093" cy="3985985"/>
          </a:xfrm>
          <a:prstGeom prst="rect">
            <a:avLst/>
          </a:prstGeom>
        </p:spPr>
      </p:pic>
    </p:spTree>
    <p:extLst>
      <p:ext uri="{BB962C8B-B14F-4D97-AF65-F5344CB8AC3E}">
        <p14:creationId xmlns:p14="http://schemas.microsoft.com/office/powerpoint/2010/main" val="662601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tint val="75000"/>
                  </a:prstClr>
                </a:solidFill>
                <a:effectLst/>
                <a:uLnTx/>
                <a:uFillTx/>
                <a:latin typeface="Meiryo UI" panose="020B0604030504040204" pitchFamily="50" charset="-128"/>
                <a:ea typeface="Meiryo UI" panose="020B0604030504040204" pitchFamily="50" charset="-128"/>
              </a:rPr>
              <a:t>　　　　　</a:t>
            </a:r>
            <a:fld id="{1C1B05F8-E99D-4837-8C38-95934EDBCE75}" type="slidenum">
              <a:rPr kumimoji="1" lang="ja-JP" altLang="en-US" sz="1200" b="1" i="1" u="none" strike="noStrike" kern="1200" cap="none" spc="0" normalizeH="0" baseline="0" noProof="0" smtClean="0">
                <a:ln>
                  <a:noFill/>
                </a:ln>
                <a:solidFill>
                  <a:prstClr val="black">
                    <a:tint val="75000"/>
                  </a:prstClr>
                </a:solidFill>
                <a:effectLst/>
                <a:uLnTx/>
                <a:uFillTx/>
                <a:latin typeface="Meiryo UI" panose="020B0604030504040204" pitchFamily="50" charset="-128"/>
                <a:ea typeface="Meiryo UI" panose="020B0604030504040204" pitchFamily="50" charset="-128"/>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1" lang="ja-JP" altLang="en-US" sz="1200" b="1" i="1" u="none" strike="noStrike" kern="1200" cap="none" spc="0" normalizeH="0" baseline="0" noProof="0" dirty="0">
              <a:ln>
                <a:noFill/>
              </a:ln>
              <a:solidFill>
                <a:prstClr val="black">
                  <a:tint val="75000"/>
                </a:prstClr>
              </a:solidFill>
              <a:effectLst/>
              <a:uLnTx/>
              <a:uFillTx/>
              <a:latin typeface="Meiryo UI" panose="020B0604030504040204" pitchFamily="50" charset="-128"/>
              <a:ea typeface="Meiryo UI" panose="020B0604030504040204" pitchFamily="50" charset="-128"/>
            </a:endParaRPr>
          </a:p>
        </p:txBody>
      </p:sp>
      <p:sp>
        <p:nvSpPr>
          <p:cNvPr id="3" name="タイトル 2"/>
          <p:cNvSpPr>
            <a:spLocks noGrp="1"/>
          </p:cNvSpPr>
          <p:nvPr>
            <p:ph type="title"/>
          </p:nvPr>
        </p:nvSpPr>
        <p:spPr>
          <a:xfrm>
            <a:off x="304800" y="88265"/>
            <a:ext cx="8065741" cy="764253"/>
          </a:xfrm>
        </p:spPr>
        <p:txBody>
          <a:bodyPr>
            <a:normAutofit/>
          </a:bodyPr>
          <a:lstStyle/>
          <a:p>
            <a:r>
              <a:rPr lang="ja-JP" altLang="en-US" sz="2000" dirty="0"/>
              <a:t>上越店　売場ピッキング区間②</a:t>
            </a:r>
            <a:r>
              <a:rPr lang="ja-JP" altLang="en-US" sz="1700" dirty="0"/>
              <a:t>＊記載以外は紙のピッキングリストを使用</a:t>
            </a:r>
            <a:endParaRPr kumimoji="1" lang="ja-JP" altLang="en-US" sz="1700" dirty="0"/>
          </a:p>
        </p:txBody>
      </p:sp>
      <p:sp>
        <p:nvSpPr>
          <p:cNvPr id="6" name="正方形/長方形 5">
            <a:extLst>
              <a:ext uri="{FF2B5EF4-FFF2-40B4-BE49-F238E27FC236}">
                <a16:creationId xmlns:a16="http://schemas.microsoft.com/office/drawing/2014/main" id="{99326568-0664-40DD-B606-BFE72427685A}"/>
              </a:ext>
            </a:extLst>
          </p:cNvPr>
          <p:cNvSpPr/>
          <p:nvPr/>
        </p:nvSpPr>
        <p:spPr bwMode="auto">
          <a:xfrm>
            <a:off x="335556" y="962300"/>
            <a:ext cx="8466685" cy="656323"/>
          </a:xfrm>
          <a:prstGeom prst="rect">
            <a:avLst/>
          </a:prstGeom>
          <a:solidFill>
            <a:srgbClr val="002060"/>
          </a:solidFill>
          <a:ln w="19050" cap="flat" cmpd="sng" algn="ctr">
            <a:noFill/>
            <a:prstDash val="solid"/>
            <a:round/>
            <a:headEnd type="none" w="med" len="med"/>
            <a:tailEnd type="none" w="med" len="med"/>
          </a:ln>
          <a:effectLst/>
        </p:spPr>
        <p:txBody>
          <a:bodyPr vert="horz" wrap="square" lIns="36000" tIns="36000" rIns="0" bIns="3600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2000" b="1" i="0" u="none" strike="noStrike" kern="1200" cap="none" spc="0" normalizeH="0" baseline="0" noProof="0" dirty="0">
                <a:ln>
                  <a:noFill/>
                </a:ln>
                <a:solidFill>
                  <a:prstClr val="white"/>
                </a:solidFill>
                <a:effectLst/>
                <a:uLnTx/>
                <a:uFillTx/>
                <a:latin typeface="Meiryo UI"/>
                <a:ea typeface="Meiryo UI"/>
                <a:cs typeface="Arial" panose="020B0604020202020204" pitchFamily="34" charset="0"/>
              </a:rPr>
              <a:t>デイリーは区間を４つ、デリコンは区間を１つに設定。</a:t>
            </a:r>
            <a:endParaRPr kumimoji="1" lang="en-US" altLang="ja-JP" sz="2000" b="1" i="0" u="none" strike="noStrike" kern="1200" cap="none" spc="0" normalizeH="0" baseline="0" noProof="0" dirty="0">
              <a:ln>
                <a:noFill/>
              </a:ln>
              <a:solidFill>
                <a:srgbClr val="FFFF00"/>
              </a:solidFill>
              <a:effectLst/>
              <a:uLnTx/>
              <a:uFillTx/>
              <a:latin typeface="Meiryo UI"/>
              <a:ea typeface="Meiryo UI"/>
              <a:cs typeface="Arial" panose="020B0604020202020204" pitchFamily="34" charset="0"/>
            </a:endParaRPr>
          </a:p>
        </p:txBody>
      </p:sp>
      <p:pic>
        <p:nvPicPr>
          <p:cNvPr id="7" name="Picture 6" descr="image.png"/>
          <p:cNvPicPr>
            <a:picLocks noChangeAspect="1"/>
          </p:cNvPicPr>
          <p:nvPr/>
        </p:nvPicPr>
        <p:blipFill>
          <a:blip r:embed="rId2"/>
          <a:stretch>
            <a:fillRect/>
          </a:stretch>
        </p:blipFill>
        <p:spPr>
          <a:xfrm>
            <a:off x="120723" y="1856445"/>
            <a:ext cx="8896350" cy="4203700"/>
          </a:xfrm>
          <a:prstGeom prst="rect">
            <a:avLst/>
          </a:prstGeom>
        </p:spPr>
      </p:pic>
    </p:spTree>
    <p:extLst>
      <p:ext uri="{BB962C8B-B14F-4D97-AF65-F5344CB8AC3E}">
        <p14:creationId xmlns:p14="http://schemas.microsoft.com/office/powerpoint/2010/main" val="2104198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a:extLst>
              <a:ext uri="{FF2B5EF4-FFF2-40B4-BE49-F238E27FC236}">
                <a16:creationId xmlns:a16="http://schemas.microsoft.com/office/drawing/2014/main" id="{F9AEF6B8-4FCB-4214-AD3F-45DA695C1988}"/>
              </a:ext>
            </a:extLst>
          </p:cNvPr>
          <p:cNvSpPr/>
          <p:nvPr/>
        </p:nvSpPr>
        <p:spPr bwMode="auto">
          <a:xfrm>
            <a:off x="4652900" y="5281447"/>
            <a:ext cx="4333828" cy="1535441"/>
          </a:xfrm>
          <a:prstGeom prst="rect">
            <a:avLst/>
          </a:prstGeom>
          <a:solidFill>
            <a:schemeClr val="bg1"/>
          </a:solidFill>
          <a:ln w="12700" cmpd="dbl">
            <a:solidFill>
              <a:schemeClr val="tx1"/>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sp>
        <p:nvSpPr>
          <p:cNvPr id="2" name="スライド番号プレースホルダー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tint val="75000"/>
                  </a:prstClr>
                </a:solidFill>
                <a:effectLst/>
                <a:uLnTx/>
                <a:uFillTx/>
                <a:latin typeface="Meiryo UI" panose="020B0604030504040204" pitchFamily="50" charset="-128"/>
                <a:ea typeface="Meiryo UI" panose="020B0604030504040204" pitchFamily="50" charset="-128"/>
              </a:rPr>
              <a:t>　</a:t>
            </a:r>
            <a:fld id="{1C1B05F8-E99D-4837-8C38-95934EDBCE75}" type="slidenum">
              <a:rPr kumimoji="1" lang="ja-JP" altLang="en-US" sz="1200" b="1" i="1" u="none" strike="noStrike" kern="1200" cap="none" spc="0" normalizeH="0" baseline="0" noProof="0" smtClean="0">
                <a:ln>
                  <a:noFill/>
                </a:ln>
                <a:solidFill>
                  <a:prstClr val="black">
                    <a:tint val="75000"/>
                  </a:prstClr>
                </a:solidFill>
                <a:effectLst/>
                <a:uLnTx/>
                <a:uFillTx/>
                <a:latin typeface="Meiryo UI" panose="020B0604030504040204" pitchFamily="50" charset="-128"/>
                <a:ea typeface="Meiryo UI" panose="020B0604030504040204" pitchFamily="50" charset="-128"/>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1" lang="ja-JP" altLang="en-US" sz="1200" b="1" i="1" u="none" strike="noStrike" kern="1200" cap="none" spc="0" normalizeH="0" baseline="0" noProof="0" dirty="0">
              <a:ln>
                <a:noFill/>
              </a:ln>
              <a:solidFill>
                <a:prstClr val="black">
                  <a:tint val="75000"/>
                </a:prstClr>
              </a:solidFill>
              <a:effectLst/>
              <a:uLnTx/>
              <a:uFillTx/>
              <a:latin typeface="Meiryo UI" panose="020B0604030504040204" pitchFamily="50" charset="-128"/>
              <a:ea typeface="Meiryo UI" panose="020B0604030504040204" pitchFamily="50" charset="-128"/>
            </a:endParaRPr>
          </a:p>
        </p:txBody>
      </p:sp>
      <p:sp>
        <p:nvSpPr>
          <p:cNvPr id="3" name="タイトル 2"/>
          <p:cNvSpPr>
            <a:spLocks noGrp="1"/>
          </p:cNvSpPr>
          <p:nvPr>
            <p:ph type="title"/>
          </p:nvPr>
        </p:nvSpPr>
        <p:spPr/>
        <p:txBody>
          <a:bodyPr/>
          <a:lstStyle/>
          <a:p>
            <a:r>
              <a:rPr kumimoji="1" lang="ja-JP" altLang="en-US" dirty="0"/>
              <a:t>デジタルピッキング導入報告①　</a:t>
            </a:r>
          </a:p>
        </p:txBody>
      </p:sp>
      <p:sp>
        <p:nvSpPr>
          <p:cNvPr id="10" name="テキスト ボックス 9">
            <a:extLst>
              <a:ext uri="{FF2B5EF4-FFF2-40B4-BE49-F238E27FC236}">
                <a16:creationId xmlns:a16="http://schemas.microsoft.com/office/drawing/2014/main" id="{6D5BB21D-E3D9-41CF-8224-9E762DC5CC0E}"/>
              </a:ext>
            </a:extLst>
          </p:cNvPr>
          <p:cNvSpPr txBox="1"/>
          <p:nvPr/>
        </p:nvSpPr>
        <p:spPr>
          <a:xfrm>
            <a:off x="4768547" y="5281448"/>
            <a:ext cx="4102533" cy="1535441"/>
          </a:xfrm>
          <a:prstGeom prst="rect">
            <a:avLst/>
          </a:prstGeom>
          <a:noFill/>
          <a:ln>
            <a:noFill/>
          </a:ln>
        </p:spPr>
        <p:txBody>
          <a:bodyPr wrap="square" rtlCol="0">
            <a:noAutofit/>
          </a:bodyPr>
          <a:lstStyle/>
          <a:p>
            <a:r>
              <a:rPr kumimoji="1" lang="en-US" altLang="ja-JP" sz="1600" b="1" dirty="0"/>
              <a:t>【</a:t>
            </a:r>
            <a:r>
              <a:rPr kumimoji="1" lang="ja-JP" altLang="en-US" sz="1600" b="1" dirty="0"/>
              <a:t>作業場内オペレーションの変化</a:t>
            </a:r>
            <a:r>
              <a:rPr kumimoji="1" lang="en-US" altLang="ja-JP" sz="1600" b="1" dirty="0"/>
              <a:t>】</a:t>
            </a:r>
          </a:p>
          <a:p>
            <a:r>
              <a:rPr kumimoji="1" lang="ja-JP" altLang="en-US" sz="1600" dirty="0"/>
              <a:t>・</a:t>
            </a:r>
            <a:r>
              <a:rPr kumimoji="1" lang="en-US" altLang="ja-JP" sz="1600" dirty="0" err="1"/>
              <a:t>VicMax</a:t>
            </a:r>
            <a:r>
              <a:rPr kumimoji="1" lang="ja-JP" altLang="en-US" sz="1600" dirty="0"/>
              <a:t>を使用した、業務は従来通り。</a:t>
            </a:r>
            <a:endParaRPr kumimoji="1" lang="en-US" altLang="ja-JP" sz="1600" dirty="0"/>
          </a:p>
          <a:p>
            <a:r>
              <a:rPr kumimoji="1" lang="ja-JP" altLang="en-US" sz="1600" dirty="0"/>
              <a:t>・摘み取り式では作業場ピッキングをデジタルで、顧客別リストをもとにピッキング担当者が</a:t>
            </a:r>
            <a:r>
              <a:rPr kumimoji="1" lang="en-US" altLang="ja-JP" sz="1600" dirty="0"/>
              <a:t>HHT</a:t>
            </a:r>
            <a:r>
              <a:rPr kumimoji="1" lang="ja-JP" altLang="en-US" sz="1600" dirty="0"/>
              <a:t>にて「作業場ピッキング」と「パッキング」を実施し「梱包作業」まで行う。</a:t>
            </a:r>
            <a:endParaRPr kumimoji="1" lang="en-US" altLang="ja-JP" sz="1600" dirty="0"/>
          </a:p>
        </p:txBody>
      </p:sp>
      <p:sp>
        <p:nvSpPr>
          <p:cNvPr id="15" name="テキスト ボックス 14">
            <a:extLst>
              <a:ext uri="{FF2B5EF4-FFF2-40B4-BE49-F238E27FC236}">
                <a16:creationId xmlns:a16="http://schemas.microsoft.com/office/drawing/2014/main" id="{5BE1AE01-D7D7-4AD1-8D2E-B5CADA9D5481}"/>
              </a:ext>
            </a:extLst>
          </p:cNvPr>
          <p:cNvSpPr txBox="1"/>
          <p:nvPr/>
        </p:nvSpPr>
        <p:spPr>
          <a:xfrm>
            <a:off x="4652900" y="967150"/>
            <a:ext cx="4346478" cy="2633784"/>
          </a:xfrm>
          <a:prstGeom prst="rect">
            <a:avLst/>
          </a:prstGeom>
          <a:noFill/>
          <a:ln w="12700">
            <a:solidFill>
              <a:schemeClr val="tx1"/>
            </a:solidFill>
          </a:ln>
        </p:spPr>
        <p:txBody>
          <a:bodyPr wrap="square" rtlCol="0">
            <a:noAutofit/>
          </a:bodyPr>
          <a:lstStyle/>
          <a:p>
            <a:r>
              <a:rPr kumimoji="1" lang="en-US" altLang="ja-JP" sz="1600" b="1" dirty="0"/>
              <a:t>【</a:t>
            </a:r>
            <a:r>
              <a:rPr kumimoji="1" lang="ja-JP" altLang="en-US" sz="1600" b="1" dirty="0"/>
              <a:t>従業員の声など</a:t>
            </a:r>
            <a:r>
              <a:rPr kumimoji="1" lang="en-US" altLang="ja-JP" sz="1600" b="1" dirty="0"/>
              <a:t>】</a:t>
            </a:r>
          </a:p>
          <a:p>
            <a:r>
              <a:rPr kumimoji="1" lang="en-US" altLang="ja-JP" sz="1600" b="1" dirty="0">
                <a:solidFill>
                  <a:schemeClr val="accent1">
                    <a:lumMod val="75000"/>
                  </a:schemeClr>
                </a:solidFill>
              </a:rPr>
              <a:t>”</a:t>
            </a:r>
            <a:r>
              <a:rPr kumimoji="1" lang="ja-JP" altLang="en-US" sz="1600" b="1" dirty="0">
                <a:solidFill>
                  <a:schemeClr val="accent1">
                    <a:lumMod val="75000"/>
                  </a:schemeClr>
                </a:solidFill>
              </a:rPr>
              <a:t>画面で商品画像が確認出来る</a:t>
            </a:r>
            <a:r>
              <a:rPr kumimoji="1" lang="en-US" altLang="ja-JP" sz="1600" b="1" dirty="0">
                <a:solidFill>
                  <a:schemeClr val="accent1">
                    <a:lumMod val="75000"/>
                  </a:schemeClr>
                </a:solidFill>
              </a:rPr>
              <a:t>”</a:t>
            </a:r>
            <a:r>
              <a:rPr kumimoji="1" lang="ja-JP" altLang="en-US" sz="1600" b="1" dirty="0">
                <a:solidFill>
                  <a:schemeClr val="accent1">
                    <a:lumMod val="75000"/>
                  </a:schemeClr>
                </a:solidFill>
              </a:rPr>
              <a:t>、</a:t>
            </a:r>
            <a:r>
              <a:rPr kumimoji="1" lang="en-US" altLang="ja-JP" sz="1600" b="1" dirty="0">
                <a:solidFill>
                  <a:schemeClr val="accent1">
                    <a:lumMod val="75000"/>
                  </a:schemeClr>
                </a:solidFill>
              </a:rPr>
              <a:t>”</a:t>
            </a:r>
            <a:r>
              <a:rPr kumimoji="1" lang="ja-JP" altLang="en-US" sz="1600" b="1" dirty="0">
                <a:solidFill>
                  <a:schemeClr val="accent1">
                    <a:lumMod val="75000"/>
                  </a:schemeClr>
                </a:solidFill>
              </a:rPr>
              <a:t>数量・商品間違いが防止される</a:t>
            </a:r>
            <a:r>
              <a:rPr kumimoji="1" lang="en-US" altLang="ja-JP" sz="1600" b="1" dirty="0">
                <a:solidFill>
                  <a:schemeClr val="accent1">
                    <a:lumMod val="75000"/>
                  </a:schemeClr>
                </a:solidFill>
              </a:rPr>
              <a:t>”</a:t>
            </a:r>
            <a:r>
              <a:rPr kumimoji="1" lang="ja-JP" altLang="en-US" sz="1600" dirty="0"/>
              <a:t>と好印象の様子。ログイン・ログアウト操作、ピッキング動作（スキャン等）は慣れが必要。日々の反復により習熟度を上げていく。</a:t>
            </a:r>
            <a:endParaRPr kumimoji="1" lang="en-US" altLang="ja-JP" sz="1600" dirty="0"/>
          </a:p>
          <a:p>
            <a:r>
              <a:rPr kumimoji="1" lang="en-US" altLang="ja-JP" sz="1600" b="1" dirty="0"/>
              <a:t>【</a:t>
            </a:r>
            <a:r>
              <a:rPr kumimoji="1" lang="ja-JP" altLang="en-US" sz="1600" b="1" dirty="0"/>
              <a:t>消込作業</a:t>
            </a:r>
            <a:r>
              <a:rPr kumimoji="1" lang="en-US" altLang="ja-JP" sz="1600" b="1" dirty="0"/>
              <a:t>】</a:t>
            </a:r>
          </a:p>
          <a:p>
            <a:r>
              <a:rPr kumimoji="1" lang="en-US" altLang="ja-JP" sz="1600" dirty="0"/>
              <a:t>4/24</a:t>
            </a:r>
            <a:r>
              <a:rPr kumimoji="1" lang="ja-JP" altLang="en-US" sz="1600" dirty="0"/>
              <a:t>ピッキングフラグ変更を実施（カンパニー初</a:t>
            </a:r>
            <a:r>
              <a:rPr kumimoji="1" lang="en-US" altLang="ja-JP" sz="1600" dirty="0"/>
              <a:t>!)</a:t>
            </a:r>
            <a:r>
              <a:rPr kumimoji="1" lang="ja-JP" altLang="en-US" sz="1600" dirty="0"/>
              <a:t>した上越店は導入日より紙部門の消込作業不要。何の問題もなく、ネットスーパー担当者の作業軽減で大変助かっております。</a:t>
            </a:r>
            <a:endParaRPr kumimoji="1" lang="en-US" altLang="ja-JP" sz="1600" b="1" dirty="0">
              <a:solidFill>
                <a:srgbClr val="FF0000"/>
              </a:solidFill>
            </a:endParaRPr>
          </a:p>
        </p:txBody>
      </p:sp>
      <p:sp>
        <p:nvSpPr>
          <p:cNvPr id="13" name="正方形/長方形 12">
            <a:extLst>
              <a:ext uri="{FF2B5EF4-FFF2-40B4-BE49-F238E27FC236}">
                <a16:creationId xmlns:a16="http://schemas.microsoft.com/office/drawing/2014/main" id="{257A0CA1-8AE8-43A5-990D-ADDBDD9D4C42}"/>
              </a:ext>
            </a:extLst>
          </p:cNvPr>
          <p:cNvSpPr/>
          <p:nvPr/>
        </p:nvSpPr>
        <p:spPr bwMode="auto">
          <a:xfrm>
            <a:off x="4652900" y="3715567"/>
            <a:ext cx="4346478" cy="1478507"/>
          </a:xfrm>
          <a:prstGeom prst="rect">
            <a:avLst/>
          </a:prstGeom>
          <a:solidFill>
            <a:schemeClr val="bg1"/>
          </a:solidFill>
          <a:ln w="12700" cmpd="dbl">
            <a:solidFill>
              <a:schemeClr val="tx1"/>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r>
              <a:rPr kumimoji="1" lang="en-US" altLang="ja-JP" sz="1600" b="1" dirty="0"/>
              <a:t>【</a:t>
            </a:r>
            <a:r>
              <a:rPr kumimoji="1" lang="ja-JP" altLang="en-US" sz="1600" b="1" dirty="0"/>
              <a:t>売場ピッキング</a:t>
            </a:r>
            <a:r>
              <a:rPr kumimoji="1" lang="en-US" altLang="ja-JP" sz="1600" b="1" dirty="0"/>
              <a:t>】</a:t>
            </a:r>
          </a:p>
          <a:p>
            <a:r>
              <a:rPr kumimoji="1" lang="ja-JP" altLang="en-US" sz="1600" dirty="0"/>
              <a:t>データ連携までの時間が</a:t>
            </a:r>
            <a:r>
              <a:rPr kumimoji="1" lang="en-US" altLang="ja-JP" sz="1600" dirty="0"/>
              <a:t>5</a:t>
            </a:r>
            <a:r>
              <a:rPr kumimoji="1" lang="ja-JP" altLang="en-US" sz="1600" dirty="0"/>
              <a:t>分くらいで完了。開始時間も今まで通り注文をまとめる作業から５分後に開始。一部売場で電波障害があり少し作業の遅れがみられた。</a:t>
            </a:r>
            <a:endParaRPr kumimoji="1" lang="en-US" altLang="ja-JP" sz="1600" dirty="0"/>
          </a:p>
        </p:txBody>
      </p:sp>
      <p:pic>
        <p:nvPicPr>
          <p:cNvPr id="29" name="Picture 28" descr="image.jpg"/>
          <p:cNvPicPr>
            <a:picLocks noChangeAspect="1"/>
          </p:cNvPicPr>
          <p:nvPr/>
        </p:nvPicPr>
        <p:blipFill>
          <a:blip r:embed="rId2"/>
          <a:stretch>
            <a:fillRect/>
          </a:stretch>
        </p:blipFill>
        <p:spPr>
          <a:xfrm>
            <a:off x="169921" y="994410"/>
            <a:ext cx="2033578" cy="2434590"/>
          </a:xfrm>
          <a:prstGeom prst="rect">
            <a:avLst/>
          </a:prstGeom>
        </p:spPr>
      </p:pic>
      <p:pic>
        <p:nvPicPr>
          <p:cNvPr id="30" name="Picture 29" descr="image.jpg"/>
          <p:cNvPicPr>
            <a:picLocks noChangeAspect="1"/>
          </p:cNvPicPr>
          <p:nvPr/>
        </p:nvPicPr>
        <p:blipFill>
          <a:blip r:embed="rId3"/>
          <a:stretch>
            <a:fillRect/>
          </a:stretch>
        </p:blipFill>
        <p:spPr>
          <a:xfrm>
            <a:off x="2327349" y="4382299"/>
            <a:ext cx="2163753" cy="2434590"/>
          </a:xfrm>
          <a:prstGeom prst="rect">
            <a:avLst/>
          </a:prstGeom>
        </p:spPr>
      </p:pic>
      <p:pic>
        <p:nvPicPr>
          <p:cNvPr id="31" name="Picture 30" descr="image.jpg"/>
          <p:cNvPicPr>
            <a:picLocks noChangeAspect="1"/>
          </p:cNvPicPr>
          <p:nvPr/>
        </p:nvPicPr>
        <p:blipFill>
          <a:blip r:embed="rId4"/>
          <a:stretch>
            <a:fillRect/>
          </a:stretch>
        </p:blipFill>
        <p:spPr>
          <a:xfrm>
            <a:off x="169921" y="5194074"/>
            <a:ext cx="2033578" cy="1622815"/>
          </a:xfrm>
          <a:prstGeom prst="rect">
            <a:avLst/>
          </a:prstGeom>
        </p:spPr>
      </p:pic>
      <p:pic>
        <p:nvPicPr>
          <p:cNvPr id="32" name="Picture 31" descr="image.jpg"/>
          <p:cNvPicPr>
            <a:picLocks noChangeAspect="1"/>
          </p:cNvPicPr>
          <p:nvPr/>
        </p:nvPicPr>
        <p:blipFill>
          <a:blip r:embed="rId5"/>
          <a:stretch>
            <a:fillRect/>
          </a:stretch>
        </p:blipFill>
        <p:spPr>
          <a:xfrm>
            <a:off x="2339998" y="994410"/>
            <a:ext cx="2151104" cy="1534670"/>
          </a:xfrm>
          <a:prstGeom prst="rect">
            <a:avLst/>
          </a:prstGeom>
        </p:spPr>
      </p:pic>
      <p:pic>
        <p:nvPicPr>
          <p:cNvPr id="33" name="Picture 32" descr="image.jpg"/>
          <p:cNvPicPr>
            <a:picLocks noChangeAspect="1"/>
          </p:cNvPicPr>
          <p:nvPr/>
        </p:nvPicPr>
        <p:blipFill>
          <a:blip r:embed="rId6"/>
          <a:stretch>
            <a:fillRect/>
          </a:stretch>
        </p:blipFill>
        <p:spPr>
          <a:xfrm>
            <a:off x="2339998" y="2617592"/>
            <a:ext cx="2163753" cy="1622815"/>
          </a:xfrm>
          <a:prstGeom prst="rect">
            <a:avLst/>
          </a:prstGeom>
        </p:spPr>
      </p:pic>
      <p:pic>
        <p:nvPicPr>
          <p:cNvPr id="34" name="Picture 33" descr="image.jpg"/>
          <p:cNvPicPr>
            <a:picLocks noChangeAspect="1"/>
          </p:cNvPicPr>
          <p:nvPr/>
        </p:nvPicPr>
        <p:blipFill>
          <a:blip r:embed="rId7"/>
          <a:stretch>
            <a:fillRect/>
          </a:stretch>
        </p:blipFill>
        <p:spPr>
          <a:xfrm>
            <a:off x="169921" y="3537611"/>
            <a:ext cx="2016381" cy="1512286"/>
          </a:xfrm>
          <a:prstGeom prst="rect">
            <a:avLst/>
          </a:prstGeom>
        </p:spPr>
      </p:pic>
    </p:spTree>
    <p:extLst>
      <p:ext uri="{BB962C8B-B14F-4D97-AF65-F5344CB8AC3E}">
        <p14:creationId xmlns:p14="http://schemas.microsoft.com/office/powerpoint/2010/main" val="4285688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r>
              <a:rPr lang="ja-JP" altLang="en-US" dirty="0"/>
              <a:t>　</a:t>
            </a:r>
            <a:fld id="{1C1B05F8-E99D-4837-8C38-95934EDBCE75}" type="slidenum">
              <a:rPr lang="ja-JP" altLang="en-US" b="1" i="1" smtClean="0"/>
              <a:pPr/>
              <a:t>3</a:t>
            </a:fld>
            <a:endParaRPr lang="ja-JP" altLang="en-US" b="1" i="1" dirty="0"/>
          </a:p>
        </p:txBody>
      </p:sp>
      <p:sp>
        <p:nvSpPr>
          <p:cNvPr id="8" name="タイトル 2">
            <a:extLst>
              <a:ext uri="{FF2B5EF4-FFF2-40B4-BE49-F238E27FC236}">
                <a16:creationId xmlns:a16="http://schemas.microsoft.com/office/drawing/2014/main" id="{F7D6700F-3F26-47B0-A93C-DD9B79FCE447}"/>
              </a:ext>
            </a:extLst>
          </p:cNvPr>
          <p:cNvSpPr txBox="1">
            <a:spLocks/>
          </p:cNvSpPr>
          <p:nvPr/>
        </p:nvSpPr>
        <p:spPr>
          <a:xfrm>
            <a:off x="429846" y="75462"/>
            <a:ext cx="8028784" cy="7642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400" b="0" kern="1200">
                <a:solidFill>
                  <a:srgbClr val="002060"/>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デジタルピッキング導入報告②（</a:t>
            </a:r>
            <a:r>
              <a:rPr lang="en-US" altLang="ja-JP" dirty="0"/>
              <a:t>RE</a:t>
            </a:r>
            <a:r>
              <a:rPr lang="ja-JP" altLang="en-US" dirty="0"/>
              <a:t>計測：摘み取り式店舗用）</a:t>
            </a:r>
          </a:p>
        </p:txBody>
      </p:sp>
      <p:graphicFrame>
        <p:nvGraphicFramePr>
          <p:cNvPr id="9" name="表 4">
            <a:extLst>
              <a:ext uri="{FF2B5EF4-FFF2-40B4-BE49-F238E27FC236}">
                <a16:creationId xmlns:a16="http://schemas.microsoft.com/office/drawing/2014/main" id="{687E44CA-FD5D-40D9-BFB7-1C06FAC8216F}"/>
              </a:ext>
            </a:extLst>
          </p:cNvPr>
          <p:cNvGraphicFramePr>
            <a:graphicFrameLocks noGrp="1"/>
          </p:cNvGraphicFramePr>
          <p:nvPr>
            <p:extLst>
              <p:ext uri="{D42A27DB-BD31-4B8C-83A1-F6EECF244321}">
                <p14:modId xmlns:p14="http://schemas.microsoft.com/office/powerpoint/2010/main" val="2201939037"/>
              </p:ext>
            </p:extLst>
          </p:nvPr>
        </p:nvGraphicFramePr>
        <p:xfrm>
          <a:off x="187935" y="1650672"/>
          <a:ext cx="4180099" cy="2148261"/>
        </p:xfrm>
        <a:graphic>
          <a:graphicData uri="http://schemas.openxmlformats.org/drawingml/2006/table">
            <a:tbl>
              <a:tblPr firstRow="1" bandRow="1">
                <a:tableStyleId>{5940675A-B579-460E-94D1-54222C63F5DA}</a:tableStyleId>
              </a:tblPr>
              <a:tblGrid>
                <a:gridCol w="1127443">
                  <a:extLst>
                    <a:ext uri="{9D8B030D-6E8A-4147-A177-3AD203B41FA5}">
                      <a16:colId xmlns:a16="http://schemas.microsoft.com/office/drawing/2014/main" val="2331629298"/>
                    </a:ext>
                  </a:extLst>
                </a:gridCol>
                <a:gridCol w="1065530">
                  <a:extLst>
                    <a:ext uri="{9D8B030D-6E8A-4147-A177-3AD203B41FA5}">
                      <a16:colId xmlns:a16="http://schemas.microsoft.com/office/drawing/2014/main" val="1024532180"/>
                    </a:ext>
                  </a:extLst>
                </a:gridCol>
                <a:gridCol w="1065530">
                  <a:extLst>
                    <a:ext uri="{9D8B030D-6E8A-4147-A177-3AD203B41FA5}">
                      <a16:colId xmlns:a16="http://schemas.microsoft.com/office/drawing/2014/main" val="2220604519"/>
                    </a:ext>
                  </a:extLst>
                </a:gridCol>
                <a:gridCol w="921596">
                  <a:extLst>
                    <a:ext uri="{9D8B030D-6E8A-4147-A177-3AD203B41FA5}">
                      <a16:colId xmlns:a16="http://schemas.microsoft.com/office/drawing/2014/main" val="1082183539"/>
                    </a:ext>
                  </a:extLst>
                </a:gridCol>
              </a:tblGrid>
              <a:tr h="351911">
                <a:tc>
                  <a:txBody>
                    <a:bodyPr/>
                    <a:lstStyle/>
                    <a:p>
                      <a:pPr algn="ctr"/>
                      <a:r>
                        <a:rPr kumimoji="1" lang="ja-JP" altLang="en-US" sz="1600" dirty="0"/>
                        <a:t>グループ</a:t>
                      </a:r>
                    </a:p>
                  </a:txBody>
                  <a:tcPr>
                    <a:solidFill>
                      <a:schemeClr val="bg1">
                        <a:lumMod val="85000"/>
                      </a:schemeClr>
                    </a:solidFill>
                  </a:tcPr>
                </a:tc>
                <a:tc>
                  <a:txBody>
                    <a:bodyPr/>
                    <a:lstStyle/>
                    <a:p>
                      <a:pPr algn="ctr"/>
                      <a:r>
                        <a:rPr kumimoji="1" lang="ja-JP" altLang="en-US" sz="1600" dirty="0"/>
                        <a:t>商品点数</a:t>
                      </a:r>
                    </a:p>
                  </a:txBody>
                  <a:tcPr>
                    <a:solidFill>
                      <a:schemeClr val="bg1">
                        <a:lumMod val="85000"/>
                      </a:schemeClr>
                    </a:solidFill>
                  </a:tcPr>
                </a:tc>
                <a:tc>
                  <a:txBody>
                    <a:bodyPr/>
                    <a:lstStyle/>
                    <a:p>
                      <a:pPr algn="ctr"/>
                      <a:r>
                        <a:rPr kumimoji="1" lang="ja-JP" altLang="en-US" sz="1600" dirty="0"/>
                        <a:t>所要時間</a:t>
                      </a:r>
                    </a:p>
                  </a:txBody>
                  <a:tcPr>
                    <a:solidFill>
                      <a:schemeClr val="bg1">
                        <a:lumMod val="85000"/>
                      </a:schemeClr>
                    </a:solidFill>
                  </a:tcPr>
                </a:tc>
                <a:tc>
                  <a:txBody>
                    <a:bodyPr/>
                    <a:lstStyle/>
                    <a:p>
                      <a:pPr algn="ctr"/>
                      <a:r>
                        <a:rPr kumimoji="1" lang="en-US" altLang="ja-JP" sz="1600" dirty="0"/>
                        <a:t>RE</a:t>
                      </a:r>
                      <a:endParaRPr kumimoji="1" lang="ja-JP" altLang="en-US" sz="1600" dirty="0"/>
                    </a:p>
                  </a:txBody>
                  <a:tcPr>
                    <a:solidFill>
                      <a:schemeClr val="bg1">
                        <a:lumMod val="85000"/>
                      </a:schemeClr>
                    </a:solidFill>
                  </a:tcPr>
                </a:tc>
                <a:extLst>
                  <a:ext uri="{0D108BD9-81ED-4DB2-BD59-A6C34878D82A}">
                    <a16:rowId xmlns:a16="http://schemas.microsoft.com/office/drawing/2014/main" val="633048098"/>
                  </a:ext>
                </a:extLst>
              </a:tr>
              <a:tr h="351911">
                <a:tc>
                  <a:txBody>
                    <a:bodyPr/>
                    <a:lstStyle/>
                    <a:p>
                      <a:pPr algn="ctr"/>
                      <a:r>
                        <a:rPr kumimoji="1" lang="ja-JP" altLang="en-US" sz="1600" dirty="0"/>
                        <a:t>グロッサリー</a:t>
                      </a:r>
                    </a:p>
                  </a:txBody>
                  <a:tcPr/>
                </a:tc>
                <a:tc>
                  <a:txBody>
                    <a:bodyPr/>
                    <a:lstStyle/>
                    <a:p>
                      <a:pPr algn="r"/>
                      <a:r>
                        <a:rPr kumimoji="1" lang="en-US" altLang="ja-JP" sz="1600" dirty="0"/>
                        <a:t>190</a:t>
                      </a:r>
                      <a:endParaRPr kumimoji="1" lang="ja-JP" altLang="en-US" sz="1600" dirty="0"/>
                    </a:p>
                  </a:txBody>
                  <a:tcPr/>
                </a:tc>
                <a:tc>
                  <a:txBody>
                    <a:bodyPr/>
                    <a:lstStyle/>
                    <a:p>
                      <a:pPr algn="r"/>
                      <a:r>
                        <a:rPr kumimoji="1" lang="en-US" altLang="ja-JP" sz="1600" dirty="0"/>
                        <a:t>97</a:t>
                      </a:r>
                    </a:p>
                  </a:txBody>
                  <a:tcPr/>
                </a:tc>
                <a:tc>
                  <a:txBody>
                    <a:bodyPr/>
                    <a:lstStyle/>
                    <a:p>
                      <a:pPr algn="r"/>
                      <a:r>
                        <a:rPr kumimoji="1" lang="en-US" altLang="ja-JP" sz="1600" dirty="0"/>
                        <a:t>81.4</a:t>
                      </a:r>
                      <a:endParaRPr kumimoji="1" lang="ja-JP" altLang="en-US" sz="1600" dirty="0"/>
                    </a:p>
                  </a:txBody>
                  <a:tcPr/>
                </a:tc>
                <a:extLst>
                  <a:ext uri="{0D108BD9-81ED-4DB2-BD59-A6C34878D82A}">
                    <a16:rowId xmlns:a16="http://schemas.microsoft.com/office/drawing/2014/main" val="2278406453"/>
                  </a:ext>
                </a:extLst>
              </a:tr>
              <a:tr h="388706">
                <a:tc>
                  <a:txBody>
                    <a:bodyPr/>
                    <a:lstStyle/>
                    <a:p>
                      <a:pPr algn="ctr"/>
                      <a:r>
                        <a:rPr kumimoji="1" lang="ja-JP" altLang="en-US" sz="1600" dirty="0"/>
                        <a:t>リカー</a:t>
                      </a:r>
                    </a:p>
                  </a:txBody>
                  <a:tcPr/>
                </a:tc>
                <a:tc>
                  <a:txBody>
                    <a:bodyPr/>
                    <a:lstStyle/>
                    <a:p>
                      <a:pPr algn="r"/>
                      <a:r>
                        <a:rPr kumimoji="1" lang="en-US" altLang="ja-JP" sz="1600" dirty="0"/>
                        <a:t>216</a:t>
                      </a:r>
                    </a:p>
                  </a:txBody>
                  <a:tcPr/>
                </a:tc>
                <a:tc>
                  <a:txBody>
                    <a:bodyPr/>
                    <a:lstStyle/>
                    <a:p>
                      <a:pPr algn="r"/>
                      <a:r>
                        <a:rPr kumimoji="1" lang="en-US" altLang="ja-JP" sz="1600" dirty="0"/>
                        <a:t>102</a:t>
                      </a:r>
                      <a:endParaRPr kumimoji="1" lang="ja-JP" altLang="en-US" sz="1600" dirty="0"/>
                    </a:p>
                  </a:txBody>
                  <a:tcPr/>
                </a:tc>
                <a:tc>
                  <a:txBody>
                    <a:bodyPr/>
                    <a:lstStyle/>
                    <a:p>
                      <a:pPr algn="r"/>
                      <a:r>
                        <a:rPr kumimoji="1" lang="en-US" altLang="ja-JP" sz="1600" dirty="0"/>
                        <a:t>88.1</a:t>
                      </a:r>
                      <a:endParaRPr kumimoji="1" lang="ja-JP" altLang="en-US" sz="1600" dirty="0"/>
                    </a:p>
                  </a:txBody>
                  <a:tcPr/>
                </a:tc>
                <a:extLst>
                  <a:ext uri="{0D108BD9-81ED-4DB2-BD59-A6C34878D82A}">
                    <a16:rowId xmlns:a16="http://schemas.microsoft.com/office/drawing/2014/main" val="1995020057"/>
                  </a:ext>
                </a:extLst>
              </a:tr>
              <a:tr h="351911">
                <a:tc>
                  <a:txBody>
                    <a:bodyPr/>
                    <a:lstStyle/>
                    <a:p>
                      <a:pPr algn="ctr"/>
                      <a:r>
                        <a:rPr kumimoji="1" lang="ja-JP" altLang="en-US" sz="1600" dirty="0"/>
                        <a:t>デイリー</a:t>
                      </a:r>
                    </a:p>
                  </a:txBody>
                  <a:tcPr/>
                </a:tc>
                <a:tc>
                  <a:txBody>
                    <a:bodyPr/>
                    <a:lstStyle/>
                    <a:p>
                      <a:pPr algn="r"/>
                      <a:r>
                        <a:rPr kumimoji="1" lang="en-US" altLang="ja-JP" sz="1600" dirty="0"/>
                        <a:t>502</a:t>
                      </a:r>
                    </a:p>
                  </a:txBody>
                  <a:tcPr/>
                </a:tc>
                <a:tc>
                  <a:txBody>
                    <a:bodyPr/>
                    <a:lstStyle/>
                    <a:p>
                      <a:pPr algn="r"/>
                      <a:r>
                        <a:rPr kumimoji="1" lang="en-US" altLang="ja-JP" sz="1600" dirty="0"/>
                        <a:t>205</a:t>
                      </a:r>
                      <a:endParaRPr kumimoji="1" lang="ja-JP" altLang="en-US" sz="1600" dirty="0"/>
                    </a:p>
                  </a:txBody>
                  <a:tcPr/>
                </a:tc>
                <a:tc>
                  <a:txBody>
                    <a:bodyPr/>
                    <a:lstStyle/>
                    <a:p>
                      <a:pPr algn="r"/>
                      <a:r>
                        <a:rPr kumimoji="1" lang="en-US" altLang="ja-JP" sz="1600" dirty="0"/>
                        <a:t>102.1</a:t>
                      </a:r>
                      <a:endParaRPr kumimoji="1" lang="ja-JP" altLang="en-US" sz="1600" dirty="0"/>
                    </a:p>
                  </a:txBody>
                  <a:tcPr/>
                </a:tc>
                <a:extLst>
                  <a:ext uri="{0D108BD9-81ED-4DB2-BD59-A6C34878D82A}">
                    <a16:rowId xmlns:a16="http://schemas.microsoft.com/office/drawing/2014/main" val="998844030"/>
                  </a:ext>
                </a:extLst>
              </a:tr>
              <a:tr h="351911">
                <a:tc>
                  <a:txBody>
                    <a:bodyPr/>
                    <a:lstStyle/>
                    <a:p>
                      <a:pPr algn="ctr"/>
                      <a:r>
                        <a:rPr kumimoji="1" lang="ja-JP" altLang="en-US" sz="1600" b="0" dirty="0"/>
                        <a:t>デリコン</a:t>
                      </a:r>
                    </a:p>
                  </a:txBody>
                  <a:tcPr/>
                </a:tc>
                <a:tc>
                  <a:txBody>
                    <a:bodyPr/>
                    <a:lstStyle/>
                    <a:p>
                      <a:pPr algn="r"/>
                      <a:r>
                        <a:rPr kumimoji="1" lang="en-US" altLang="ja-JP" sz="1600" b="0" dirty="0"/>
                        <a:t>31</a:t>
                      </a:r>
                    </a:p>
                  </a:txBody>
                  <a:tcPr/>
                </a:tc>
                <a:tc>
                  <a:txBody>
                    <a:bodyPr/>
                    <a:lstStyle/>
                    <a:p>
                      <a:pPr algn="r"/>
                      <a:r>
                        <a:rPr kumimoji="1" lang="en-US" altLang="ja-JP" sz="1600" b="0" dirty="0"/>
                        <a:t>52</a:t>
                      </a:r>
                      <a:endParaRPr kumimoji="1" lang="ja-JP" altLang="en-US" sz="1600" b="0" dirty="0"/>
                    </a:p>
                  </a:txBody>
                  <a:tcPr/>
                </a:tc>
                <a:tc>
                  <a:txBody>
                    <a:bodyPr/>
                    <a:lstStyle/>
                    <a:p>
                      <a:pPr algn="r"/>
                      <a:r>
                        <a:rPr kumimoji="1" lang="en-US" altLang="ja-JP" sz="1600" b="0" dirty="0"/>
                        <a:t>24.8</a:t>
                      </a:r>
                      <a:endParaRPr kumimoji="1" lang="ja-JP" altLang="en-US" sz="1600" b="0" dirty="0"/>
                    </a:p>
                  </a:txBody>
                  <a:tcPr/>
                </a:tc>
                <a:extLst>
                  <a:ext uri="{0D108BD9-81ED-4DB2-BD59-A6C34878D82A}">
                    <a16:rowId xmlns:a16="http://schemas.microsoft.com/office/drawing/2014/main" val="2779599037"/>
                  </a:ext>
                </a:extLst>
              </a:tr>
              <a:tr h="351911">
                <a:tc>
                  <a:txBody>
                    <a:bodyPr/>
                    <a:lstStyle/>
                    <a:p>
                      <a:pPr algn="ctr"/>
                      <a:r>
                        <a:rPr kumimoji="1" lang="ja-JP" altLang="en-US" sz="1600" b="1" dirty="0"/>
                        <a:t>合計</a:t>
                      </a:r>
                    </a:p>
                  </a:txBody>
                  <a:tcPr/>
                </a:tc>
                <a:tc>
                  <a:txBody>
                    <a:bodyPr/>
                    <a:lstStyle/>
                    <a:p>
                      <a:pPr algn="r"/>
                      <a:r>
                        <a:rPr kumimoji="1" lang="en-US" altLang="ja-JP" sz="1600" b="1" dirty="0"/>
                        <a:t>939</a:t>
                      </a:r>
                    </a:p>
                  </a:txBody>
                  <a:tcPr/>
                </a:tc>
                <a:tc>
                  <a:txBody>
                    <a:bodyPr/>
                    <a:lstStyle/>
                    <a:p>
                      <a:pPr algn="r"/>
                      <a:r>
                        <a:rPr kumimoji="1" lang="en-US" altLang="ja-JP" sz="1600" b="1" dirty="0"/>
                        <a:t>657</a:t>
                      </a:r>
                      <a:r>
                        <a:rPr kumimoji="1" lang="ja-JP" altLang="en-US" sz="1600" b="1" dirty="0"/>
                        <a:t>分</a:t>
                      </a:r>
                    </a:p>
                  </a:txBody>
                  <a:tcPr/>
                </a:tc>
                <a:tc>
                  <a:txBody>
                    <a:bodyPr/>
                    <a:lstStyle/>
                    <a:p>
                      <a:pPr algn="r"/>
                      <a:r>
                        <a:rPr kumimoji="1" lang="en-US" altLang="ja-JP" sz="1600" b="1" dirty="0"/>
                        <a:t>85.8</a:t>
                      </a:r>
                      <a:endParaRPr kumimoji="1" lang="ja-JP" altLang="en-US" sz="1600" b="1" dirty="0"/>
                    </a:p>
                  </a:txBody>
                  <a:tcPr/>
                </a:tc>
                <a:extLst>
                  <a:ext uri="{0D108BD9-81ED-4DB2-BD59-A6C34878D82A}">
                    <a16:rowId xmlns:a16="http://schemas.microsoft.com/office/drawing/2014/main" val="3472497162"/>
                  </a:ext>
                </a:extLst>
              </a:tr>
            </a:tbl>
          </a:graphicData>
        </a:graphic>
      </p:graphicFrame>
      <p:sp>
        <p:nvSpPr>
          <p:cNvPr id="10" name="正方形/長方形 9">
            <a:extLst>
              <a:ext uri="{FF2B5EF4-FFF2-40B4-BE49-F238E27FC236}">
                <a16:creationId xmlns:a16="http://schemas.microsoft.com/office/drawing/2014/main" id="{054FDF9F-2627-44AB-877E-4C3AC65EE481}"/>
              </a:ext>
            </a:extLst>
          </p:cNvPr>
          <p:cNvSpPr/>
          <p:nvPr/>
        </p:nvSpPr>
        <p:spPr bwMode="auto">
          <a:xfrm>
            <a:off x="176462" y="1018726"/>
            <a:ext cx="3316704" cy="351369"/>
          </a:xfrm>
          <a:prstGeom prst="rect">
            <a:avLst/>
          </a:prstGeom>
          <a:no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spcBef>
                <a:spcPct val="0"/>
              </a:spcBef>
              <a:buFontTx/>
              <a:buNone/>
            </a:pPr>
            <a:r>
              <a:rPr kumimoji="1" lang="ja-JP" altLang="en-US" dirty="0">
                <a:cs typeface="Arial" panose="020B0604020202020204" pitchFamily="34" charset="0"/>
              </a:rPr>
              <a:t>■</a:t>
            </a:r>
            <a:r>
              <a:rPr kumimoji="1" lang="ja-JP" altLang="en-US" dirty="0">
                <a:ea typeface="+mn-ea"/>
                <a:cs typeface="Arial" panose="020B0604020202020204" pitchFamily="34" charset="0"/>
              </a:rPr>
              <a:t>売場総量ピッキング</a:t>
            </a:r>
          </a:p>
        </p:txBody>
      </p:sp>
      <p:graphicFrame>
        <p:nvGraphicFramePr>
          <p:cNvPr id="11" name="表 4">
            <a:extLst>
              <a:ext uri="{FF2B5EF4-FFF2-40B4-BE49-F238E27FC236}">
                <a16:creationId xmlns:a16="http://schemas.microsoft.com/office/drawing/2014/main" id="{E662FF6B-AEB5-4991-AF03-63BCC09C15BE}"/>
              </a:ext>
            </a:extLst>
          </p:cNvPr>
          <p:cNvGraphicFramePr>
            <a:graphicFrameLocks noGrp="1"/>
          </p:cNvGraphicFramePr>
          <p:nvPr>
            <p:extLst>
              <p:ext uri="{D42A27DB-BD31-4B8C-83A1-F6EECF244321}">
                <p14:modId xmlns:p14="http://schemas.microsoft.com/office/powerpoint/2010/main" val="769817947"/>
              </p:ext>
            </p:extLst>
          </p:nvPr>
        </p:nvGraphicFramePr>
        <p:xfrm>
          <a:off x="187935" y="4627501"/>
          <a:ext cx="4252985" cy="1854200"/>
        </p:xfrm>
        <a:graphic>
          <a:graphicData uri="http://schemas.openxmlformats.org/drawingml/2006/table">
            <a:tbl>
              <a:tblPr firstRow="1" bandRow="1">
                <a:tableStyleId>{5940675A-B579-460E-94D1-54222C63F5DA}</a:tableStyleId>
              </a:tblPr>
              <a:tblGrid>
                <a:gridCol w="946468">
                  <a:extLst>
                    <a:ext uri="{9D8B030D-6E8A-4147-A177-3AD203B41FA5}">
                      <a16:colId xmlns:a16="http://schemas.microsoft.com/office/drawing/2014/main" val="3349660892"/>
                    </a:ext>
                  </a:extLst>
                </a:gridCol>
                <a:gridCol w="1175068">
                  <a:extLst>
                    <a:ext uri="{9D8B030D-6E8A-4147-A177-3AD203B41FA5}">
                      <a16:colId xmlns:a16="http://schemas.microsoft.com/office/drawing/2014/main" val="1024532180"/>
                    </a:ext>
                  </a:extLst>
                </a:gridCol>
                <a:gridCol w="1175068">
                  <a:extLst>
                    <a:ext uri="{9D8B030D-6E8A-4147-A177-3AD203B41FA5}">
                      <a16:colId xmlns:a16="http://schemas.microsoft.com/office/drawing/2014/main" val="2220604519"/>
                    </a:ext>
                  </a:extLst>
                </a:gridCol>
                <a:gridCol w="956381">
                  <a:extLst>
                    <a:ext uri="{9D8B030D-6E8A-4147-A177-3AD203B41FA5}">
                      <a16:colId xmlns:a16="http://schemas.microsoft.com/office/drawing/2014/main" val="1082183539"/>
                    </a:ext>
                  </a:extLst>
                </a:gridCol>
              </a:tblGrid>
              <a:tr h="370840">
                <a:tc>
                  <a:txBody>
                    <a:bodyPr/>
                    <a:lstStyle/>
                    <a:p>
                      <a:pPr algn="ctr"/>
                      <a:endParaRPr kumimoji="1" lang="ja-JP" altLang="en-US" dirty="0"/>
                    </a:p>
                  </a:txBody>
                  <a:tcPr>
                    <a:solidFill>
                      <a:schemeClr val="bg1">
                        <a:lumMod val="85000"/>
                      </a:schemeClr>
                    </a:solidFill>
                  </a:tcPr>
                </a:tc>
                <a:tc>
                  <a:txBody>
                    <a:bodyPr/>
                    <a:lstStyle/>
                    <a:p>
                      <a:pPr algn="ctr"/>
                      <a:r>
                        <a:rPr kumimoji="1" lang="ja-JP" altLang="en-US" dirty="0"/>
                        <a:t>商品点数</a:t>
                      </a:r>
                    </a:p>
                  </a:txBody>
                  <a:tcPr>
                    <a:solidFill>
                      <a:schemeClr val="bg1">
                        <a:lumMod val="85000"/>
                      </a:schemeClr>
                    </a:solidFill>
                  </a:tcPr>
                </a:tc>
                <a:tc>
                  <a:txBody>
                    <a:bodyPr/>
                    <a:lstStyle/>
                    <a:p>
                      <a:pPr algn="ctr"/>
                      <a:r>
                        <a:rPr kumimoji="1" lang="ja-JP" altLang="en-US" dirty="0"/>
                        <a:t>所要時間</a:t>
                      </a:r>
                    </a:p>
                  </a:txBody>
                  <a:tcPr>
                    <a:solidFill>
                      <a:schemeClr val="bg1">
                        <a:lumMod val="85000"/>
                      </a:schemeClr>
                    </a:solidFill>
                  </a:tcPr>
                </a:tc>
                <a:tc>
                  <a:txBody>
                    <a:bodyPr/>
                    <a:lstStyle/>
                    <a:p>
                      <a:pPr algn="ctr"/>
                      <a:r>
                        <a:rPr kumimoji="1" lang="en-US" altLang="ja-JP" dirty="0"/>
                        <a:t>RE</a:t>
                      </a:r>
                      <a:endParaRPr kumimoji="1" lang="ja-JP" altLang="en-US" dirty="0"/>
                    </a:p>
                  </a:txBody>
                  <a:tcPr>
                    <a:solidFill>
                      <a:schemeClr val="bg1">
                        <a:lumMod val="85000"/>
                      </a:schemeClr>
                    </a:solidFill>
                  </a:tcPr>
                </a:tc>
                <a:extLst>
                  <a:ext uri="{0D108BD9-81ED-4DB2-BD59-A6C34878D82A}">
                    <a16:rowId xmlns:a16="http://schemas.microsoft.com/office/drawing/2014/main" val="633048098"/>
                  </a:ext>
                </a:extLst>
              </a:tr>
              <a:tr h="370840">
                <a:tc>
                  <a:txBody>
                    <a:bodyPr/>
                    <a:lstStyle/>
                    <a:p>
                      <a:pPr algn="ctr"/>
                      <a:r>
                        <a:rPr kumimoji="1" lang="ja-JP" altLang="en-US" dirty="0"/>
                        <a:t>１日目</a:t>
                      </a:r>
                    </a:p>
                  </a:txBody>
                  <a:tcPr>
                    <a:solidFill>
                      <a:schemeClr val="bg1"/>
                    </a:solidFill>
                  </a:tcPr>
                </a:tc>
                <a:tc>
                  <a:txBody>
                    <a:bodyPr/>
                    <a:lstStyle/>
                    <a:p>
                      <a:pPr algn="r"/>
                      <a:r>
                        <a:rPr kumimoji="1" lang="en-US" altLang="ja-JP" dirty="0"/>
                        <a:t>332</a:t>
                      </a:r>
                      <a:endParaRPr kumimoji="1" lang="ja-JP" altLang="en-US" dirty="0"/>
                    </a:p>
                  </a:txBody>
                  <a:tcPr>
                    <a:solidFill>
                      <a:schemeClr val="bg1"/>
                    </a:solidFill>
                  </a:tcPr>
                </a:tc>
                <a:tc>
                  <a:txBody>
                    <a:bodyPr/>
                    <a:lstStyle/>
                    <a:p>
                      <a:pPr algn="r"/>
                      <a:r>
                        <a:rPr kumimoji="1" lang="en-US" altLang="ja-JP" dirty="0"/>
                        <a:t>150</a:t>
                      </a:r>
                      <a:endParaRPr kumimoji="1" lang="ja-JP" altLang="en-US" dirty="0"/>
                    </a:p>
                  </a:txBody>
                  <a:tcPr>
                    <a:solidFill>
                      <a:schemeClr val="bg1"/>
                    </a:solidFill>
                  </a:tcPr>
                </a:tc>
                <a:tc>
                  <a:txBody>
                    <a:bodyPr/>
                    <a:lstStyle/>
                    <a:p>
                      <a:pPr algn="r"/>
                      <a:r>
                        <a:rPr kumimoji="1" lang="en-US" altLang="ja-JP" dirty="0"/>
                        <a:t>132.8</a:t>
                      </a:r>
                      <a:endParaRPr kumimoji="1" lang="ja-JP" altLang="en-US" dirty="0"/>
                    </a:p>
                  </a:txBody>
                  <a:tcPr>
                    <a:solidFill>
                      <a:schemeClr val="bg1"/>
                    </a:solidFill>
                  </a:tcPr>
                </a:tc>
                <a:extLst>
                  <a:ext uri="{0D108BD9-81ED-4DB2-BD59-A6C34878D82A}">
                    <a16:rowId xmlns:a16="http://schemas.microsoft.com/office/drawing/2014/main" val="2278406453"/>
                  </a:ext>
                </a:extLst>
              </a:tr>
              <a:tr h="370840">
                <a:tc>
                  <a:txBody>
                    <a:bodyPr/>
                    <a:lstStyle/>
                    <a:p>
                      <a:pPr algn="ctr"/>
                      <a:r>
                        <a:rPr kumimoji="1" lang="ja-JP" altLang="en-US" dirty="0"/>
                        <a:t>２日目</a:t>
                      </a:r>
                    </a:p>
                  </a:txBody>
                  <a:tcPr>
                    <a:solidFill>
                      <a:schemeClr val="bg1"/>
                    </a:solidFill>
                  </a:tcPr>
                </a:tc>
                <a:tc>
                  <a:txBody>
                    <a:bodyPr/>
                    <a:lstStyle/>
                    <a:p>
                      <a:pPr algn="r"/>
                      <a:r>
                        <a:rPr kumimoji="1" lang="en-US" altLang="ja-JP" dirty="0"/>
                        <a:t>353</a:t>
                      </a:r>
                      <a:endParaRPr kumimoji="1" lang="ja-JP" altLang="en-US" dirty="0"/>
                    </a:p>
                  </a:txBody>
                  <a:tcPr>
                    <a:solidFill>
                      <a:schemeClr val="bg1"/>
                    </a:solidFill>
                  </a:tcPr>
                </a:tc>
                <a:tc>
                  <a:txBody>
                    <a:bodyPr/>
                    <a:lstStyle/>
                    <a:p>
                      <a:pPr algn="r"/>
                      <a:r>
                        <a:rPr kumimoji="1" lang="en-US" altLang="ja-JP" dirty="0"/>
                        <a:t>180</a:t>
                      </a:r>
                      <a:endParaRPr kumimoji="1" lang="ja-JP" altLang="en-US" dirty="0"/>
                    </a:p>
                  </a:txBody>
                  <a:tcPr>
                    <a:solidFill>
                      <a:schemeClr val="bg1"/>
                    </a:solidFill>
                  </a:tcPr>
                </a:tc>
                <a:tc>
                  <a:txBody>
                    <a:bodyPr/>
                    <a:lstStyle/>
                    <a:p>
                      <a:pPr algn="r"/>
                      <a:r>
                        <a:rPr kumimoji="1" lang="en-US" altLang="ja-JP" dirty="0"/>
                        <a:t>117.7</a:t>
                      </a:r>
                      <a:endParaRPr kumimoji="1" lang="ja-JP" altLang="en-US" dirty="0"/>
                    </a:p>
                  </a:txBody>
                  <a:tcPr>
                    <a:solidFill>
                      <a:schemeClr val="bg1"/>
                    </a:solidFill>
                  </a:tcPr>
                </a:tc>
                <a:extLst>
                  <a:ext uri="{0D108BD9-81ED-4DB2-BD59-A6C34878D82A}">
                    <a16:rowId xmlns:a16="http://schemas.microsoft.com/office/drawing/2014/main" val="1995020057"/>
                  </a:ext>
                </a:extLst>
              </a:tr>
              <a:tr h="370840">
                <a:tc>
                  <a:txBody>
                    <a:bodyPr/>
                    <a:lstStyle/>
                    <a:p>
                      <a:pPr algn="ctr"/>
                      <a:r>
                        <a:rPr kumimoji="1" lang="ja-JP" altLang="en-US" dirty="0"/>
                        <a:t>３日目</a:t>
                      </a:r>
                    </a:p>
                  </a:txBody>
                  <a:tcPr>
                    <a:solidFill>
                      <a:schemeClr val="bg1"/>
                    </a:solidFill>
                  </a:tcPr>
                </a:tc>
                <a:tc>
                  <a:txBody>
                    <a:bodyPr/>
                    <a:lstStyle/>
                    <a:p>
                      <a:pPr algn="r"/>
                      <a:r>
                        <a:rPr kumimoji="1" lang="en-US" altLang="ja-JP" dirty="0"/>
                        <a:t>528</a:t>
                      </a:r>
                      <a:endParaRPr kumimoji="1" lang="ja-JP" altLang="en-US" dirty="0"/>
                    </a:p>
                  </a:txBody>
                  <a:tcPr>
                    <a:solidFill>
                      <a:schemeClr val="bg1"/>
                    </a:solidFill>
                  </a:tcPr>
                </a:tc>
                <a:tc>
                  <a:txBody>
                    <a:bodyPr/>
                    <a:lstStyle/>
                    <a:p>
                      <a:pPr algn="r"/>
                      <a:r>
                        <a:rPr kumimoji="1" lang="en-US" altLang="ja-JP" dirty="0"/>
                        <a:t>243</a:t>
                      </a:r>
                      <a:endParaRPr kumimoji="1" lang="ja-JP" altLang="en-US" dirty="0"/>
                    </a:p>
                  </a:txBody>
                  <a:tcPr>
                    <a:solidFill>
                      <a:schemeClr val="bg1"/>
                    </a:solidFill>
                  </a:tcPr>
                </a:tc>
                <a:tc>
                  <a:txBody>
                    <a:bodyPr/>
                    <a:lstStyle/>
                    <a:p>
                      <a:pPr algn="r"/>
                      <a:r>
                        <a:rPr kumimoji="1" lang="en-US" altLang="ja-JP" dirty="0"/>
                        <a:t>130.4</a:t>
                      </a:r>
                      <a:endParaRPr kumimoji="1" lang="ja-JP" altLang="en-US" dirty="0"/>
                    </a:p>
                  </a:txBody>
                  <a:tcPr>
                    <a:solidFill>
                      <a:schemeClr val="bg1"/>
                    </a:solidFill>
                  </a:tcPr>
                </a:tc>
                <a:extLst>
                  <a:ext uri="{0D108BD9-81ED-4DB2-BD59-A6C34878D82A}">
                    <a16:rowId xmlns:a16="http://schemas.microsoft.com/office/drawing/2014/main" val="999114253"/>
                  </a:ext>
                </a:extLst>
              </a:tr>
              <a:tr h="370840">
                <a:tc>
                  <a:txBody>
                    <a:bodyPr/>
                    <a:lstStyle/>
                    <a:p>
                      <a:pPr algn="ctr"/>
                      <a:r>
                        <a:rPr kumimoji="1" lang="ja-JP" altLang="en-US" b="1" dirty="0"/>
                        <a:t>合計</a:t>
                      </a:r>
                    </a:p>
                  </a:txBody>
                  <a:tcPr>
                    <a:solidFill>
                      <a:schemeClr val="bg1"/>
                    </a:solidFill>
                  </a:tcPr>
                </a:tc>
                <a:tc>
                  <a:txBody>
                    <a:bodyPr/>
                    <a:lstStyle/>
                    <a:p>
                      <a:pPr algn="r"/>
                      <a:r>
                        <a:rPr kumimoji="1" lang="en-US" altLang="ja-JP" b="1" dirty="0"/>
                        <a:t>1,213</a:t>
                      </a:r>
                      <a:endParaRPr kumimoji="1" lang="ja-JP" altLang="en-US" b="1" dirty="0"/>
                    </a:p>
                  </a:txBody>
                  <a:tcPr>
                    <a:solidFill>
                      <a:schemeClr val="bg1"/>
                    </a:solidFill>
                  </a:tcPr>
                </a:tc>
                <a:tc>
                  <a:txBody>
                    <a:bodyPr/>
                    <a:lstStyle/>
                    <a:p>
                      <a:pPr algn="r"/>
                      <a:r>
                        <a:rPr kumimoji="1" lang="en-US" altLang="ja-JP" b="1" dirty="0"/>
                        <a:t>573</a:t>
                      </a:r>
                      <a:endParaRPr kumimoji="1" lang="ja-JP" altLang="en-US" b="1" dirty="0"/>
                    </a:p>
                  </a:txBody>
                  <a:tcPr>
                    <a:solidFill>
                      <a:schemeClr val="bg1"/>
                    </a:solidFill>
                  </a:tcPr>
                </a:tc>
                <a:tc>
                  <a:txBody>
                    <a:bodyPr/>
                    <a:lstStyle/>
                    <a:p>
                      <a:pPr algn="r"/>
                      <a:r>
                        <a:rPr kumimoji="1" lang="en-US" altLang="ja-JP" b="1" dirty="0"/>
                        <a:t>126.6</a:t>
                      </a:r>
                      <a:endParaRPr kumimoji="1" lang="ja-JP" altLang="en-US" b="1" dirty="0"/>
                    </a:p>
                  </a:txBody>
                  <a:tcPr>
                    <a:solidFill>
                      <a:schemeClr val="bg1"/>
                    </a:solidFill>
                  </a:tcPr>
                </a:tc>
                <a:extLst>
                  <a:ext uri="{0D108BD9-81ED-4DB2-BD59-A6C34878D82A}">
                    <a16:rowId xmlns:a16="http://schemas.microsoft.com/office/drawing/2014/main" val="361216986"/>
                  </a:ext>
                </a:extLst>
              </a:tr>
            </a:tbl>
          </a:graphicData>
        </a:graphic>
      </p:graphicFrame>
      <p:sp>
        <p:nvSpPr>
          <p:cNvPr id="15" name="正方形/長方形 14">
            <a:extLst>
              <a:ext uri="{FF2B5EF4-FFF2-40B4-BE49-F238E27FC236}">
                <a16:creationId xmlns:a16="http://schemas.microsoft.com/office/drawing/2014/main" id="{C1CB5AB0-5A2C-499C-AD43-0B97FD22FEBF}"/>
              </a:ext>
            </a:extLst>
          </p:cNvPr>
          <p:cNvSpPr/>
          <p:nvPr/>
        </p:nvSpPr>
        <p:spPr bwMode="auto">
          <a:xfrm>
            <a:off x="187935" y="1303489"/>
            <a:ext cx="3316704" cy="351369"/>
          </a:xfrm>
          <a:prstGeom prst="rect">
            <a:avLst/>
          </a:prstGeom>
          <a:no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spcBef>
                <a:spcPct val="0"/>
              </a:spcBef>
              <a:buFontTx/>
              <a:buNone/>
            </a:pPr>
            <a:r>
              <a:rPr kumimoji="1" lang="ja-JP" altLang="en-US" dirty="0">
                <a:ea typeface="+mn-ea"/>
                <a:cs typeface="Arial" panose="020B0604020202020204" pitchFamily="34" charset="0"/>
              </a:rPr>
              <a:t>導入前（紙）</a:t>
            </a:r>
          </a:p>
        </p:txBody>
      </p:sp>
      <p:sp>
        <p:nvSpPr>
          <p:cNvPr id="16" name="正方形/長方形 15">
            <a:extLst>
              <a:ext uri="{FF2B5EF4-FFF2-40B4-BE49-F238E27FC236}">
                <a16:creationId xmlns:a16="http://schemas.microsoft.com/office/drawing/2014/main" id="{0FC0851A-9E4A-491C-B3AE-6349641C32A8}"/>
              </a:ext>
            </a:extLst>
          </p:cNvPr>
          <p:cNvSpPr/>
          <p:nvPr/>
        </p:nvSpPr>
        <p:spPr bwMode="auto">
          <a:xfrm>
            <a:off x="4718558" y="1303489"/>
            <a:ext cx="3316704" cy="351369"/>
          </a:xfrm>
          <a:prstGeom prst="rect">
            <a:avLst/>
          </a:prstGeom>
          <a:no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spcBef>
                <a:spcPct val="0"/>
              </a:spcBef>
              <a:buFontTx/>
              <a:buNone/>
            </a:pPr>
            <a:r>
              <a:rPr kumimoji="1" lang="ja-JP" altLang="en-US" dirty="0">
                <a:ea typeface="+mn-ea"/>
                <a:cs typeface="Arial" panose="020B0604020202020204" pitchFamily="34" charset="0"/>
              </a:rPr>
              <a:t>導入後（</a:t>
            </a:r>
            <a:r>
              <a:rPr kumimoji="1" lang="ja-JP" altLang="en-US" dirty="0">
                <a:cs typeface="Arial" panose="020B0604020202020204" pitchFamily="34" charset="0"/>
              </a:rPr>
              <a:t>デジタルピッキング</a:t>
            </a:r>
            <a:r>
              <a:rPr kumimoji="1" lang="ja-JP" altLang="en-US" dirty="0">
                <a:ea typeface="+mn-ea"/>
                <a:cs typeface="Arial" panose="020B0604020202020204" pitchFamily="34" charset="0"/>
              </a:rPr>
              <a:t>）</a:t>
            </a:r>
          </a:p>
        </p:txBody>
      </p:sp>
      <p:sp>
        <p:nvSpPr>
          <p:cNvPr id="18" name="正方形/長方形 17">
            <a:extLst>
              <a:ext uri="{FF2B5EF4-FFF2-40B4-BE49-F238E27FC236}">
                <a16:creationId xmlns:a16="http://schemas.microsoft.com/office/drawing/2014/main" id="{B4C3451D-DA49-470A-8B0B-A0666F27EC02}"/>
              </a:ext>
            </a:extLst>
          </p:cNvPr>
          <p:cNvSpPr/>
          <p:nvPr/>
        </p:nvSpPr>
        <p:spPr bwMode="auto">
          <a:xfrm>
            <a:off x="200025" y="3959786"/>
            <a:ext cx="3289136" cy="351369"/>
          </a:xfrm>
          <a:prstGeom prst="rect">
            <a:avLst/>
          </a:prstGeom>
          <a:no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spcBef>
                <a:spcPct val="0"/>
              </a:spcBef>
              <a:buFontTx/>
              <a:buNone/>
            </a:pPr>
            <a:r>
              <a:rPr kumimoji="1" lang="ja-JP" altLang="en-US" dirty="0">
                <a:ea typeface="+mn-ea"/>
                <a:cs typeface="Arial" panose="020B0604020202020204" pitchFamily="34" charset="0"/>
              </a:rPr>
              <a:t>■作業場ピッキング</a:t>
            </a:r>
          </a:p>
        </p:txBody>
      </p:sp>
      <p:sp>
        <p:nvSpPr>
          <p:cNvPr id="19" name="正方形/長方形 18">
            <a:extLst>
              <a:ext uri="{FF2B5EF4-FFF2-40B4-BE49-F238E27FC236}">
                <a16:creationId xmlns:a16="http://schemas.microsoft.com/office/drawing/2014/main" id="{F554B2B6-1477-4590-B313-3942133157DA}"/>
              </a:ext>
            </a:extLst>
          </p:cNvPr>
          <p:cNvSpPr/>
          <p:nvPr/>
        </p:nvSpPr>
        <p:spPr bwMode="auto">
          <a:xfrm>
            <a:off x="187934" y="4362029"/>
            <a:ext cx="3916705" cy="211007"/>
          </a:xfrm>
          <a:prstGeom prst="rect">
            <a:avLst/>
          </a:prstGeom>
          <a:no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spcBef>
                <a:spcPct val="0"/>
              </a:spcBef>
              <a:buFontTx/>
              <a:buNone/>
            </a:pPr>
            <a:r>
              <a:rPr kumimoji="1" lang="ja-JP" altLang="en-US" dirty="0">
                <a:ea typeface="+mn-ea"/>
                <a:cs typeface="Arial" panose="020B0604020202020204" pitchFamily="34" charset="0"/>
              </a:rPr>
              <a:t>導入前（紙）＊参考値として集計</a:t>
            </a:r>
          </a:p>
        </p:txBody>
      </p:sp>
      <p:graphicFrame>
        <p:nvGraphicFramePr>
          <p:cNvPr id="24" name="表 4">
            <a:extLst>
              <a:ext uri="{FF2B5EF4-FFF2-40B4-BE49-F238E27FC236}">
                <a16:creationId xmlns:a16="http://schemas.microsoft.com/office/drawing/2014/main" id="{54D341D5-5CC7-44FB-86B1-F4A21BAECBED}"/>
              </a:ext>
            </a:extLst>
          </p:cNvPr>
          <p:cNvGraphicFramePr>
            <a:graphicFrameLocks noGrp="1"/>
          </p:cNvGraphicFramePr>
          <p:nvPr>
            <p:extLst>
              <p:ext uri="{D42A27DB-BD31-4B8C-83A1-F6EECF244321}">
                <p14:modId xmlns:p14="http://schemas.microsoft.com/office/powerpoint/2010/main" val="2562435600"/>
              </p:ext>
            </p:extLst>
          </p:nvPr>
        </p:nvGraphicFramePr>
        <p:xfrm>
          <a:off x="4718558" y="1647213"/>
          <a:ext cx="4180099" cy="2165148"/>
        </p:xfrm>
        <a:graphic>
          <a:graphicData uri="http://schemas.openxmlformats.org/drawingml/2006/table">
            <a:tbl>
              <a:tblPr firstRow="1" bandRow="1">
                <a:tableStyleId>{5940675A-B579-460E-94D1-54222C63F5DA}</a:tableStyleId>
              </a:tblPr>
              <a:tblGrid>
                <a:gridCol w="1127443">
                  <a:extLst>
                    <a:ext uri="{9D8B030D-6E8A-4147-A177-3AD203B41FA5}">
                      <a16:colId xmlns:a16="http://schemas.microsoft.com/office/drawing/2014/main" val="2331629298"/>
                    </a:ext>
                  </a:extLst>
                </a:gridCol>
                <a:gridCol w="1065530">
                  <a:extLst>
                    <a:ext uri="{9D8B030D-6E8A-4147-A177-3AD203B41FA5}">
                      <a16:colId xmlns:a16="http://schemas.microsoft.com/office/drawing/2014/main" val="1024532180"/>
                    </a:ext>
                  </a:extLst>
                </a:gridCol>
                <a:gridCol w="1065530">
                  <a:extLst>
                    <a:ext uri="{9D8B030D-6E8A-4147-A177-3AD203B41FA5}">
                      <a16:colId xmlns:a16="http://schemas.microsoft.com/office/drawing/2014/main" val="2220604519"/>
                    </a:ext>
                  </a:extLst>
                </a:gridCol>
                <a:gridCol w="921596">
                  <a:extLst>
                    <a:ext uri="{9D8B030D-6E8A-4147-A177-3AD203B41FA5}">
                      <a16:colId xmlns:a16="http://schemas.microsoft.com/office/drawing/2014/main" val="1082183539"/>
                    </a:ext>
                  </a:extLst>
                </a:gridCol>
              </a:tblGrid>
              <a:tr h="360858">
                <a:tc>
                  <a:txBody>
                    <a:bodyPr/>
                    <a:lstStyle/>
                    <a:p>
                      <a:pPr algn="ctr"/>
                      <a:r>
                        <a:rPr kumimoji="1" lang="ja-JP" altLang="en-US" sz="1600" dirty="0"/>
                        <a:t>グループ</a:t>
                      </a:r>
                    </a:p>
                  </a:txBody>
                  <a:tcPr>
                    <a:solidFill>
                      <a:schemeClr val="bg1">
                        <a:lumMod val="85000"/>
                      </a:schemeClr>
                    </a:solidFill>
                  </a:tcPr>
                </a:tc>
                <a:tc>
                  <a:txBody>
                    <a:bodyPr/>
                    <a:lstStyle/>
                    <a:p>
                      <a:pPr algn="ctr"/>
                      <a:r>
                        <a:rPr kumimoji="1" lang="ja-JP" altLang="en-US" sz="1600" dirty="0"/>
                        <a:t>商品点数</a:t>
                      </a:r>
                    </a:p>
                  </a:txBody>
                  <a:tcPr>
                    <a:solidFill>
                      <a:schemeClr val="bg1">
                        <a:lumMod val="85000"/>
                      </a:schemeClr>
                    </a:solidFill>
                  </a:tcPr>
                </a:tc>
                <a:tc>
                  <a:txBody>
                    <a:bodyPr/>
                    <a:lstStyle/>
                    <a:p>
                      <a:pPr algn="ctr"/>
                      <a:r>
                        <a:rPr kumimoji="1" lang="ja-JP" altLang="en-US" sz="1600" dirty="0"/>
                        <a:t>所要時間</a:t>
                      </a:r>
                    </a:p>
                  </a:txBody>
                  <a:tcPr>
                    <a:solidFill>
                      <a:schemeClr val="bg1">
                        <a:lumMod val="85000"/>
                      </a:schemeClr>
                    </a:solidFill>
                  </a:tcPr>
                </a:tc>
                <a:tc>
                  <a:txBody>
                    <a:bodyPr/>
                    <a:lstStyle/>
                    <a:p>
                      <a:pPr algn="ctr"/>
                      <a:r>
                        <a:rPr kumimoji="1" lang="en-US" altLang="ja-JP" sz="1600" dirty="0"/>
                        <a:t>RE</a:t>
                      </a:r>
                      <a:endParaRPr kumimoji="1" lang="ja-JP" altLang="en-US" sz="1600" dirty="0"/>
                    </a:p>
                  </a:txBody>
                  <a:tcPr>
                    <a:solidFill>
                      <a:schemeClr val="bg1">
                        <a:lumMod val="85000"/>
                      </a:schemeClr>
                    </a:solidFill>
                  </a:tcPr>
                </a:tc>
                <a:extLst>
                  <a:ext uri="{0D108BD9-81ED-4DB2-BD59-A6C34878D82A}">
                    <a16:rowId xmlns:a16="http://schemas.microsoft.com/office/drawing/2014/main" val="633048098"/>
                  </a:ext>
                </a:extLst>
              </a:tr>
              <a:tr h="360858">
                <a:tc>
                  <a:txBody>
                    <a:bodyPr/>
                    <a:lstStyle/>
                    <a:p>
                      <a:pPr algn="ctr"/>
                      <a:r>
                        <a:rPr kumimoji="1" lang="ja-JP" altLang="en-US" sz="1600" dirty="0"/>
                        <a:t>グロッサリー</a:t>
                      </a:r>
                    </a:p>
                  </a:txBody>
                  <a:tcPr/>
                </a:tc>
                <a:tc>
                  <a:txBody>
                    <a:bodyPr/>
                    <a:lstStyle/>
                    <a:p>
                      <a:pPr algn="r"/>
                      <a:r>
                        <a:rPr kumimoji="1" lang="en-US" altLang="ja-JP" sz="1600" dirty="0"/>
                        <a:t>297</a:t>
                      </a:r>
                      <a:endParaRPr kumimoji="1" lang="ja-JP" altLang="en-US" sz="1600" dirty="0"/>
                    </a:p>
                  </a:txBody>
                  <a:tcPr/>
                </a:tc>
                <a:tc>
                  <a:txBody>
                    <a:bodyPr/>
                    <a:lstStyle/>
                    <a:p>
                      <a:pPr algn="r"/>
                      <a:r>
                        <a:rPr kumimoji="1" lang="en-US" altLang="ja-JP" sz="1600" dirty="0"/>
                        <a:t>229</a:t>
                      </a:r>
                      <a:endParaRPr kumimoji="1" lang="ja-JP" altLang="en-US" sz="1600" dirty="0"/>
                    </a:p>
                  </a:txBody>
                  <a:tcPr/>
                </a:tc>
                <a:tc>
                  <a:txBody>
                    <a:bodyPr/>
                    <a:lstStyle/>
                    <a:p>
                      <a:pPr algn="r"/>
                      <a:r>
                        <a:rPr kumimoji="1" lang="en-US" altLang="ja-JP" sz="1600" dirty="0"/>
                        <a:t>68.3</a:t>
                      </a:r>
                      <a:endParaRPr kumimoji="1" lang="ja-JP" altLang="en-US" sz="1600" dirty="0"/>
                    </a:p>
                  </a:txBody>
                  <a:tcPr/>
                </a:tc>
                <a:extLst>
                  <a:ext uri="{0D108BD9-81ED-4DB2-BD59-A6C34878D82A}">
                    <a16:rowId xmlns:a16="http://schemas.microsoft.com/office/drawing/2014/main" val="2278406453"/>
                  </a:ext>
                </a:extLst>
              </a:tr>
              <a:tr h="3608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リカー</a:t>
                      </a:r>
                    </a:p>
                  </a:txBody>
                  <a:tcPr/>
                </a:tc>
                <a:tc>
                  <a:txBody>
                    <a:bodyPr/>
                    <a:lstStyle/>
                    <a:p>
                      <a:pPr algn="r"/>
                      <a:r>
                        <a:rPr kumimoji="1" lang="en-US" altLang="ja-JP" sz="1600" dirty="0"/>
                        <a:t>129</a:t>
                      </a:r>
                      <a:endParaRPr kumimoji="1" lang="ja-JP" altLang="en-US" sz="1600" dirty="0"/>
                    </a:p>
                  </a:txBody>
                  <a:tcPr/>
                </a:tc>
                <a:tc>
                  <a:txBody>
                    <a:bodyPr/>
                    <a:lstStyle/>
                    <a:p>
                      <a:pPr algn="r"/>
                      <a:r>
                        <a:rPr kumimoji="1" lang="en-US" altLang="ja-JP" sz="1600" dirty="0"/>
                        <a:t>40</a:t>
                      </a:r>
                      <a:endParaRPr kumimoji="1" lang="ja-JP" altLang="en-US" sz="1600" dirty="0"/>
                    </a:p>
                  </a:txBody>
                  <a:tcPr/>
                </a:tc>
                <a:tc>
                  <a:txBody>
                    <a:bodyPr/>
                    <a:lstStyle/>
                    <a:p>
                      <a:pPr algn="r"/>
                      <a:r>
                        <a:rPr kumimoji="1" lang="en-US" altLang="ja-JP" sz="1600" dirty="0"/>
                        <a:t>193</a:t>
                      </a:r>
                      <a:endParaRPr kumimoji="1" lang="ja-JP" altLang="en-US" sz="1600" dirty="0"/>
                    </a:p>
                  </a:txBody>
                  <a:tcPr/>
                </a:tc>
                <a:extLst>
                  <a:ext uri="{0D108BD9-81ED-4DB2-BD59-A6C34878D82A}">
                    <a16:rowId xmlns:a16="http://schemas.microsoft.com/office/drawing/2014/main" val="1995020057"/>
                  </a:ext>
                </a:extLst>
              </a:tr>
              <a:tr h="360858">
                <a:tc>
                  <a:txBody>
                    <a:bodyPr/>
                    <a:lstStyle/>
                    <a:p>
                      <a:pPr algn="ctr"/>
                      <a:r>
                        <a:rPr kumimoji="1" lang="ja-JP" altLang="en-US" sz="1600" dirty="0"/>
                        <a:t>デイリー</a:t>
                      </a:r>
                    </a:p>
                  </a:txBody>
                  <a:tcPr/>
                </a:tc>
                <a:tc>
                  <a:txBody>
                    <a:bodyPr/>
                    <a:lstStyle/>
                    <a:p>
                      <a:pPr algn="r"/>
                      <a:r>
                        <a:rPr kumimoji="1" lang="en-US" altLang="ja-JP" sz="1600" dirty="0"/>
                        <a:t>304</a:t>
                      </a:r>
                    </a:p>
                  </a:txBody>
                  <a:tcPr/>
                </a:tc>
                <a:tc>
                  <a:txBody>
                    <a:bodyPr/>
                    <a:lstStyle/>
                    <a:p>
                      <a:pPr algn="r"/>
                      <a:r>
                        <a:rPr kumimoji="1" lang="en-US" altLang="ja-JP" sz="1600" dirty="0"/>
                        <a:t>199</a:t>
                      </a:r>
                      <a:endParaRPr kumimoji="1" lang="ja-JP" altLang="en-US" sz="1600" dirty="0"/>
                    </a:p>
                  </a:txBody>
                  <a:tcPr/>
                </a:tc>
                <a:tc>
                  <a:txBody>
                    <a:bodyPr/>
                    <a:lstStyle/>
                    <a:p>
                      <a:pPr algn="r"/>
                      <a:r>
                        <a:rPr kumimoji="1" lang="en-US" altLang="ja-JP" sz="1600" dirty="0"/>
                        <a:t>86.4</a:t>
                      </a:r>
                      <a:endParaRPr kumimoji="1" lang="ja-JP" altLang="en-US" sz="1600" dirty="0"/>
                    </a:p>
                  </a:txBody>
                  <a:tcPr/>
                </a:tc>
                <a:extLst>
                  <a:ext uri="{0D108BD9-81ED-4DB2-BD59-A6C34878D82A}">
                    <a16:rowId xmlns:a16="http://schemas.microsoft.com/office/drawing/2014/main" val="998844030"/>
                  </a:ext>
                </a:extLst>
              </a:tr>
              <a:tr h="360858">
                <a:tc>
                  <a:txBody>
                    <a:bodyPr/>
                    <a:lstStyle/>
                    <a:p>
                      <a:pPr algn="ctr"/>
                      <a:r>
                        <a:rPr kumimoji="1" lang="ja-JP" altLang="en-US" sz="1600" b="0" dirty="0"/>
                        <a:t>デリコン</a:t>
                      </a:r>
                    </a:p>
                  </a:txBody>
                  <a:tcPr/>
                </a:tc>
                <a:tc>
                  <a:txBody>
                    <a:bodyPr/>
                    <a:lstStyle/>
                    <a:p>
                      <a:pPr algn="r"/>
                      <a:r>
                        <a:rPr kumimoji="1" lang="en-US" altLang="ja-JP" sz="1600" b="0" dirty="0"/>
                        <a:t>38</a:t>
                      </a:r>
                    </a:p>
                  </a:txBody>
                  <a:tcPr/>
                </a:tc>
                <a:tc>
                  <a:txBody>
                    <a:bodyPr/>
                    <a:lstStyle/>
                    <a:p>
                      <a:pPr algn="r"/>
                      <a:r>
                        <a:rPr kumimoji="1" lang="en-US" altLang="ja-JP" sz="1600" b="0" dirty="0"/>
                        <a:t>47</a:t>
                      </a:r>
                      <a:endParaRPr kumimoji="1" lang="ja-JP" altLang="en-US" sz="1600" b="0" dirty="0"/>
                    </a:p>
                  </a:txBody>
                  <a:tcPr/>
                </a:tc>
                <a:tc>
                  <a:txBody>
                    <a:bodyPr/>
                    <a:lstStyle/>
                    <a:p>
                      <a:pPr algn="r"/>
                      <a:r>
                        <a:rPr kumimoji="1" lang="en-US" altLang="ja-JP" sz="1600" b="0" dirty="0"/>
                        <a:t>48.5</a:t>
                      </a:r>
                      <a:endParaRPr kumimoji="1" lang="ja-JP" altLang="en-US" sz="1600" b="0" dirty="0"/>
                    </a:p>
                  </a:txBody>
                  <a:tcPr/>
                </a:tc>
                <a:extLst>
                  <a:ext uri="{0D108BD9-81ED-4DB2-BD59-A6C34878D82A}">
                    <a16:rowId xmlns:a16="http://schemas.microsoft.com/office/drawing/2014/main" val="2779599037"/>
                  </a:ext>
                </a:extLst>
              </a:tr>
              <a:tr h="360858">
                <a:tc>
                  <a:txBody>
                    <a:bodyPr/>
                    <a:lstStyle/>
                    <a:p>
                      <a:pPr algn="ctr"/>
                      <a:r>
                        <a:rPr kumimoji="1" lang="ja-JP" altLang="en-US" sz="1600" b="1" dirty="0"/>
                        <a:t>合計</a:t>
                      </a:r>
                    </a:p>
                  </a:txBody>
                  <a:tcPr/>
                </a:tc>
                <a:tc>
                  <a:txBody>
                    <a:bodyPr/>
                    <a:lstStyle/>
                    <a:p>
                      <a:pPr algn="r"/>
                      <a:r>
                        <a:rPr kumimoji="1" lang="en-US" altLang="ja-JP" sz="1600" b="1" dirty="0"/>
                        <a:t>768</a:t>
                      </a:r>
                    </a:p>
                  </a:txBody>
                  <a:tcPr/>
                </a:tc>
                <a:tc>
                  <a:txBody>
                    <a:bodyPr/>
                    <a:lstStyle/>
                    <a:p>
                      <a:pPr algn="r"/>
                      <a:r>
                        <a:rPr kumimoji="1" lang="en-US" altLang="ja-JP" sz="1600" b="1" dirty="0"/>
                        <a:t>495</a:t>
                      </a:r>
                    </a:p>
                  </a:txBody>
                  <a:tcPr/>
                </a:tc>
                <a:tc>
                  <a:txBody>
                    <a:bodyPr/>
                    <a:lstStyle/>
                    <a:p>
                      <a:pPr algn="r"/>
                      <a:r>
                        <a:rPr kumimoji="1" lang="en-US" altLang="ja-JP" sz="1600" b="1" dirty="0"/>
                        <a:t>91.2</a:t>
                      </a:r>
                      <a:endParaRPr kumimoji="1" lang="ja-JP" altLang="en-US" sz="1600" b="1" dirty="0"/>
                    </a:p>
                  </a:txBody>
                  <a:tcPr/>
                </a:tc>
                <a:extLst>
                  <a:ext uri="{0D108BD9-81ED-4DB2-BD59-A6C34878D82A}">
                    <a16:rowId xmlns:a16="http://schemas.microsoft.com/office/drawing/2014/main" val="3472497162"/>
                  </a:ext>
                </a:extLst>
              </a:tr>
            </a:tbl>
          </a:graphicData>
        </a:graphic>
      </p:graphicFrame>
      <p:graphicFrame>
        <p:nvGraphicFramePr>
          <p:cNvPr id="14" name="表 4">
            <a:extLst>
              <a:ext uri="{FF2B5EF4-FFF2-40B4-BE49-F238E27FC236}">
                <a16:creationId xmlns:a16="http://schemas.microsoft.com/office/drawing/2014/main" id="{1CC651B9-5806-413E-AC24-4EE835AA48D9}"/>
              </a:ext>
            </a:extLst>
          </p:cNvPr>
          <p:cNvGraphicFramePr>
            <a:graphicFrameLocks noGrp="1"/>
          </p:cNvGraphicFramePr>
          <p:nvPr>
            <p:extLst>
              <p:ext uri="{D42A27DB-BD31-4B8C-83A1-F6EECF244321}">
                <p14:modId xmlns:p14="http://schemas.microsoft.com/office/powerpoint/2010/main" val="1524236310"/>
              </p:ext>
            </p:extLst>
          </p:nvPr>
        </p:nvGraphicFramePr>
        <p:xfrm>
          <a:off x="4718558" y="4627501"/>
          <a:ext cx="4252985" cy="1885059"/>
        </p:xfrm>
        <a:graphic>
          <a:graphicData uri="http://schemas.openxmlformats.org/drawingml/2006/table">
            <a:tbl>
              <a:tblPr firstRow="1" bandRow="1">
                <a:tableStyleId>{5940675A-B579-460E-94D1-54222C63F5DA}</a:tableStyleId>
              </a:tblPr>
              <a:tblGrid>
                <a:gridCol w="946468">
                  <a:extLst>
                    <a:ext uri="{9D8B030D-6E8A-4147-A177-3AD203B41FA5}">
                      <a16:colId xmlns:a16="http://schemas.microsoft.com/office/drawing/2014/main" val="3349660892"/>
                    </a:ext>
                  </a:extLst>
                </a:gridCol>
                <a:gridCol w="1175068">
                  <a:extLst>
                    <a:ext uri="{9D8B030D-6E8A-4147-A177-3AD203B41FA5}">
                      <a16:colId xmlns:a16="http://schemas.microsoft.com/office/drawing/2014/main" val="1024532180"/>
                    </a:ext>
                  </a:extLst>
                </a:gridCol>
                <a:gridCol w="1175068">
                  <a:extLst>
                    <a:ext uri="{9D8B030D-6E8A-4147-A177-3AD203B41FA5}">
                      <a16:colId xmlns:a16="http://schemas.microsoft.com/office/drawing/2014/main" val="2220604519"/>
                    </a:ext>
                  </a:extLst>
                </a:gridCol>
                <a:gridCol w="956381">
                  <a:extLst>
                    <a:ext uri="{9D8B030D-6E8A-4147-A177-3AD203B41FA5}">
                      <a16:colId xmlns:a16="http://schemas.microsoft.com/office/drawing/2014/main" val="1082183539"/>
                    </a:ext>
                  </a:extLst>
                </a:gridCol>
              </a:tblGrid>
              <a:tr h="370840">
                <a:tc>
                  <a:txBody>
                    <a:bodyPr/>
                    <a:lstStyle/>
                    <a:p>
                      <a:pPr algn="ctr"/>
                      <a:endParaRPr kumimoji="1" lang="ja-JP" altLang="en-US" dirty="0"/>
                    </a:p>
                  </a:txBody>
                  <a:tcPr>
                    <a:solidFill>
                      <a:schemeClr val="bg1">
                        <a:lumMod val="85000"/>
                      </a:schemeClr>
                    </a:solidFill>
                  </a:tcPr>
                </a:tc>
                <a:tc>
                  <a:txBody>
                    <a:bodyPr/>
                    <a:lstStyle/>
                    <a:p>
                      <a:pPr algn="ctr"/>
                      <a:r>
                        <a:rPr kumimoji="1" lang="ja-JP" altLang="en-US" dirty="0"/>
                        <a:t>商品点数</a:t>
                      </a:r>
                    </a:p>
                  </a:txBody>
                  <a:tcPr>
                    <a:solidFill>
                      <a:schemeClr val="bg1">
                        <a:lumMod val="85000"/>
                      </a:schemeClr>
                    </a:solidFill>
                  </a:tcPr>
                </a:tc>
                <a:tc>
                  <a:txBody>
                    <a:bodyPr/>
                    <a:lstStyle/>
                    <a:p>
                      <a:pPr algn="ctr"/>
                      <a:r>
                        <a:rPr kumimoji="1" lang="ja-JP" altLang="en-US" dirty="0"/>
                        <a:t>所要時間</a:t>
                      </a:r>
                    </a:p>
                  </a:txBody>
                  <a:tcPr>
                    <a:solidFill>
                      <a:schemeClr val="bg1">
                        <a:lumMod val="85000"/>
                      </a:schemeClr>
                    </a:solidFill>
                  </a:tcPr>
                </a:tc>
                <a:tc>
                  <a:txBody>
                    <a:bodyPr/>
                    <a:lstStyle/>
                    <a:p>
                      <a:pPr algn="ctr"/>
                      <a:r>
                        <a:rPr kumimoji="1" lang="en-US" altLang="ja-JP" dirty="0"/>
                        <a:t>RE</a:t>
                      </a:r>
                      <a:endParaRPr kumimoji="1" lang="ja-JP" altLang="en-US" dirty="0"/>
                    </a:p>
                  </a:txBody>
                  <a:tcPr>
                    <a:solidFill>
                      <a:schemeClr val="bg1">
                        <a:lumMod val="85000"/>
                      </a:schemeClr>
                    </a:solidFill>
                  </a:tcPr>
                </a:tc>
                <a:extLst>
                  <a:ext uri="{0D108BD9-81ED-4DB2-BD59-A6C34878D82A}">
                    <a16:rowId xmlns:a16="http://schemas.microsoft.com/office/drawing/2014/main" val="633048098"/>
                  </a:ext>
                </a:extLst>
              </a:tr>
              <a:tr h="370840">
                <a:tc>
                  <a:txBody>
                    <a:bodyPr/>
                    <a:lstStyle/>
                    <a:p>
                      <a:pPr algn="ctr"/>
                      <a:r>
                        <a:rPr kumimoji="1" lang="ja-JP" altLang="en-US" dirty="0"/>
                        <a:t>１日目</a:t>
                      </a:r>
                    </a:p>
                  </a:txBody>
                  <a:tcPr>
                    <a:solidFill>
                      <a:schemeClr val="bg1"/>
                    </a:solidFill>
                  </a:tcPr>
                </a:tc>
                <a:tc>
                  <a:txBody>
                    <a:bodyPr/>
                    <a:lstStyle/>
                    <a:p>
                      <a:pPr algn="r"/>
                      <a:r>
                        <a:rPr kumimoji="1" lang="en-US" altLang="ja-JP" dirty="0"/>
                        <a:t>660</a:t>
                      </a:r>
                      <a:endParaRPr kumimoji="1" lang="ja-JP" altLang="en-US" dirty="0"/>
                    </a:p>
                  </a:txBody>
                  <a:tcPr>
                    <a:solidFill>
                      <a:schemeClr val="bg1"/>
                    </a:solidFill>
                  </a:tcPr>
                </a:tc>
                <a:tc>
                  <a:txBody>
                    <a:bodyPr/>
                    <a:lstStyle/>
                    <a:p>
                      <a:pPr algn="r"/>
                      <a:r>
                        <a:rPr kumimoji="1" lang="en-US" altLang="ja-JP" dirty="0"/>
                        <a:t>506</a:t>
                      </a:r>
                      <a:endParaRPr kumimoji="1" lang="ja-JP" altLang="en-US" dirty="0"/>
                    </a:p>
                  </a:txBody>
                  <a:tcPr>
                    <a:solidFill>
                      <a:schemeClr val="bg1"/>
                    </a:solidFill>
                  </a:tcPr>
                </a:tc>
                <a:tc>
                  <a:txBody>
                    <a:bodyPr/>
                    <a:lstStyle/>
                    <a:p>
                      <a:pPr algn="r"/>
                      <a:r>
                        <a:rPr kumimoji="1" lang="en-US" altLang="ja-JP" dirty="0"/>
                        <a:t>78.2</a:t>
                      </a:r>
                      <a:endParaRPr kumimoji="1" lang="ja-JP" altLang="en-US" dirty="0"/>
                    </a:p>
                  </a:txBody>
                  <a:tcPr>
                    <a:solidFill>
                      <a:schemeClr val="bg1"/>
                    </a:solidFill>
                  </a:tcPr>
                </a:tc>
                <a:extLst>
                  <a:ext uri="{0D108BD9-81ED-4DB2-BD59-A6C34878D82A}">
                    <a16:rowId xmlns:a16="http://schemas.microsoft.com/office/drawing/2014/main" val="2278406453"/>
                  </a:ext>
                </a:extLst>
              </a:tr>
              <a:tr h="401699">
                <a:tc>
                  <a:txBody>
                    <a:bodyPr/>
                    <a:lstStyle/>
                    <a:p>
                      <a:pPr algn="ctr"/>
                      <a:r>
                        <a:rPr kumimoji="1" lang="ja-JP" altLang="en-US" dirty="0"/>
                        <a:t>２日目</a:t>
                      </a:r>
                    </a:p>
                  </a:txBody>
                  <a:tcPr>
                    <a:solidFill>
                      <a:schemeClr val="bg1"/>
                    </a:solidFill>
                  </a:tcPr>
                </a:tc>
                <a:tc>
                  <a:txBody>
                    <a:bodyPr/>
                    <a:lstStyle/>
                    <a:p>
                      <a:pPr algn="r"/>
                      <a:r>
                        <a:rPr kumimoji="1" lang="en-US" altLang="ja-JP" dirty="0"/>
                        <a:t>304</a:t>
                      </a:r>
                      <a:endParaRPr kumimoji="1" lang="ja-JP" altLang="en-US" dirty="0"/>
                    </a:p>
                  </a:txBody>
                  <a:tcPr>
                    <a:solidFill>
                      <a:schemeClr val="bg1"/>
                    </a:solidFill>
                  </a:tcPr>
                </a:tc>
                <a:tc>
                  <a:txBody>
                    <a:bodyPr/>
                    <a:lstStyle/>
                    <a:p>
                      <a:pPr algn="r"/>
                      <a:r>
                        <a:rPr kumimoji="1" lang="en-US" altLang="ja-JP" dirty="0"/>
                        <a:t>342</a:t>
                      </a:r>
                      <a:endParaRPr kumimoji="1" lang="ja-JP" altLang="en-US" dirty="0"/>
                    </a:p>
                  </a:txBody>
                  <a:tcPr>
                    <a:solidFill>
                      <a:schemeClr val="bg1"/>
                    </a:solidFill>
                  </a:tcPr>
                </a:tc>
                <a:tc>
                  <a:txBody>
                    <a:bodyPr/>
                    <a:lstStyle/>
                    <a:p>
                      <a:pPr algn="r"/>
                      <a:r>
                        <a:rPr kumimoji="1" lang="en-US" altLang="ja-JP" dirty="0"/>
                        <a:t>53.3</a:t>
                      </a:r>
                      <a:endParaRPr kumimoji="1" lang="ja-JP" altLang="en-US" dirty="0"/>
                    </a:p>
                  </a:txBody>
                  <a:tcPr>
                    <a:solidFill>
                      <a:schemeClr val="bg1"/>
                    </a:solidFill>
                  </a:tcPr>
                </a:tc>
                <a:extLst>
                  <a:ext uri="{0D108BD9-81ED-4DB2-BD59-A6C34878D82A}">
                    <a16:rowId xmlns:a16="http://schemas.microsoft.com/office/drawing/2014/main" val="1995020057"/>
                  </a:ext>
                </a:extLst>
              </a:tr>
              <a:tr h="370840">
                <a:tc>
                  <a:txBody>
                    <a:bodyPr/>
                    <a:lstStyle/>
                    <a:p>
                      <a:pPr algn="ctr"/>
                      <a:r>
                        <a:rPr kumimoji="1" lang="ja-JP" altLang="en-US" dirty="0"/>
                        <a:t>３日目</a:t>
                      </a:r>
                    </a:p>
                  </a:txBody>
                  <a:tcPr>
                    <a:solidFill>
                      <a:schemeClr val="bg1"/>
                    </a:solidFill>
                  </a:tcPr>
                </a:tc>
                <a:tc>
                  <a:txBody>
                    <a:bodyPr/>
                    <a:lstStyle/>
                    <a:p>
                      <a:pPr algn="r"/>
                      <a:r>
                        <a:rPr kumimoji="1" lang="en-US" altLang="ja-JP" dirty="0"/>
                        <a:t>137</a:t>
                      </a:r>
                      <a:endParaRPr kumimoji="1" lang="ja-JP" altLang="en-US" dirty="0"/>
                    </a:p>
                  </a:txBody>
                  <a:tcPr>
                    <a:solidFill>
                      <a:schemeClr val="bg1"/>
                    </a:solidFill>
                  </a:tcPr>
                </a:tc>
                <a:tc>
                  <a:txBody>
                    <a:bodyPr/>
                    <a:lstStyle/>
                    <a:p>
                      <a:pPr algn="r"/>
                      <a:r>
                        <a:rPr kumimoji="1" lang="en-US" altLang="ja-JP" dirty="0"/>
                        <a:t>99</a:t>
                      </a:r>
                      <a:endParaRPr kumimoji="1" lang="ja-JP" altLang="en-US" dirty="0"/>
                    </a:p>
                  </a:txBody>
                  <a:tcPr>
                    <a:solidFill>
                      <a:schemeClr val="bg1"/>
                    </a:solidFill>
                  </a:tcPr>
                </a:tc>
                <a:tc>
                  <a:txBody>
                    <a:bodyPr/>
                    <a:lstStyle/>
                    <a:p>
                      <a:pPr algn="r"/>
                      <a:r>
                        <a:rPr kumimoji="1" lang="en-US" altLang="ja-JP" dirty="0"/>
                        <a:t>83.0</a:t>
                      </a:r>
                      <a:endParaRPr kumimoji="1" lang="ja-JP" altLang="en-US" dirty="0"/>
                    </a:p>
                  </a:txBody>
                  <a:tcPr>
                    <a:solidFill>
                      <a:schemeClr val="bg1"/>
                    </a:solidFill>
                  </a:tcPr>
                </a:tc>
                <a:extLst>
                  <a:ext uri="{0D108BD9-81ED-4DB2-BD59-A6C34878D82A}">
                    <a16:rowId xmlns:a16="http://schemas.microsoft.com/office/drawing/2014/main" val="999114253"/>
                  </a:ext>
                </a:extLst>
              </a:tr>
              <a:tr h="370840">
                <a:tc>
                  <a:txBody>
                    <a:bodyPr/>
                    <a:lstStyle/>
                    <a:p>
                      <a:pPr algn="ctr"/>
                      <a:r>
                        <a:rPr kumimoji="1" lang="ja-JP" altLang="en-US" b="1" dirty="0"/>
                        <a:t>合計</a:t>
                      </a:r>
                    </a:p>
                  </a:txBody>
                  <a:tcPr>
                    <a:solidFill>
                      <a:schemeClr val="bg1"/>
                    </a:solidFill>
                  </a:tcPr>
                </a:tc>
                <a:tc>
                  <a:txBody>
                    <a:bodyPr/>
                    <a:lstStyle/>
                    <a:p>
                      <a:pPr algn="r"/>
                      <a:r>
                        <a:rPr kumimoji="1" lang="en-US" altLang="ja-JP" b="1" dirty="0"/>
                        <a:t>1,102</a:t>
                      </a:r>
                      <a:endParaRPr kumimoji="1" lang="ja-JP" altLang="en-US" b="1" dirty="0"/>
                    </a:p>
                  </a:txBody>
                  <a:tcPr>
                    <a:solidFill>
                      <a:schemeClr val="bg1"/>
                    </a:solidFill>
                  </a:tcPr>
                </a:tc>
                <a:tc>
                  <a:txBody>
                    <a:bodyPr/>
                    <a:lstStyle/>
                    <a:p>
                      <a:pPr algn="r"/>
                      <a:r>
                        <a:rPr kumimoji="1" lang="en-US" altLang="ja-JP" b="1" dirty="0"/>
                        <a:t>947</a:t>
                      </a:r>
                      <a:endParaRPr kumimoji="1" lang="ja-JP" altLang="en-US" b="1" dirty="0"/>
                    </a:p>
                  </a:txBody>
                  <a:tcPr>
                    <a:solidFill>
                      <a:schemeClr val="bg1"/>
                    </a:solidFill>
                  </a:tcPr>
                </a:tc>
                <a:tc>
                  <a:txBody>
                    <a:bodyPr/>
                    <a:lstStyle/>
                    <a:p>
                      <a:pPr algn="r"/>
                      <a:r>
                        <a:rPr kumimoji="1" lang="en-US" altLang="ja-JP" b="1" dirty="0"/>
                        <a:t>69.8</a:t>
                      </a:r>
                      <a:endParaRPr kumimoji="1" lang="ja-JP" altLang="en-US" b="1" dirty="0"/>
                    </a:p>
                  </a:txBody>
                  <a:tcPr>
                    <a:solidFill>
                      <a:schemeClr val="bg1"/>
                    </a:solidFill>
                  </a:tcPr>
                </a:tc>
                <a:extLst>
                  <a:ext uri="{0D108BD9-81ED-4DB2-BD59-A6C34878D82A}">
                    <a16:rowId xmlns:a16="http://schemas.microsoft.com/office/drawing/2014/main" val="361216986"/>
                  </a:ext>
                </a:extLst>
              </a:tr>
            </a:tbl>
          </a:graphicData>
        </a:graphic>
      </p:graphicFrame>
      <p:sp>
        <p:nvSpPr>
          <p:cNvPr id="20" name="正方形/長方形 19">
            <a:extLst>
              <a:ext uri="{FF2B5EF4-FFF2-40B4-BE49-F238E27FC236}">
                <a16:creationId xmlns:a16="http://schemas.microsoft.com/office/drawing/2014/main" id="{0C8A5C40-F1F4-40E8-AC1D-B622C624AD0B}"/>
              </a:ext>
            </a:extLst>
          </p:cNvPr>
          <p:cNvSpPr/>
          <p:nvPr/>
        </p:nvSpPr>
        <p:spPr bwMode="auto">
          <a:xfrm>
            <a:off x="4718558" y="4221667"/>
            <a:ext cx="3316704" cy="351369"/>
          </a:xfrm>
          <a:prstGeom prst="rect">
            <a:avLst/>
          </a:prstGeom>
          <a:no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spcBef>
                <a:spcPct val="0"/>
              </a:spcBef>
              <a:buFontTx/>
              <a:buNone/>
            </a:pPr>
            <a:r>
              <a:rPr kumimoji="1" lang="ja-JP" altLang="en-US" dirty="0">
                <a:ea typeface="+mn-ea"/>
                <a:cs typeface="Arial" panose="020B0604020202020204" pitchFamily="34" charset="0"/>
              </a:rPr>
              <a:t>導入後（</a:t>
            </a:r>
            <a:r>
              <a:rPr kumimoji="1" lang="ja-JP" altLang="en-US" dirty="0">
                <a:cs typeface="Arial" panose="020B0604020202020204" pitchFamily="34" charset="0"/>
              </a:rPr>
              <a:t>デジタルピッキング</a:t>
            </a:r>
            <a:r>
              <a:rPr kumimoji="1" lang="ja-JP" altLang="en-US" dirty="0">
                <a:ea typeface="+mn-ea"/>
                <a:cs typeface="Arial" panose="020B0604020202020204" pitchFamily="34" charset="0"/>
              </a:rPr>
              <a:t>）</a:t>
            </a:r>
          </a:p>
        </p:txBody>
      </p:sp>
    </p:spTree>
    <p:extLst>
      <p:ext uri="{BB962C8B-B14F-4D97-AF65-F5344CB8AC3E}">
        <p14:creationId xmlns:p14="http://schemas.microsoft.com/office/powerpoint/2010/main" val="2433512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C1B05F8-E99D-4837-8C38-95934EDBCE75}" type="slidenum">
              <a:rPr lang="ja-JP" altLang="en-US" b="1" i="1" smtClean="0"/>
              <a:pPr/>
              <a:t>4</a:t>
            </a:fld>
            <a:endParaRPr lang="ja-JP" altLang="en-US" b="1" i="1" dirty="0"/>
          </a:p>
        </p:txBody>
      </p:sp>
      <p:sp>
        <p:nvSpPr>
          <p:cNvPr id="8" name="タイトル 2">
            <a:extLst>
              <a:ext uri="{FF2B5EF4-FFF2-40B4-BE49-F238E27FC236}">
                <a16:creationId xmlns:a16="http://schemas.microsoft.com/office/drawing/2014/main" id="{F7D6700F-3F26-47B0-A93C-DD9B79FCE447}"/>
              </a:ext>
            </a:extLst>
          </p:cNvPr>
          <p:cNvSpPr txBox="1">
            <a:spLocks/>
          </p:cNvSpPr>
          <p:nvPr/>
        </p:nvSpPr>
        <p:spPr>
          <a:xfrm>
            <a:off x="429846" y="75462"/>
            <a:ext cx="8028784" cy="7642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400" b="0" kern="1200">
                <a:solidFill>
                  <a:srgbClr val="002060"/>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デジタルピッキング導入報告③上越店 作業時のポイント</a:t>
            </a:r>
          </a:p>
        </p:txBody>
      </p:sp>
      <p:sp>
        <p:nvSpPr>
          <p:cNvPr id="5" name="テキスト ボックス 4">
            <a:extLst>
              <a:ext uri="{FF2B5EF4-FFF2-40B4-BE49-F238E27FC236}">
                <a16:creationId xmlns:a16="http://schemas.microsoft.com/office/drawing/2014/main" id="{DD479FCB-4BAB-4195-B57B-60FFC321C057}"/>
              </a:ext>
            </a:extLst>
          </p:cNvPr>
          <p:cNvSpPr txBox="1"/>
          <p:nvPr/>
        </p:nvSpPr>
        <p:spPr>
          <a:xfrm>
            <a:off x="127001" y="922161"/>
            <a:ext cx="8765628" cy="5700927"/>
          </a:xfrm>
          <a:prstGeom prst="rect">
            <a:avLst/>
          </a:prstGeom>
          <a:noFill/>
          <a:ln>
            <a:solidFill>
              <a:schemeClr val="tx1"/>
            </a:solidFill>
          </a:ln>
        </p:spPr>
        <p:txBody>
          <a:bodyPr wrap="square" rtlCol="0">
            <a:noAutofit/>
          </a:bodyPr>
          <a:lstStyle/>
          <a:p>
            <a:pPr lvl="0" algn="just"/>
            <a:r>
              <a:rPr lang="en-US" altLang="ja-JP" b="1" dirty="0">
                <a:latin typeface="+mn-ea"/>
                <a:cs typeface="ＭＳ Ｐゴシック" panose="020B0600070205080204" pitchFamily="50" charset="-128"/>
              </a:rPr>
              <a:t>【</a:t>
            </a:r>
            <a:r>
              <a:rPr lang="ja-JP" altLang="en-US" b="1" dirty="0">
                <a:latin typeface="+mn-ea"/>
                <a:cs typeface="ＭＳ Ｐゴシック" panose="020B0600070205080204" pitchFamily="50" charset="-128"/>
              </a:rPr>
              <a:t>注文をまとめる</a:t>
            </a:r>
            <a:r>
              <a:rPr lang="en-US" altLang="ja-JP" b="1" dirty="0">
                <a:latin typeface="+mn-ea"/>
                <a:cs typeface="ＭＳ Ｐゴシック" panose="020B0600070205080204" pitchFamily="50" charset="-128"/>
              </a:rPr>
              <a:t>】</a:t>
            </a:r>
          </a:p>
          <a:p>
            <a:pPr lvl="0" algn="just"/>
            <a:r>
              <a:rPr lang="ja-JP" altLang="en-US" dirty="0">
                <a:latin typeface="+mn-ea"/>
                <a:cs typeface="ＭＳ Ｐゴシック" panose="020B0600070205080204" pitchFamily="50" charset="-128"/>
              </a:rPr>
              <a:t>各便ごとに代表者１名の作業で</a:t>
            </a:r>
            <a:r>
              <a:rPr lang="en-US" altLang="ja-JP" dirty="0">
                <a:latin typeface="+mn-ea"/>
                <a:cs typeface="ＭＳ Ｐゴシック" panose="020B0600070205080204" pitchFamily="50" charset="-128"/>
              </a:rPr>
              <a:t>OK</a:t>
            </a:r>
            <a:r>
              <a:rPr lang="ja-JP" altLang="en-US" dirty="0">
                <a:latin typeface="+mn-ea"/>
                <a:cs typeface="ＭＳ Ｐゴシック" panose="020B0600070205080204" pitchFamily="50" charset="-128"/>
              </a:rPr>
              <a:t>です。</a:t>
            </a:r>
            <a:endParaRPr lang="en-US" altLang="ja-JP" dirty="0">
              <a:latin typeface="+mn-ea"/>
              <a:cs typeface="ＭＳ Ｐゴシック" panose="020B0600070205080204" pitchFamily="50" charset="-128"/>
            </a:endParaRPr>
          </a:p>
          <a:p>
            <a:pPr lvl="0" algn="just"/>
            <a:r>
              <a:rPr lang="en-US" altLang="ja-JP" b="1" dirty="0">
                <a:latin typeface="+mn-ea"/>
                <a:cs typeface="ＭＳ Ｐゴシック" panose="020B0600070205080204" pitchFamily="50" charset="-128"/>
              </a:rPr>
              <a:t>【</a:t>
            </a:r>
            <a:r>
              <a:rPr lang="ja-JP" altLang="en-US" b="1" dirty="0">
                <a:latin typeface="+mn-ea"/>
                <a:cs typeface="ＭＳ Ｐゴシック" panose="020B0600070205080204" pitchFamily="50" charset="-128"/>
              </a:rPr>
              <a:t>消込作業</a:t>
            </a:r>
            <a:r>
              <a:rPr lang="en-US" altLang="ja-JP" b="1" dirty="0">
                <a:latin typeface="+mn-ea"/>
                <a:cs typeface="ＭＳ Ｐゴシック" panose="020B0600070205080204" pitchFamily="50" charset="-128"/>
              </a:rPr>
              <a:t>】</a:t>
            </a:r>
          </a:p>
          <a:p>
            <a:pPr lvl="0" algn="just"/>
            <a:r>
              <a:rPr lang="ja-JP" altLang="en-US" dirty="0">
                <a:latin typeface="+mn-ea"/>
                <a:cs typeface="ＭＳ Ｐゴシック" panose="020B0600070205080204" pitchFamily="50" charset="-128"/>
              </a:rPr>
              <a:t>システム改良で、紙ベース部門の</a:t>
            </a:r>
            <a:r>
              <a:rPr lang="en-US" altLang="ja-JP" dirty="0">
                <a:latin typeface="+mn-ea"/>
                <a:cs typeface="ＭＳ Ｐゴシック" panose="020B0600070205080204" pitchFamily="50" charset="-128"/>
              </a:rPr>
              <a:t>HHT</a:t>
            </a:r>
            <a:r>
              <a:rPr lang="ja-JP" altLang="en-US" dirty="0">
                <a:latin typeface="+mn-ea"/>
                <a:cs typeface="ＭＳ Ｐゴシック" panose="020B0600070205080204" pitchFamily="50" charset="-128"/>
              </a:rPr>
              <a:t>での消込作業はなくなりました。</a:t>
            </a:r>
            <a:endParaRPr lang="en-US" altLang="ja-JP" dirty="0">
              <a:latin typeface="+mn-ea"/>
              <a:cs typeface="ＭＳ Ｐゴシック" panose="020B0600070205080204" pitchFamily="50" charset="-128"/>
            </a:endParaRPr>
          </a:p>
          <a:p>
            <a:pPr lvl="0" algn="just"/>
            <a:r>
              <a:rPr kumimoji="1" lang="en-US" altLang="ja-JP" b="1" dirty="0">
                <a:latin typeface="+mn-ea"/>
              </a:rPr>
              <a:t>【</a:t>
            </a:r>
            <a:r>
              <a:rPr kumimoji="1" lang="ja-JP" altLang="en-US" b="1" dirty="0">
                <a:latin typeface="+mn-ea"/>
              </a:rPr>
              <a:t>ラベル出力</a:t>
            </a:r>
            <a:r>
              <a:rPr kumimoji="1" lang="en-US" altLang="ja-JP" b="1" dirty="0">
                <a:latin typeface="+mn-ea"/>
              </a:rPr>
              <a:t>】</a:t>
            </a:r>
          </a:p>
          <a:p>
            <a:pPr lvl="0" algn="just"/>
            <a:r>
              <a:rPr lang="ja-JP" altLang="en-US" dirty="0">
                <a:latin typeface="+mn-ea"/>
                <a:cs typeface="ＭＳ Ｐゴシック" panose="020B0600070205080204" pitchFamily="50" charset="-128"/>
              </a:rPr>
              <a:t>ピッキングリスト管理画面で配送時間設定した時間が他の便と被っている場合、現在ピッキングする便以外のリストも表示、ラベル発行される。その際ステータスで現在のピッキング状況を確認しラベル発行可能。</a:t>
            </a:r>
            <a:r>
              <a:rPr lang="en-US" altLang="ja-JP" dirty="0">
                <a:latin typeface="+mn-ea"/>
                <a:cs typeface="ＭＳ Ｐゴシック" panose="020B0600070205080204" pitchFamily="50" charset="-128"/>
              </a:rPr>
              <a:t>(</a:t>
            </a:r>
            <a:r>
              <a:rPr lang="ja-JP" altLang="en-US" dirty="0">
                <a:latin typeface="+mn-ea"/>
                <a:cs typeface="ＭＳ Ｐゴシック" panose="020B0600070205080204" pitchFamily="50" charset="-128"/>
              </a:rPr>
              <a:t>すべて→注文まとめ待ち→売場ピッキング待ち→売場ピッキング中→作業場ピッキング待ち→作業場ピッキング中→荷詰待ち→荷詰中→荷詰完了→・・・</a:t>
            </a:r>
            <a:r>
              <a:rPr lang="en-US" altLang="ja-JP" dirty="0">
                <a:latin typeface="+mn-ea"/>
                <a:cs typeface="ＭＳ Ｐゴシック" panose="020B0600070205080204" pitchFamily="50" charset="-128"/>
              </a:rPr>
              <a:t>)</a:t>
            </a:r>
            <a:r>
              <a:rPr lang="ja-JP" altLang="en-US" dirty="0">
                <a:latin typeface="+mn-ea"/>
                <a:cs typeface="ＭＳ Ｐゴシック" panose="020B0600070205080204" pitchFamily="50" charset="-128"/>
              </a:rPr>
              <a:t>ステータスから選択しラベル発行して下さい。尚、売場ピッキング中までであれば便の顧客全員分の発行が可能。</a:t>
            </a:r>
            <a:endParaRPr lang="en-US" altLang="ja-JP" dirty="0">
              <a:latin typeface="+mn-ea"/>
              <a:cs typeface="ＭＳ Ｐゴシック" panose="020B0600070205080204" pitchFamily="50" charset="-128"/>
            </a:endParaRPr>
          </a:p>
          <a:p>
            <a:pPr lvl="0" algn="just"/>
            <a:r>
              <a:rPr lang="en-US" altLang="ja-JP" dirty="0">
                <a:latin typeface="+mn-ea"/>
                <a:cs typeface="ＭＳ Ｐゴシック" panose="020B0600070205080204" pitchFamily="50" charset="-128"/>
              </a:rPr>
              <a:t>※</a:t>
            </a:r>
            <a:r>
              <a:rPr lang="ja-JP" altLang="en-US" dirty="0">
                <a:latin typeface="+mn-ea"/>
                <a:cs typeface="ＭＳ Ｐゴシック" panose="020B0600070205080204" pitchFamily="50" charset="-128"/>
              </a:rPr>
              <a:t>次のページ参照願います。</a:t>
            </a:r>
          </a:p>
          <a:p>
            <a:pPr lvl="0" algn="just"/>
            <a:r>
              <a:rPr kumimoji="1" lang="en-US" altLang="ja-JP" b="1" dirty="0">
                <a:latin typeface="+mn-ea"/>
              </a:rPr>
              <a:t>【</a:t>
            </a:r>
            <a:r>
              <a:rPr kumimoji="1" lang="ja-JP" altLang="en-US" b="1" dirty="0">
                <a:latin typeface="+mn-ea"/>
              </a:rPr>
              <a:t>売場ピッキング</a:t>
            </a:r>
            <a:r>
              <a:rPr kumimoji="1" lang="en-US" altLang="ja-JP" b="1" dirty="0">
                <a:latin typeface="+mn-ea"/>
              </a:rPr>
              <a:t>】</a:t>
            </a:r>
          </a:p>
          <a:p>
            <a:pPr lvl="0" algn="just"/>
            <a:r>
              <a:rPr lang="ja-JP" altLang="en-US" dirty="0">
                <a:latin typeface="+mn-ea"/>
                <a:cs typeface="ＭＳ Ｐゴシック" panose="020B0600070205080204" pitchFamily="50" charset="-128"/>
              </a:rPr>
              <a:t>区間設定変更に伴い、変更した区間部門の一部従業員がピッキングアシスタントに入れなかった。対処方法として</a:t>
            </a:r>
            <a:r>
              <a:rPr lang="en-US" altLang="ja-JP" dirty="0">
                <a:latin typeface="+mn-ea"/>
                <a:cs typeface="ＭＳ Ｐゴシック" panose="020B0600070205080204" pitchFamily="50" charset="-128"/>
              </a:rPr>
              <a:t>ASPB</a:t>
            </a:r>
            <a:r>
              <a:rPr lang="ja-JP" altLang="en-US" dirty="0">
                <a:latin typeface="+mn-ea"/>
                <a:cs typeface="ＭＳ Ｐゴシック" panose="020B0600070205080204" pitchFamily="50" charset="-128"/>
              </a:rPr>
              <a:t>を再度更新とサインインで作業可能となった。</a:t>
            </a:r>
            <a:endParaRPr lang="en-US" altLang="ja-JP" dirty="0">
              <a:latin typeface="+mn-ea"/>
              <a:cs typeface="ＭＳ Ｐゴシック" panose="020B0600070205080204" pitchFamily="50" charset="-128"/>
            </a:endParaRPr>
          </a:p>
          <a:p>
            <a:pPr lvl="0" algn="just"/>
            <a:r>
              <a:rPr lang="ja-JP" altLang="en-US" dirty="0">
                <a:latin typeface="+mn-ea"/>
                <a:cs typeface="ＭＳ Ｐゴシック" panose="020B0600070205080204" pitchFamily="50" charset="-128"/>
              </a:rPr>
              <a:t>売場にて</a:t>
            </a:r>
            <a:r>
              <a:rPr lang="en-US" altLang="ja-JP" dirty="0">
                <a:latin typeface="+mn-ea"/>
                <a:cs typeface="ＭＳ Ｐゴシック" panose="020B0600070205080204" pitchFamily="50" charset="-128"/>
              </a:rPr>
              <a:t>HHT</a:t>
            </a:r>
            <a:r>
              <a:rPr lang="ja-JP" altLang="en-US" dirty="0">
                <a:latin typeface="+mn-ea"/>
                <a:cs typeface="ＭＳ Ｐゴシック" panose="020B0600070205080204" pitchFamily="50" charset="-128"/>
              </a:rPr>
              <a:t>でのスキャンが基本。ボタン操作による入力は控えるように注意をお願いします。</a:t>
            </a:r>
          </a:p>
          <a:p>
            <a:pPr lvl="0" algn="just"/>
            <a:r>
              <a:rPr lang="ja-JP" altLang="en-US" dirty="0">
                <a:latin typeface="+mn-ea"/>
                <a:cs typeface="ＭＳ Ｐゴシック" panose="020B0600070205080204" pitchFamily="50" charset="-128"/>
              </a:rPr>
              <a:t>ピッキング数量、商品間違いの事例が導入店舗で頻発しています。</a:t>
            </a:r>
            <a:endParaRPr lang="en-US" altLang="ja-JP" dirty="0">
              <a:latin typeface="+mn-ea"/>
              <a:cs typeface="ＭＳ Ｐゴシック" panose="020B0600070205080204" pitchFamily="50" charset="-128"/>
            </a:endParaRPr>
          </a:p>
          <a:p>
            <a:pPr lvl="0" algn="just"/>
            <a:r>
              <a:rPr lang="ja-JP" altLang="en-US" dirty="0">
                <a:latin typeface="+mn-ea"/>
                <a:cs typeface="ＭＳ Ｐゴシック" panose="020B0600070205080204" pitchFamily="50" charset="-128"/>
              </a:rPr>
              <a:t>導入初期は特に</a:t>
            </a:r>
            <a:r>
              <a:rPr lang="en-US" altLang="ja-JP" dirty="0">
                <a:latin typeface="+mn-ea"/>
                <a:cs typeface="ＭＳ Ｐゴシック" panose="020B0600070205080204" pitchFamily="50" charset="-128"/>
              </a:rPr>
              <a:t>HHT</a:t>
            </a:r>
            <a:r>
              <a:rPr lang="ja-JP" altLang="en-US" dirty="0">
                <a:latin typeface="+mn-ea"/>
                <a:cs typeface="ＭＳ Ｐゴシック" panose="020B0600070205080204" pitchFamily="50" charset="-128"/>
              </a:rPr>
              <a:t>によるスキャン漏れや、スキャンをしたものの商品（現物）のピッキング忘れが頻発する傾向がありますので、基本の徹底をお願いします。</a:t>
            </a:r>
            <a:endParaRPr lang="en-US" altLang="ja-JP" dirty="0">
              <a:latin typeface="+mn-ea"/>
              <a:cs typeface="ＭＳ Ｐゴシック" panose="020B0600070205080204" pitchFamily="50" charset="-128"/>
            </a:endParaRPr>
          </a:p>
          <a:p>
            <a:pPr lvl="0" algn="just"/>
            <a:r>
              <a:rPr lang="ja-JP" altLang="en-US" dirty="0">
                <a:latin typeface="+mn-ea"/>
                <a:cs typeface="ＭＳ Ｐゴシック" panose="020B0600070205080204" pitchFamily="50" charset="-128"/>
              </a:rPr>
              <a:t>また、売場担当者には「売場ピッキング」のボタンのみ作業頂き、その他はいじらないよう注意をお願いします。</a:t>
            </a:r>
            <a:endParaRPr lang="en-US" altLang="ja-JP" dirty="0">
              <a:latin typeface="+mn-ea"/>
              <a:cs typeface="ＭＳ Ｐゴシック" panose="020B0600070205080204" pitchFamily="50" charset="-128"/>
            </a:endParaRPr>
          </a:p>
        </p:txBody>
      </p:sp>
    </p:spTree>
    <p:extLst>
      <p:ext uri="{BB962C8B-B14F-4D97-AF65-F5344CB8AC3E}">
        <p14:creationId xmlns:p14="http://schemas.microsoft.com/office/powerpoint/2010/main" val="840873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C1B05F8-E99D-4837-8C38-95934EDBCE75}" type="slidenum">
              <a:rPr lang="ja-JP" altLang="en-US" b="1" i="1" smtClean="0"/>
              <a:pPr/>
              <a:t>5</a:t>
            </a:fld>
            <a:endParaRPr lang="ja-JP" altLang="en-US" b="1" i="1" dirty="0"/>
          </a:p>
        </p:txBody>
      </p:sp>
      <p:sp>
        <p:nvSpPr>
          <p:cNvPr id="8" name="タイトル 2">
            <a:extLst>
              <a:ext uri="{FF2B5EF4-FFF2-40B4-BE49-F238E27FC236}">
                <a16:creationId xmlns:a16="http://schemas.microsoft.com/office/drawing/2014/main" id="{F7D6700F-3F26-47B0-A93C-DD9B79FCE447}"/>
              </a:ext>
            </a:extLst>
          </p:cNvPr>
          <p:cNvSpPr txBox="1">
            <a:spLocks/>
          </p:cNvSpPr>
          <p:nvPr/>
        </p:nvSpPr>
        <p:spPr>
          <a:xfrm>
            <a:off x="429846" y="75462"/>
            <a:ext cx="8028784" cy="7642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400" b="0" kern="1200">
                <a:solidFill>
                  <a:srgbClr val="002060"/>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ラベル出力　ステータス　画面</a:t>
            </a:r>
          </a:p>
        </p:txBody>
      </p:sp>
      <p:sp>
        <p:nvSpPr>
          <p:cNvPr id="9" name="四角形: 角を丸くする 8">
            <a:extLst>
              <a:ext uri="{FF2B5EF4-FFF2-40B4-BE49-F238E27FC236}">
                <a16:creationId xmlns:a16="http://schemas.microsoft.com/office/drawing/2014/main" id="{0D6462D4-B7CD-42FE-87C9-CB2BF4C36800}"/>
              </a:ext>
            </a:extLst>
          </p:cNvPr>
          <p:cNvSpPr/>
          <p:nvPr/>
        </p:nvSpPr>
        <p:spPr bwMode="auto">
          <a:xfrm>
            <a:off x="429846" y="4879428"/>
            <a:ext cx="8272720" cy="926022"/>
          </a:xfrm>
          <a:prstGeom prst="roundRect">
            <a:avLst/>
          </a:prstGeom>
          <a:noFill/>
          <a:ln w="57150" cmpd="dbl">
            <a:solidFill>
              <a:srgbClr val="FF0000"/>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sp>
        <p:nvSpPr>
          <p:cNvPr id="10" name="矢印: 右 9">
            <a:extLst>
              <a:ext uri="{FF2B5EF4-FFF2-40B4-BE49-F238E27FC236}">
                <a16:creationId xmlns:a16="http://schemas.microsoft.com/office/drawing/2014/main" id="{3B7EF626-E8A6-4377-A1D8-87043BA1A0D0}"/>
              </a:ext>
            </a:extLst>
          </p:cNvPr>
          <p:cNvSpPr/>
          <p:nvPr/>
        </p:nvSpPr>
        <p:spPr bwMode="auto">
          <a:xfrm>
            <a:off x="8171391" y="5274664"/>
            <a:ext cx="346841" cy="382112"/>
          </a:xfrm>
          <a:prstGeom prst="rightArrow">
            <a:avLst/>
          </a:prstGeom>
          <a:solidFill>
            <a:srgbClr val="FF0000"/>
          </a:solidFill>
          <a:ln w="12700" cmpd="dbl">
            <a:solidFill>
              <a:srgbClr val="FF0000"/>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sp>
        <p:nvSpPr>
          <p:cNvPr id="11" name="正方形/長方形 10">
            <a:extLst>
              <a:ext uri="{FF2B5EF4-FFF2-40B4-BE49-F238E27FC236}">
                <a16:creationId xmlns:a16="http://schemas.microsoft.com/office/drawing/2014/main" id="{696B00B8-4BF8-4DCA-846A-21633B3780CE}"/>
              </a:ext>
            </a:extLst>
          </p:cNvPr>
          <p:cNvSpPr/>
          <p:nvPr/>
        </p:nvSpPr>
        <p:spPr bwMode="auto">
          <a:xfrm>
            <a:off x="6547542" y="5317046"/>
            <a:ext cx="1623849" cy="297348"/>
          </a:xfrm>
          <a:prstGeom prst="rect">
            <a:avLst/>
          </a:prstGeom>
          <a:no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r>
              <a:rPr kumimoji="1" lang="ja-JP" altLang="en-US" sz="1600" b="1" dirty="0">
                <a:solidFill>
                  <a:srgbClr val="FF0000"/>
                </a:solidFill>
                <a:ea typeface="+mn-ea"/>
                <a:cs typeface="Arial" panose="020B0604020202020204" pitchFamily="34" charset="0"/>
              </a:rPr>
              <a:t>右にもあります</a:t>
            </a:r>
          </a:p>
        </p:txBody>
      </p:sp>
      <p:pic>
        <p:nvPicPr>
          <p:cNvPr id="12" name="Picture 11" descr="image.png"/>
          <p:cNvPicPr>
            <a:picLocks noChangeAspect="1"/>
          </p:cNvPicPr>
          <p:nvPr/>
        </p:nvPicPr>
        <p:blipFill>
          <a:blip r:embed="rId2"/>
          <a:stretch>
            <a:fillRect/>
          </a:stretch>
        </p:blipFill>
        <p:spPr>
          <a:xfrm>
            <a:off x="625768" y="1052550"/>
            <a:ext cx="7892464" cy="5281335"/>
          </a:xfrm>
          <a:prstGeom prst="rect">
            <a:avLst/>
          </a:prstGeom>
        </p:spPr>
      </p:pic>
    </p:spTree>
    <p:extLst>
      <p:ext uri="{BB962C8B-B14F-4D97-AF65-F5344CB8AC3E}">
        <p14:creationId xmlns:p14="http://schemas.microsoft.com/office/powerpoint/2010/main" val="2339137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C1B05F8-E99D-4837-8C38-95934EDBCE75}" type="slidenum">
              <a:rPr lang="ja-JP" altLang="en-US" b="1" i="1" smtClean="0"/>
              <a:pPr/>
              <a:t>6</a:t>
            </a:fld>
            <a:endParaRPr lang="ja-JP" altLang="en-US" b="1" i="1" dirty="0"/>
          </a:p>
        </p:txBody>
      </p:sp>
      <p:sp>
        <p:nvSpPr>
          <p:cNvPr id="8" name="タイトル 2">
            <a:extLst>
              <a:ext uri="{FF2B5EF4-FFF2-40B4-BE49-F238E27FC236}">
                <a16:creationId xmlns:a16="http://schemas.microsoft.com/office/drawing/2014/main" id="{F7D6700F-3F26-47B0-A93C-DD9B79FCE447}"/>
              </a:ext>
            </a:extLst>
          </p:cNvPr>
          <p:cNvSpPr txBox="1">
            <a:spLocks/>
          </p:cNvSpPr>
          <p:nvPr/>
        </p:nvSpPr>
        <p:spPr>
          <a:xfrm>
            <a:off x="429846" y="75462"/>
            <a:ext cx="8028784" cy="7642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400" b="0" kern="1200">
                <a:solidFill>
                  <a:srgbClr val="002060"/>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デジタルピッキング導入報告④上越店 作業時のポイント</a:t>
            </a:r>
          </a:p>
        </p:txBody>
      </p:sp>
      <p:sp>
        <p:nvSpPr>
          <p:cNvPr id="5" name="テキスト ボックス 4">
            <a:extLst>
              <a:ext uri="{FF2B5EF4-FFF2-40B4-BE49-F238E27FC236}">
                <a16:creationId xmlns:a16="http://schemas.microsoft.com/office/drawing/2014/main" id="{DD479FCB-4BAB-4195-B57B-60FFC321C057}"/>
              </a:ext>
            </a:extLst>
          </p:cNvPr>
          <p:cNvSpPr txBox="1"/>
          <p:nvPr/>
        </p:nvSpPr>
        <p:spPr>
          <a:xfrm>
            <a:off x="127001" y="922161"/>
            <a:ext cx="8765628" cy="5700927"/>
          </a:xfrm>
          <a:prstGeom prst="rect">
            <a:avLst/>
          </a:prstGeom>
          <a:noFill/>
          <a:ln>
            <a:solidFill>
              <a:schemeClr val="tx1"/>
            </a:solidFill>
          </a:ln>
        </p:spPr>
        <p:txBody>
          <a:bodyPr wrap="square" rtlCol="0">
            <a:noAutofit/>
          </a:bodyPr>
          <a:lstStyle/>
          <a:p>
            <a:pPr lvl="0" algn="just"/>
            <a:r>
              <a:rPr lang="en-US" altLang="ja-JP" b="1" dirty="0">
                <a:effectLst/>
                <a:latin typeface="+mn-ea"/>
                <a:cs typeface="ＭＳ Ｐゴシック" panose="020B0600070205080204" pitchFamily="50" charset="-128"/>
              </a:rPr>
              <a:t>【</a:t>
            </a:r>
            <a:r>
              <a:rPr lang="ja-JP" altLang="en-US" b="1" dirty="0">
                <a:effectLst/>
                <a:latin typeface="+mn-ea"/>
                <a:cs typeface="ＭＳ Ｐゴシック" panose="020B0600070205080204" pitchFamily="50" charset="-128"/>
              </a:rPr>
              <a:t>ピッキングリストの使い方</a:t>
            </a:r>
            <a:r>
              <a:rPr lang="en-US" altLang="ja-JP" b="1" dirty="0">
                <a:effectLst/>
                <a:latin typeface="+mn-ea"/>
                <a:cs typeface="ＭＳ Ｐゴシック" panose="020B0600070205080204" pitchFamily="50" charset="-128"/>
              </a:rPr>
              <a:t>】</a:t>
            </a:r>
          </a:p>
          <a:p>
            <a:pPr lvl="0" algn="just"/>
            <a:r>
              <a:rPr lang="ja-JP" altLang="en-US" dirty="0">
                <a:effectLst/>
                <a:latin typeface="+mn-ea"/>
                <a:cs typeface="ＭＳ Ｐゴシック" panose="020B0600070205080204" pitchFamily="50" charset="-128"/>
              </a:rPr>
              <a:t>売場用ピッキングリストは数量への丸付けをしません。欠品</a:t>
            </a:r>
            <a:r>
              <a:rPr lang="ja-JP" altLang="en-US" dirty="0">
                <a:latin typeface="+mn-ea"/>
                <a:cs typeface="ＭＳ Ｐゴシック" panose="020B0600070205080204" pitchFamily="50" charset="-128"/>
              </a:rPr>
              <a:t>・代替品の記録用として使用します。</a:t>
            </a:r>
            <a:endParaRPr lang="en-US" altLang="ja-JP" dirty="0">
              <a:effectLst/>
              <a:latin typeface="+mn-ea"/>
              <a:cs typeface="ＭＳ Ｐゴシック" panose="020B0600070205080204" pitchFamily="50" charset="-128"/>
            </a:endParaRPr>
          </a:p>
          <a:p>
            <a:pPr algn="just"/>
            <a:r>
              <a:rPr lang="en-US" altLang="ja-JP" b="1" dirty="0">
                <a:latin typeface="+mn-ea"/>
                <a:cs typeface="ＭＳ Ｐゴシック" panose="020B0600070205080204" pitchFamily="50" charset="-128"/>
              </a:rPr>
              <a:t>【</a:t>
            </a:r>
            <a:r>
              <a:rPr lang="ja-JP" altLang="en-US" b="1" dirty="0">
                <a:latin typeface="+mn-ea"/>
                <a:cs typeface="ＭＳ Ｐゴシック" panose="020B0600070205080204" pitchFamily="50" charset="-128"/>
              </a:rPr>
              <a:t>売場ピッキングの完了</a:t>
            </a:r>
            <a:r>
              <a:rPr lang="en-US" altLang="ja-JP" b="1" dirty="0">
                <a:latin typeface="+mn-ea"/>
                <a:cs typeface="ＭＳ Ｐゴシック" panose="020B0600070205080204" pitchFamily="50" charset="-128"/>
              </a:rPr>
              <a:t>】</a:t>
            </a:r>
          </a:p>
          <a:p>
            <a:pPr algn="just"/>
            <a:r>
              <a:rPr lang="ja-JP" altLang="en-US" dirty="0">
                <a:effectLst/>
                <a:latin typeface="+mn-ea"/>
                <a:cs typeface="ＭＳ Ｐゴシック" panose="020B0600070205080204" pitchFamily="50" charset="-128"/>
              </a:rPr>
              <a:t>摘み取り式店舗、「作業場ピッキング（</a:t>
            </a:r>
            <a:r>
              <a:rPr lang="en-US" altLang="ja-JP" dirty="0">
                <a:effectLst/>
                <a:latin typeface="+mn-ea"/>
                <a:cs typeface="ＭＳ Ｐゴシック" panose="020B0600070205080204" pitchFamily="50" charset="-128"/>
              </a:rPr>
              <a:t>HHT</a:t>
            </a:r>
            <a:r>
              <a:rPr lang="ja-JP" altLang="en-US" dirty="0">
                <a:effectLst/>
                <a:latin typeface="+mn-ea"/>
                <a:cs typeface="ＭＳ Ｐゴシック" panose="020B0600070205080204" pitchFamily="50" charset="-128"/>
              </a:rPr>
              <a:t>）」実施、漏れなく「全区間の売場ピッキング（</a:t>
            </a:r>
            <a:r>
              <a:rPr lang="en-US" altLang="ja-JP" dirty="0">
                <a:effectLst/>
                <a:latin typeface="+mn-ea"/>
                <a:cs typeface="ＭＳ Ｐゴシック" panose="020B0600070205080204" pitchFamily="50" charset="-128"/>
              </a:rPr>
              <a:t>HHT</a:t>
            </a:r>
            <a:r>
              <a:rPr lang="ja-JP" altLang="en-US" dirty="0">
                <a:effectLst/>
                <a:latin typeface="+mn-ea"/>
                <a:cs typeface="ＭＳ Ｐゴシック" panose="020B0600070205080204" pitchFamily="50" charset="-128"/>
              </a:rPr>
              <a:t>）」を必ず完了願います。</a:t>
            </a:r>
            <a:endParaRPr lang="en-US" altLang="ja-JP" dirty="0">
              <a:effectLst/>
              <a:latin typeface="+mn-ea"/>
              <a:cs typeface="ＭＳ Ｐゴシック" panose="020B0600070205080204" pitchFamily="50" charset="-128"/>
            </a:endParaRPr>
          </a:p>
          <a:p>
            <a:pPr algn="just"/>
            <a:r>
              <a:rPr lang="ja-JP" altLang="en-US" dirty="0">
                <a:latin typeface="+mn-ea"/>
                <a:cs typeface="ＭＳ Ｐゴシック" panose="020B0600070205080204" pitchFamily="50" charset="-128"/>
              </a:rPr>
              <a:t>⇒未完了の場合、作業場ピッキングへデータが移行されず追加の配送ラベル発行など他の作業</a:t>
            </a:r>
            <a:endParaRPr lang="en-US" altLang="ja-JP" dirty="0">
              <a:latin typeface="+mn-ea"/>
              <a:cs typeface="ＭＳ Ｐゴシック" panose="020B0600070205080204" pitchFamily="50" charset="-128"/>
            </a:endParaRPr>
          </a:p>
          <a:p>
            <a:pPr algn="just"/>
            <a:r>
              <a:rPr lang="ja-JP" altLang="en-US" dirty="0">
                <a:latin typeface="+mn-ea"/>
                <a:cs typeface="ＭＳ Ｐゴシック" panose="020B0600070205080204" pitchFamily="50" charset="-128"/>
              </a:rPr>
              <a:t>　 が止まってしまいます。</a:t>
            </a:r>
            <a:endParaRPr lang="en-US" altLang="ja-JP" dirty="0">
              <a:latin typeface="+mn-ea"/>
              <a:cs typeface="ＭＳ Ｐゴシック" panose="020B0600070205080204" pitchFamily="50" charset="-128"/>
            </a:endParaRPr>
          </a:p>
          <a:p>
            <a:r>
              <a:rPr kumimoji="1" lang="en-US" altLang="ja-JP" b="1" dirty="0">
                <a:latin typeface="+mn-ea"/>
              </a:rPr>
              <a:t>【HHT</a:t>
            </a:r>
            <a:r>
              <a:rPr kumimoji="1" lang="ja-JP" altLang="en-US" b="1" dirty="0">
                <a:latin typeface="+mn-ea"/>
              </a:rPr>
              <a:t>と</a:t>
            </a:r>
            <a:r>
              <a:rPr kumimoji="1" lang="en-US" altLang="ja-JP" b="1" dirty="0">
                <a:latin typeface="+mn-ea"/>
              </a:rPr>
              <a:t>ASPB</a:t>
            </a:r>
            <a:r>
              <a:rPr kumimoji="1" lang="ja-JP" altLang="en-US" b="1" dirty="0">
                <a:latin typeface="+mn-ea"/>
              </a:rPr>
              <a:t>画面でのステータス確認</a:t>
            </a:r>
            <a:r>
              <a:rPr kumimoji="1" lang="en-US" altLang="ja-JP" b="1" dirty="0">
                <a:latin typeface="+mn-ea"/>
              </a:rPr>
              <a:t>】</a:t>
            </a:r>
          </a:p>
          <a:p>
            <a:r>
              <a:rPr lang="ja-JP" altLang="en-US" dirty="0">
                <a:effectLst/>
                <a:latin typeface="+mn-ea"/>
                <a:cs typeface="ＭＳ Ｐゴシック" panose="020B0600070205080204" pitchFamily="50" charset="-128"/>
              </a:rPr>
              <a:t>現行のシステムでは全区間売場ピッキングを完了することで、追加の配送ラベルが印刷できる仕様となっています。商品が</a:t>
            </a:r>
            <a:r>
              <a:rPr lang="ja-JP" altLang="en-US" dirty="0">
                <a:latin typeface="+mn-ea"/>
                <a:cs typeface="ＭＳ Ｐゴシック" panose="020B0600070205080204" pitchFamily="50" charset="-128"/>
              </a:rPr>
              <a:t>すべて揃っていて</a:t>
            </a:r>
            <a:r>
              <a:rPr kumimoji="1" lang="ja-JP" altLang="en-US" dirty="0">
                <a:latin typeface="+mn-ea"/>
              </a:rPr>
              <a:t>追加ラベルの印刷が出来ない時は、作業状況（ステータス）を</a:t>
            </a:r>
            <a:r>
              <a:rPr kumimoji="1" lang="en-US" altLang="ja-JP" dirty="0">
                <a:latin typeface="+mn-ea"/>
              </a:rPr>
              <a:t>HHT</a:t>
            </a:r>
            <a:r>
              <a:rPr kumimoji="1" lang="ja-JP" altLang="en-US" dirty="0">
                <a:latin typeface="+mn-ea"/>
              </a:rPr>
              <a:t>と</a:t>
            </a:r>
            <a:r>
              <a:rPr kumimoji="1" lang="en-US" altLang="ja-JP" dirty="0">
                <a:latin typeface="+mn-ea"/>
              </a:rPr>
              <a:t>ASPB</a:t>
            </a:r>
            <a:r>
              <a:rPr kumimoji="1" lang="ja-JP" altLang="en-US" dirty="0">
                <a:latin typeface="+mn-ea"/>
              </a:rPr>
              <a:t>で確認し、未完了区間の担当者に連絡。売場内ピッキング作業の実施を完了頂くように声掛けを行ってください。⇒商品（現物）が作業場にあり、売場ピッキング（</a:t>
            </a:r>
            <a:r>
              <a:rPr kumimoji="1" lang="en-US" altLang="ja-JP" dirty="0">
                <a:latin typeface="+mn-ea"/>
              </a:rPr>
              <a:t>HHT</a:t>
            </a:r>
            <a:r>
              <a:rPr kumimoji="1" lang="ja-JP" altLang="en-US" dirty="0">
                <a:latin typeface="+mn-ea"/>
              </a:rPr>
              <a:t>）が未完了の場合は、作業漏れが原因です。</a:t>
            </a:r>
            <a:endParaRPr kumimoji="1" lang="en-US" altLang="ja-JP" dirty="0">
              <a:latin typeface="+mn-ea"/>
            </a:endParaRPr>
          </a:p>
          <a:p>
            <a:r>
              <a:rPr kumimoji="1" lang="en-US" altLang="ja-JP" b="1" dirty="0">
                <a:latin typeface="+mn-ea"/>
              </a:rPr>
              <a:t>【</a:t>
            </a:r>
            <a:r>
              <a:rPr kumimoji="1" lang="ja-JP" altLang="en-US" b="1" dirty="0">
                <a:latin typeface="+mn-ea"/>
              </a:rPr>
              <a:t>作業場ピッキングと梱包作業</a:t>
            </a:r>
            <a:r>
              <a:rPr kumimoji="1" lang="en-US" altLang="ja-JP" b="1" dirty="0">
                <a:latin typeface="+mn-ea"/>
              </a:rPr>
              <a:t>】</a:t>
            </a:r>
          </a:p>
          <a:p>
            <a:r>
              <a:rPr kumimoji="1" lang="ja-JP" altLang="en-US" dirty="0">
                <a:latin typeface="+mn-ea"/>
              </a:rPr>
              <a:t>デジタルピッキング導入に伴い、作業場ピッキングも</a:t>
            </a:r>
            <a:r>
              <a:rPr kumimoji="1" lang="en-US" altLang="ja-JP" dirty="0">
                <a:latin typeface="+mn-ea"/>
              </a:rPr>
              <a:t>HHT</a:t>
            </a:r>
            <a:r>
              <a:rPr kumimoji="1" lang="ja-JP" altLang="en-US" dirty="0">
                <a:latin typeface="+mn-ea"/>
              </a:rPr>
              <a:t>で行います。必ず１品ずつスキャン実施。</a:t>
            </a:r>
            <a:endParaRPr kumimoji="1" lang="en-US" altLang="ja-JP" dirty="0">
              <a:latin typeface="+mn-ea"/>
            </a:endParaRPr>
          </a:p>
          <a:p>
            <a:r>
              <a:rPr kumimoji="1" lang="ja-JP" altLang="en-US" dirty="0">
                <a:latin typeface="+mn-ea"/>
              </a:rPr>
              <a:t>最後、梱包作業終了後「パッキング完了」→「個口数の入力」、忘れずに「梱包作業完了」お願いします。</a:t>
            </a:r>
            <a:endParaRPr kumimoji="1" lang="en-US" altLang="ja-JP" dirty="0">
              <a:latin typeface="+mn-ea"/>
            </a:endParaRPr>
          </a:p>
          <a:p>
            <a:r>
              <a:rPr kumimoji="1" lang="en-US" altLang="ja-JP" b="1" dirty="0">
                <a:latin typeface="+mn-ea"/>
              </a:rPr>
              <a:t>【</a:t>
            </a:r>
            <a:r>
              <a:rPr kumimoji="1" lang="ja-JP" altLang="en-US" b="1" dirty="0">
                <a:latin typeface="+mn-ea"/>
              </a:rPr>
              <a:t>ログアウト</a:t>
            </a:r>
            <a:r>
              <a:rPr kumimoji="1" lang="en-US" altLang="ja-JP" b="1" dirty="0">
                <a:latin typeface="+mn-ea"/>
              </a:rPr>
              <a:t>】</a:t>
            </a:r>
          </a:p>
          <a:p>
            <a:r>
              <a:rPr kumimoji="1" lang="ja-JP" altLang="en-US" dirty="0">
                <a:latin typeface="+mn-ea"/>
              </a:rPr>
              <a:t>売場ピッキング担当者のログアウト漏れがあります。どこか貼り紙など目につくところへの注意喚起</a:t>
            </a:r>
            <a:r>
              <a:rPr kumimoji="1" lang="en-US" altLang="ja-JP" dirty="0">
                <a:latin typeface="+mn-ea"/>
              </a:rPr>
              <a:t>POP</a:t>
            </a:r>
            <a:r>
              <a:rPr kumimoji="1" lang="ja-JP" altLang="en-US" dirty="0">
                <a:latin typeface="+mn-ea"/>
              </a:rPr>
              <a:t>掲示と声掛けお願いします。</a:t>
            </a:r>
            <a:endParaRPr kumimoji="1" lang="en-US" altLang="ja-JP" dirty="0">
              <a:latin typeface="+mn-ea"/>
            </a:endParaRPr>
          </a:p>
          <a:p>
            <a:endParaRPr kumimoji="1" lang="en-US" altLang="ja-JP" sz="1600" dirty="0">
              <a:latin typeface="+mn-ea"/>
            </a:endParaRPr>
          </a:p>
        </p:txBody>
      </p:sp>
    </p:spTree>
    <p:extLst>
      <p:ext uri="{BB962C8B-B14F-4D97-AF65-F5344CB8AC3E}">
        <p14:creationId xmlns:p14="http://schemas.microsoft.com/office/powerpoint/2010/main" val="1384704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r>
              <a:rPr lang="ja-JP" altLang="en-US" dirty="0"/>
              <a:t>　　　</a:t>
            </a:r>
            <a:fld id="{1C1B05F8-E99D-4837-8C38-95934EDBCE75}" type="slidenum">
              <a:rPr lang="ja-JP" altLang="en-US" b="1" i="1" smtClean="0"/>
              <a:pPr/>
              <a:t>7</a:t>
            </a:fld>
            <a:endParaRPr lang="ja-JP" altLang="en-US" b="1" i="1" dirty="0"/>
          </a:p>
        </p:txBody>
      </p:sp>
      <p:sp>
        <p:nvSpPr>
          <p:cNvPr id="8" name="タイトル 2">
            <a:extLst>
              <a:ext uri="{FF2B5EF4-FFF2-40B4-BE49-F238E27FC236}">
                <a16:creationId xmlns:a16="http://schemas.microsoft.com/office/drawing/2014/main" id="{F7D6700F-3F26-47B0-A93C-DD9B79FCE447}"/>
              </a:ext>
            </a:extLst>
          </p:cNvPr>
          <p:cNvSpPr txBox="1">
            <a:spLocks/>
          </p:cNvSpPr>
          <p:nvPr/>
        </p:nvSpPr>
        <p:spPr>
          <a:xfrm>
            <a:off x="429846" y="75462"/>
            <a:ext cx="8028784" cy="7642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400" b="0" kern="1200">
                <a:solidFill>
                  <a:srgbClr val="002060"/>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参考）売場ピッキングはスキャンが基本</a:t>
            </a:r>
          </a:p>
        </p:txBody>
      </p:sp>
      <p:sp>
        <p:nvSpPr>
          <p:cNvPr id="6" name="テキスト ボックス 5">
            <a:extLst>
              <a:ext uri="{FF2B5EF4-FFF2-40B4-BE49-F238E27FC236}">
                <a16:creationId xmlns:a16="http://schemas.microsoft.com/office/drawing/2014/main" id="{5545DC2A-3CC9-4964-9393-4692FA1D34CB}"/>
              </a:ext>
            </a:extLst>
          </p:cNvPr>
          <p:cNvSpPr txBox="1"/>
          <p:nvPr/>
        </p:nvSpPr>
        <p:spPr>
          <a:xfrm>
            <a:off x="512233" y="5369103"/>
            <a:ext cx="3200399" cy="1147939"/>
          </a:xfrm>
          <a:prstGeom prst="rect">
            <a:avLst/>
          </a:prstGeom>
          <a:noFill/>
          <a:ln>
            <a:noFill/>
          </a:ln>
        </p:spPr>
        <p:txBody>
          <a:bodyPr wrap="square" rtlCol="0">
            <a:noAutofit/>
          </a:bodyPr>
          <a:lstStyle/>
          <a:p>
            <a:pPr lvl="0" algn="just"/>
            <a:r>
              <a:rPr kumimoji="1" lang="ja-JP" altLang="en-US" sz="1600" dirty="0"/>
              <a:t>デジタルピッキング</a:t>
            </a:r>
            <a:r>
              <a:rPr kumimoji="1" lang="en-US" altLang="ja-JP" sz="1600" dirty="0"/>
              <a:t>JAN</a:t>
            </a:r>
            <a:r>
              <a:rPr kumimoji="1" lang="ja-JP" altLang="en-US" sz="1600" dirty="0"/>
              <a:t>コードのスキャンによるピッキングが原則。ボタン入力も出来るが、安易に使用すると商品・数量間違えの発生原因に！</a:t>
            </a:r>
            <a:endParaRPr kumimoji="1" lang="en-US" altLang="ja-JP" sz="1600" dirty="0"/>
          </a:p>
        </p:txBody>
      </p:sp>
      <p:sp>
        <p:nvSpPr>
          <p:cNvPr id="10" name="テキスト ボックス 9">
            <a:extLst>
              <a:ext uri="{FF2B5EF4-FFF2-40B4-BE49-F238E27FC236}">
                <a16:creationId xmlns:a16="http://schemas.microsoft.com/office/drawing/2014/main" id="{B05F8835-B46E-45CA-9223-68FD78D41434}"/>
              </a:ext>
            </a:extLst>
          </p:cNvPr>
          <p:cNvSpPr txBox="1"/>
          <p:nvPr/>
        </p:nvSpPr>
        <p:spPr>
          <a:xfrm>
            <a:off x="4376076" y="5369103"/>
            <a:ext cx="4255691" cy="617367"/>
          </a:xfrm>
          <a:prstGeom prst="rect">
            <a:avLst/>
          </a:prstGeom>
          <a:noFill/>
          <a:ln>
            <a:noFill/>
          </a:ln>
        </p:spPr>
        <p:txBody>
          <a:bodyPr wrap="square" rtlCol="0">
            <a:noAutofit/>
          </a:bodyPr>
          <a:lstStyle/>
          <a:p>
            <a:pPr lvl="0" algn="just"/>
            <a:r>
              <a:rPr kumimoji="1" lang="ja-JP" altLang="en-US" sz="1600" dirty="0"/>
              <a:t>注文数より多い数量を入力（スキャン）すると、エラーが出る仕様。</a:t>
            </a:r>
            <a:endParaRPr kumimoji="1" lang="en-US" altLang="ja-JP" sz="1600" dirty="0"/>
          </a:p>
        </p:txBody>
      </p:sp>
      <p:sp>
        <p:nvSpPr>
          <p:cNvPr id="14" name="矢印: 右 13">
            <a:extLst>
              <a:ext uri="{FF2B5EF4-FFF2-40B4-BE49-F238E27FC236}">
                <a16:creationId xmlns:a16="http://schemas.microsoft.com/office/drawing/2014/main" id="{C7F4C52C-E555-4848-BD7C-4DAD674277AA}"/>
              </a:ext>
            </a:extLst>
          </p:cNvPr>
          <p:cNvSpPr/>
          <p:nvPr/>
        </p:nvSpPr>
        <p:spPr bwMode="auto">
          <a:xfrm>
            <a:off x="6316133" y="3032811"/>
            <a:ext cx="508000" cy="540122"/>
          </a:xfrm>
          <a:prstGeom prst="rightArrow">
            <a:avLst/>
          </a:prstGeom>
          <a:solidFill>
            <a:schemeClr val="accent1">
              <a:lumMod val="75000"/>
            </a:schemeClr>
          </a:solid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sp>
        <p:nvSpPr>
          <p:cNvPr id="15" name="テキスト ボックス 14">
            <a:extLst>
              <a:ext uri="{FF2B5EF4-FFF2-40B4-BE49-F238E27FC236}">
                <a16:creationId xmlns:a16="http://schemas.microsoft.com/office/drawing/2014/main" id="{11A94782-4329-4624-B1F3-BC664AE6FCCC}"/>
              </a:ext>
            </a:extLst>
          </p:cNvPr>
          <p:cNvSpPr txBox="1"/>
          <p:nvPr/>
        </p:nvSpPr>
        <p:spPr>
          <a:xfrm>
            <a:off x="626534" y="956645"/>
            <a:ext cx="1537082" cy="369247"/>
          </a:xfrm>
          <a:prstGeom prst="rect">
            <a:avLst/>
          </a:prstGeom>
          <a:solidFill>
            <a:schemeClr val="accent1">
              <a:lumMod val="75000"/>
            </a:schemeClr>
          </a:solidFill>
          <a:ln>
            <a:noFill/>
          </a:ln>
        </p:spPr>
        <p:txBody>
          <a:bodyPr wrap="square" rtlCol="0">
            <a:noAutofit/>
          </a:bodyPr>
          <a:lstStyle/>
          <a:p>
            <a:pPr algn="just"/>
            <a:r>
              <a:rPr kumimoji="1" lang="ja-JP" altLang="en-US" sz="1600" dirty="0">
                <a:solidFill>
                  <a:schemeClr val="bg1"/>
                </a:solidFill>
              </a:rPr>
              <a:t>基本はスキャン</a:t>
            </a:r>
            <a:endParaRPr kumimoji="1" lang="en-US" altLang="ja-JP" sz="1600" dirty="0">
              <a:solidFill>
                <a:schemeClr val="bg1"/>
              </a:solidFill>
            </a:endParaRPr>
          </a:p>
        </p:txBody>
      </p:sp>
      <p:sp>
        <p:nvSpPr>
          <p:cNvPr id="16" name="テキスト ボックス 15">
            <a:extLst>
              <a:ext uri="{FF2B5EF4-FFF2-40B4-BE49-F238E27FC236}">
                <a16:creationId xmlns:a16="http://schemas.microsoft.com/office/drawing/2014/main" id="{8484B5BF-C3BC-48A2-ABE0-11FDB95C7656}"/>
              </a:ext>
            </a:extLst>
          </p:cNvPr>
          <p:cNvSpPr txBox="1"/>
          <p:nvPr/>
        </p:nvSpPr>
        <p:spPr>
          <a:xfrm>
            <a:off x="4496386" y="950637"/>
            <a:ext cx="3916091" cy="375256"/>
          </a:xfrm>
          <a:prstGeom prst="rect">
            <a:avLst/>
          </a:prstGeom>
          <a:solidFill>
            <a:schemeClr val="accent1">
              <a:lumMod val="75000"/>
            </a:schemeClr>
          </a:solidFill>
          <a:ln>
            <a:noFill/>
          </a:ln>
        </p:spPr>
        <p:txBody>
          <a:bodyPr wrap="square" rtlCol="0">
            <a:noAutofit/>
          </a:bodyPr>
          <a:lstStyle/>
          <a:p>
            <a:pPr algn="just"/>
            <a:r>
              <a:rPr kumimoji="1" lang="ja-JP" altLang="en-US" sz="1600" dirty="0">
                <a:solidFill>
                  <a:schemeClr val="bg1"/>
                </a:solidFill>
              </a:rPr>
              <a:t>数量入力補正機能の変更（誤入力防止）</a:t>
            </a:r>
            <a:endParaRPr kumimoji="1" lang="en-US" altLang="ja-JP" sz="1600" dirty="0">
              <a:solidFill>
                <a:schemeClr val="bg1"/>
              </a:solidFill>
            </a:endParaRPr>
          </a:p>
        </p:txBody>
      </p:sp>
      <p:sp>
        <p:nvSpPr>
          <p:cNvPr id="17" name="正方形/長方形 16">
            <a:extLst>
              <a:ext uri="{FF2B5EF4-FFF2-40B4-BE49-F238E27FC236}">
                <a16:creationId xmlns:a16="http://schemas.microsoft.com/office/drawing/2014/main" id="{F7CAEB5F-E254-44CC-BFC7-9027929D1AFF}"/>
              </a:ext>
            </a:extLst>
          </p:cNvPr>
          <p:cNvSpPr/>
          <p:nvPr/>
        </p:nvSpPr>
        <p:spPr bwMode="auto">
          <a:xfrm>
            <a:off x="2668829" y="1994716"/>
            <a:ext cx="929504" cy="796610"/>
          </a:xfrm>
          <a:prstGeom prst="rect">
            <a:avLst/>
          </a:prstGeom>
          <a:noFill/>
          <a:ln w="57150" cmpd="sng">
            <a:solidFill>
              <a:srgbClr val="C00000"/>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pic>
        <p:nvPicPr>
          <p:cNvPr id="18" name="Picture 17" descr="image.png"/>
          <p:cNvPicPr>
            <a:picLocks noChangeAspect="1"/>
          </p:cNvPicPr>
          <p:nvPr/>
        </p:nvPicPr>
        <p:blipFill>
          <a:blip r:embed="rId2"/>
          <a:stretch>
            <a:fillRect/>
          </a:stretch>
        </p:blipFill>
        <p:spPr>
          <a:xfrm>
            <a:off x="4390511" y="1442823"/>
            <a:ext cx="4753489" cy="3434093"/>
          </a:xfrm>
          <a:prstGeom prst="rect">
            <a:avLst/>
          </a:prstGeom>
        </p:spPr>
      </p:pic>
      <p:pic>
        <p:nvPicPr>
          <p:cNvPr id="19" name="Picture 18" descr="image.jpg"/>
          <p:cNvPicPr>
            <a:picLocks noChangeAspect="1"/>
          </p:cNvPicPr>
          <p:nvPr/>
        </p:nvPicPr>
        <p:blipFill>
          <a:blip r:embed="rId3"/>
          <a:stretch>
            <a:fillRect/>
          </a:stretch>
        </p:blipFill>
        <p:spPr>
          <a:xfrm>
            <a:off x="626534" y="1442823"/>
            <a:ext cx="2971799" cy="3732995"/>
          </a:xfrm>
          <a:prstGeom prst="rect">
            <a:avLst/>
          </a:prstGeom>
        </p:spPr>
      </p:pic>
    </p:spTree>
    <p:extLst>
      <p:ext uri="{BB962C8B-B14F-4D97-AF65-F5344CB8AC3E}">
        <p14:creationId xmlns:p14="http://schemas.microsoft.com/office/powerpoint/2010/main" val="1916692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a:extLst>
              <a:ext uri="{FF2B5EF4-FFF2-40B4-BE49-F238E27FC236}">
                <a16:creationId xmlns:a16="http://schemas.microsoft.com/office/drawing/2014/main" id="{DE42364D-A8C3-496F-8907-DE177742D938}"/>
              </a:ext>
            </a:extLst>
          </p:cNvPr>
          <p:cNvSpPr/>
          <p:nvPr/>
        </p:nvSpPr>
        <p:spPr bwMode="auto">
          <a:xfrm>
            <a:off x="3336446" y="2765404"/>
            <a:ext cx="2790034" cy="1400195"/>
          </a:xfrm>
          <a:prstGeom prst="rect">
            <a:avLst/>
          </a:prstGeom>
          <a:noFill/>
          <a:ln w="57150" cmpd="sng">
            <a:solidFill>
              <a:srgbClr val="FFC000"/>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sp>
        <p:nvSpPr>
          <p:cNvPr id="14" name="吹き出し: 四角形 13">
            <a:extLst>
              <a:ext uri="{FF2B5EF4-FFF2-40B4-BE49-F238E27FC236}">
                <a16:creationId xmlns:a16="http://schemas.microsoft.com/office/drawing/2014/main" id="{DFE0044A-DFE3-44A3-8154-EB11507A2DBB}"/>
              </a:ext>
            </a:extLst>
          </p:cNvPr>
          <p:cNvSpPr/>
          <p:nvPr/>
        </p:nvSpPr>
        <p:spPr bwMode="auto">
          <a:xfrm>
            <a:off x="5241365" y="1332998"/>
            <a:ext cx="3746500" cy="1818708"/>
          </a:xfrm>
          <a:prstGeom prst="wedgeRectCallout">
            <a:avLst>
              <a:gd name="adj1" fmla="val -47078"/>
              <a:gd name="adj2" fmla="val 66305"/>
            </a:avLst>
          </a:prstGeom>
          <a:solidFill>
            <a:schemeClr val="bg1"/>
          </a:solidFill>
          <a:ln w="28575" cmpd="sng">
            <a:solidFill>
              <a:schemeClr val="accent1">
                <a:lumMod val="75000"/>
              </a:schemeClr>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sp>
        <p:nvSpPr>
          <p:cNvPr id="2" name="スライド番号プレースホルダー 1"/>
          <p:cNvSpPr>
            <a:spLocks noGrp="1"/>
          </p:cNvSpPr>
          <p:nvPr>
            <p:ph type="sldNum" sz="quarter" idx="12"/>
          </p:nvPr>
        </p:nvSpPr>
        <p:spPr/>
        <p:txBody>
          <a:bodyPr/>
          <a:lstStyle/>
          <a:p>
            <a:r>
              <a:rPr lang="ja-JP" altLang="en-US" dirty="0"/>
              <a:t>　　　　　</a:t>
            </a:r>
            <a:fld id="{1C1B05F8-E99D-4837-8C38-95934EDBCE75}" type="slidenum">
              <a:rPr lang="ja-JP" altLang="en-US" b="1" i="1" smtClean="0"/>
              <a:pPr/>
              <a:t>8</a:t>
            </a:fld>
            <a:endParaRPr lang="ja-JP" altLang="en-US" b="1" i="1" dirty="0"/>
          </a:p>
        </p:txBody>
      </p:sp>
      <p:sp>
        <p:nvSpPr>
          <p:cNvPr id="8" name="タイトル 2">
            <a:extLst>
              <a:ext uri="{FF2B5EF4-FFF2-40B4-BE49-F238E27FC236}">
                <a16:creationId xmlns:a16="http://schemas.microsoft.com/office/drawing/2014/main" id="{F7D6700F-3F26-47B0-A93C-DD9B79FCE447}"/>
              </a:ext>
            </a:extLst>
          </p:cNvPr>
          <p:cNvSpPr txBox="1">
            <a:spLocks/>
          </p:cNvSpPr>
          <p:nvPr/>
        </p:nvSpPr>
        <p:spPr>
          <a:xfrm>
            <a:off x="278423" y="81024"/>
            <a:ext cx="8587154" cy="7642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400" b="0" kern="1200">
                <a:solidFill>
                  <a:srgbClr val="002060"/>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参考）追加ラベル印刷が出来ない⇒</a:t>
            </a:r>
            <a:r>
              <a:rPr lang="en-US" altLang="ja-JP" dirty="0"/>
              <a:t>ASPB</a:t>
            </a:r>
            <a:r>
              <a:rPr lang="ja-JP" altLang="en-US" dirty="0"/>
              <a:t>画面でステータス確認</a:t>
            </a:r>
          </a:p>
        </p:txBody>
      </p:sp>
      <p:sp>
        <p:nvSpPr>
          <p:cNvPr id="6" name="テキスト ボックス 5">
            <a:extLst>
              <a:ext uri="{FF2B5EF4-FFF2-40B4-BE49-F238E27FC236}">
                <a16:creationId xmlns:a16="http://schemas.microsoft.com/office/drawing/2014/main" id="{2587BB04-E03C-4511-895D-EC41C430FCC6}"/>
              </a:ext>
            </a:extLst>
          </p:cNvPr>
          <p:cNvSpPr txBox="1"/>
          <p:nvPr/>
        </p:nvSpPr>
        <p:spPr>
          <a:xfrm>
            <a:off x="584201" y="5422900"/>
            <a:ext cx="8028784" cy="1079500"/>
          </a:xfrm>
          <a:prstGeom prst="rect">
            <a:avLst/>
          </a:prstGeom>
          <a:noFill/>
          <a:ln>
            <a:solidFill>
              <a:schemeClr val="tx1"/>
            </a:solidFill>
          </a:ln>
        </p:spPr>
        <p:txBody>
          <a:bodyPr wrap="square" rtlCol="0">
            <a:noAutofit/>
          </a:bodyPr>
          <a:lstStyle/>
          <a:p>
            <a:pPr lvl="0" algn="just"/>
            <a:r>
              <a:rPr kumimoji="1" lang="en-US" altLang="ja-JP" sz="1600" dirty="0"/>
              <a:t>HHT</a:t>
            </a:r>
            <a:r>
              <a:rPr kumimoji="1" lang="ja-JP" altLang="en-US" sz="1600" dirty="0"/>
              <a:t>で確認しても未完了区間がわからない場合は</a:t>
            </a:r>
            <a:r>
              <a:rPr kumimoji="1" lang="en-US" altLang="ja-JP" sz="1600" dirty="0"/>
              <a:t>ASPB</a:t>
            </a:r>
            <a:r>
              <a:rPr kumimoji="1" lang="ja-JP" altLang="en-US" sz="1600" dirty="0"/>
              <a:t>のステータスを調べ、作業者を確認。</a:t>
            </a:r>
            <a:endParaRPr kumimoji="1" lang="en-US" altLang="ja-JP" sz="1600" dirty="0"/>
          </a:p>
          <a:p>
            <a:pPr lvl="0" algn="just"/>
            <a:r>
              <a:rPr kumimoji="1" lang="ja-JP" altLang="en-US" sz="1600" dirty="0"/>
              <a:t>売場ピッキングが完了している区間は</a:t>
            </a:r>
            <a:r>
              <a:rPr kumimoji="1" lang="ja-JP" altLang="en-US" sz="1600" b="1" dirty="0">
                <a:solidFill>
                  <a:srgbClr val="FF0000"/>
                </a:solidFill>
              </a:rPr>
              <a:t>「売場完了」</a:t>
            </a:r>
            <a:r>
              <a:rPr kumimoji="1" lang="ja-JP" altLang="en-US" sz="1600" dirty="0"/>
              <a:t>、未完了の区間は</a:t>
            </a:r>
            <a:r>
              <a:rPr kumimoji="1" lang="ja-JP" altLang="en-US" sz="1600" b="1" dirty="0">
                <a:solidFill>
                  <a:schemeClr val="accent1">
                    <a:lumMod val="75000"/>
                  </a:schemeClr>
                </a:solidFill>
              </a:rPr>
              <a:t>「売場開始」</a:t>
            </a:r>
            <a:r>
              <a:rPr kumimoji="1" lang="ja-JP" altLang="en-US" sz="1600" dirty="0"/>
              <a:t>と表示される。</a:t>
            </a:r>
            <a:endParaRPr kumimoji="1" lang="en-US" altLang="ja-JP" sz="1600" dirty="0"/>
          </a:p>
          <a:p>
            <a:pPr lvl="0" algn="just"/>
            <a:r>
              <a:rPr kumimoji="1" lang="ja-JP" altLang="en-US" sz="1600" b="1" dirty="0">
                <a:solidFill>
                  <a:schemeClr val="accent1">
                    <a:lumMod val="75000"/>
                  </a:schemeClr>
                </a:solidFill>
              </a:rPr>
              <a:t>「売場開始」</a:t>
            </a:r>
            <a:r>
              <a:rPr kumimoji="1" lang="ja-JP" altLang="en-US" sz="1600" dirty="0"/>
              <a:t>に併記されている担当者に作業状況を確認。商品がすべて作業場に来ている場合は消込をしてもらうように声掛けする。⇒商品が作業場に無い場合は、売場内で商品をピッキング中。</a:t>
            </a:r>
            <a:endParaRPr kumimoji="1" lang="en-US" altLang="ja-JP" sz="1600" dirty="0"/>
          </a:p>
        </p:txBody>
      </p:sp>
      <p:sp>
        <p:nvSpPr>
          <p:cNvPr id="15" name="正方形/長方形 14">
            <a:extLst>
              <a:ext uri="{FF2B5EF4-FFF2-40B4-BE49-F238E27FC236}">
                <a16:creationId xmlns:a16="http://schemas.microsoft.com/office/drawing/2014/main" id="{93DF04B0-7DE4-41B4-8037-9FB3E81961C4}"/>
              </a:ext>
            </a:extLst>
          </p:cNvPr>
          <p:cNvSpPr/>
          <p:nvPr/>
        </p:nvSpPr>
        <p:spPr bwMode="auto">
          <a:xfrm>
            <a:off x="4750298" y="3376083"/>
            <a:ext cx="491067" cy="105833"/>
          </a:xfrm>
          <a:prstGeom prst="rect">
            <a:avLst/>
          </a:prstGeom>
          <a:solidFill>
            <a:srgbClr val="FFFFFF"/>
          </a:solid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r>
              <a:rPr kumimoji="1" lang="ja-JP" altLang="en-US" sz="600" dirty="0">
                <a:ea typeface="+mn-ea"/>
                <a:cs typeface="Arial" panose="020B0604020202020204" pitchFamily="34" charset="0"/>
              </a:rPr>
              <a:t>担当</a:t>
            </a:r>
            <a:r>
              <a:rPr kumimoji="1" lang="en-US" altLang="ja-JP" sz="600" dirty="0">
                <a:ea typeface="+mn-ea"/>
                <a:cs typeface="Arial" panose="020B0604020202020204" pitchFamily="34" charset="0"/>
              </a:rPr>
              <a:t>A</a:t>
            </a:r>
            <a:endParaRPr kumimoji="1" lang="ja-JP" altLang="en-US" sz="600" dirty="0">
              <a:ea typeface="+mn-ea"/>
              <a:cs typeface="Arial" panose="020B0604020202020204" pitchFamily="34" charset="0"/>
            </a:endParaRPr>
          </a:p>
        </p:txBody>
      </p:sp>
      <p:sp>
        <p:nvSpPr>
          <p:cNvPr id="16" name="正方形/長方形 15">
            <a:extLst>
              <a:ext uri="{FF2B5EF4-FFF2-40B4-BE49-F238E27FC236}">
                <a16:creationId xmlns:a16="http://schemas.microsoft.com/office/drawing/2014/main" id="{1D0A68C4-A0CC-43AD-9900-5F0A8BFF5397}"/>
              </a:ext>
            </a:extLst>
          </p:cNvPr>
          <p:cNvSpPr/>
          <p:nvPr/>
        </p:nvSpPr>
        <p:spPr bwMode="auto">
          <a:xfrm>
            <a:off x="4107526" y="3625849"/>
            <a:ext cx="491067" cy="105833"/>
          </a:xfrm>
          <a:prstGeom prst="rect">
            <a:avLst/>
          </a:prstGeom>
          <a:solidFill>
            <a:srgbClr val="FFFFFF"/>
          </a:solid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r>
              <a:rPr kumimoji="1" lang="ja-JP" altLang="en-US" sz="600" dirty="0">
                <a:ea typeface="+mn-ea"/>
                <a:cs typeface="Arial" panose="020B0604020202020204" pitchFamily="34" charset="0"/>
              </a:rPr>
              <a:t>担当</a:t>
            </a:r>
            <a:r>
              <a:rPr kumimoji="1" lang="en-US" altLang="ja-JP" sz="600" dirty="0">
                <a:cs typeface="Arial" panose="020B0604020202020204" pitchFamily="34" charset="0"/>
              </a:rPr>
              <a:t>B</a:t>
            </a:r>
            <a:endParaRPr kumimoji="1" lang="ja-JP" altLang="en-US" sz="600" dirty="0">
              <a:ea typeface="+mn-ea"/>
              <a:cs typeface="Arial" panose="020B0604020202020204" pitchFamily="34" charset="0"/>
            </a:endParaRPr>
          </a:p>
        </p:txBody>
      </p:sp>
      <p:sp>
        <p:nvSpPr>
          <p:cNvPr id="17" name="正方形/長方形 16">
            <a:extLst>
              <a:ext uri="{FF2B5EF4-FFF2-40B4-BE49-F238E27FC236}">
                <a16:creationId xmlns:a16="http://schemas.microsoft.com/office/drawing/2014/main" id="{63560028-65FA-40A6-B09A-916E25EB2882}"/>
              </a:ext>
            </a:extLst>
          </p:cNvPr>
          <p:cNvSpPr/>
          <p:nvPr/>
        </p:nvSpPr>
        <p:spPr bwMode="auto">
          <a:xfrm>
            <a:off x="4107526" y="3852370"/>
            <a:ext cx="491067" cy="105833"/>
          </a:xfrm>
          <a:prstGeom prst="rect">
            <a:avLst/>
          </a:prstGeom>
          <a:solidFill>
            <a:srgbClr val="FFFFFF"/>
          </a:solid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r>
              <a:rPr kumimoji="1" lang="ja-JP" altLang="en-US" sz="600" dirty="0">
                <a:ea typeface="+mn-ea"/>
                <a:cs typeface="Arial" panose="020B0604020202020204" pitchFamily="34" charset="0"/>
              </a:rPr>
              <a:t>担当</a:t>
            </a:r>
            <a:r>
              <a:rPr kumimoji="1" lang="en-US" altLang="ja-JP" sz="600" dirty="0">
                <a:ea typeface="+mn-ea"/>
                <a:cs typeface="Arial" panose="020B0604020202020204" pitchFamily="34" charset="0"/>
              </a:rPr>
              <a:t>C</a:t>
            </a:r>
            <a:endParaRPr kumimoji="1" lang="ja-JP" altLang="en-US" sz="600" dirty="0">
              <a:ea typeface="+mn-ea"/>
              <a:cs typeface="Arial" panose="020B0604020202020204" pitchFamily="34" charset="0"/>
            </a:endParaRPr>
          </a:p>
        </p:txBody>
      </p:sp>
      <p:sp>
        <p:nvSpPr>
          <p:cNvPr id="18" name="正方形/長方形 17">
            <a:extLst>
              <a:ext uri="{FF2B5EF4-FFF2-40B4-BE49-F238E27FC236}">
                <a16:creationId xmlns:a16="http://schemas.microsoft.com/office/drawing/2014/main" id="{309B1F9B-3002-4E1D-BF44-67A5B80F8260}"/>
              </a:ext>
            </a:extLst>
          </p:cNvPr>
          <p:cNvSpPr/>
          <p:nvPr/>
        </p:nvSpPr>
        <p:spPr bwMode="auto">
          <a:xfrm>
            <a:off x="5698066" y="3478960"/>
            <a:ext cx="97367" cy="146889"/>
          </a:xfrm>
          <a:prstGeom prst="rect">
            <a:avLst/>
          </a:prstGeom>
          <a:solidFill>
            <a:srgbClr val="FFFFFF"/>
          </a:solid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600" dirty="0">
              <a:ea typeface="+mn-ea"/>
              <a:cs typeface="Arial" panose="020B0604020202020204" pitchFamily="34" charset="0"/>
            </a:endParaRPr>
          </a:p>
        </p:txBody>
      </p:sp>
      <p:sp>
        <p:nvSpPr>
          <p:cNvPr id="19" name="正方形/長方形 18">
            <a:extLst>
              <a:ext uri="{FF2B5EF4-FFF2-40B4-BE49-F238E27FC236}">
                <a16:creationId xmlns:a16="http://schemas.microsoft.com/office/drawing/2014/main" id="{CF031B24-9192-4B0D-ABC9-7F39F5CF7163}"/>
              </a:ext>
            </a:extLst>
          </p:cNvPr>
          <p:cNvSpPr/>
          <p:nvPr/>
        </p:nvSpPr>
        <p:spPr bwMode="auto">
          <a:xfrm>
            <a:off x="5698066" y="3705481"/>
            <a:ext cx="97367" cy="146889"/>
          </a:xfrm>
          <a:prstGeom prst="rect">
            <a:avLst/>
          </a:prstGeom>
          <a:solidFill>
            <a:srgbClr val="FFFFFF"/>
          </a:solid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600" dirty="0">
              <a:ea typeface="+mn-ea"/>
              <a:cs typeface="Arial" panose="020B0604020202020204" pitchFamily="34" charset="0"/>
            </a:endParaRPr>
          </a:p>
        </p:txBody>
      </p:sp>
      <p:sp>
        <p:nvSpPr>
          <p:cNvPr id="20" name="正方形/長方形 19">
            <a:extLst>
              <a:ext uri="{FF2B5EF4-FFF2-40B4-BE49-F238E27FC236}">
                <a16:creationId xmlns:a16="http://schemas.microsoft.com/office/drawing/2014/main" id="{32E99116-31D6-433F-A0C7-ADD3ADC14D8D}"/>
              </a:ext>
            </a:extLst>
          </p:cNvPr>
          <p:cNvSpPr/>
          <p:nvPr/>
        </p:nvSpPr>
        <p:spPr bwMode="auto">
          <a:xfrm>
            <a:off x="7261088" y="1804536"/>
            <a:ext cx="684189" cy="147454"/>
          </a:xfrm>
          <a:prstGeom prst="rect">
            <a:avLst/>
          </a:prstGeom>
          <a:solidFill>
            <a:srgbClr val="FFFFFF"/>
          </a:solid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r>
              <a:rPr kumimoji="1" lang="ja-JP" altLang="en-US" sz="1000" dirty="0">
                <a:ea typeface="+mn-ea"/>
                <a:cs typeface="Arial" panose="020B0604020202020204" pitchFamily="34" charset="0"/>
              </a:rPr>
              <a:t>担当</a:t>
            </a:r>
            <a:r>
              <a:rPr kumimoji="1" lang="en-US" altLang="ja-JP" sz="1000" dirty="0">
                <a:ea typeface="+mn-ea"/>
                <a:cs typeface="Arial" panose="020B0604020202020204" pitchFamily="34" charset="0"/>
              </a:rPr>
              <a:t>A</a:t>
            </a:r>
            <a:endParaRPr kumimoji="1" lang="ja-JP" altLang="en-US" sz="1000" dirty="0">
              <a:ea typeface="+mn-ea"/>
              <a:cs typeface="Arial" panose="020B0604020202020204" pitchFamily="34" charset="0"/>
            </a:endParaRPr>
          </a:p>
        </p:txBody>
      </p:sp>
      <p:sp>
        <p:nvSpPr>
          <p:cNvPr id="21" name="正方形/長方形 20">
            <a:extLst>
              <a:ext uri="{FF2B5EF4-FFF2-40B4-BE49-F238E27FC236}">
                <a16:creationId xmlns:a16="http://schemas.microsoft.com/office/drawing/2014/main" id="{743D4603-4ABA-4958-8351-53F50E13F98F}"/>
              </a:ext>
            </a:extLst>
          </p:cNvPr>
          <p:cNvSpPr/>
          <p:nvPr/>
        </p:nvSpPr>
        <p:spPr bwMode="auto">
          <a:xfrm>
            <a:off x="6326368" y="2168625"/>
            <a:ext cx="684189" cy="147454"/>
          </a:xfrm>
          <a:prstGeom prst="rect">
            <a:avLst/>
          </a:prstGeom>
          <a:solidFill>
            <a:srgbClr val="FFFFFF"/>
          </a:solid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r>
              <a:rPr kumimoji="1" lang="ja-JP" altLang="en-US" sz="1000" dirty="0">
                <a:ea typeface="+mn-ea"/>
                <a:cs typeface="Arial" panose="020B0604020202020204" pitchFamily="34" charset="0"/>
              </a:rPr>
              <a:t>担当</a:t>
            </a:r>
            <a:r>
              <a:rPr kumimoji="1" lang="en-US" altLang="ja-JP" sz="1000" dirty="0">
                <a:cs typeface="Arial" panose="020B0604020202020204" pitchFamily="34" charset="0"/>
              </a:rPr>
              <a:t>B</a:t>
            </a:r>
            <a:endParaRPr kumimoji="1" lang="ja-JP" altLang="en-US" sz="1000" dirty="0">
              <a:ea typeface="+mn-ea"/>
              <a:cs typeface="Arial" panose="020B0604020202020204" pitchFamily="34" charset="0"/>
            </a:endParaRPr>
          </a:p>
        </p:txBody>
      </p:sp>
      <p:sp>
        <p:nvSpPr>
          <p:cNvPr id="22" name="正方形/長方形 21">
            <a:extLst>
              <a:ext uri="{FF2B5EF4-FFF2-40B4-BE49-F238E27FC236}">
                <a16:creationId xmlns:a16="http://schemas.microsoft.com/office/drawing/2014/main" id="{7D10AAAD-F948-466B-B38E-845B9D830116}"/>
              </a:ext>
            </a:extLst>
          </p:cNvPr>
          <p:cNvSpPr/>
          <p:nvPr/>
        </p:nvSpPr>
        <p:spPr bwMode="auto">
          <a:xfrm>
            <a:off x="6326368" y="2524718"/>
            <a:ext cx="684189" cy="147454"/>
          </a:xfrm>
          <a:prstGeom prst="rect">
            <a:avLst/>
          </a:prstGeom>
          <a:solidFill>
            <a:srgbClr val="FFFFFF"/>
          </a:solid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r>
              <a:rPr kumimoji="1" lang="ja-JP" altLang="en-US" sz="1000" dirty="0">
                <a:ea typeface="+mn-ea"/>
                <a:cs typeface="Arial" panose="020B0604020202020204" pitchFamily="34" charset="0"/>
              </a:rPr>
              <a:t>担当</a:t>
            </a:r>
            <a:r>
              <a:rPr kumimoji="1" lang="en-US" altLang="ja-JP" sz="1000" dirty="0">
                <a:ea typeface="+mn-ea"/>
                <a:cs typeface="Arial" panose="020B0604020202020204" pitchFamily="34" charset="0"/>
              </a:rPr>
              <a:t>C</a:t>
            </a:r>
            <a:endParaRPr kumimoji="1" lang="ja-JP" altLang="en-US" sz="1000" dirty="0">
              <a:ea typeface="+mn-ea"/>
              <a:cs typeface="Arial" panose="020B0604020202020204" pitchFamily="34" charset="0"/>
            </a:endParaRPr>
          </a:p>
        </p:txBody>
      </p:sp>
      <p:sp>
        <p:nvSpPr>
          <p:cNvPr id="23" name="正方形/長方形 22">
            <a:extLst>
              <a:ext uri="{FF2B5EF4-FFF2-40B4-BE49-F238E27FC236}">
                <a16:creationId xmlns:a16="http://schemas.microsoft.com/office/drawing/2014/main" id="{8CE75C74-5DB1-4A16-8C8D-9D3834BB092A}"/>
              </a:ext>
            </a:extLst>
          </p:cNvPr>
          <p:cNvSpPr/>
          <p:nvPr/>
        </p:nvSpPr>
        <p:spPr bwMode="auto">
          <a:xfrm>
            <a:off x="8528563" y="1967230"/>
            <a:ext cx="250390" cy="146050"/>
          </a:xfrm>
          <a:prstGeom prst="rect">
            <a:avLst/>
          </a:prstGeom>
          <a:solidFill>
            <a:srgbClr val="FFFFFF"/>
          </a:solid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000" dirty="0">
              <a:ea typeface="+mn-ea"/>
              <a:cs typeface="Arial" panose="020B0604020202020204" pitchFamily="34" charset="0"/>
            </a:endParaRPr>
          </a:p>
        </p:txBody>
      </p:sp>
      <p:sp>
        <p:nvSpPr>
          <p:cNvPr id="24" name="正方形/長方形 23">
            <a:extLst>
              <a:ext uri="{FF2B5EF4-FFF2-40B4-BE49-F238E27FC236}">
                <a16:creationId xmlns:a16="http://schemas.microsoft.com/office/drawing/2014/main" id="{0844A9C6-2E4E-4C3B-BEF7-CF9DED3E0875}"/>
              </a:ext>
            </a:extLst>
          </p:cNvPr>
          <p:cNvSpPr/>
          <p:nvPr/>
        </p:nvSpPr>
        <p:spPr bwMode="auto">
          <a:xfrm>
            <a:off x="8528563" y="2310279"/>
            <a:ext cx="250390" cy="146050"/>
          </a:xfrm>
          <a:prstGeom prst="rect">
            <a:avLst/>
          </a:prstGeom>
          <a:solidFill>
            <a:srgbClr val="FFFFFF"/>
          </a:solid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000" dirty="0">
              <a:ea typeface="+mn-ea"/>
              <a:cs typeface="Arial" panose="020B0604020202020204" pitchFamily="34" charset="0"/>
            </a:endParaRPr>
          </a:p>
        </p:txBody>
      </p:sp>
      <p:sp>
        <p:nvSpPr>
          <p:cNvPr id="25" name="正方形/長方形 24">
            <a:extLst>
              <a:ext uri="{FF2B5EF4-FFF2-40B4-BE49-F238E27FC236}">
                <a16:creationId xmlns:a16="http://schemas.microsoft.com/office/drawing/2014/main" id="{2594A547-3462-4296-B2F7-86397291CDC5}"/>
              </a:ext>
            </a:extLst>
          </p:cNvPr>
          <p:cNvSpPr/>
          <p:nvPr/>
        </p:nvSpPr>
        <p:spPr bwMode="auto">
          <a:xfrm>
            <a:off x="6442615" y="1966557"/>
            <a:ext cx="567942" cy="356023"/>
          </a:xfrm>
          <a:prstGeom prst="rect">
            <a:avLst/>
          </a:prstGeom>
          <a:noFill/>
          <a:ln w="38100" cmpd="sng">
            <a:solidFill>
              <a:srgbClr val="FF0000"/>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ja-JP" altLang="en-US" sz="1600">
              <a:ea typeface="+mn-ea"/>
              <a:cs typeface="Arial" panose="020B0604020202020204" pitchFamily="34" charset="0"/>
            </a:endParaRPr>
          </a:p>
        </p:txBody>
      </p:sp>
      <p:sp>
        <p:nvSpPr>
          <p:cNvPr id="27" name="テキスト ボックス 26">
            <a:extLst>
              <a:ext uri="{FF2B5EF4-FFF2-40B4-BE49-F238E27FC236}">
                <a16:creationId xmlns:a16="http://schemas.microsoft.com/office/drawing/2014/main" id="{08543BF9-F6B1-4FB2-B0E0-699B43C89839}"/>
              </a:ext>
            </a:extLst>
          </p:cNvPr>
          <p:cNvSpPr txBox="1"/>
          <p:nvPr/>
        </p:nvSpPr>
        <p:spPr>
          <a:xfrm>
            <a:off x="5511951" y="2767660"/>
            <a:ext cx="3272677" cy="482545"/>
          </a:xfrm>
          <a:prstGeom prst="rect">
            <a:avLst/>
          </a:prstGeom>
          <a:noFill/>
          <a:ln>
            <a:noFill/>
          </a:ln>
        </p:spPr>
        <p:txBody>
          <a:bodyPr wrap="square" rtlCol="0">
            <a:noAutofit/>
          </a:bodyPr>
          <a:lstStyle/>
          <a:p>
            <a:pPr lvl="0" algn="just"/>
            <a:r>
              <a:rPr kumimoji="1" lang="ja-JP" altLang="en-US" sz="1100" dirty="0">
                <a:highlight>
                  <a:srgbClr val="FFFF00"/>
                </a:highlight>
              </a:rPr>
              <a:t>画像の例では、</a:t>
            </a:r>
            <a:r>
              <a:rPr kumimoji="1" lang="en-US" altLang="ja-JP" sz="1100" dirty="0">
                <a:highlight>
                  <a:srgbClr val="FFFF00"/>
                </a:highlight>
              </a:rPr>
              <a:t>【</a:t>
            </a:r>
            <a:r>
              <a:rPr kumimoji="1" lang="ja-JP" altLang="en-US" sz="1100" dirty="0">
                <a:highlight>
                  <a:srgbClr val="FFFF00"/>
                </a:highlight>
              </a:rPr>
              <a:t>デイリー</a:t>
            </a:r>
            <a:r>
              <a:rPr kumimoji="1" lang="en-US" altLang="ja-JP" sz="1100" dirty="0">
                <a:highlight>
                  <a:srgbClr val="FFFF00"/>
                </a:highlight>
              </a:rPr>
              <a:t>4-3】</a:t>
            </a:r>
            <a:r>
              <a:rPr kumimoji="1" lang="ja-JP" altLang="en-US" sz="1100" dirty="0">
                <a:highlight>
                  <a:srgbClr val="FFFF00"/>
                </a:highlight>
              </a:rPr>
              <a:t>が</a:t>
            </a:r>
            <a:r>
              <a:rPr kumimoji="1" lang="ja-JP" altLang="en-US" sz="1100" b="1" dirty="0">
                <a:solidFill>
                  <a:schemeClr val="accent1">
                    <a:lumMod val="75000"/>
                  </a:schemeClr>
                </a:solidFill>
                <a:highlight>
                  <a:srgbClr val="FFFF00"/>
                </a:highlight>
              </a:rPr>
              <a:t>「売場開始」</a:t>
            </a:r>
            <a:r>
              <a:rPr kumimoji="1" lang="ja-JP" altLang="en-US" sz="1100" dirty="0">
                <a:highlight>
                  <a:srgbClr val="FFFF00"/>
                </a:highlight>
              </a:rPr>
              <a:t>となっているので作業未完了。</a:t>
            </a:r>
            <a:endParaRPr kumimoji="1" lang="en-US" altLang="ja-JP" sz="1100" dirty="0">
              <a:highlight>
                <a:srgbClr val="FFFF00"/>
              </a:highlight>
            </a:endParaRPr>
          </a:p>
        </p:txBody>
      </p:sp>
      <p:pic>
        <p:nvPicPr>
          <p:cNvPr id="28" name="Picture 27" descr="image.png"/>
          <p:cNvPicPr>
            <a:picLocks noChangeAspect="1"/>
          </p:cNvPicPr>
          <p:nvPr/>
        </p:nvPicPr>
        <p:blipFill>
          <a:blip r:embed="rId2"/>
          <a:stretch>
            <a:fillRect/>
          </a:stretch>
        </p:blipFill>
        <p:spPr>
          <a:xfrm>
            <a:off x="501650" y="1127643"/>
            <a:ext cx="8140700" cy="4174569"/>
          </a:xfrm>
          <a:prstGeom prst="rect">
            <a:avLst/>
          </a:prstGeom>
        </p:spPr>
      </p:pic>
      <p:pic>
        <p:nvPicPr>
          <p:cNvPr id="29" name="Picture 28" descr="image.png"/>
          <p:cNvPicPr>
            <a:picLocks noChangeAspect="1"/>
          </p:cNvPicPr>
          <p:nvPr/>
        </p:nvPicPr>
        <p:blipFill>
          <a:blip r:embed="rId3"/>
          <a:stretch>
            <a:fillRect/>
          </a:stretch>
        </p:blipFill>
        <p:spPr>
          <a:xfrm>
            <a:off x="5377968" y="1555788"/>
            <a:ext cx="3359632" cy="1318521"/>
          </a:xfrm>
          <a:prstGeom prst="rect">
            <a:avLst/>
          </a:prstGeom>
        </p:spPr>
      </p:pic>
    </p:spTree>
    <p:extLst>
      <p:ext uri="{BB962C8B-B14F-4D97-AF65-F5344CB8AC3E}">
        <p14:creationId xmlns:p14="http://schemas.microsoft.com/office/powerpoint/2010/main" val="404030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a:t>appendix</a:t>
            </a:r>
            <a:endParaRPr kumimoji="1" lang="ja-JP" altLang="en-US" dirty="0"/>
          </a:p>
        </p:txBody>
      </p:sp>
    </p:spTree>
    <p:extLst>
      <p:ext uri="{BB962C8B-B14F-4D97-AF65-F5344CB8AC3E}">
        <p14:creationId xmlns:p14="http://schemas.microsoft.com/office/powerpoint/2010/main" val="4005558927"/>
      </p:ext>
    </p:extLst>
  </p:cSld>
  <p:clrMapOvr>
    <a:masterClrMapping/>
  </p:clrMapOvr>
</p:sld>
</file>

<file path=ppt/theme/theme1.xml><?xml version="1.0" encoding="utf-8"?>
<a:theme xmlns:a="http://schemas.openxmlformats.org/drawingml/2006/main" name="1_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3">
      <a:majorFont>
        <a:latin typeface="Meiryo UI"/>
        <a:ea typeface="Meiryo UI"/>
        <a:cs typeface=""/>
      </a:majorFont>
      <a:minorFont>
        <a:latin typeface="Meiryo UI"/>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bg1"/>
        </a:solidFill>
        <a:ln w="12700" cmpd="dbl">
          <a:solidFill>
            <a:schemeClr val="tx1"/>
          </a:solidFill>
          <a:round/>
          <a:headEnd/>
          <a:tailEnd/>
        </a:ln>
      </a:spPr>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defPPr>
          <a:spcBef>
            <a:spcPct val="0"/>
          </a:spcBef>
          <a:buFontTx/>
          <a:buNone/>
          <a:defRPr kumimoji="1" sz="1600" smtClean="0">
            <a:ea typeface="+mn-ea"/>
            <a:cs typeface="Arial" panose="020B0604020202020204"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2507</TotalTime>
  <Words>1710</Words>
  <Application>Microsoft Office PowerPoint</Application>
  <PresentationFormat>画面に合わせる (4:3)</PresentationFormat>
  <Paragraphs>246</Paragraphs>
  <Slides>19</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19</vt:i4>
      </vt:variant>
    </vt:vector>
  </HeadingPairs>
  <TitlesOfParts>
    <vt:vector size="25" baseType="lpstr">
      <vt:lpstr>Meiryo UI</vt:lpstr>
      <vt:lpstr>游ゴシック</vt:lpstr>
      <vt:lpstr>Arial</vt:lpstr>
      <vt:lpstr>Calibri</vt:lpstr>
      <vt:lpstr>Wingdings</vt:lpstr>
      <vt:lpstr>1_Office テーマ</vt:lpstr>
      <vt:lpstr>イオン上越店 デジタルピッキング導入報告</vt:lpstr>
      <vt:lpstr>デジタルピッキング導入報告①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appendix</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　現状の作業方式にデジタルピッキングを導入</vt:lpstr>
      <vt:lpstr>上越店　作業場オペレーション（総量摘取り/紙部門の消込無し）</vt:lpstr>
      <vt:lpstr>上越店　売場ピッキング区間①＊記載以外は紙のピッキングリストを使用</vt:lpstr>
      <vt:lpstr>上越店　売場ピッキング区間②＊記載以外は紙のピッキングリストを使用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●●店 デジタルピッキング導入報告</dc:title>
  <dc:creator>Horie Toru (堀江 徹)</dc:creator>
  <cp:lastModifiedBy>Watanabe Tsubasa (渡邊 翼)</cp:lastModifiedBy>
  <cp:revision>116</cp:revision>
  <dcterms:created xsi:type="dcterms:W3CDTF">2023-11-29T10:46:22Z</dcterms:created>
  <dcterms:modified xsi:type="dcterms:W3CDTF">2024-05-01T04:26:18Z</dcterms:modified>
</cp:coreProperties>
</file>