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9" r:id="rId5"/>
    <p:sldId id="258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51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232B-D796-49CE-9E23-17403EE21961}" type="datetimeFigureOut">
              <a:rPr kumimoji="1" lang="ja-JP" altLang="en-US" smtClean="0"/>
              <a:t>2023/11/7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AB81-DB33-416F-A7BA-9FA79152A7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158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232B-D796-49CE-9E23-17403EE21961}" type="datetimeFigureOut">
              <a:rPr kumimoji="1" lang="ja-JP" altLang="en-US" smtClean="0"/>
              <a:t>2023/11/7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AB81-DB33-416F-A7BA-9FA79152A7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128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232B-D796-49CE-9E23-17403EE21961}" type="datetimeFigureOut">
              <a:rPr kumimoji="1" lang="ja-JP" altLang="en-US" smtClean="0"/>
              <a:t>2023/11/7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AB81-DB33-416F-A7BA-9FA79152A7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605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232B-D796-49CE-9E23-17403EE21961}" type="datetimeFigureOut">
              <a:rPr kumimoji="1" lang="ja-JP" altLang="en-US" smtClean="0"/>
              <a:t>2023/11/7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AB81-DB33-416F-A7BA-9FA79152A7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09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232B-D796-49CE-9E23-17403EE21961}" type="datetimeFigureOut">
              <a:rPr kumimoji="1" lang="ja-JP" altLang="en-US" smtClean="0"/>
              <a:t>2023/11/7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AB81-DB33-416F-A7BA-9FA79152A7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145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232B-D796-49CE-9E23-17403EE21961}" type="datetimeFigureOut">
              <a:rPr kumimoji="1" lang="ja-JP" altLang="en-US" smtClean="0"/>
              <a:t>2023/11/7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AB81-DB33-416F-A7BA-9FA79152A7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22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232B-D796-49CE-9E23-17403EE21961}" type="datetimeFigureOut">
              <a:rPr kumimoji="1" lang="ja-JP" altLang="en-US" smtClean="0"/>
              <a:t>2023/11/7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AB81-DB33-416F-A7BA-9FA79152A7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43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232B-D796-49CE-9E23-17403EE21961}" type="datetimeFigureOut">
              <a:rPr kumimoji="1" lang="ja-JP" altLang="en-US" smtClean="0"/>
              <a:t>2023/11/7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AB81-DB33-416F-A7BA-9FA79152A7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27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232B-D796-49CE-9E23-17403EE21961}" type="datetimeFigureOut">
              <a:rPr kumimoji="1" lang="ja-JP" altLang="en-US" smtClean="0"/>
              <a:t>2023/11/7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AB81-DB33-416F-A7BA-9FA79152A7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044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232B-D796-49CE-9E23-17403EE21961}" type="datetimeFigureOut">
              <a:rPr kumimoji="1" lang="ja-JP" altLang="en-US" smtClean="0"/>
              <a:t>2023/11/7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AB81-DB33-416F-A7BA-9FA79152A7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530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232B-D796-49CE-9E23-17403EE21961}" type="datetimeFigureOut">
              <a:rPr kumimoji="1" lang="ja-JP" altLang="en-US" smtClean="0"/>
              <a:t>2023/11/7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1AB81-DB33-416F-A7BA-9FA79152A7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2383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F232B-D796-49CE-9E23-17403EE21961}" type="datetimeFigureOut">
              <a:rPr kumimoji="1" lang="ja-JP" altLang="en-US" smtClean="0"/>
              <a:t>2023/11/7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1AB81-DB33-416F-A7BA-9FA79152A77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419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63134" y="1473201"/>
            <a:ext cx="9144000" cy="182880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交流波形測定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【Example】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935134" y="3830638"/>
            <a:ext cx="5968999" cy="1655762"/>
          </a:xfrm>
        </p:spPr>
        <p:txBody>
          <a:bodyPr/>
          <a:lstStyle/>
          <a:p>
            <a:pPr algn="l"/>
            <a:r>
              <a:rPr kumimoji="1" lang="ja-JP" altLang="en-US" dirty="0" smtClean="0"/>
              <a:t>発表日時：</a:t>
            </a:r>
            <a:r>
              <a:rPr lang="ja-JP" altLang="en-US" dirty="0" smtClean="0"/>
              <a:t>〇〇</a:t>
            </a:r>
            <a:r>
              <a:rPr kumimoji="1" lang="ja-JP" altLang="en-US" dirty="0" smtClean="0"/>
              <a:t>月〇〇日〇〇時○○分～</a:t>
            </a:r>
            <a:endParaRPr kumimoji="1" lang="en-US" altLang="ja-JP" dirty="0" smtClean="0"/>
          </a:p>
          <a:p>
            <a:pPr algn="l"/>
            <a:r>
              <a:rPr lang="ja-JP" altLang="en-US" dirty="0" smtClean="0"/>
              <a:t>発表班：〇班</a:t>
            </a:r>
            <a:endParaRPr lang="en-US" altLang="ja-JP" dirty="0" smtClean="0"/>
          </a:p>
          <a:p>
            <a:pPr algn="l"/>
            <a:r>
              <a:rPr lang="ja-JP" altLang="en-US" dirty="0" smtClean="0"/>
              <a:t>発表メンバー：○○、○○、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4733" y="228600"/>
            <a:ext cx="253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実験番号：４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721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12801" y="635000"/>
            <a:ext cx="645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お勧めの作業環境</a:t>
            </a:r>
            <a:endParaRPr kumimoji="1" lang="ja-JP" altLang="en-US" sz="2800" dirty="0"/>
          </a:p>
        </p:txBody>
      </p:sp>
      <p:sp>
        <p:nvSpPr>
          <p:cNvPr id="5" name="正方形/長方形 4"/>
          <p:cNvSpPr/>
          <p:nvPr/>
        </p:nvSpPr>
        <p:spPr>
          <a:xfrm>
            <a:off x="4503052" y="2068387"/>
            <a:ext cx="31181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dirty="0" smtClean="0"/>
              <a:t>G</a:t>
            </a:r>
            <a:r>
              <a:rPr lang="ja-JP" altLang="en-US" sz="3600" dirty="0" smtClean="0"/>
              <a:t>oogleスライド </a:t>
            </a:r>
            <a:endParaRPr lang="ja-JP" altLang="en-US" sz="36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533" y="1158220"/>
            <a:ext cx="1820333" cy="1820333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1109135" y="3624885"/>
            <a:ext cx="4246675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 smtClean="0"/>
              <a:t>リンク共有で同時編集可能</a:t>
            </a:r>
            <a:endParaRPr lang="en-US" altLang="ja-JP" sz="2800" dirty="0" smtClean="0"/>
          </a:p>
          <a:p>
            <a:r>
              <a:rPr lang="ja-JP" altLang="en-US" sz="2400" dirty="0" smtClean="0"/>
              <a:t>ただし、ネット環境が必要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31355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91577" y="0"/>
            <a:ext cx="3306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ja-JP" altLang="en-US" sz="3600" dirty="0" smtClean="0"/>
              <a:t>発表構成</a:t>
            </a:r>
            <a:endParaRPr kumimoji="1" lang="ja-JP" altLang="en-US" sz="3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57864" y="1198399"/>
            <a:ext cx="2531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kumimoji="1" lang="ja-JP" altLang="en-US" sz="2800" dirty="0" smtClean="0"/>
              <a:t>実験目的</a:t>
            </a:r>
            <a:endParaRPr kumimoji="1" lang="ja-JP" altLang="en-US" sz="2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57863" y="1822315"/>
            <a:ext cx="2531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kumimoji="1" lang="ja-JP" altLang="en-US" sz="2800" dirty="0" smtClean="0"/>
              <a:t>原理</a:t>
            </a:r>
            <a:endParaRPr kumimoji="1" lang="ja-JP" altLang="en-US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557865" y="3070147"/>
            <a:ext cx="2531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kumimoji="1" lang="ja-JP" altLang="en-US" sz="2800" dirty="0" smtClean="0"/>
              <a:t>実験器具</a:t>
            </a:r>
            <a:endParaRPr kumimoji="1" lang="ja-JP" altLang="en-US" sz="28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557864" y="3694063"/>
            <a:ext cx="2531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kumimoji="1" lang="ja-JP" altLang="en-US" sz="2800" dirty="0" smtClean="0"/>
              <a:t>実験結果</a:t>
            </a:r>
            <a:endParaRPr kumimoji="1" lang="ja-JP" altLang="en-US" sz="2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57863" y="4317979"/>
            <a:ext cx="2531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kumimoji="1" lang="ja-JP" altLang="en-US" sz="2800" dirty="0" smtClean="0"/>
              <a:t>考察</a:t>
            </a:r>
            <a:endParaRPr kumimoji="1" lang="ja-JP" altLang="en-US" sz="28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557863" y="4941895"/>
            <a:ext cx="4604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kumimoji="1" lang="ja-JP" altLang="en-US" sz="2800" dirty="0" smtClean="0"/>
              <a:t>まとめ　</a:t>
            </a:r>
            <a:r>
              <a:rPr lang="en-US" altLang="ja-JP" sz="2800" dirty="0" smtClean="0"/>
              <a:t>【</a:t>
            </a:r>
            <a:r>
              <a:rPr lang="ja-JP" altLang="en-US" sz="2800" dirty="0" smtClean="0"/>
              <a:t>ある方が良い</a:t>
            </a:r>
            <a:r>
              <a:rPr lang="en-US" altLang="ja-JP" sz="2800" dirty="0" smtClean="0"/>
              <a:t>】</a:t>
            </a:r>
            <a:endParaRPr kumimoji="1" lang="ja-JP" altLang="en-US" sz="2800" dirty="0"/>
          </a:p>
        </p:txBody>
      </p:sp>
      <p:sp>
        <p:nvSpPr>
          <p:cNvPr id="11" name="左カーブ矢印 10"/>
          <p:cNvSpPr/>
          <p:nvPr/>
        </p:nvSpPr>
        <p:spPr>
          <a:xfrm rot="10629954" flipH="1">
            <a:off x="3645582" y="3979847"/>
            <a:ext cx="296334" cy="592779"/>
          </a:xfrm>
          <a:prstGeom prst="curvedLef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012107" y="4133313"/>
            <a:ext cx="215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一緒にしても</a:t>
            </a:r>
            <a:r>
              <a:rPr kumimoji="1" lang="en-US" altLang="ja-JP" dirty="0" smtClean="0"/>
              <a:t>OK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557863" y="2446231"/>
            <a:ext cx="2531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ja-JP" altLang="en-US" sz="2800" dirty="0" smtClean="0"/>
              <a:t>実験</a:t>
            </a:r>
            <a:r>
              <a:rPr lang="ja-JP" altLang="en-US" sz="2800" dirty="0"/>
              <a:t>方法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96857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30199" y="0"/>
            <a:ext cx="2531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kumimoji="1" lang="ja-JP" altLang="en-US" sz="3600" dirty="0" smtClean="0"/>
              <a:t>実験目的</a:t>
            </a:r>
            <a:endParaRPr kumimoji="1" lang="ja-JP" altLang="en-US" sz="3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48366" y="1583604"/>
            <a:ext cx="88307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 smtClean="0"/>
              <a:t>実験書の内容を</a:t>
            </a:r>
            <a:r>
              <a:rPr lang="ja-JP" altLang="en-US" sz="2000" dirty="0" smtClean="0">
                <a:solidFill>
                  <a:srgbClr val="FF0000"/>
                </a:solidFill>
              </a:rPr>
              <a:t>簡潔に</a:t>
            </a:r>
            <a:r>
              <a:rPr lang="ja-JP" altLang="en-US" sz="2000" dirty="0" smtClean="0"/>
              <a:t>示す。</a:t>
            </a:r>
            <a:endParaRPr lang="en-US" altLang="ja-JP" sz="2000" dirty="0" smtClean="0"/>
          </a:p>
          <a:p>
            <a:pPr algn="ctr"/>
            <a:r>
              <a:rPr lang="ja-JP" altLang="en-US" sz="2000" dirty="0" smtClean="0"/>
              <a:t>ただし、実験書と異なることを実験で行っているので</a:t>
            </a:r>
            <a:endParaRPr lang="en-US" altLang="ja-JP" sz="2000" dirty="0" smtClean="0"/>
          </a:p>
          <a:p>
            <a:pPr algn="ctr"/>
            <a:r>
              <a:rPr lang="ja-JP" altLang="en-US" sz="2000" dirty="0"/>
              <a:t>自分</a:t>
            </a:r>
            <a:r>
              <a:rPr lang="ja-JP" altLang="en-US" sz="2000" dirty="0" smtClean="0"/>
              <a:t>の言葉でまとめるのが良い。</a:t>
            </a:r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2779256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38663" y="0"/>
            <a:ext cx="2531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kumimoji="1" lang="ja-JP" altLang="en-US" sz="3600" dirty="0" smtClean="0"/>
              <a:t>原理</a:t>
            </a:r>
            <a:endParaRPr kumimoji="1" lang="ja-JP" altLang="en-US" sz="3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04429" y="1981201"/>
            <a:ext cx="88307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 </a:t>
            </a:r>
            <a:r>
              <a:rPr lang="ja-JP" altLang="en-US" sz="2000" dirty="0" smtClean="0"/>
              <a:t>   </a:t>
            </a:r>
            <a:r>
              <a:rPr kumimoji="1" lang="ja-JP" altLang="en-US" sz="2000" dirty="0" smtClean="0"/>
              <a:t>実験中に先生から説明して頂いた内容</a:t>
            </a:r>
            <a:r>
              <a:rPr lang="ja-JP" altLang="en-US" sz="2000" dirty="0"/>
              <a:t>又</a:t>
            </a:r>
            <a:r>
              <a:rPr lang="ja-JP" altLang="en-US" sz="2000" dirty="0" smtClean="0"/>
              <a:t>は実験書の内容を</a:t>
            </a:r>
            <a:r>
              <a:rPr lang="ja-JP" altLang="en-US" sz="2000" dirty="0" smtClean="0">
                <a:solidFill>
                  <a:srgbClr val="FF0000"/>
                </a:solidFill>
              </a:rPr>
              <a:t>簡潔に</a:t>
            </a:r>
            <a:r>
              <a:rPr lang="ja-JP" altLang="en-US" sz="2000" dirty="0" smtClean="0"/>
              <a:t>示す。</a:t>
            </a:r>
            <a:endParaRPr lang="en-US" altLang="ja-JP" sz="2000" dirty="0" smtClean="0"/>
          </a:p>
          <a:p>
            <a:pPr algn="ctr"/>
            <a:r>
              <a:rPr lang="ja-JP" altLang="en-US" sz="2000" dirty="0" smtClean="0"/>
              <a:t>＋</a:t>
            </a:r>
            <a:endParaRPr lang="en-US" altLang="ja-JP" sz="2000" dirty="0" smtClean="0"/>
          </a:p>
          <a:p>
            <a:pPr algn="ctr"/>
            <a:r>
              <a:rPr lang="ja-JP" altLang="en-US" sz="2000" dirty="0" smtClean="0"/>
              <a:t>本やインターネットで調べた内容を</a:t>
            </a:r>
            <a:r>
              <a:rPr lang="ja-JP" altLang="en-US" sz="2000" dirty="0" smtClean="0">
                <a:solidFill>
                  <a:srgbClr val="FF0000"/>
                </a:solidFill>
              </a:rPr>
              <a:t>簡潔に</a:t>
            </a:r>
            <a:r>
              <a:rPr lang="ja-JP" altLang="en-US" sz="2000" dirty="0" smtClean="0"/>
              <a:t>示す。</a:t>
            </a:r>
            <a:endParaRPr kumimoji="1" lang="ja-JP" altLang="en-US" sz="2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68033" y="4331734"/>
            <a:ext cx="7255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数式を書くときの注意点：</a:t>
            </a:r>
            <a:r>
              <a:rPr lang="ja-JP" altLang="en-US" dirty="0" smtClean="0"/>
              <a:t>　</a:t>
            </a:r>
            <a:endParaRPr lang="en-US" altLang="ja-JP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フォントや斜体、太字など</a:t>
            </a:r>
            <a:r>
              <a:rPr lang="ja-JP" altLang="en-US" dirty="0" smtClean="0"/>
              <a:t>ただし統一の仕方で書くこと</a:t>
            </a:r>
            <a:endParaRPr lang="en-US" altLang="ja-JP" dirty="0" smtClean="0"/>
          </a:p>
          <a:p>
            <a:r>
              <a:rPr kumimoji="1" lang="ja-JP" altLang="en-US" dirty="0" smtClean="0"/>
              <a:t>良い例</a:t>
            </a:r>
            <a:endParaRPr kumimoji="1" lang="en-US" altLang="ja-JP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/>
              <p:cNvSpPr txBox="1"/>
              <p:nvPr/>
            </p:nvSpPr>
            <p:spPr>
              <a:xfrm>
                <a:off x="4621555" y="5174582"/>
                <a:ext cx="1737783" cy="407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r>
                  <a:rPr kumimoji="1" lang="en-US" altLang="ja-JP" dirty="0" smtClean="0"/>
                  <a:t>,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ja-JP" altLang="en-US" b="1" dirty="0"/>
              </a:p>
            </p:txBody>
          </p:sp>
        </mc:Choice>
        <mc:Fallback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555" y="5174582"/>
                <a:ext cx="1737783" cy="407227"/>
              </a:xfrm>
              <a:prstGeom prst="rect">
                <a:avLst/>
              </a:prstGeom>
              <a:blipFill rotWithShape="0">
                <a:blip r:embed="rId2"/>
                <a:stretch>
                  <a:fillRect l="-4561" t="-1493" r="-18947" b="-194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正方形/長方形 8"/>
          <p:cNvSpPr/>
          <p:nvPr/>
        </p:nvSpPr>
        <p:spPr>
          <a:xfrm>
            <a:off x="2468033" y="5763280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悪</a:t>
            </a:r>
            <a:r>
              <a:rPr lang="ja-JP" altLang="en-US" dirty="0" smtClean="0"/>
              <a:t>い例</a:t>
            </a:r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4342156" y="6132612"/>
                <a:ext cx="24188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b="0" dirty="0" smtClean="0"/>
                  <a:t>A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num>
                      <m:den>
                        <m:r>
                          <a:rPr kumimoji="1" lang="en-US" altLang="ja-JP" b="1" i="0" smtClean="0">
                            <a:latin typeface="Cambria Math" panose="02040503050406030204" pitchFamily="18" charset="0"/>
                          </a:rPr>
                          <m:t>𝐂</m:t>
                        </m:r>
                        <m:r>
                          <a:rPr kumimoji="1" lang="en-US" altLang="ja-JP" b="1" i="0" smtClean="0">
                            <a:latin typeface="Cambria Math" panose="02040503050406030204" pitchFamily="18" charset="0"/>
                          </a:rPr>
                          <m:t>    </m:t>
                        </m:r>
                      </m:den>
                    </m:f>
                  </m:oMath>
                </a14:m>
                <a:r>
                  <a:rPr kumimoji="1" lang="en-US" altLang="ja-JP" dirty="0" smtClean="0"/>
                  <a:t>,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b="1" i="1" smtClean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num>
                      <m:den>
                        <m:r>
                          <a:rPr lang="ja-JP" altLang="en-US" b="1" i="1" smtClean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ｘ</m:t>
                        </m:r>
                      </m:den>
                    </m:f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b="1" i="1">
                            <a:latin typeface="Cambria Math" panose="02040503050406030204" pitchFamily="18" charset="0"/>
                          </a:rPr>
                          <m:t>ｘ</m:t>
                        </m:r>
                      </m:e>
                    </m:acc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ja-JP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b="1" i="1">
                            <a:latin typeface="Cambria Math" panose="02040503050406030204" pitchFamily="18" charset="0"/>
                          </a:rPr>
                          <m:t>ｙ</m:t>
                        </m:r>
                      </m:e>
                    </m:acc>
                  </m:oMath>
                </a14:m>
                <a:endParaRPr lang="ja-JP" altLang="en-US" b="1" dirty="0"/>
              </a:p>
            </p:txBody>
          </p:sp>
        </mc:Choice>
        <mc:Fallback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156" y="6132612"/>
                <a:ext cx="2418867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793" t="-173333" r="-12846" b="-257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693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38663" y="0"/>
            <a:ext cx="2531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ja-JP" altLang="en-US" sz="3600" dirty="0" smtClean="0"/>
              <a:t>実験方法</a:t>
            </a:r>
            <a:endParaRPr lang="ja-JP" altLang="en-US" sz="36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435100" y="1696534"/>
            <a:ext cx="947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必ず実験</a:t>
            </a:r>
            <a:r>
              <a:rPr kumimoji="1" lang="ja-JP" altLang="en-US" dirty="0" smtClean="0">
                <a:solidFill>
                  <a:srgbClr val="FF0000"/>
                </a:solidFill>
              </a:rPr>
              <a:t>回路図</a:t>
            </a:r>
            <a:r>
              <a:rPr kumimoji="1" lang="ja-JP" altLang="en-US" dirty="0" smtClean="0"/>
              <a:t>を示す。</a:t>
            </a:r>
            <a:r>
              <a:rPr lang="ja-JP" altLang="en-US" dirty="0" smtClean="0"/>
              <a:t>注意　実験によって回路が異なるのでその点は注意すること</a:t>
            </a:r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35100" y="1118000"/>
            <a:ext cx="947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実験した内容をまとめる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9890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38663" y="0"/>
            <a:ext cx="2531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ja-JP" altLang="en-US" sz="3600" dirty="0" smtClean="0"/>
              <a:t>実験器具</a:t>
            </a:r>
            <a:endParaRPr lang="ja-JP" altLang="en-US" sz="3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870200" y="888579"/>
            <a:ext cx="645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使用した器具について</a:t>
            </a:r>
            <a:r>
              <a:rPr kumimoji="1" lang="ja-JP" altLang="en-US" dirty="0" smtClean="0">
                <a:solidFill>
                  <a:srgbClr val="FF0000"/>
                </a:solidFill>
              </a:rPr>
              <a:t>表形式</a:t>
            </a:r>
            <a:r>
              <a:rPr kumimoji="1" lang="ja-JP" altLang="en-US" dirty="0" smtClean="0"/>
              <a:t>でまとめるのが良い</a:t>
            </a:r>
            <a:endParaRPr lang="en-US" altLang="ja-JP" dirty="0" smtClean="0"/>
          </a:p>
          <a:p>
            <a:r>
              <a:rPr lang="ja-JP" altLang="en-US" dirty="0" smtClean="0"/>
              <a:t>例）</a:t>
            </a:r>
            <a:endParaRPr kumimoji="1" lang="ja-JP" altLang="en-US" dirty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217790"/>
              </p:ext>
            </p:extLst>
          </p:nvPr>
        </p:nvGraphicFramePr>
        <p:xfrm>
          <a:off x="2150535" y="1627717"/>
          <a:ext cx="8128001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5703"/>
                <a:gridCol w="1575703"/>
                <a:gridCol w="2368860"/>
                <a:gridCol w="1281518"/>
                <a:gridCol w="132621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器具名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メーカー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型番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計測レンジ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個数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電圧計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YOKOGA……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SPFD……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150[V]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/>
                        <a:t>…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</a:tr>
              <a:tr h="335283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653884"/>
              </p:ext>
            </p:extLst>
          </p:nvPr>
        </p:nvGraphicFramePr>
        <p:xfrm>
          <a:off x="2071344" y="4260007"/>
          <a:ext cx="8940799" cy="21017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71228"/>
                <a:gridCol w="2071228"/>
                <a:gridCol w="3113815"/>
                <a:gridCol w="16845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種類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記号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対象（使用範囲）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特徴</a:t>
                      </a:r>
                      <a:endParaRPr kumimoji="1" lang="en-US" altLang="ja-JP" dirty="0" smtClean="0"/>
                    </a:p>
                  </a:txBody>
                  <a:tcPr/>
                </a:tc>
              </a:tr>
              <a:tr h="99431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可動鉄心型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図、写真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直流、平均値</a:t>
                      </a:r>
                      <a:r>
                        <a:rPr kumimoji="1" lang="en-US" altLang="ja-JP" dirty="0" smtClean="0"/>
                        <a:t>or</a:t>
                      </a:r>
                      <a:r>
                        <a:rPr kumimoji="1" lang="ja-JP" altLang="en-US" dirty="0" smtClean="0"/>
                        <a:t>実効値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 smtClean="0"/>
                        <a:t>高感度など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kumimoji="1" lang="en-US" altLang="ja-JP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352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kumimoji="1" lang="ja-JP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正方形/長方形 7"/>
          <p:cNvSpPr/>
          <p:nvPr/>
        </p:nvSpPr>
        <p:spPr>
          <a:xfrm>
            <a:off x="2336802" y="3429000"/>
            <a:ext cx="2895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u="sng" dirty="0" smtClean="0"/>
              <a:t>アナログ計器の種類と用途</a:t>
            </a:r>
            <a:endParaRPr lang="en-US" altLang="ja-JP" u="sng" dirty="0" smtClean="0"/>
          </a:p>
        </p:txBody>
      </p:sp>
      <p:sp>
        <p:nvSpPr>
          <p:cNvPr id="9" name="正方形/長方形 8"/>
          <p:cNvSpPr/>
          <p:nvPr/>
        </p:nvSpPr>
        <p:spPr>
          <a:xfrm>
            <a:off x="2071344" y="3797542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例）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9758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38663" y="0"/>
            <a:ext cx="2531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ja-JP" altLang="en-US" sz="3600" dirty="0" smtClean="0"/>
              <a:t>実験結果</a:t>
            </a:r>
            <a:endParaRPr lang="ja-JP" altLang="en-US" sz="3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328335" y="1109386"/>
            <a:ext cx="669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実験データをまとめて載せる。表だけでなく、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グラフ</a:t>
            </a:r>
            <a:r>
              <a:rPr kumimoji="1" lang="ja-JP" altLang="en-US" dirty="0" smtClean="0"/>
              <a:t>でまとめること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781298" y="1930819"/>
            <a:ext cx="54991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1.</a:t>
            </a:r>
            <a:r>
              <a:rPr lang="ja-JP" altLang="en-US" dirty="0" smtClean="0"/>
              <a:t>抵抗値測定（仮）</a:t>
            </a:r>
            <a:endParaRPr lang="en-US" altLang="ja-JP" dirty="0" smtClean="0"/>
          </a:p>
          <a:p>
            <a:r>
              <a:rPr lang="ja-JP" altLang="en-US" dirty="0" smtClean="0"/>
              <a:t>・最小二乗法の計算な</a:t>
            </a:r>
            <a:r>
              <a:rPr lang="ja-JP" altLang="en-US" dirty="0"/>
              <a:t>ど</a:t>
            </a:r>
            <a:endParaRPr lang="en-US" altLang="ja-JP" dirty="0" smtClean="0"/>
          </a:p>
          <a:p>
            <a:r>
              <a:rPr kumimoji="1" lang="en-US" altLang="ja-JP" dirty="0" smtClean="0"/>
              <a:t>2.</a:t>
            </a:r>
            <a:r>
              <a:rPr kumimoji="1" lang="ja-JP" altLang="en-US" dirty="0" smtClean="0"/>
              <a:t>波形観測（仮）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・撮影した写真など</a:t>
            </a:r>
            <a:endParaRPr kumimoji="1" lang="en-US" altLang="ja-JP" dirty="0" smtClean="0"/>
          </a:p>
          <a:p>
            <a:r>
              <a:rPr kumimoji="1" lang="en-US" altLang="ja-JP" dirty="0" smtClean="0"/>
              <a:t>3.</a:t>
            </a:r>
            <a:r>
              <a:rPr kumimoji="1" lang="ja-JP" altLang="en-US" dirty="0" smtClean="0"/>
              <a:t>電力測定（仮）</a:t>
            </a:r>
            <a:endParaRPr kumimoji="1" lang="en-US" altLang="ja-JP" dirty="0" smtClean="0"/>
          </a:p>
          <a:p>
            <a:r>
              <a:rPr lang="ja-JP" altLang="en-US" dirty="0" smtClean="0"/>
              <a:t>・横軸：○○電圧、○○電流、縦軸：電力指示器　など</a:t>
            </a:r>
            <a:endParaRPr kumimoji="1" lang="en-US" altLang="ja-JP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1483847" y="4377642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グラフ作成の注意点：</a:t>
            </a:r>
            <a:endParaRPr lang="en-US" altLang="ja-JP" dirty="0" smtClean="0">
              <a:solidFill>
                <a:srgbClr val="FF0000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078538" y="4746974"/>
            <a:ext cx="378180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・グラフに凡例をつける事</a:t>
            </a:r>
            <a:endParaRPr lang="en-US" altLang="ja-JP" dirty="0" smtClean="0"/>
          </a:p>
          <a:p>
            <a:r>
              <a:rPr lang="ja-JP" altLang="en-US" dirty="0" smtClean="0"/>
              <a:t>・なるべくまとめてグラフを作る事</a:t>
            </a:r>
            <a:endParaRPr lang="en-US" altLang="ja-JP" dirty="0"/>
          </a:p>
          <a:p>
            <a:r>
              <a:rPr lang="ja-JP" altLang="en-US" dirty="0" smtClean="0"/>
              <a:t>・グラフに図番号を付ける事</a:t>
            </a:r>
            <a:endParaRPr lang="en-US" altLang="ja-JP" dirty="0" smtClean="0"/>
          </a:p>
          <a:p>
            <a:r>
              <a:rPr lang="ja-JP" altLang="en-US" dirty="0" smtClean="0"/>
              <a:t>・縦横の軸には名前と単位を示すこと</a:t>
            </a:r>
            <a:endParaRPr lang="en-US" altLang="ja-JP" dirty="0" smtClean="0"/>
          </a:p>
          <a:p>
            <a:r>
              <a:rPr lang="ja-JP" altLang="en-US" dirty="0" smtClean="0"/>
              <a:t>な</a:t>
            </a:r>
            <a:r>
              <a:rPr lang="ja-JP" altLang="en-US" dirty="0"/>
              <a:t>ど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066501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38663" y="0"/>
            <a:ext cx="2531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ja-JP" altLang="en-US" sz="3600" dirty="0" smtClean="0"/>
              <a:t>考察</a:t>
            </a:r>
            <a:endParaRPr lang="ja-JP" altLang="en-US" sz="3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353734" y="1168400"/>
            <a:ext cx="8136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実験結果から得られることから分かる情報から考える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kumimoji="1" lang="ja-JP" altLang="en-US" dirty="0" smtClean="0"/>
              <a:t>実験内容ごとにどういった</a:t>
            </a:r>
            <a:r>
              <a:rPr kumimoji="1" lang="ja-JP" altLang="en-US" dirty="0" smtClean="0">
                <a:solidFill>
                  <a:srgbClr val="FF0000"/>
                </a:solidFill>
              </a:rPr>
              <a:t>物理現象又は関係</a:t>
            </a:r>
            <a:r>
              <a:rPr kumimoji="1" lang="ja-JP" altLang="en-US" dirty="0" smtClean="0"/>
              <a:t>が起きているのかを示せると良い。</a:t>
            </a:r>
            <a:endParaRPr kumimoji="1" lang="en-US" altLang="ja-JP" dirty="0" smtClean="0"/>
          </a:p>
          <a:p>
            <a:r>
              <a:rPr lang="ja-JP" altLang="en-US" dirty="0"/>
              <a:t>物理</a:t>
            </a:r>
            <a:r>
              <a:rPr lang="ja-JP" altLang="en-US" dirty="0" smtClean="0"/>
              <a:t>現象や関係は原理とつなげて</a:t>
            </a:r>
            <a:r>
              <a:rPr lang="en-US" altLang="ja-JP" dirty="0" smtClean="0"/>
              <a:t>….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50964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33ABF72FC0E4D4BADB3AF7566C25AEC" ma:contentTypeVersion="17" ma:contentTypeDescription="新しいドキュメントを作成します。" ma:contentTypeScope="" ma:versionID="c2460bf211bedcf26f150306a992c344">
  <xsd:schema xmlns:xsd="http://www.w3.org/2001/XMLSchema" xmlns:xs="http://www.w3.org/2001/XMLSchema" xmlns:p="http://schemas.microsoft.com/office/2006/metadata/properties" xmlns:ns2="5eba3aeb-5540-47ef-a1e4-583c343ada2b" xmlns:ns3="f89fe9af-6549-4758-9f01-e2729b6ab598" targetNamespace="http://schemas.microsoft.com/office/2006/metadata/properties" ma:root="true" ma:fieldsID="4b37a6553179c2dee3e459150f1f3c90" ns2:_="" ns3:_="">
    <xsd:import namespace="5eba3aeb-5540-47ef-a1e4-583c343ada2b"/>
    <xsd:import namespace="f89fe9af-6549-4758-9f01-e2729b6ab5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ba3aeb-5540-47ef-a1e4-583c343ada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画像タグ" ma:readOnly="false" ma:fieldId="{5cf76f15-5ced-4ddc-b409-7134ff3c332f}" ma:taxonomyMulti="true" ma:sspId="0fd51fd0-d2c4-46ea-a1b0-a7596a9162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9fe9af-6549-4758-9f01-e2729b6ab59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c33ae769-2ecf-4c5b-893f-efcb1623ee86}" ma:internalName="TaxCatchAll" ma:showField="CatchAllData" ma:web="f89fe9af-6549-4758-9f01-e2729b6ab59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89fe9af-6549-4758-9f01-e2729b6ab598" xsi:nil="true"/>
    <lcf76f155ced4ddcb4097134ff3c332f xmlns="5eba3aeb-5540-47ef-a1e4-583c343ada2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6CD6551-8742-4195-A3B1-880C7D1A597E}"/>
</file>

<file path=customXml/itemProps2.xml><?xml version="1.0" encoding="utf-8"?>
<ds:datastoreItem xmlns:ds="http://schemas.openxmlformats.org/officeDocument/2006/customXml" ds:itemID="{DDDB7D27-3526-4840-8F6F-C632077024C3}"/>
</file>

<file path=customXml/itemProps3.xml><?xml version="1.0" encoding="utf-8"?>
<ds:datastoreItem xmlns:ds="http://schemas.openxmlformats.org/officeDocument/2006/customXml" ds:itemID="{0B3EFF45-2DF7-4087-A35A-0B0E5AD82682}"/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365</Words>
  <Application>Microsoft Office PowerPoint</Application>
  <PresentationFormat>ワイド画面</PresentationFormat>
  <Paragraphs>78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ＭＳ Ｐゴシック</vt:lpstr>
      <vt:lpstr>Arial</vt:lpstr>
      <vt:lpstr>Calibri</vt:lpstr>
      <vt:lpstr>Calibri Light</vt:lpstr>
      <vt:lpstr>Cambria Math</vt:lpstr>
      <vt:lpstr>Wingdings</vt:lpstr>
      <vt:lpstr>Office テーマ</vt:lpstr>
      <vt:lpstr>交流波形測定 【Example】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交流波測定</dc:title>
  <dc:creator>user1</dc:creator>
  <cp:lastModifiedBy>user1</cp:lastModifiedBy>
  <cp:revision>14</cp:revision>
  <dcterms:created xsi:type="dcterms:W3CDTF">2023-11-07T06:05:12Z</dcterms:created>
  <dcterms:modified xsi:type="dcterms:W3CDTF">2023-11-07T10:04:31Z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0x010100833ABF72FC0E4D4BADB3AF7566C25AEC</vt:lpwstr>
  </property>
</Properties>
</file>