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19"/>
  </p:notesMasterIdLst>
  <p:sldIdLst>
    <p:sldId id="300" r:id="rId2"/>
    <p:sldId id="313" r:id="rId3"/>
    <p:sldId id="303" r:id="rId4"/>
    <p:sldId id="304" r:id="rId5"/>
    <p:sldId id="301" r:id="rId6"/>
    <p:sldId id="324" r:id="rId7"/>
    <p:sldId id="325" r:id="rId8"/>
    <p:sldId id="326" r:id="rId9"/>
    <p:sldId id="327" r:id="rId10"/>
    <p:sldId id="328" r:id="rId11"/>
    <p:sldId id="329" r:id="rId12"/>
    <p:sldId id="285" r:id="rId13"/>
    <p:sldId id="309" r:id="rId14"/>
    <p:sldId id="287" r:id="rId15"/>
    <p:sldId id="297" r:id="rId16"/>
    <p:sldId id="299" r:id="rId17"/>
    <p:sldId id="330" r:id="rId18"/>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8D0"/>
    <a:srgbClr val="E7E9EC"/>
    <a:srgbClr val="007E4F"/>
    <a:srgbClr val="006600"/>
    <a:srgbClr val="52A788"/>
    <a:srgbClr val="8EBBFC"/>
    <a:srgbClr val="8AC5FF"/>
    <a:srgbClr val="8AC5FA"/>
    <a:srgbClr val="8BCFF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4" autoAdjust="0"/>
    <p:restoredTop sz="94660"/>
  </p:normalViewPr>
  <p:slideViewPr>
    <p:cSldViewPr snapToGrid="0">
      <p:cViewPr varScale="1">
        <p:scale>
          <a:sx n="51" d="100"/>
          <a:sy n="51" d="100"/>
        </p:scale>
        <p:origin x="112" y="4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325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14763" y="0"/>
            <a:ext cx="2919412" cy="495300"/>
          </a:xfrm>
          <a:prstGeom prst="rect">
            <a:avLst/>
          </a:prstGeom>
        </p:spPr>
        <p:txBody>
          <a:bodyPr vert="horz" lIns="91440" tIns="45720" rIns="91440" bIns="45720" rtlCol="0"/>
          <a:lstStyle>
            <a:lvl1pPr algn="r">
              <a:defRPr sz="1200"/>
            </a:lvl1pPr>
          </a:lstStyle>
          <a:p>
            <a:fld id="{C45861E8-B28E-469D-8A68-AA8081803145}" type="datetimeFigureOut">
              <a:rPr kumimoji="1" lang="ja-JP" altLang="en-US" smtClean="0"/>
              <a:t>2025/6/11</a:t>
            </a:fld>
            <a:endParaRPr kumimoji="1" lang="ja-JP" altLang="en-US" dirty="0"/>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73100" y="4748213"/>
            <a:ext cx="5389563" cy="3884612"/>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013"/>
            <a:ext cx="2919413" cy="495300"/>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14763" y="9371013"/>
            <a:ext cx="2919412" cy="495300"/>
          </a:xfrm>
          <a:prstGeom prst="rect">
            <a:avLst/>
          </a:prstGeom>
        </p:spPr>
        <p:txBody>
          <a:bodyPr vert="horz" lIns="91440" tIns="45720" rIns="91440" bIns="45720" rtlCol="0" anchor="b"/>
          <a:lstStyle>
            <a:lvl1pPr algn="r">
              <a:defRPr sz="1200"/>
            </a:lvl1pPr>
          </a:lstStyle>
          <a:p>
            <a:fld id="{C815EA85-ECFF-44DC-9B8F-985D728D18D4}" type="slidenum">
              <a:rPr kumimoji="1" lang="ja-JP" altLang="en-US" smtClean="0"/>
              <a:t>‹#›</a:t>
            </a:fld>
            <a:endParaRPr kumimoji="1" lang="ja-JP" altLang="en-US" dirty="0"/>
          </a:p>
        </p:txBody>
      </p:sp>
    </p:spTree>
    <p:extLst>
      <p:ext uri="{BB962C8B-B14F-4D97-AF65-F5344CB8AC3E}">
        <p14:creationId xmlns:p14="http://schemas.microsoft.com/office/powerpoint/2010/main" val="36471700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17952AF-CF02-472B-90D9-F9CDB2828D04}" type="slidenum">
              <a:rPr kumimoji="1" lang="ja-JP" altLang="en-US" smtClean="0"/>
              <a:t>3</a:t>
            </a:fld>
            <a:endParaRPr kumimoji="1" lang="ja-JP" altLang="en-US" dirty="0"/>
          </a:p>
        </p:txBody>
      </p:sp>
    </p:spTree>
    <p:extLst>
      <p:ext uri="{BB962C8B-B14F-4D97-AF65-F5344CB8AC3E}">
        <p14:creationId xmlns:p14="http://schemas.microsoft.com/office/powerpoint/2010/main" val="1313012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17952AF-CF02-472B-90D9-F9CDB2828D04}" type="slidenum">
              <a:rPr kumimoji="1" lang="ja-JP" altLang="en-US" smtClean="0"/>
              <a:t>12</a:t>
            </a:fld>
            <a:endParaRPr kumimoji="1" lang="ja-JP" altLang="en-US" dirty="0"/>
          </a:p>
        </p:txBody>
      </p:sp>
    </p:spTree>
    <p:extLst>
      <p:ext uri="{BB962C8B-B14F-4D97-AF65-F5344CB8AC3E}">
        <p14:creationId xmlns:p14="http://schemas.microsoft.com/office/powerpoint/2010/main" val="1846178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17952AF-CF02-472B-90D9-F9CDB2828D04}" type="slidenum">
              <a:rPr kumimoji="1" lang="ja-JP" altLang="en-US" smtClean="0"/>
              <a:t>13</a:t>
            </a:fld>
            <a:endParaRPr kumimoji="1" lang="ja-JP" altLang="en-US" dirty="0"/>
          </a:p>
        </p:txBody>
      </p:sp>
    </p:spTree>
    <p:extLst>
      <p:ext uri="{BB962C8B-B14F-4D97-AF65-F5344CB8AC3E}">
        <p14:creationId xmlns:p14="http://schemas.microsoft.com/office/powerpoint/2010/main" val="1234943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17952AF-CF02-472B-90D9-F9CDB2828D04}" type="slidenum">
              <a:rPr kumimoji="1" lang="ja-JP" altLang="en-US" smtClean="0"/>
              <a:t>14</a:t>
            </a:fld>
            <a:endParaRPr kumimoji="1" lang="ja-JP" altLang="en-US" dirty="0"/>
          </a:p>
        </p:txBody>
      </p:sp>
    </p:spTree>
    <p:extLst>
      <p:ext uri="{BB962C8B-B14F-4D97-AF65-F5344CB8AC3E}">
        <p14:creationId xmlns:p14="http://schemas.microsoft.com/office/powerpoint/2010/main" val="1943327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17952AF-CF02-472B-90D9-F9CDB2828D04}" type="slidenum">
              <a:rPr kumimoji="1" lang="ja-JP" altLang="en-US" smtClean="0"/>
              <a:t>15</a:t>
            </a:fld>
            <a:endParaRPr kumimoji="1" lang="ja-JP" altLang="en-US" dirty="0"/>
          </a:p>
        </p:txBody>
      </p:sp>
    </p:spTree>
    <p:extLst>
      <p:ext uri="{BB962C8B-B14F-4D97-AF65-F5344CB8AC3E}">
        <p14:creationId xmlns:p14="http://schemas.microsoft.com/office/powerpoint/2010/main" val="2345077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17952AF-CF02-472B-90D9-F9CDB2828D04}" type="slidenum">
              <a:rPr kumimoji="1" lang="ja-JP" altLang="en-US" smtClean="0"/>
              <a:t>16</a:t>
            </a:fld>
            <a:endParaRPr kumimoji="1" lang="ja-JP" altLang="en-US" dirty="0"/>
          </a:p>
        </p:txBody>
      </p:sp>
    </p:spTree>
    <p:extLst>
      <p:ext uri="{BB962C8B-B14F-4D97-AF65-F5344CB8AC3E}">
        <p14:creationId xmlns:p14="http://schemas.microsoft.com/office/powerpoint/2010/main" val="1805440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17952AF-CF02-472B-90D9-F9CDB2828D04}" type="slidenum">
              <a:rPr kumimoji="1" lang="ja-JP" altLang="en-US" smtClean="0"/>
              <a:t>4</a:t>
            </a:fld>
            <a:endParaRPr kumimoji="1" lang="ja-JP" altLang="en-US" dirty="0"/>
          </a:p>
        </p:txBody>
      </p:sp>
    </p:spTree>
    <p:extLst>
      <p:ext uri="{BB962C8B-B14F-4D97-AF65-F5344CB8AC3E}">
        <p14:creationId xmlns:p14="http://schemas.microsoft.com/office/powerpoint/2010/main" val="2751241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17952AF-CF02-472B-90D9-F9CDB2828D04}" type="slidenum">
              <a:rPr kumimoji="1" lang="ja-JP" altLang="en-US" smtClean="0"/>
              <a:t>5</a:t>
            </a:fld>
            <a:endParaRPr kumimoji="1" lang="ja-JP" altLang="en-US" dirty="0"/>
          </a:p>
        </p:txBody>
      </p:sp>
    </p:spTree>
    <p:extLst>
      <p:ext uri="{BB962C8B-B14F-4D97-AF65-F5344CB8AC3E}">
        <p14:creationId xmlns:p14="http://schemas.microsoft.com/office/powerpoint/2010/main" val="105197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17952AF-CF02-472B-90D9-F9CDB2828D04}" type="slidenum">
              <a:rPr kumimoji="1" lang="ja-JP" altLang="en-US" smtClean="0"/>
              <a:t>6</a:t>
            </a:fld>
            <a:endParaRPr kumimoji="1" lang="ja-JP" altLang="en-US" dirty="0"/>
          </a:p>
        </p:txBody>
      </p:sp>
    </p:spTree>
    <p:extLst>
      <p:ext uri="{BB962C8B-B14F-4D97-AF65-F5344CB8AC3E}">
        <p14:creationId xmlns:p14="http://schemas.microsoft.com/office/powerpoint/2010/main" val="231023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17952AF-CF02-472B-90D9-F9CDB2828D04}" type="slidenum">
              <a:rPr kumimoji="1" lang="ja-JP" altLang="en-US" smtClean="0"/>
              <a:t>7</a:t>
            </a:fld>
            <a:endParaRPr kumimoji="1" lang="ja-JP" altLang="en-US" dirty="0"/>
          </a:p>
        </p:txBody>
      </p:sp>
    </p:spTree>
    <p:extLst>
      <p:ext uri="{BB962C8B-B14F-4D97-AF65-F5344CB8AC3E}">
        <p14:creationId xmlns:p14="http://schemas.microsoft.com/office/powerpoint/2010/main" val="3218516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17952AF-CF02-472B-90D9-F9CDB2828D04}" type="slidenum">
              <a:rPr kumimoji="1" lang="ja-JP" altLang="en-US" smtClean="0"/>
              <a:t>8</a:t>
            </a:fld>
            <a:endParaRPr kumimoji="1" lang="ja-JP" altLang="en-US" dirty="0"/>
          </a:p>
        </p:txBody>
      </p:sp>
    </p:spTree>
    <p:extLst>
      <p:ext uri="{BB962C8B-B14F-4D97-AF65-F5344CB8AC3E}">
        <p14:creationId xmlns:p14="http://schemas.microsoft.com/office/powerpoint/2010/main" val="1761573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17952AF-CF02-472B-90D9-F9CDB2828D04}" type="slidenum">
              <a:rPr kumimoji="1" lang="ja-JP" altLang="en-US" smtClean="0"/>
              <a:t>9</a:t>
            </a:fld>
            <a:endParaRPr kumimoji="1" lang="ja-JP" altLang="en-US" dirty="0"/>
          </a:p>
        </p:txBody>
      </p:sp>
    </p:spTree>
    <p:extLst>
      <p:ext uri="{BB962C8B-B14F-4D97-AF65-F5344CB8AC3E}">
        <p14:creationId xmlns:p14="http://schemas.microsoft.com/office/powerpoint/2010/main" val="3269962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17952AF-CF02-472B-90D9-F9CDB2828D04}" type="slidenum">
              <a:rPr kumimoji="1" lang="ja-JP" altLang="en-US" smtClean="0"/>
              <a:t>10</a:t>
            </a:fld>
            <a:endParaRPr kumimoji="1" lang="ja-JP" altLang="en-US" dirty="0"/>
          </a:p>
        </p:txBody>
      </p:sp>
    </p:spTree>
    <p:extLst>
      <p:ext uri="{BB962C8B-B14F-4D97-AF65-F5344CB8AC3E}">
        <p14:creationId xmlns:p14="http://schemas.microsoft.com/office/powerpoint/2010/main" val="2090372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17952AF-CF02-472B-90D9-F9CDB2828D04}" type="slidenum">
              <a:rPr kumimoji="1" lang="ja-JP" altLang="en-US" smtClean="0"/>
              <a:t>11</a:t>
            </a:fld>
            <a:endParaRPr kumimoji="1" lang="ja-JP" altLang="en-US" dirty="0"/>
          </a:p>
        </p:txBody>
      </p:sp>
    </p:spTree>
    <p:extLst>
      <p:ext uri="{BB962C8B-B14F-4D97-AF65-F5344CB8AC3E}">
        <p14:creationId xmlns:p14="http://schemas.microsoft.com/office/powerpoint/2010/main" val="2904491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blank no logo">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B9DA755-ADDA-4D38-B98F-77D27BE23403}"/>
              </a:ext>
            </a:extLst>
          </p:cNvPr>
          <p:cNvSpPr>
            <a:spLocks noGrp="1"/>
          </p:cNvSpPr>
          <p:nvPr>
            <p:ph type="title"/>
          </p:nvPr>
        </p:nvSpPr>
        <p:spPr>
          <a:xfrm>
            <a:off x="323851" y="15421"/>
            <a:ext cx="10515600" cy="673100"/>
          </a:xfrm>
        </p:spPr>
        <p:txBody>
          <a:bodyPr>
            <a:normAutofit/>
          </a:bodyPr>
          <a:lstStyle>
            <a:lvl1pPr>
              <a:defRPr sz="2100">
                <a:solidFill>
                  <a:schemeClr val="accent1"/>
                </a:solidFill>
              </a:defRPr>
            </a:lvl1pPr>
          </a:lstStyle>
          <a:p>
            <a:r>
              <a:rPr lang="ja-JP" altLang="en-US" dirty="0"/>
              <a:t>マスター タイトルの書式設定</a:t>
            </a:r>
            <a:endParaRPr lang="en-NZ" dirty="0"/>
          </a:p>
        </p:txBody>
      </p:sp>
      <p:cxnSp>
        <p:nvCxnSpPr>
          <p:cNvPr id="6" name="直線コネクタ 5"/>
          <p:cNvCxnSpPr/>
          <p:nvPr userDrawn="1"/>
        </p:nvCxnSpPr>
        <p:spPr>
          <a:xfrm>
            <a:off x="323851" y="584244"/>
            <a:ext cx="11468307"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日付プレースホルダー 1"/>
          <p:cNvSpPr>
            <a:spLocks noGrp="1"/>
          </p:cNvSpPr>
          <p:nvPr>
            <p:ph type="dt" sz="half" idx="10"/>
          </p:nvPr>
        </p:nvSpPr>
        <p:spPr/>
        <p:txBody>
          <a:bodyPr/>
          <a:lstStyle/>
          <a:p>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a:xfrm>
            <a:off x="9448800" y="0"/>
            <a:ext cx="2743200" cy="365125"/>
          </a:xfrm>
        </p:spPr>
        <p:txBody>
          <a:bodyPr/>
          <a:lstStyle>
            <a:lvl1pPr>
              <a:defRPr sz="1800">
                <a:solidFill>
                  <a:schemeClr val="tx1"/>
                </a:solidFill>
              </a:defRPr>
            </a:lvl1pPr>
          </a:lstStyle>
          <a:p>
            <a:fld id="{34557CDC-6C54-467F-B2BE-BAF57D84C121}" type="slidenum">
              <a:rPr lang="ja-JP" altLang="en-US" smtClean="0"/>
              <a:pPr/>
              <a:t>‹#›</a:t>
            </a:fld>
            <a:endParaRPr lang="ja-JP" altLang="en-US" dirty="0"/>
          </a:p>
        </p:txBody>
      </p:sp>
    </p:spTree>
    <p:extLst>
      <p:ext uri="{BB962C8B-B14F-4D97-AF65-F5344CB8AC3E}">
        <p14:creationId xmlns:p14="http://schemas.microsoft.com/office/powerpoint/2010/main" val="94680686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FA7C9D-D83C-4484-9533-0B150B1E61F6}"/>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endParaRPr lang="en-NZ" dirty="0"/>
          </a:p>
        </p:txBody>
      </p:sp>
      <p:sp>
        <p:nvSpPr>
          <p:cNvPr id="3" name="Text Placeholder 2">
            <a:extLst>
              <a:ext uri="{FF2B5EF4-FFF2-40B4-BE49-F238E27FC236}">
                <a16:creationId xmlns:a16="http://schemas.microsoft.com/office/drawing/2014/main" id="{26A860A2-5715-4DC5-A2F4-36393F0437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endParaRPr lang="en-NZ" dirty="0"/>
          </a:p>
        </p:txBody>
      </p:sp>
      <p:sp>
        <p:nvSpPr>
          <p:cNvPr id="4" name="Date Placeholder 3">
            <a:extLst>
              <a:ext uri="{FF2B5EF4-FFF2-40B4-BE49-F238E27FC236}">
                <a16:creationId xmlns:a16="http://schemas.microsoft.com/office/drawing/2014/main" id="{B47EB925-7612-46E3-B325-E0F2E64E217C}"/>
              </a:ext>
            </a:extLst>
          </p:cNvPr>
          <p:cNvSpPr>
            <a:spLocks noGrp="1"/>
          </p:cNvSpPr>
          <p:nvPr>
            <p:ph type="dt" sz="half" idx="2"/>
          </p:nvPr>
        </p:nvSpPr>
        <p:spPr>
          <a:xfrm>
            <a:off x="838200" y="635637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dirty="0"/>
          </a:p>
        </p:txBody>
      </p:sp>
      <p:sp>
        <p:nvSpPr>
          <p:cNvPr id="5" name="Footer Placeholder 4">
            <a:extLst>
              <a:ext uri="{FF2B5EF4-FFF2-40B4-BE49-F238E27FC236}">
                <a16:creationId xmlns:a16="http://schemas.microsoft.com/office/drawing/2014/main" id="{B0B83F4A-34D0-4D19-B9A4-0D24C5D73CC8}"/>
              </a:ext>
            </a:extLst>
          </p:cNvPr>
          <p:cNvSpPr>
            <a:spLocks noGrp="1"/>
          </p:cNvSpPr>
          <p:nvPr>
            <p:ph type="ftr" sz="quarter" idx="3"/>
          </p:nvPr>
        </p:nvSpPr>
        <p:spPr>
          <a:xfrm>
            <a:off x="4038600" y="635637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dirty="0"/>
          </a:p>
        </p:txBody>
      </p:sp>
      <p:sp>
        <p:nvSpPr>
          <p:cNvPr id="6" name="Slide Number Placeholder 5">
            <a:extLst>
              <a:ext uri="{FF2B5EF4-FFF2-40B4-BE49-F238E27FC236}">
                <a16:creationId xmlns:a16="http://schemas.microsoft.com/office/drawing/2014/main" id="{ECC97524-6E08-4C30-9778-5BEC932F639D}"/>
              </a:ext>
            </a:extLst>
          </p:cNvPr>
          <p:cNvSpPr>
            <a:spLocks noGrp="1"/>
          </p:cNvSpPr>
          <p:nvPr>
            <p:ph type="sldNum" sz="quarter" idx="4"/>
          </p:nvPr>
        </p:nvSpPr>
        <p:spPr>
          <a:xfrm>
            <a:off x="8610600" y="635637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557CDC-6C54-467F-B2BE-BAF57D84C121}" type="slidenum">
              <a:rPr kumimoji="1" lang="ja-JP" altLang="en-US" smtClean="0"/>
              <a:t>‹#›</a:t>
            </a:fld>
            <a:endParaRPr kumimoji="1" lang="ja-JP" altLang="en-US" dirty="0"/>
          </a:p>
        </p:txBody>
      </p:sp>
    </p:spTree>
    <p:extLst>
      <p:ext uri="{BB962C8B-B14F-4D97-AF65-F5344CB8AC3E}">
        <p14:creationId xmlns:p14="http://schemas.microsoft.com/office/powerpoint/2010/main" val="2338621947"/>
      </p:ext>
    </p:extLst>
  </p:cSld>
  <p:clrMap bg1="lt1" tx1="dk1" bg2="lt2" tx2="dk2" accent1="accent1" accent2="accent2" accent3="accent3" accent4="accent4" accent5="accent5" accent6="accent6" hlink="hlink" folHlink="folHlink"/>
  <p:sldLayoutIdLst>
    <p:sldLayoutId id="2147483709" r:id="rId1"/>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ＭＳ Ｐゴシック" panose="020B0600070205080204" pitchFamily="50" charset="-128"/>
          <a:ea typeface="ＭＳ Ｐゴシック" panose="020B0600070205080204" pitchFamily="50" charset="-128"/>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ＭＳ Ｐゴシック" panose="020B0600070205080204" pitchFamily="50" charset="-128"/>
          <a:ea typeface="ＭＳ Ｐゴシック" panose="020B0600070205080204" pitchFamily="50"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a:xfrm>
            <a:off x="323850" y="-86601"/>
            <a:ext cx="11471909" cy="727763"/>
          </a:xfrm>
          <a:prstGeom prst="rect">
            <a:avLst/>
          </a:prstGeom>
        </p:spPr>
        <p:txBody>
          <a:bodyPr vert="horz" wrap="square" lIns="91440" tIns="45720" rIns="91440" bIns="45720" rtlCol="0" anchor="t" anchorCtr="0">
            <a:spAutoFit/>
          </a:bodyPr>
          <a:lstStyle>
            <a:lvl1pPr algn="l" defTabSz="685800" rtl="0" eaLnBrk="1" latinLnBrk="0" hangingPunct="1">
              <a:lnSpc>
                <a:spcPct val="90000"/>
              </a:lnSpc>
              <a:spcBef>
                <a:spcPct val="0"/>
              </a:spcBef>
              <a:buNone/>
              <a:defRPr kumimoji="1" sz="2100" kern="1200">
                <a:solidFill>
                  <a:schemeClr val="accent1"/>
                </a:solidFill>
                <a:latin typeface="ＭＳ Ｐゴシック" panose="020B0600070205080204" pitchFamily="50" charset="-128"/>
                <a:ea typeface="ＭＳ Ｐゴシック" panose="020B0600070205080204" pitchFamily="50" charset="-128"/>
                <a:cs typeface="+mj-cs"/>
              </a:defRPr>
            </a:lvl1pPr>
          </a:lstStyle>
          <a:p>
            <a:pPr>
              <a:lnSpc>
                <a:spcPct val="150000"/>
              </a:lnSpc>
              <a:spcBef>
                <a:spcPts val="0"/>
              </a:spcBef>
            </a:pPr>
            <a:r>
              <a:rPr lang="ja-JP" altLang="en-US" sz="3200" b="1" dirty="0">
                <a:latin typeface="Meiryo UI" panose="020B0604030504040204" pitchFamily="50" charset="-128"/>
                <a:ea typeface="Meiryo UI" panose="020B0604030504040204" pitchFamily="50" charset="-128"/>
              </a:rPr>
              <a:t>抄訳レポート</a:t>
            </a:r>
          </a:p>
        </p:txBody>
      </p:sp>
      <p:sp>
        <p:nvSpPr>
          <p:cNvPr id="5" name="テキスト ボックス 4"/>
          <p:cNvSpPr txBox="1"/>
          <p:nvPr/>
        </p:nvSpPr>
        <p:spPr>
          <a:xfrm>
            <a:off x="323850" y="751326"/>
            <a:ext cx="11471910" cy="6032421"/>
          </a:xfrm>
          <a:prstGeom prst="rect">
            <a:avLst/>
          </a:prstGeom>
          <a:noFill/>
        </p:spPr>
        <p:txBody>
          <a:bodyPr wrap="square" rtlCol="0">
            <a:spAutoFit/>
          </a:bodyPr>
          <a:lstStyle/>
          <a:p>
            <a:pPr marL="342900" indent="-342900">
              <a:spcBef>
                <a:spcPts val="600"/>
              </a:spcBef>
              <a:buFont typeface="Wingdings" panose="05000000000000000000" pitchFamily="2" charset="2"/>
              <a:buChar char="n"/>
            </a:pPr>
            <a:r>
              <a:rPr lang="ja-JP" altLang="en-US">
                <a:solidFill>
                  <a:schemeClr val="accent1"/>
                </a:solidFill>
                <a:latin typeface="メイリオ" panose="020B0604030504040204" pitchFamily="50" charset="-128"/>
                <a:ea typeface="メイリオ" panose="020B0604030504040204" pitchFamily="50" charset="-128"/>
              </a:rPr>
              <a:t>抄訳者</a:t>
            </a:r>
            <a:endParaRPr lang="en-US" altLang="ja-JP" dirty="0">
              <a:solidFill>
                <a:schemeClr val="accent1"/>
              </a:solidFill>
              <a:latin typeface="メイリオ" panose="020B0604030504040204" pitchFamily="50" charset="-128"/>
              <a:ea typeface="メイリオ" panose="020B0604030504040204" pitchFamily="50" charset="-128"/>
            </a:endParaRPr>
          </a:p>
          <a:p>
            <a:pPr marL="914400" lvl="1" indent="-457200">
              <a:spcBef>
                <a:spcPts val="600"/>
              </a:spcBef>
              <a:buFont typeface="+mj-ea"/>
              <a:buAutoNum type="circleNumDbPlain"/>
            </a:pPr>
            <a:r>
              <a:rPr lang="ja-JP" altLang="en-US">
                <a:solidFill>
                  <a:schemeClr val="accent1"/>
                </a:solidFill>
                <a:latin typeface="メイリオ" panose="020B0604030504040204" pitchFamily="50" charset="-128"/>
                <a:ea typeface="メイリオ" panose="020B0604030504040204" pitchFamily="50" charset="-128"/>
              </a:rPr>
              <a:t>三菱総合研究所　志村</a:t>
            </a:r>
            <a:endParaRPr lang="en-US" altLang="ja-JP">
              <a:solidFill>
                <a:schemeClr val="accent1"/>
              </a:solidFill>
              <a:latin typeface="メイリオ" panose="020B0604030504040204" pitchFamily="50" charset="-128"/>
              <a:ea typeface="メイリオ" panose="020B0604030504040204" pitchFamily="50" charset="-128"/>
            </a:endParaRPr>
          </a:p>
          <a:p>
            <a:pPr marL="914400" lvl="1" indent="-457200">
              <a:spcBef>
                <a:spcPts val="600"/>
              </a:spcBef>
              <a:buFont typeface="+mj-ea"/>
              <a:buAutoNum type="circleNumDbPlain"/>
            </a:pPr>
            <a:r>
              <a:rPr lang="ja-JP" altLang="en-US">
                <a:solidFill>
                  <a:schemeClr val="accent1"/>
                </a:solidFill>
                <a:latin typeface="メイリオ" panose="020B0604030504040204" pitchFamily="50" charset="-128"/>
                <a:ea typeface="メイリオ" panose="020B0604030504040204" pitchFamily="50" charset="-128"/>
              </a:rPr>
              <a:t>電源開発送変電</a:t>
            </a:r>
            <a:r>
              <a:rPr lang="en-US" altLang="ja-JP">
                <a:solidFill>
                  <a:schemeClr val="accent1"/>
                </a:solidFill>
                <a:latin typeface="メイリオ" panose="020B0604030504040204" pitchFamily="50" charset="-128"/>
                <a:ea typeface="メイリオ" panose="020B0604030504040204" pitchFamily="50" charset="-128"/>
              </a:rPr>
              <a:t>NW</a:t>
            </a:r>
            <a:r>
              <a:rPr lang="ja-JP" altLang="en-US">
                <a:solidFill>
                  <a:schemeClr val="accent1"/>
                </a:solidFill>
                <a:latin typeface="メイリオ" panose="020B0604030504040204" pitchFamily="50" charset="-128"/>
                <a:ea typeface="メイリオ" panose="020B0604030504040204" pitchFamily="50" charset="-128"/>
              </a:rPr>
              <a:t>　堀内（山本）</a:t>
            </a:r>
            <a:endParaRPr lang="en-US" altLang="ja-JP">
              <a:solidFill>
                <a:schemeClr val="accent1"/>
              </a:solidFill>
              <a:latin typeface="メイリオ" panose="020B0604030504040204" pitchFamily="50" charset="-128"/>
              <a:ea typeface="メイリオ" panose="020B0604030504040204" pitchFamily="50" charset="-128"/>
            </a:endParaRPr>
          </a:p>
          <a:p>
            <a:pPr marL="914400" lvl="1" indent="-457200">
              <a:spcBef>
                <a:spcPts val="600"/>
              </a:spcBef>
              <a:buFont typeface="+mj-ea"/>
              <a:buAutoNum type="circleNumDbPlain"/>
            </a:pPr>
            <a:r>
              <a:rPr lang="ja-JP" altLang="en-US">
                <a:solidFill>
                  <a:schemeClr val="accent1"/>
                </a:solidFill>
                <a:latin typeface="メイリオ" panose="020B0604030504040204" pitchFamily="50" charset="-128"/>
                <a:ea typeface="メイリオ" panose="020B0604030504040204" pitchFamily="50" charset="-128"/>
              </a:rPr>
              <a:t>東京科学大学　オ</a:t>
            </a:r>
            <a:endParaRPr lang="en-US" altLang="ja-JP">
              <a:solidFill>
                <a:schemeClr val="accent1"/>
              </a:solidFill>
              <a:latin typeface="メイリオ" panose="020B0604030504040204" pitchFamily="50" charset="-128"/>
              <a:ea typeface="メイリオ" panose="020B0604030504040204" pitchFamily="50" charset="-128"/>
            </a:endParaRPr>
          </a:p>
          <a:p>
            <a:pPr marL="914400" lvl="1" indent="-457200">
              <a:spcBef>
                <a:spcPts val="600"/>
              </a:spcBef>
              <a:buFont typeface="+mj-ea"/>
              <a:buAutoNum type="circleNumDbPlain"/>
            </a:pPr>
            <a:r>
              <a:rPr lang="ja-JP" altLang="en-US">
                <a:solidFill>
                  <a:schemeClr val="accent1"/>
                </a:solidFill>
                <a:latin typeface="メイリオ" panose="020B0604030504040204" pitchFamily="50" charset="-128"/>
                <a:ea typeface="メイリオ" panose="020B0604030504040204" pitchFamily="50" charset="-128"/>
              </a:rPr>
              <a:t>東京理科大学　鈴木（山口）</a:t>
            </a:r>
            <a:endParaRPr lang="en-US" altLang="ja-JP">
              <a:solidFill>
                <a:schemeClr val="accent1"/>
              </a:solidFill>
              <a:highlight>
                <a:srgbClr val="FFFF00"/>
              </a:highlight>
              <a:latin typeface="メイリオ" panose="020B0604030504040204" pitchFamily="50" charset="-128"/>
              <a:ea typeface="メイリオ" panose="020B0604030504040204" pitchFamily="50" charset="-128"/>
            </a:endParaRPr>
          </a:p>
          <a:p>
            <a:pPr marL="914400" lvl="1" indent="-457200">
              <a:spcBef>
                <a:spcPts val="600"/>
              </a:spcBef>
              <a:buFont typeface="+mj-ea"/>
              <a:buAutoNum type="circleNumDbPlain"/>
            </a:pPr>
            <a:r>
              <a:rPr lang="ja-JP" altLang="en-US">
                <a:solidFill>
                  <a:schemeClr val="accent1"/>
                </a:solidFill>
                <a:latin typeface="メイリオ" panose="020B0604030504040204" pitchFamily="50" charset="-128"/>
                <a:ea typeface="メイリオ" panose="020B0604030504040204" pitchFamily="50" charset="-128"/>
              </a:rPr>
              <a:t>東京電力</a:t>
            </a:r>
            <a:r>
              <a:rPr lang="en-US" altLang="ja-JP">
                <a:solidFill>
                  <a:schemeClr val="accent1"/>
                </a:solidFill>
                <a:latin typeface="メイリオ" panose="020B0604030504040204" pitchFamily="50" charset="-128"/>
                <a:ea typeface="メイリオ" panose="020B0604030504040204" pitchFamily="50" charset="-128"/>
              </a:rPr>
              <a:t>HD</a:t>
            </a:r>
            <a:r>
              <a:rPr lang="ja-JP" altLang="en-US">
                <a:solidFill>
                  <a:schemeClr val="accent1"/>
                </a:solidFill>
                <a:latin typeface="メイリオ" panose="020B0604030504040204" pitchFamily="50" charset="-128"/>
                <a:ea typeface="メイリオ" panose="020B0604030504040204" pitchFamily="50" charset="-128"/>
              </a:rPr>
              <a:t>　相磯</a:t>
            </a:r>
            <a:endParaRPr lang="en-US" altLang="ja-JP">
              <a:solidFill>
                <a:schemeClr val="accent1"/>
              </a:solidFill>
              <a:latin typeface="メイリオ" panose="020B0604030504040204" pitchFamily="50" charset="-128"/>
              <a:ea typeface="メイリオ" panose="020B0604030504040204" pitchFamily="50" charset="-128"/>
            </a:endParaRPr>
          </a:p>
          <a:p>
            <a:pPr marL="914400" lvl="1" indent="-457200">
              <a:spcBef>
                <a:spcPts val="600"/>
              </a:spcBef>
              <a:buFont typeface="+mj-ea"/>
              <a:buAutoNum type="circleNumDbPlain"/>
            </a:pPr>
            <a:r>
              <a:rPr lang="ja-JP" altLang="en-US">
                <a:solidFill>
                  <a:schemeClr val="accent1"/>
                </a:solidFill>
                <a:latin typeface="メイリオ" panose="020B0604030504040204" pitchFamily="50" charset="-128"/>
                <a:ea typeface="メイリオ" panose="020B0604030504040204" pitchFamily="50" charset="-128"/>
              </a:rPr>
              <a:t>福井大学　浅田（西田）</a:t>
            </a:r>
            <a:endParaRPr lang="en-US" altLang="ja-JP">
              <a:solidFill>
                <a:schemeClr val="accent1"/>
              </a:solidFill>
              <a:latin typeface="メイリオ" panose="020B0604030504040204" pitchFamily="50" charset="-128"/>
              <a:ea typeface="メイリオ" panose="020B0604030504040204" pitchFamily="50" charset="-128"/>
            </a:endParaRPr>
          </a:p>
          <a:p>
            <a:pPr marL="914400" lvl="1" indent="-457200">
              <a:spcBef>
                <a:spcPts val="600"/>
              </a:spcBef>
              <a:buFont typeface="+mj-ea"/>
              <a:buAutoNum type="circleNumDbPlain"/>
            </a:pPr>
            <a:r>
              <a:rPr lang="ja-JP" altLang="en-US">
                <a:solidFill>
                  <a:schemeClr val="accent1"/>
                </a:solidFill>
                <a:latin typeface="メイリオ" panose="020B0604030504040204" pitchFamily="50" charset="-128"/>
                <a:ea typeface="メイリオ" panose="020B0604030504040204" pitchFamily="50" charset="-128"/>
              </a:rPr>
              <a:t>福井大学　渡辺（西田）</a:t>
            </a:r>
            <a:endParaRPr lang="en-US" altLang="ja-JP">
              <a:solidFill>
                <a:schemeClr val="accent1"/>
              </a:solidFill>
              <a:latin typeface="メイリオ" panose="020B0604030504040204" pitchFamily="50" charset="-128"/>
              <a:ea typeface="メイリオ" panose="020B0604030504040204" pitchFamily="50" charset="-128"/>
            </a:endParaRPr>
          </a:p>
          <a:p>
            <a:pPr marL="914400" lvl="1" indent="-457200">
              <a:spcBef>
                <a:spcPts val="600"/>
              </a:spcBef>
              <a:buFont typeface="+mj-ea"/>
              <a:buAutoNum type="circleNumDbPlain"/>
            </a:pPr>
            <a:r>
              <a:rPr lang="ja-JP" altLang="en-US">
                <a:solidFill>
                  <a:schemeClr val="accent1"/>
                </a:solidFill>
                <a:latin typeface="メイリオ" panose="020B0604030504040204" pitchFamily="50" charset="-128"/>
                <a:ea typeface="メイリオ" panose="020B0604030504040204" pitchFamily="50" charset="-128"/>
              </a:rPr>
              <a:t>福井大学　鈴木（西田）</a:t>
            </a:r>
            <a:endParaRPr lang="en-US" altLang="ja-JP">
              <a:solidFill>
                <a:schemeClr val="accent1"/>
              </a:solidFill>
              <a:latin typeface="メイリオ" panose="020B0604030504040204" pitchFamily="50" charset="-128"/>
              <a:ea typeface="メイリオ" panose="020B0604030504040204" pitchFamily="50" charset="-128"/>
            </a:endParaRPr>
          </a:p>
          <a:p>
            <a:pPr marL="914400" lvl="1" indent="-457200">
              <a:spcBef>
                <a:spcPts val="600"/>
              </a:spcBef>
              <a:buFont typeface="+mj-ea"/>
              <a:buAutoNum type="circleNumDbPlain"/>
            </a:pPr>
            <a:r>
              <a:rPr lang="ja-JP" altLang="en-US">
                <a:solidFill>
                  <a:schemeClr val="accent1"/>
                </a:solidFill>
                <a:latin typeface="メイリオ" panose="020B0604030504040204" pitchFamily="50" charset="-128"/>
                <a:ea typeface="メイリオ" panose="020B0604030504040204" pitchFamily="50" charset="-128"/>
              </a:rPr>
              <a:t>日立製作所　曹</a:t>
            </a:r>
            <a:endParaRPr lang="en-US" altLang="ja-JP">
              <a:solidFill>
                <a:schemeClr val="accent1"/>
              </a:solidFill>
              <a:latin typeface="メイリオ" panose="020B0604030504040204" pitchFamily="50" charset="-128"/>
              <a:ea typeface="メイリオ" panose="020B0604030504040204" pitchFamily="50" charset="-128"/>
            </a:endParaRPr>
          </a:p>
          <a:p>
            <a:pPr marL="914400" lvl="1" indent="-457200">
              <a:spcBef>
                <a:spcPts val="600"/>
              </a:spcBef>
              <a:buFont typeface="+mj-ea"/>
              <a:buAutoNum type="circleNumDbPlain"/>
            </a:pPr>
            <a:r>
              <a:rPr lang="ja-JP" altLang="en-US">
                <a:solidFill>
                  <a:schemeClr val="accent1"/>
                </a:solidFill>
                <a:latin typeface="メイリオ" panose="020B0604030504040204" pitchFamily="50" charset="-128"/>
                <a:ea typeface="メイリオ" panose="020B0604030504040204" pitchFamily="50" charset="-128"/>
              </a:rPr>
              <a:t>日立製作所　岡村</a:t>
            </a:r>
            <a:endParaRPr lang="en-US" altLang="ja-JP">
              <a:solidFill>
                <a:schemeClr val="accent1"/>
              </a:solidFill>
              <a:latin typeface="メイリオ" panose="020B0604030504040204" pitchFamily="50" charset="-128"/>
              <a:ea typeface="メイリオ" panose="020B0604030504040204" pitchFamily="50" charset="-128"/>
            </a:endParaRPr>
          </a:p>
          <a:p>
            <a:pPr marL="914400" lvl="1" indent="-457200">
              <a:spcBef>
                <a:spcPts val="600"/>
              </a:spcBef>
              <a:buFont typeface="+mj-ea"/>
              <a:buAutoNum type="circleNumDbPlain"/>
            </a:pPr>
            <a:r>
              <a:rPr lang="ja-JP" altLang="en-US">
                <a:solidFill>
                  <a:schemeClr val="accent1"/>
                </a:solidFill>
                <a:latin typeface="メイリオ" panose="020B0604030504040204" pitchFamily="50" charset="-128"/>
                <a:ea typeface="メイリオ" panose="020B0604030504040204" pitchFamily="50" charset="-128"/>
              </a:rPr>
              <a:t>東京電力</a:t>
            </a:r>
            <a:r>
              <a:rPr lang="en-US" altLang="ja-JP">
                <a:solidFill>
                  <a:schemeClr val="accent1"/>
                </a:solidFill>
                <a:latin typeface="メイリオ" panose="020B0604030504040204" pitchFamily="50" charset="-128"/>
                <a:ea typeface="メイリオ" panose="020B0604030504040204" pitchFamily="50" charset="-128"/>
              </a:rPr>
              <a:t>PG</a:t>
            </a:r>
            <a:r>
              <a:rPr lang="ja-JP" altLang="en-US">
                <a:solidFill>
                  <a:schemeClr val="accent1"/>
                </a:solidFill>
                <a:latin typeface="メイリオ" panose="020B0604030504040204" pitchFamily="50" charset="-128"/>
                <a:ea typeface="メイリオ" panose="020B0604030504040204" pitchFamily="50" charset="-128"/>
              </a:rPr>
              <a:t>　影山</a:t>
            </a:r>
            <a:endParaRPr lang="en-US" altLang="ja-JP">
              <a:solidFill>
                <a:schemeClr val="accent1"/>
              </a:solidFill>
              <a:latin typeface="メイリオ" panose="020B0604030504040204" pitchFamily="50" charset="-128"/>
              <a:ea typeface="メイリオ" panose="020B0604030504040204" pitchFamily="50" charset="-128"/>
            </a:endParaRPr>
          </a:p>
          <a:p>
            <a:pPr marL="914400" lvl="1" indent="-457200">
              <a:spcBef>
                <a:spcPts val="600"/>
              </a:spcBef>
              <a:buFont typeface="+mj-ea"/>
              <a:buAutoNum type="circleNumDbPlain"/>
            </a:pPr>
            <a:r>
              <a:rPr lang="ja-JP" altLang="en-US">
                <a:solidFill>
                  <a:schemeClr val="accent1"/>
                </a:solidFill>
                <a:latin typeface="メイリオ" panose="020B0604030504040204" pitchFamily="50" charset="-128"/>
                <a:ea typeface="メイリオ" panose="020B0604030504040204" pitchFamily="50" charset="-128"/>
              </a:rPr>
              <a:t>関西電力送配電　松井</a:t>
            </a:r>
            <a:endParaRPr lang="en-US" altLang="ja-JP">
              <a:solidFill>
                <a:schemeClr val="accent1"/>
              </a:solidFill>
              <a:latin typeface="メイリオ" panose="020B0604030504040204" pitchFamily="50" charset="-128"/>
              <a:ea typeface="メイリオ" panose="020B0604030504040204" pitchFamily="50" charset="-128"/>
            </a:endParaRPr>
          </a:p>
          <a:p>
            <a:pPr marL="914400" lvl="1" indent="-457200">
              <a:spcBef>
                <a:spcPts val="600"/>
              </a:spcBef>
              <a:buFont typeface="+mj-ea"/>
              <a:buAutoNum type="circleNumDbPlain"/>
            </a:pPr>
            <a:r>
              <a:rPr lang="ja-JP" altLang="en-US">
                <a:solidFill>
                  <a:schemeClr val="accent1"/>
                </a:solidFill>
                <a:latin typeface="メイリオ" panose="020B0604030504040204" pitchFamily="50" charset="-128"/>
                <a:ea typeface="メイリオ" panose="020B0604030504040204" pitchFamily="50" charset="-128"/>
              </a:rPr>
              <a:t>電力中央研究所　藤原</a:t>
            </a:r>
            <a:endParaRPr lang="en-US" altLang="ja-JP">
              <a:solidFill>
                <a:schemeClr val="accent1"/>
              </a:solidFill>
              <a:latin typeface="メイリオ" panose="020B0604030504040204" pitchFamily="50" charset="-128"/>
              <a:ea typeface="メイリオ" panose="020B0604030504040204" pitchFamily="50" charset="-128"/>
            </a:endParaRPr>
          </a:p>
          <a:p>
            <a:pPr marL="914400" lvl="1" indent="-457200">
              <a:spcBef>
                <a:spcPts val="600"/>
              </a:spcBef>
              <a:buFont typeface="+mj-ea"/>
              <a:buAutoNum type="circleNumDbPlain"/>
            </a:pPr>
            <a:r>
              <a:rPr lang="ja-JP" altLang="en-US">
                <a:solidFill>
                  <a:schemeClr val="accent1"/>
                </a:solidFill>
                <a:latin typeface="メイリオ" panose="020B0604030504040204" pitchFamily="50" charset="-128"/>
                <a:ea typeface="メイリオ" panose="020B0604030504040204" pitchFamily="50" charset="-128"/>
              </a:rPr>
              <a:t>広域機関　内山</a:t>
            </a:r>
            <a:endParaRPr lang="en-US" altLang="ja-JP">
              <a:solidFill>
                <a:schemeClr val="accent1"/>
              </a:solidFill>
              <a:latin typeface="メイリオ" panose="020B0604030504040204" pitchFamily="50" charset="-128"/>
              <a:ea typeface="メイリオ" panose="020B0604030504040204" pitchFamily="50" charset="-128"/>
            </a:endParaRPr>
          </a:p>
          <a:p>
            <a:pPr marL="914400" lvl="1" indent="-457200">
              <a:spcBef>
                <a:spcPts val="600"/>
              </a:spcBef>
              <a:buFont typeface="+mj-ea"/>
              <a:buAutoNum type="circleNumDbPlain"/>
            </a:pPr>
            <a:r>
              <a:rPr lang="ja-JP" altLang="en-US">
                <a:solidFill>
                  <a:schemeClr val="accent1"/>
                </a:solidFill>
                <a:latin typeface="メイリオ" panose="020B0604030504040204" pitchFamily="50" charset="-128"/>
                <a:ea typeface="メイリオ" panose="020B0604030504040204" pitchFamily="50" charset="-128"/>
              </a:rPr>
              <a:t>東芝エネルギーシステムズ　佐藤</a:t>
            </a:r>
            <a:endParaRPr lang="en-US" altLang="ja-JP">
              <a:solidFill>
                <a:schemeClr val="accent1"/>
              </a:solidFill>
              <a:latin typeface="メイリオ" panose="020B0604030504040204" pitchFamily="50" charset="-128"/>
              <a:ea typeface="メイリオ" panose="020B0604030504040204" pitchFamily="50" charset="-128"/>
            </a:endParaRPr>
          </a:p>
          <a:p>
            <a:pPr marL="914400" lvl="1" indent="-457200">
              <a:spcBef>
                <a:spcPts val="600"/>
              </a:spcBef>
              <a:buFont typeface="+mj-ea"/>
              <a:buAutoNum type="circleNumDbPlain"/>
            </a:pPr>
            <a:r>
              <a:rPr lang="ja-JP" altLang="en-US">
                <a:solidFill>
                  <a:schemeClr val="accent1"/>
                </a:solidFill>
                <a:latin typeface="メイリオ" panose="020B0604030504040204" pitchFamily="50" charset="-128"/>
                <a:ea typeface="メイリオ" panose="020B0604030504040204" pitchFamily="50" charset="-128"/>
              </a:rPr>
              <a:t>中部電力</a:t>
            </a:r>
            <a:r>
              <a:rPr lang="en-US" altLang="ja-JP">
                <a:solidFill>
                  <a:schemeClr val="accent1"/>
                </a:solidFill>
                <a:latin typeface="メイリオ" panose="020B0604030504040204" pitchFamily="50" charset="-128"/>
                <a:ea typeface="メイリオ" panose="020B0604030504040204" pitchFamily="50" charset="-128"/>
              </a:rPr>
              <a:t>PG</a:t>
            </a:r>
            <a:r>
              <a:rPr lang="ja-JP" altLang="en-US">
                <a:solidFill>
                  <a:schemeClr val="accent1"/>
                </a:solidFill>
                <a:latin typeface="メイリオ" panose="020B0604030504040204" pitchFamily="50" charset="-128"/>
                <a:ea typeface="メイリオ" panose="020B0604030504040204" pitchFamily="50" charset="-128"/>
              </a:rPr>
              <a:t>　加藤</a:t>
            </a:r>
            <a:endParaRPr lang="en-US" altLang="ja-JP">
              <a:solidFill>
                <a:schemeClr val="accent1"/>
              </a:solidFill>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7BF55B96-7911-4B7A-80EE-4848995C7399}"/>
              </a:ext>
            </a:extLst>
          </p:cNvPr>
          <p:cNvSpPr txBox="1"/>
          <p:nvPr/>
        </p:nvSpPr>
        <p:spPr>
          <a:xfrm>
            <a:off x="5835729" y="751326"/>
            <a:ext cx="4801314" cy="3554819"/>
          </a:xfrm>
          <a:prstGeom prst="rect">
            <a:avLst/>
          </a:prstGeom>
          <a:noFill/>
        </p:spPr>
        <p:txBody>
          <a:bodyPr wrap="none" rtlCol="0">
            <a:spAutoFit/>
          </a:bodyPr>
          <a:lstStyle/>
          <a:p>
            <a:pPr marL="342900" indent="-342900">
              <a:spcBef>
                <a:spcPts val="600"/>
              </a:spcBef>
              <a:buFont typeface="Wingdings" panose="05000000000000000000" pitchFamily="2" charset="2"/>
              <a:buChar char="n"/>
            </a:pPr>
            <a:r>
              <a:rPr lang="ja-JP" altLang="en-US" dirty="0">
                <a:solidFill>
                  <a:schemeClr val="accent1"/>
                </a:solidFill>
                <a:latin typeface="メイリオ" panose="020B0604030504040204" pitchFamily="50" charset="-128"/>
                <a:ea typeface="メイリオ" panose="020B0604030504040204" pitchFamily="50" charset="-128"/>
              </a:rPr>
              <a:t>アドバイザー［組織名称順に記載］</a:t>
            </a:r>
            <a:endParaRPr lang="en-US" altLang="ja-JP" dirty="0">
              <a:solidFill>
                <a:schemeClr val="accent1"/>
              </a:solidFill>
              <a:latin typeface="メイリオ" panose="020B0604030504040204" pitchFamily="50" charset="-128"/>
              <a:ea typeface="メイリオ" panose="020B0604030504040204" pitchFamily="50" charset="-128"/>
            </a:endParaRPr>
          </a:p>
          <a:p>
            <a:pPr marL="914400" lvl="1" indent="-457200">
              <a:spcBef>
                <a:spcPts val="600"/>
              </a:spcBef>
              <a:buFont typeface="Arial" panose="020B0604020202020204" pitchFamily="34" charset="0"/>
              <a:buChar char="•"/>
            </a:pPr>
            <a:r>
              <a:rPr lang="ja-JP" altLang="en-US">
                <a:solidFill>
                  <a:schemeClr val="accent1"/>
                </a:solidFill>
                <a:latin typeface="メイリオ" panose="020B0604030504040204" pitchFamily="50" charset="-128"/>
                <a:ea typeface="メイリオ" panose="020B0604030504040204" pitchFamily="50" charset="-128"/>
              </a:rPr>
              <a:t>系統解析技術研究所　伊与田</a:t>
            </a:r>
            <a:endParaRPr lang="en-US" altLang="ja-JP">
              <a:solidFill>
                <a:schemeClr val="accent1"/>
              </a:solidFill>
              <a:latin typeface="メイリオ" panose="020B0604030504040204" pitchFamily="50" charset="-128"/>
              <a:ea typeface="メイリオ" panose="020B0604030504040204" pitchFamily="50" charset="-128"/>
            </a:endParaRPr>
          </a:p>
          <a:p>
            <a:pPr marL="914400" lvl="1" indent="-457200">
              <a:spcBef>
                <a:spcPts val="600"/>
              </a:spcBef>
              <a:buFont typeface="Arial" panose="020B0604020202020204" pitchFamily="34" charset="0"/>
              <a:buChar char="•"/>
            </a:pPr>
            <a:r>
              <a:rPr lang="ja-JP" altLang="en-US">
                <a:solidFill>
                  <a:schemeClr val="accent1"/>
                </a:solidFill>
                <a:latin typeface="メイリオ" panose="020B0604030504040204" pitchFamily="50" charset="-128"/>
                <a:ea typeface="メイリオ" panose="020B0604030504040204" pitchFamily="50" charset="-128"/>
              </a:rPr>
              <a:t>東京大学　横山</a:t>
            </a:r>
            <a:endParaRPr lang="en-US" altLang="ja-JP">
              <a:solidFill>
                <a:schemeClr val="accent1"/>
              </a:solidFill>
              <a:latin typeface="メイリオ" panose="020B0604030504040204" pitchFamily="50" charset="-128"/>
              <a:ea typeface="メイリオ" panose="020B0604030504040204" pitchFamily="50" charset="-128"/>
            </a:endParaRPr>
          </a:p>
          <a:p>
            <a:pPr marL="914400" lvl="1" indent="-457200">
              <a:spcBef>
                <a:spcPts val="600"/>
              </a:spcBef>
              <a:buFont typeface="Arial" panose="020B0604020202020204" pitchFamily="34" charset="0"/>
              <a:buChar char="•"/>
            </a:pPr>
            <a:r>
              <a:rPr lang="ja-JP" altLang="en-US">
                <a:solidFill>
                  <a:schemeClr val="accent1"/>
                </a:solidFill>
                <a:latin typeface="メイリオ" panose="020B0604030504040204" pitchFamily="50" charset="-128"/>
                <a:ea typeface="メイリオ" panose="020B0604030504040204" pitchFamily="50" charset="-128"/>
              </a:rPr>
              <a:t>東京電力</a:t>
            </a:r>
            <a:r>
              <a:rPr lang="en-US" altLang="ja-JP">
                <a:solidFill>
                  <a:schemeClr val="accent1"/>
                </a:solidFill>
                <a:latin typeface="メイリオ" panose="020B0604030504040204" pitchFamily="50" charset="-128"/>
                <a:ea typeface="メイリオ" panose="020B0604030504040204" pitchFamily="50" charset="-128"/>
              </a:rPr>
              <a:t>EP</a:t>
            </a:r>
            <a:r>
              <a:rPr lang="ja-JP" altLang="en-US">
                <a:solidFill>
                  <a:schemeClr val="accent1"/>
                </a:solidFill>
                <a:latin typeface="メイリオ" panose="020B0604030504040204" pitchFamily="50" charset="-128"/>
                <a:ea typeface="メイリオ" panose="020B0604030504040204" pitchFamily="50" charset="-128"/>
              </a:rPr>
              <a:t>　田中</a:t>
            </a:r>
            <a:endParaRPr lang="en-US" altLang="ja-JP">
              <a:solidFill>
                <a:schemeClr val="accent1"/>
              </a:solidFill>
              <a:latin typeface="メイリオ" panose="020B0604030504040204" pitchFamily="50" charset="-128"/>
              <a:ea typeface="メイリオ" panose="020B0604030504040204" pitchFamily="50" charset="-128"/>
            </a:endParaRPr>
          </a:p>
          <a:p>
            <a:pPr marL="914400" lvl="1" indent="-457200">
              <a:spcBef>
                <a:spcPts val="600"/>
              </a:spcBef>
              <a:buFont typeface="Arial" panose="020B0604020202020204" pitchFamily="34" charset="0"/>
              <a:buChar char="•"/>
            </a:pPr>
            <a:r>
              <a:rPr lang="ja-JP" altLang="en-US">
                <a:solidFill>
                  <a:schemeClr val="accent1"/>
                </a:solidFill>
                <a:latin typeface="メイリオ" panose="020B0604030504040204" pitchFamily="50" charset="-128"/>
                <a:ea typeface="メイリオ" panose="020B0604030504040204" pitchFamily="50" charset="-128"/>
              </a:rPr>
              <a:t>日立製作所　山内</a:t>
            </a:r>
            <a:endParaRPr lang="en-US" altLang="ja-JP">
              <a:solidFill>
                <a:schemeClr val="accent1"/>
              </a:solidFill>
              <a:latin typeface="メイリオ" panose="020B0604030504040204" pitchFamily="50" charset="-128"/>
              <a:ea typeface="メイリオ" panose="020B0604030504040204" pitchFamily="50" charset="-128"/>
            </a:endParaRPr>
          </a:p>
          <a:p>
            <a:pPr marL="914400" lvl="1" indent="-457200">
              <a:spcBef>
                <a:spcPts val="600"/>
              </a:spcBef>
              <a:buFont typeface="Arial" panose="020B0604020202020204" pitchFamily="34" charset="0"/>
              <a:buChar char="•"/>
            </a:pPr>
            <a:r>
              <a:rPr lang="ja-JP" altLang="en-US">
                <a:solidFill>
                  <a:schemeClr val="accent1"/>
                </a:solidFill>
                <a:latin typeface="メイリオ" panose="020B0604030504040204" pitchFamily="50" charset="-128"/>
                <a:ea typeface="メイリオ" panose="020B0604030504040204" pitchFamily="50" charset="-128"/>
              </a:rPr>
              <a:t>メタエンジニアリング研究所　鈴木</a:t>
            </a:r>
            <a:endParaRPr lang="en-US" altLang="ja-JP">
              <a:solidFill>
                <a:schemeClr val="accent1"/>
              </a:solidFill>
              <a:latin typeface="メイリオ" panose="020B0604030504040204" pitchFamily="50" charset="-128"/>
              <a:ea typeface="メイリオ" panose="020B0604030504040204" pitchFamily="50" charset="-128"/>
            </a:endParaRPr>
          </a:p>
          <a:p>
            <a:pPr marL="914400" lvl="1" indent="-457200">
              <a:spcBef>
                <a:spcPts val="600"/>
              </a:spcBef>
              <a:buFont typeface="Arial" panose="020B0604020202020204" pitchFamily="34" charset="0"/>
              <a:buChar char="•"/>
            </a:pPr>
            <a:r>
              <a:rPr lang="ja-JP" altLang="en-US">
                <a:solidFill>
                  <a:schemeClr val="accent1"/>
                </a:solidFill>
                <a:latin typeface="メイリオ" panose="020B0604030504040204" pitchFamily="50" charset="-128"/>
                <a:ea typeface="メイリオ" panose="020B0604030504040204" pitchFamily="50" charset="-128"/>
              </a:rPr>
              <a:t>理経　田岡</a:t>
            </a:r>
            <a:endParaRPr lang="en-US" altLang="ja-JP">
              <a:solidFill>
                <a:schemeClr val="accent1"/>
              </a:solidFill>
              <a:latin typeface="メイリオ" panose="020B0604030504040204" pitchFamily="50" charset="-128"/>
              <a:ea typeface="メイリオ" panose="020B0604030504040204" pitchFamily="50" charset="-128"/>
            </a:endParaRPr>
          </a:p>
          <a:p>
            <a:pPr marL="342900" indent="-342900">
              <a:spcBef>
                <a:spcPts val="600"/>
              </a:spcBef>
              <a:buFont typeface="Wingdings" panose="05000000000000000000" pitchFamily="2" charset="2"/>
              <a:buChar char="n"/>
            </a:pPr>
            <a:endParaRPr lang="en-US" altLang="ja-JP">
              <a:solidFill>
                <a:schemeClr val="accent1"/>
              </a:solidFill>
              <a:latin typeface="メイリオ" panose="020B0604030504040204" pitchFamily="50" charset="-128"/>
              <a:ea typeface="メイリオ" panose="020B0604030504040204" pitchFamily="50" charset="-128"/>
            </a:endParaRPr>
          </a:p>
          <a:p>
            <a:pPr marL="342900" indent="-342900">
              <a:spcBef>
                <a:spcPts val="600"/>
              </a:spcBef>
              <a:buFont typeface="Wingdings" panose="05000000000000000000" pitchFamily="2" charset="2"/>
              <a:buChar char="n"/>
            </a:pPr>
            <a:r>
              <a:rPr lang="ja-JP" altLang="en-US">
                <a:solidFill>
                  <a:schemeClr val="accent1"/>
                </a:solidFill>
                <a:latin typeface="メイリオ" panose="020B0604030504040204" pitchFamily="50" charset="-128"/>
                <a:ea typeface="メイリオ" panose="020B0604030504040204" pitchFamily="50" charset="-128"/>
              </a:rPr>
              <a:t>オブザーバー</a:t>
            </a:r>
            <a:endParaRPr lang="en-US" altLang="ja-JP">
              <a:solidFill>
                <a:schemeClr val="accent1"/>
              </a:solidFill>
              <a:latin typeface="メイリオ" panose="020B0604030504040204" pitchFamily="50" charset="-128"/>
              <a:ea typeface="メイリオ" panose="020B0604030504040204" pitchFamily="50" charset="-128"/>
            </a:endParaRPr>
          </a:p>
          <a:p>
            <a:pPr marL="914400" lvl="1" indent="-457200">
              <a:spcBef>
                <a:spcPts val="600"/>
              </a:spcBef>
              <a:buFont typeface="Arial" panose="020B0604020202020204" pitchFamily="34" charset="0"/>
              <a:buChar char="•"/>
            </a:pPr>
            <a:r>
              <a:rPr lang="ja-JP" altLang="en-US">
                <a:solidFill>
                  <a:schemeClr val="accent1"/>
                </a:solidFill>
                <a:latin typeface="メイリオ" panose="020B0604030504040204" pitchFamily="50" charset="-128"/>
                <a:ea typeface="メイリオ" panose="020B0604030504040204" pitchFamily="50" charset="-128"/>
              </a:rPr>
              <a:t>関西電力送配電　小蒲・松木</a:t>
            </a:r>
            <a:endParaRPr lang="en-US" altLang="ja-JP">
              <a:solidFill>
                <a:schemeClr val="accent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88175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400" b="1" dirty="0">
                <a:latin typeface="Segoe UI" panose="020B0502040204020203" pitchFamily="34" charset="0"/>
                <a:ea typeface="メイリオ" panose="020B0604030504040204" pitchFamily="50" charset="-128"/>
              </a:rPr>
              <a:t>目次と分担：</a:t>
            </a:r>
            <a:r>
              <a:rPr lang="en-US" altLang="ja-JP" sz="2400" b="1" dirty="0">
                <a:latin typeface="Segoe UI" panose="020B0502040204020203" pitchFamily="34" charset="0"/>
                <a:ea typeface="メイリオ" panose="020B0604030504040204" pitchFamily="50" charset="-128"/>
              </a:rPr>
              <a:t>AI and Energy</a:t>
            </a:r>
            <a:endParaRPr lang="ja-JP" altLang="en-US" sz="2400" b="1" dirty="0">
              <a:latin typeface="Segoe UI" panose="020B0502040204020203" pitchFamily="34" charset="0"/>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34557CDC-6C54-467F-B2BE-BAF57D84C121}" type="slidenum">
              <a:rPr lang="ja-JP" altLang="en-US" smtClean="0"/>
              <a:pPr/>
              <a:t>10</a:t>
            </a:fld>
            <a:endParaRPr lang="ja-JP" altLang="en-US" dirty="0"/>
          </a:p>
        </p:txBody>
      </p:sp>
      <p:graphicFrame>
        <p:nvGraphicFramePr>
          <p:cNvPr id="22" name="表 21"/>
          <p:cNvGraphicFramePr>
            <a:graphicFrameLocks noGrp="1"/>
          </p:cNvGraphicFramePr>
          <p:nvPr>
            <p:extLst>
              <p:ext uri="{D42A27DB-BD31-4B8C-83A1-F6EECF244321}">
                <p14:modId xmlns:p14="http://schemas.microsoft.com/office/powerpoint/2010/main" val="1171767805"/>
              </p:ext>
            </p:extLst>
          </p:nvPr>
        </p:nvGraphicFramePr>
        <p:xfrm>
          <a:off x="323849" y="794911"/>
          <a:ext cx="11471910" cy="5364480"/>
        </p:xfrm>
        <a:graphic>
          <a:graphicData uri="http://schemas.openxmlformats.org/drawingml/2006/table">
            <a:tbl>
              <a:tblPr bandRow="1">
                <a:tableStyleId>{5C22544A-7EE6-4342-B048-85BDC9FD1C3A}</a:tableStyleId>
              </a:tblPr>
              <a:tblGrid>
                <a:gridCol w="9582151">
                  <a:extLst>
                    <a:ext uri="{9D8B030D-6E8A-4147-A177-3AD203B41FA5}">
                      <a16:colId xmlns:a16="http://schemas.microsoft.com/office/drawing/2014/main" val="20000"/>
                    </a:ext>
                  </a:extLst>
                </a:gridCol>
                <a:gridCol w="1889759">
                  <a:extLst>
                    <a:ext uri="{9D8B030D-6E8A-4147-A177-3AD203B41FA5}">
                      <a16:colId xmlns:a16="http://schemas.microsoft.com/office/drawing/2014/main" val="20001"/>
                    </a:ext>
                  </a:extLst>
                </a:gridCol>
              </a:tblGrid>
              <a:tr h="267680">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5.3 </a:t>
                      </a:r>
                      <a:r>
                        <a:rPr kumimoji="1" lang="ja-JP" altLang="en-US" sz="1600">
                          <a:latin typeface="メイリオ" panose="020B0604030504040204" pitchFamily="50" charset="-128"/>
                          <a:ea typeface="メイリオ" panose="020B0604030504040204" pitchFamily="50" charset="-128"/>
                        </a:rPr>
                        <a:t>テック分野とエネルギー業界の対話の強化</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1600">
                          <a:solidFill>
                            <a:schemeClr val="tx1"/>
                          </a:solidFill>
                          <a:latin typeface="メイリオ" panose="020B0604030504040204" pitchFamily="50" charset="-128"/>
                          <a:ea typeface="メイリオ" panose="020B0604030504040204" pitchFamily="50" charset="-128"/>
                        </a:rPr>
                        <a:t>⑮</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0"/>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5.3.1</a:t>
                      </a:r>
                      <a:r>
                        <a:rPr kumimoji="1" lang="ja-JP" altLang="en-US" sz="1600">
                          <a:latin typeface="メイリオ" panose="020B0604030504040204" pitchFamily="50" charset="-128"/>
                          <a:ea typeface="メイリオ" panose="020B0604030504040204" pitchFamily="50" charset="-128"/>
                        </a:rPr>
                        <a:t> 需要見通しに対する理解の向上</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1"/>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5.3.2</a:t>
                      </a:r>
                      <a:r>
                        <a:rPr kumimoji="1" lang="ja-JP" altLang="en-US" sz="1600">
                          <a:latin typeface="メイリオ" panose="020B0604030504040204" pitchFamily="50" charset="-128"/>
                          <a:ea typeface="メイリオ" panose="020B0604030504040204" pitchFamily="50" charset="-128"/>
                        </a:rPr>
                        <a:t> テック分野におけるイノベーション可能性の活用</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2"/>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5.4</a:t>
                      </a:r>
                      <a:r>
                        <a:rPr kumimoji="1" lang="ja-JP" altLang="en-US" sz="1600">
                          <a:latin typeface="メイリオ" panose="020B0604030504040204" pitchFamily="50" charset="-128"/>
                          <a:ea typeface="メイリオ" panose="020B0604030504040204" pitchFamily="50" charset="-128"/>
                        </a:rPr>
                        <a:t> 投資への影響</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084681778"/>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5.4.1</a:t>
                      </a:r>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DC</a:t>
                      </a:r>
                      <a:r>
                        <a:rPr kumimoji="1" lang="ja-JP" altLang="en-US" sz="1600">
                          <a:latin typeface="メイリオ" panose="020B0604030504040204" pitchFamily="50" charset="-128"/>
                          <a:ea typeface="メイリオ" panose="020B0604030504040204" pitchFamily="50" charset="-128"/>
                        </a:rPr>
                        <a:t>への投資</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3"/>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5.4.2 DC</a:t>
                      </a:r>
                      <a:r>
                        <a:rPr kumimoji="1" lang="ja-JP" altLang="en-US" sz="1600">
                          <a:latin typeface="メイリオ" panose="020B0604030504040204" pitchFamily="50" charset="-128"/>
                          <a:ea typeface="メイリオ" panose="020B0604030504040204" pitchFamily="50" charset="-128"/>
                        </a:rPr>
                        <a:t>が電力投資を支える可能性</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543096878"/>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5.5</a:t>
                      </a:r>
                      <a:r>
                        <a:rPr kumimoji="1" lang="ja-JP" altLang="en-US" sz="1600">
                          <a:latin typeface="メイリオ" panose="020B0604030504040204" pitchFamily="50" charset="-128"/>
                          <a:ea typeface="メイリオ" panose="020B0604030504040204" pitchFamily="50" charset="-128"/>
                        </a:rPr>
                        <a:t> エネルギー分野におけるデジタルスキルはボトルネックになっているか？</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5"/>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5.5.1</a:t>
                      </a:r>
                      <a:r>
                        <a:rPr kumimoji="1" lang="ja-JP" altLang="en-US" sz="1600">
                          <a:latin typeface="メイリオ" panose="020B0604030504040204" pitchFamily="50" charset="-128"/>
                          <a:ea typeface="メイリオ" panose="020B0604030504040204" pitchFamily="50" charset="-128"/>
                        </a:rPr>
                        <a:t> エネルギー分野における</a:t>
                      </a:r>
                      <a:r>
                        <a:rPr kumimoji="1" lang="en-US" altLang="ja-JP" sz="1600">
                          <a:latin typeface="メイリオ" panose="020B0604030504040204" pitchFamily="50" charset="-128"/>
                          <a:ea typeface="メイリオ" panose="020B0604030504040204" pitchFamily="50" charset="-128"/>
                        </a:rPr>
                        <a:t>AI</a:t>
                      </a:r>
                      <a:r>
                        <a:rPr kumimoji="1" lang="ja-JP" altLang="en-US" sz="1600">
                          <a:latin typeface="メイリオ" panose="020B0604030504040204" pitchFamily="50" charset="-128"/>
                          <a:ea typeface="メイリオ" panose="020B0604030504040204" pitchFamily="50" charset="-128"/>
                        </a:rPr>
                        <a:t>需要とデジタルスキル</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6"/>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5.5.2</a:t>
                      </a:r>
                      <a:r>
                        <a:rPr kumimoji="1" lang="ja-JP" altLang="en-US" sz="1600">
                          <a:latin typeface="メイリオ" panose="020B0604030504040204" pitchFamily="50" charset="-128"/>
                          <a:ea typeface="メイリオ" panose="020B0604030504040204" pitchFamily="50" charset="-128"/>
                        </a:rPr>
                        <a:t> エネルギー企業における</a:t>
                      </a:r>
                      <a:r>
                        <a:rPr kumimoji="1" lang="en-US" altLang="ja-JP" sz="1600">
                          <a:latin typeface="メイリオ" panose="020B0604030504040204" pitchFamily="50" charset="-128"/>
                          <a:ea typeface="メイリオ" panose="020B0604030504040204" pitchFamily="50" charset="-128"/>
                        </a:rPr>
                        <a:t>AI</a:t>
                      </a:r>
                      <a:r>
                        <a:rPr kumimoji="1" lang="ja-JP" altLang="en-US" sz="1600">
                          <a:latin typeface="メイリオ" panose="020B0604030504040204" pitchFamily="50" charset="-128"/>
                          <a:ea typeface="メイリオ" panose="020B0604030504040204" pitchFamily="50" charset="-128"/>
                        </a:rPr>
                        <a:t>リテラシー向上の障壁</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7"/>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5.6 </a:t>
                      </a:r>
                      <a:r>
                        <a:rPr kumimoji="1" lang="ja-JP" altLang="en-US" sz="1600">
                          <a:latin typeface="メイリオ" panose="020B0604030504040204" pitchFamily="50" charset="-128"/>
                          <a:ea typeface="メイリオ" panose="020B0604030504040204" pitchFamily="50" charset="-128"/>
                        </a:rPr>
                        <a:t>デジタル・デバイドの解消：新興国と発展途上国におけるエネルギーと</a:t>
                      </a:r>
                      <a:r>
                        <a:rPr kumimoji="1" lang="en-US" altLang="ja-JP" sz="1600">
                          <a:latin typeface="メイリオ" panose="020B0604030504040204" pitchFamily="50" charset="-128"/>
                          <a:ea typeface="メイリオ" panose="020B0604030504040204" pitchFamily="50" charset="-128"/>
                        </a:rPr>
                        <a:t>AI</a:t>
                      </a:r>
                      <a:r>
                        <a:rPr kumimoji="1" lang="ja-JP" altLang="en-US" sz="1600">
                          <a:latin typeface="メイリオ" panose="020B0604030504040204" pitchFamily="50" charset="-128"/>
                          <a:ea typeface="メイリオ" panose="020B0604030504040204" pitchFamily="50" charset="-128"/>
                        </a:rPr>
                        <a:t>の結びつき</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1600">
                          <a:latin typeface="メイリオ" panose="020B0604030504040204" pitchFamily="50" charset="-128"/>
                          <a:ea typeface="メイリオ" panose="020B0604030504040204" pitchFamily="50" charset="-128"/>
                        </a:rPr>
                        <a:t>⑯</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9"/>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5.6.1</a:t>
                      </a:r>
                      <a:r>
                        <a:rPr kumimoji="1" lang="ja-JP" altLang="en-US" sz="1600">
                          <a:latin typeface="メイリオ" panose="020B0604030504040204" pitchFamily="50" charset="-128"/>
                          <a:ea typeface="メイリオ" panose="020B0604030504040204" pitchFamily="50" charset="-128"/>
                        </a:rPr>
                        <a:t> 新興国と発展途上国における障壁となる電力の信頼性</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12"/>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5.6.2</a:t>
                      </a:r>
                      <a:r>
                        <a:rPr kumimoji="1" lang="ja-JP" altLang="en-US" sz="1600">
                          <a:latin typeface="メイリオ" panose="020B0604030504040204" pitchFamily="50" charset="-128"/>
                          <a:ea typeface="メイリオ" panose="020B0604030504040204" pitchFamily="50" charset="-128"/>
                        </a:rPr>
                        <a:t> 新興国と発展途上国におけるエネルギー分野の</a:t>
                      </a:r>
                      <a:r>
                        <a:rPr kumimoji="1" lang="en-US" altLang="ja-JP" sz="1600">
                          <a:latin typeface="メイリオ" panose="020B0604030504040204" pitchFamily="50" charset="-128"/>
                          <a:ea typeface="メイリオ" panose="020B0604030504040204" pitchFamily="50" charset="-128"/>
                        </a:rPr>
                        <a:t>AI</a:t>
                      </a:r>
                      <a:r>
                        <a:rPr kumimoji="1" lang="ja-JP" altLang="en-US" sz="1600">
                          <a:latin typeface="メイリオ" panose="020B0604030504040204" pitchFamily="50" charset="-128"/>
                          <a:ea typeface="メイリオ" panose="020B0604030504040204" pitchFamily="50" charset="-128"/>
                        </a:rPr>
                        <a:t>適用の役割</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13"/>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5.6.3</a:t>
                      </a:r>
                      <a:r>
                        <a:rPr kumimoji="1" lang="ja-JP" altLang="en-US" sz="1600">
                          <a:latin typeface="メイリオ" panose="020B0604030504040204" pitchFamily="50" charset="-128"/>
                          <a:ea typeface="メイリオ" panose="020B0604030504040204" pitchFamily="50" charset="-128"/>
                        </a:rPr>
                        <a:t> 多様な障壁を克服し、エネルギー分野における包括的な</a:t>
                      </a:r>
                      <a:r>
                        <a:rPr kumimoji="1" lang="en-US" altLang="ja-JP" sz="1600">
                          <a:latin typeface="メイリオ" panose="020B0604030504040204" pitchFamily="50" charset="-128"/>
                          <a:ea typeface="メイリオ" panose="020B0604030504040204" pitchFamily="50" charset="-128"/>
                        </a:rPr>
                        <a:t>AI</a:t>
                      </a:r>
                      <a:r>
                        <a:rPr kumimoji="1" lang="ja-JP" altLang="en-US" sz="1600">
                          <a:latin typeface="メイリオ" panose="020B0604030504040204" pitchFamily="50" charset="-128"/>
                          <a:ea typeface="メイリオ" panose="020B0604030504040204" pitchFamily="50" charset="-128"/>
                        </a:rPr>
                        <a:t>のための政策基盤を築く</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14"/>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5.7 AI</a:t>
                      </a:r>
                      <a:r>
                        <a:rPr kumimoji="1" lang="ja-JP" altLang="en-US" sz="1600">
                          <a:latin typeface="メイリオ" panose="020B0604030504040204" pitchFamily="50" charset="-128"/>
                          <a:ea typeface="メイリオ" panose="020B0604030504040204" pitchFamily="50" charset="-128"/>
                        </a:rPr>
                        <a:t>とエネルギー政策の展望</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753929032"/>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5.7.1</a:t>
                      </a:r>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AI</a:t>
                      </a:r>
                      <a:r>
                        <a:rPr kumimoji="1" lang="ja-JP" altLang="en-US" sz="1600">
                          <a:latin typeface="メイリオ" panose="020B0604030504040204" pitchFamily="50" charset="-128"/>
                          <a:ea typeface="メイリオ" panose="020B0604030504040204" pitchFamily="50" charset="-128"/>
                        </a:rPr>
                        <a:t>開発における政府の役割</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913051251"/>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5.7.2</a:t>
                      </a:r>
                      <a:r>
                        <a:rPr kumimoji="1" lang="ja-JP" altLang="en-US" sz="1600">
                          <a:latin typeface="メイリオ" panose="020B0604030504040204" pitchFamily="50" charset="-128"/>
                          <a:ea typeface="メイリオ" panose="020B0604030504040204" pitchFamily="50" charset="-128"/>
                        </a:rPr>
                        <a:t> エネルギーと</a:t>
                      </a:r>
                      <a:r>
                        <a:rPr kumimoji="1" lang="en-US" altLang="ja-JP" sz="1600">
                          <a:latin typeface="メイリオ" panose="020B0604030504040204" pitchFamily="50" charset="-128"/>
                          <a:ea typeface="メイリオ" panose="020B0604030504040204" pitchFamily="50" charset="-128"/>
                        </a:rPr>
                        <a:t>AI</a:t>
                      </a:r>
                      <a:r>
                        <a:rPr kumimoji="1" lang="ja-JP" altLang="en-US" sz="1600">
                          <a:latin typeface="メイリオ" panose="020B0604030504040204" pitchFamily="50" charset="-128"/>
                          <a:ea typeface="メイリオ" panose="020B0604030504040204" pitchFamily="50" charset="-128"/>
                        </a:rPr>
                        <a:t>の政策枠組み</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674500455"/>
                  </a:ext>
                </a:extLst>
              </a:tr>
            </a:tbl>
          </a:graphicData>
        </a:graphic>
      </p:graphicFrame>
    </p:spTree>
    <p:extLst>
      <p:ext uri="{BB962C8B-B14F-4D97-AF65-F5344CB8AC3E}">
        <p14:creationId xmlns:p14="http://schemas.microsoft.com/office/powerpoint/2010/main" val="2342105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400" b="1" dirty="0">
                <a:latin typeface="Segoe UI" panose="020B0502040204020203" pitchFamily="34" charset="0"/>
                <a:ea typeface="メイリオ" panose="020B0604030504040204" pitchFamily="50" charset="-128"/>
              </a:rPr>
              <a:t>目次</a:t>
            </a:r>
            <a:r>
              <a:rPr lang="ja-JP" altLang="en-US" sz="2400" b="1">
                <a:latin typeface="Segoe UI" panose="020B0502040204020203" pitchFamily="34" charset="0"/>
                <a:ea typeface="メイリオ" panose="020B0604030504040204" pitchFamily="50" charset="-128"/>
              </a:rPr>
              <a:t>と分担：</a:t>
            </a:r>
            <a:r>
              <a:rPr lang="en-US" altLang="ja-JP" sz="2400" b="1">
                <a:latin typeface="Segoe UI" panose="020B0502040204020203" pitchFamily="34" charset="0"/>
                <a:ea typeface="メイリオ" panose="020B0604030504040204" pitchFamily="50" charset="-128"/>
              </a:rPr>
              <a:t>AI and Energy</a:t>
            </a:r>
            <a:endParaRPr lang="ja-JP" altLang="en-US" sz="2400" b="1" dirty="0">
              <a:latin typeface="Segoe UI" panose="020B0502040204020203" pitchFamily="34" charset="0"/>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34557CDC-6C54-467F-B2BE-BAF57D84C121}" type="slidenum">
              <a:rPr lang="ja-JP" altLang="en-US" smtClean="0"/>
              <a:pPr/>
              <a:t>11</a:t>
            </a:fld>
            <a:endParaRPr lang="ja-JP" altLang="en-US" dirty="0"/>
          </a:p>
        </p:txBody>
      </p:sp>
      <p:graphicFrame>
        <p:nvGraphicFramePr>
          <p:cNvPr id="22" name="表 21"/>
          <p:cNvGraphicFramePr>
            <a:graphicFrameLocks noGrp="1"/>
          </p:cNvGraphicFramePr>
          <p:nvPr>
            <p:extLst>
              <p:ext uri="{D42A27DB-BD31-4B8C-83A1-F6EECF244321}">
                <p14:modId xmlns:p14="http://schemas.microsoft.com/office/powerpoint/2010/main" val="2458868717"/>
              </p:ext>
            </p:extLst>
          </p:nvPr>
        </p:nvGraphicFramePr>
        <p:xfrm>
          <a:off x="323849" y="1080951"/>
          <a:ext cx="11471910" cy="2682240"/>
        </p:xfrm>
        <a:graphic>
          <a:graphicData uri="http://schemas.openxmlformats.org/drawingml/2006/table">
            <a:tbl>
              <a:tblPr bandRow="1">
                <a:tableStyleId>{5C22544A-7EE6-4342-B048-85BDC9FD1C3A}</a:tableStyleId>
              </a:tblPr>
              <a:tblGrid>
                <a:gridCol w="9582151">
                  <a:extLst>
                    <a:ext uri="{9D8B030D-6E8A-4147-A177-3AD203B41FA5}">
                      <a16:colId xmlns:a16="http://schemas.microsoft.com/office/drawing/2014/main" val="20000"/>
                    </a:ext>
                  </a:extLst>
                </a:gridCol>
                <a:gridCol w="1889759">
                  <a:extLst>
                    <a:ext uri="{9D8B030D-6E8A-4147-A177-3AD203B41FA5}">
                      <a16:colId xmlns:a16="http://schemas.microsoft.com/office/drawing/2014/main" val="20001"/>
                    </a:ext>
                  </a:extLst>
                </a:gridCol>
              </a:tblGrid>
              <a:tr h="267680">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5.8 </a:t>
                      </a:r>
                      <a:r>
                        <a:rPr kumimoji="1" lang="ja-JP" altLang="en-US" sz="1600">
                          <a:latin typeface="メイリオ" panose="020B0604030504040204" pitchFamily="50" charset="-128"/>
                          <a:ea typeface="メイリオ" panose="020B0604030504040204" pitchFamily="50" charset="-128"/>
                        </a:rPr>
                        <a:t>排出量に対する</a:t>
                      </a:r>
                      <a:r>
                        <a:rPr kumimoji="1" lang="en-US" altLang="ja-JP" sz="1600">
                          <a:latin typeface="メイリオ" panose="020B0604030504040204" pitchFamily="50" charset="-128"/>
                          <a:ea typeface="メイリオ" panose="020B0604030504040204" pitchFamily="50" charset="-128"/>
                        </a:rPr>
                        <a:t>AI</a:t>
                      </a:r>
                      <a:r>
                        <a:rPr kumimoji="1" lang="ja-JP" altLang="en-US" sz="1600">
                          <a:latin typeface="メイリオ" panose="020B0604030504040204" pitchFamily="50" charset="-128"/>
                          <a:ea typeface="メイリオ" panose="020B0604030504040204" pitchFamily="50" charset="-128"/>
                        </a:rPr>
                        <a:t>の潜在的影響を決定するための探索的アプローチ</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1600">
                          <a:solidFill>
                            <a:schemeClr val="tx1"/>
                          </a:solidFill>
                          <a:latin typeface="メイリオ" panose="020B0604030504040204" pitchFamily="50" charset="-128"/>
                          <a:ea typeface="メイリオ" panose="020B0604030504040204" pitchFamily="50" charset="-128"/>
                        </a:rPr>
                        <a:t>⑯</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0"/>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5.8.1</a:t>
                      </a:r>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DC</a:t>
                      </a:r>
                      <a:r>
                        <a:rPr kumimoji="1" lang="ja-JP" altLang="en-US" sz="1600">
                          <a:latin typeface="メイリオ" panose="020B0604030504040204" pitchFamily="50" charset="-128"/>
                          <a:ea typeface="メイリオ" panose="020B0604030504040204" pitchFamily="50" charset="-128"/>
                        </a:rPr>
                        <a:t>からの排出量増加の状況把握</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1"/>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5.8.2</a:t>
                      </a:r>
                      <a:r>
                        <a:rPr kumimoji="1" lang="ja-JP" altLang="en-US" sz="1600">
                          <a:latin typeface="メイリオ" panose="020B0604030504040204" pitchFamily="50" charset="-128"/>
                          <a:ea typeface="メイリオ" panose="020B0604030504040204" pitchFamily="50" charset="-128"/>
                        </a:rPr>
                        <a:t> エネルギー使用からの排出量削減における</a:t>
                      </a:r>
                      <a:r>
                        <a:rPr kumimoji="1" lang="en-US" altLang="ja-JP" sz="1600">
                          <a:latin typeface="メイリオ" panose="020B0604030504040204" pitchFamily="50" charset="-128"/>
                          <a:ea typeface="メイリオ" panose="020B0604030504040204" pitchFamily="50" charset="-128"/>
                        </a:rPr>
                        <a:t>AI</a:t>
                      </a:r>
                      <a:r>
                        <a:rPr kumimoji="1" lang="ja-JP" altLang="en-US" sz="1600">
                          <a:latin typeface="メイリオ" panose="020B0604030504040204" pitchFamily="50" charset="-128"/>
                          <a:ea typeface="メイリオ" panose="020B0604030504040204" pitchFamily="50" charset="-128"/>
                        </a:rPr>
                        <a:t>の役割</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2"/>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5.8.3 AI</a:t>
                      </a:r>
                      <a:r>
                        <a:rPr kumimoji="1" lang="ja-JP" altLang="en-US" sz="1600">
                          <a:latin typeface="メイリオ" panose="020B0604030504040204" pitchFamily="50" charset="-128"/>
                          <a:ea typeface="メイリオ" panose="020B0604030504040204" pitchFamily="50" charset="-128"/>
                        </a:rPr>
                        <a:t>からのリバウンド効果の不確実な影響</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084681778"/>
                  </a:ext>
                </a:extLst>
              </a:tr>
              <a:tr h="296071">
                <a:tc>
                  <a:txBody>
                    <a:bodyPr/>
                    <a:lstStyle/>
                    <a:p>
                      <a:r>
                        <a:rPr kumimoji="1" lang="ja-JP" altLang="en-US" sz="1600">
                          <a:latin typeface="メイリオ" panose="020B0604030504040204" pitchFamily="50" charset="-128"/>
                          <a:ea typeface="メイリオ" panose="020B0604030504040204" pitchFamily="50" charset="-128"/>
                        </a:rPr>
                        <a:t>付録 </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1600">
                          <a:latin typeface="メイリオ" panose="020B0604030504040204" pitchFamily="50" charset="-128"/>
                          <a:ea typeface="メイリオ" panose="020B0604030504040204" pitchFamily="50" charset="-128"/>
                        </a:rPr>
                        <a:t>①</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3"/>
                  </a:ext>
                </a:extLst>
              </a:tr>
              <a:tr h="296071">
                <a:tc>
                  <a:txBody>
                    <a:bodyPr/>
                    <a:lstStyle/>
                    <a:p>
                      <a:r>
                        <a:rPr kumimoji="1" lang="ja-JP" altLang="en-US" sz="1600">
                          <a:latin typeface="メイリオ" panose="020B0604030504040204" pitchFamily="50" charset="-128"/>
                          <a:ea typeface="メイリオ" panose="020B0604030504040204" pitchFamily="50" charset="-128"/>
                        </a:rPr>
                        <a:t>　付録</a:t>
                      </a:r>
                      <a:r>
                        <a:rPr kumimoji="1" lang="en-US" altLang="ja-JP" sz="1600">
                          <a:latin typeface="メイリオ" panose="020B0604030504040204" pitchFamily="50" charset="-128"/>
                          <a:ea typeface="メイリオ" panose="020B0604030504040204" pitchFamily="50" charset="-128"/>
                        </a:rPr>
                        <a:t>A.</a:t>
                      </a:r>
                      <a:r>
                        <a:rPr kumimoji="1" lang="ja-JP" altLang="en-US" sz="1600">
                          <a:latin typeface="メイリオ" panose="020B0604030504040204" pitchFamily="50" charset="-128"/>
                          <a:ea typeface="メイリオ" panose="020B0604030504040204" pitchFamily="50" charset="-128"/>
                        </a:rPr>
                        <a:t> 手法とデータテーブル</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543096878"/>
                  </a:ext>
                </a:extLst>
              </a:tr>
              <a:tr h="296071">
                <a:tc>
                  <a:txBody>
                    <a:bodyPr/>
                    <a:lstStyle/>
                    <a:p>
                      <a:r>
                        <a:rPr kumimoji="1" lang="ja-JP" altLang="en-US" sz="1600">
                          <a:latin typeface="メイリオ" panose="020B0604030504040204" pitchFamily="50" charset="-128"/>
                          <a:ea typeface="メイリオ" panose="020B0604030504040204" pitchFamily="50" charset="-128"/>
                        </a:rPr>
                        <a:t>　付録</a:t>
                      </a:r>
                      <a:r>
                        <a:rPr kumimoji="1" lang="en-US" altLang="ja-JP" sz="1600">
                          <a:latin typeface="メイリオ" panose="020B0604030504040204" pitchFamily="50" charset="-128"/>
                          <a:ea typeface="メイリオ" panose="020B0604030504040204" pitchFamily="50" charset="-128"/>
                        </a:rPr>
                        <a:t>B.</a:t>
                      </a:r>
                      <a:r>
                        <a:rPr kumimoji="1" lang="ja-JP" altLang="en-US" sz="1600">
                          <a:latin typeface="メイリオ" panose="020B0604030504040204" pitchFamily="50" charset="-128"/>
                          <a:ea typeface="メイリオ" panose="020B0604030504040204" pitchFamily="50" charset="-128"/>
                        </a:rPr>
                        <a:t> 定義</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5"/>
                  </a:ext>
                </a:extLst>
              </a:tr>
              <a:tr h="296071">
                <a:tc>
                  <a:txBody>
                    <a:bodyPr/>
                    <a:lstStyle/>
                    <a:p>
                      <a:r>
                        <a:rPr kumimoji="1" lang="ja-JP" altLang="en-US" sz="1600">
                          <a:latin typeface="メイリオ" panose="020B0604030504040204" pitchFamily="50" charset="-128"/>
                          <a:ea typeface="メイリオ" panose="020B0604030504040204" pitchFamily="50" charset="-128"/>
                        </a:rPr>
                        <a:t>　付録</a:t>
                      </a:r>
                      <a:r>
                        <a:rPr kumimoji="1" lang="en-US" altLang="ja-JP" sz="1600">
                          <a:latin typeface="メイリオ" panose="020B0604030504040204" pitchFamily="50" charset="-128"/>
                          <a:ea typeface="メイリオ" panose="020B0604030504040204" pitchFamily="50" charset="-128"/>
                        </a:rPr>
                        <a:t>C.</a:t>
                      </a:r>
                      <a:r>
                        <a:rPr kumimoji="1" lang="ja-JP" altLang="en-US" sz="1600">
                          <a:latin typeface="メイリオ" panose="020B0604030504040204" pitchFamily="50" charset="-128"/>
                          <a:ea typeface="メイリオ" panose="020B0604030504040204" pitchFamily="50" charset="-128"/>
                        </a:rPr>
                        <a:t> 参考文献</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179751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400" b="1" dirty="0">
                <a:latin typeface="Segoe UI" panose="020B0502040204020203" pitchFamily="34" charset="0"/>
                <a:ea typeface="メイリオ" panose="020B0604030504040204" pitchFamily="50" charset="-128"/>
              </a:rPr>
              <a:t>【</a:t>
            </a:r>
            <a:r>
              <a:rPr lang="ja-JP" altLang="en-US" sz="2400" b="1" dirty="0">
                <a:latin typeface="Segoe UI" panose="020B0502040204020203" pitchFamily="34" charset="0"/>
                <a:ea typeface="メイリオ" panose="020B0604030504040204" pitchFamily="50" charset="-128"/>
              </a:rPr>
              <a:t>フォーマット外</a:t>
            </a:r>
            <a:r>
              <a:rPr lang="en-US" altLang="ja-JP" sz="2400" b="1" dirty="0">
                <a:latin typeface="Segoe UI" panose="020B0502040204020203" pitchFamily="34" charset="0"/>
                <a:ea typeface="メイリオ" panose="020B0604030504040204" pitchFamily="50" charset="-128"/>
              </a:rPr>
              <a:t>】</a:t>
            </a:r>
            <a:r>
              <a:rPr lang="ja-JP" altLang="en-US" sz="2400" b="1" dirty="0">
                <a:latin typeface="Segoe UI" panose="020B0502040204020203" pitchFamily="34" charset="0"/>
                <a:ea typeface="メイリオ" panose="020B0604030504040204" pitchFamily="50" charset="-128"/>
              </a:rPr>
              <a:t>本フォーマットの取扱い</a:t>
            </a:r>
          </a:p>
        </p:txBody>
      </p:sp>
      <p:sp>
        <p:nvSpPr>
          <p:cNvPr id="7" name="テキスト ボックス 6"/>
          <p:cNvSpPr txBox="1"/>
          <p:nvPr/>
        </p:nvSpPr>
        <p:spPr>
          <a:xfrm>
            <a:off x="521347" y="930838"/>
            <a:ext cx="11295080" cy="5201424"/>
          </a:xfrm>
          <a:prstGeom prst="rect">
            <a:avLst/>
          </a:prstGeom>
          <a:noFill/>
        </p:spPr>
        <p:txBody>
          <a:bodyPr wrap="none" rtlCol="0">
            <a:spAutoFit/>
          </a:bodyPr>
          <a:lstStyle/>
          <a:p>
            <a:pPr marL="457200" indent="-457200">
              <a:buFont typeface="Wingdings" panose="05000000000000000000" pitchFamily="2" charset="2"/>
              <a:buChar char="Ø"/>
            </a:pPr>
            <a:r>
              <a:rPr kumimoji="1" lang="ja-JP" altLang="en-US" sz="3200" dirty="0">
                <a:latin typeface="Meiryo UI" panose="020B0604030504040204" pitchFamily="50" charset="-128"/>
                <a:ea typeface="Meiryo UI" panose="020B0604030504040204" pitchFamily="50" charset="-128"/>
              </a:rPr>
              <a:t>シートフォーマットは変更しない</a:t>
            </a:r>
            <a:endParaRPr kumimoji="1" lang="en-US" altLang="ja-JP" sz="3200" dirty="0">
              <a:latin typeface="Meiryo UI" panose="020B0604030504040204" pitchFamily="50" charset="-128"/>
              <a:ea typeface="Meiryo UI" panose="020B0604030504040204" pitchFamily="50" charset="-128"/>
            </a:endParaRPr>
          </a:p>
          <a:p>
            <a:pPr lvl="0"/>
            <a:r>
              <a:rPr lang="ja-JP" altLang="en-US" sz="2800" dirty="0">
                <a:solidFill>
                  <a:prstClr val="white">
                    <a:lumMod val="50000"/>
                  </a:prstClr>
                </a:solidFill>
                <a:latin typeface="Meiryo UI" panose="020B0604030504040204" pitchFamily="50" charset="-128"/>
                <a:ea typeface="Meiryo UI" panose="020B0604030504040204" pitchFamily="50" charset="-128"/>
              </a:rPr>
              <a:t>　　　　シートはコピペで追加、新たなスライドマスターの追加がないように</a:t>
            </a:r>
            <a:endParaRPr lang="en-US" altLang="ja-JP" sz="2800" dirty="0">
              <a:solidFill>
                <a:prstClr val="white">
                  <a:lumMod val="50000"/>
                </a:prstClr>
              </a:solidFill>
              <a:latin typeface="Meiryo UI" panose="020B0604030504040204" pitchFamily="50" charset="-128"/>
              <a:ea typeface="Meiryo UI" panose="020B0604030504040204" pitchFamily="50" charset="-128"/>
            </a:endParaRPr>
          </a:p>
          <a:p>
            <a:pPr marL="457200" indent="-457200">
              <a:buFont typeface="Wingdings" panose="05000000000000000000" pitchFamily="2" charset="2"/>
              <a:buChar char="Ø"/>
            </a:pPr>
            <a:endParaRPr kumimoji="1" lang="en-US" altLang="ja-JP" sz="3200" dirty="0">
              <a:latin typeface="Meiryo UI" panose="020B0604030504040204" pitchFamily="50" charset="-128"/>
              <a:ea typeface="Meiryo UI" panose="020B0604030504040204" pitchFamily="50" charset="-128"/>
            </a:endParaRPr>
          </a:p>
          <a:p>
            <a:pPr marL="457200" indent="-457200">
              <a:buFont typeface="Wingdings" panose="05000000000000000000" pitchFamily="2" charset="2"/>
              <a:buChar char="Ø"/>
            </a:pPr>
            <a:r>
              <a:rPr kumimoji="1" lang="ja-JP" altLang="en-US" sz="3200" dirty="0">
                <a:latin typeface="Meiryo UI" panose="020B0604030504040204" pitchFamily="50" charset="-128"/>
                <a:ea typeface="Meiryo UI" panose="020B0604030504040204" pitchFamily="50" charset="-128"/>
              </a:rPr>
              <a:t>フォント・レイアウト・箇条書きスタイルを統一</a:t>
            </a:r>
            <a:endParaRPr kumimoji="1" lang="en-US" altLang="ja-JP" sz="3200" dirty="0">
              <a:latin typeface="Meiryo UI" panose="020B0604030504040204" pitchFamily="50" charset="-128"/>
              <a:ea typeface="Meiryo UI" panose="020B0604030504040204" pitchFamily="50" charset="-128"/>
            </a:endParaRPr>
          </a:p>
          <a:p>
            <a:r>
              <a:rPr lang="ja-JP" altLang="en-US" sz="2800" dirty="0">
                <a:solidFill>
                  <a:schemeClr val="bg1">
                    <a:lumMod val="50000"/>
                  </a:schemeClr>
                </a:solidFill>
                <a:latin typeface="Meiryo UI" panose="020B0604030504040204" pitchFamily="50" charset="-128"/>
                <a:ea typeface="Meiryo UI" panose="020B0604030504040204" pitchFamily="50" charset="-128"/>
              </a:rPr>
              <a:t>　　　　最終、まとめ資料として見やすいように</a:t>
            </a:r>
            <a:endParaRPr lang="en-US" altLang="ja-JP" sz="2800" dirty="0">
              <a:solidFill>
                <a:schemeClr val="bg1">
                  <a:lumMod val="50000"/>
                </a:schemeClr>
              </a:solidFill>
              <a:latin typeface="Meiryo UI" panose="020B0604030504040204" pitchFamily="50" charset="-128"/>
              <a:ea typeface="Meiryo UI" panose="020B0604030504040204" pitchFamily="50" charset="-128"/>
            </a:endParaRPr>
          </a:p>
          <a:p>
            <a:endParaRPr lang="en-US" altLang="ja-JP" sz="3200" dirty="0">
              <a:latin typeface="Meiryo UI" panose="020B0604030504040204" pitchFamily="50" charset="-128"/>
              <a:ea typeface="Meiryo UI" panose="020B0604030504040204" pitchFamily="50" charset="-128"/>
            </a:endParaRPr>
          </a:p>
          <a:p>
            <a:pPr marL="457200" indent="-457200">
              <a:buFont typeface="Wingdings" panose="05000000000000000000" pitchFamily="2" charset="2"/>
              <a:buChar char="Ø"/>
            </a:pPr>
            <a:r>
              <a:rPr kumimoji="1" lang="ja-JP" altLang="en-US" sz="3200" dirty="0">
                <a:latin typeface="Meiryo UI" panose="020B0604030504040204" pitchFamily="50" charset="-128"/>
                <a:ea typeface="Meiryo UI" panose="020B0604030504040204" pitchFamily="50" charset="-128"/>
              </a:rPr>
              <a:t>原則として、「節」単位で作成（</a:t>
            </a:r>
            <a:r>
              <a:rPr kumimoji="1" lang="en-US" altLang="ja-JP" sz="3200" dirty="0">
                <a:latin typeface="Meiryo UI" panose="020B0604030504040204" pitchFamily="50" charset="-128"/>
                <a:ea typeface="Meiryo UI" panose="020B0604030504040204" pitchFamily="50" charset="-128"/>
              </a:rPr>
              <a:t>2.1 , 2.2 , 2.3…</a:t>
            </a:r>
            <a:r>
              <a:rPr kumimoji="1" lang="ja-JP" altLang="en-US" sz="3200" dirty="0">
                <a:latin typeface="Meiryo UI" panose="020B0604030504040204" pitchFamily="50" charset="-128"/>
                <a:ea typeface="Meiryo UI" panose="020B0604030504040204" pitchFamily="50" charset="-128"/>
              </a:rPr>
              <a:t>）</a:t>
            </a:r>
            <a:endParaRPr kumimoji="1" lang="en-US" altLang="ja-JP" sz="3200" dirty="0">
              <a:latin typeface="Meiryo UI" panose="020B0604030504040204" pitchFamily="50" charset="-128"/>
              <a:ea typeface="Meiryo UI" panose="020B0604030504040204" pitchFamily="50" charset="-128"/>
            </a:endParaRPr>
          </a:p>
          <a:p>
            <a:r>
              <a:rPr lang="ja-JP" altLang="en-US" sz="2800" dirty="0">
                <a:latin typeface="Meiryo UI" panose="020B0604030504040204" pitchFamily="50" charset="-128"/>
                <a:ea typeface="Meiryo UI" panose="020B0604030504040204" pitchFamily="50" charset="-128"/>
              </a:rPr>
              <a:t>　　　　</a:t>
            </a:r>
            <a:r>
              <a:rPr lang="ja-JP" altLang="en-US" sz="2800" dirty="0">
                <a:solidFill>
                  <a:schemeClr val="bg1">
                    <a:lumMod val="50000"/>
                  </a:schemeClr>
                </a:solidFill>
                <a:latin typeface="Meiryo UI" panose="020B0604030504040204" pitchFamily="50" charset="-128"/>
                <a:ea typeface="Meiryo UI" panose="020B0604030504040204" pitchFamily="50" charset="-128"/>
              </a:rPr>
              <a:t>ページ分量で</a:t>
            </a:r>
            <a:r>
              <a:rPr kumimoji="1" lang="ja-JP" altLang="en-US" sz="2800" dirty="0">
                <a:solidFill>
                  <a:schemeClr val="bg1">
                    <a:lumMod val="50000"/>
                  </a:schemeClr>
                </a:solidFill>
                <a:latin typeface="Meiryo UI" panose="020B0604030504040204" pitchFamily="50" charset="-128"/>
                <a:ea typeface="Meiryo UI" panose="020B0604030504040204" pitchFamily="50" charset="-128"/>
              </a:rPr>
              <a:t>分担しやすく、ただし中身の繋がりに注意</a:t>
            </a:r>
            <a:endParaRPr kumimoji="1" lang="en-US" altLang="ja-JP" sz="2800" dirty="0">
              <a:solidFill>
                <a:schemeClr val="bg1">
                  <a:lumMod val="50000"/>
                </a:schemeClr>
              </a:solidFill>
              <a:latin typeface="Meiryo UI" panose="020B0604030504040204" pitchFamily="50" charset="-128"/>
              <a:ea typeface="Meiryo UI" panose="020B0604030504040204" pitchFamily="50" charset="-128"/>
            </a:endParaRPr>
          </a:p>
          <a:p>
            <a:endParaRPr kumimoji="1" lang="en-US" altLang="ja-JP" sz="2800" dirty="0">
              <a:solidFill>
                <a:schemeClr val="bg1">
                  <a:lumMod val="50000"/>
                </a:schemeClr>
              </a:solidFill>
              <a:latin typeface="Meiryo UI" panose="020B0604030504040204" pitchFamily="50" charset="-128"/>
              <a:ea typeface="Meiryo UI" panose="020B0604030504040204" pitchFamily="50" charset="-128"/>
            </a:endParaRPr>
          </a:p>
          <a:p>
            <a:pPr marL="457200" indent="-457200">
              <a:buFont typeface="Wingdings" panose="05000000000000000000" pitchFamily="2" charset="2"/>
              <a:buChar char="Ø"/>
            </a:pPr>
            <a:r>
              <a:rPr lang="ja-JP" altLang="en-US" sz="3200" dirty="0">
                <a:latin typeface="Meiryo UI" panose="020B0604030504040204" pitchFamily="50" charset="-128"/>
                <a:ea typeface="Meiryo UI" panose="020B0604030504040204" pitchFamily="50" charset="-128"/>
              </a:rPr>
              <a:t>原則として、「節」あたり</a:t>
            </a:r>
            <a:r>
              <a:rPr lang="en-US" altLang="ja-JP" sz="3200" dirty="0">
                <a:latin typeface="Meiryo UI" panose="020B0604030504040204" pitchFamily="50" charset="-128"/>
                <a:ea typeface="Meiryo UI" panose="020B0604030504040204" pitchFamily="50" charset="-128"/>
              </a:rPr>
              <a:t>1</a:t>
            </a:r>
            <a:r>
              <a:rPr lang="ja-JP" altLang="en-US" sz="3200" dirty="0">
                <a:latin typeface="Meiryo UI" panose="020B0604030504040204" pitchFamily="50" charset="-128"/>
                <a:ea typeface="Meiryo UI" panose="020B0604030504040204" pitchFamily="50" charset="-128"/>
              </a:rPr>
              <a:t>～</a:t>
            </a:r>
            <a:r>
              <a:rPr lang="en-US" altLang="ja-JP" sz="3200" dirty="0">
                <a:latin typeface="Meiryo UI" panose="020B0604030504040204" pitchFamily="50" charset="-128"/>
                <a:ea typeface="Meiryo UI" panose="020B0604030504040204" pitchFamily="50" charset="-128"/>
              </a:rPr>
              <a:t>2</a:t>
            </a:r>
            <a:r>
              <a:rPr lang="ja-JP" altLang="en-US" sz="3200" dirty="0">
                <a:latin typeface="Meiryo UI" panose="020B0604030504040204" pitchFamily="50" charset="-128"/>
                <a:ea typeface="Meiryo UI" panose="020B0604030504040204" pitchFamily="50" charset="-128"/>
              </a:rPr>
              <a:t>ページ</a:t>
            </a:r>
            <a:endParaRPr lang="en-US" altLang="ja-JP" sz="3200" dirty="0">
              <a:latin typeface="Meiryo UI" panose="020B0604030504040204" pitchFamily="50" charset="-128"/>
              <a:ea typeface="Meiryo UI" panose="020B0604030504040204" pitchFamily="50" charset="-128"/>
            </a:endParaRPr>
          </a:p>
          <a:p>
            <a:r>
              <a:rPr lang="ja-JP" altLang="en-US" sz="2800" dirty="0">
                <a:latin typeface="Meiryo UI" panose="020B0604030504040204" pitchFamily="50" charset="-128"/>
                <a:ea typeface="Meiryo UI" panose="020B0604030504040204" pitchFamily="50" charset="-128"/>
              </a:rPr>
              <a:t>　　　　</a:t>
            </a:r>
            <a:r>
              <a:rPr lang="en-US" altLang="ja-JP" sz="2800" dirty="0">
                <a:solidFill>
                  <a:schemeClr val="bg1">
                    <a:lumMod val="50000"/>
                  </a:schemeClr>
                </a:solidFill>
                <a:latin typeface="Meiryo UI" panose="020B0604030504040204" pitchFamily="50" charset="-128"/>
                <a:ea typeface="Meiryo UI" panose="020B0604030504040204" pitchFamily="50" charset="-128"/>
              </a:rPr>
              <a:t>100</a:t>
            </a:r>
            <a:r>
              <a:rPr lang="ja-JP" altLang="en-US" sz="2800" dirty="0">
                <a:solidFill>
                  <a:schemeClr val="bg1">
                    <a:lumMod val="50000"/>
                  </a:schemeClr>
                </a:solidFill>
                <a:latin typeface="Meiryo UI" panose="020B0604030504040204" pitchFamily="50" charset="-128"/>
                <a:ea typeface="Meiryo UI" panose="020B0604030504040204" pitchFamily="50" charset="-128"/>
              </a:rPr>
              <a:t>ページの</a:t>
            </a:r>
            <a:r>
              <a:rPr lang="en-US" altLang="ja-JP" sz="2800" dirty="0">
                <a:solidFill>
                  <a:schemeClr val="bg1">
                    <a:lumMod val="50000"/>
                  </a:schemeClr>
                </a:solidFill>
                <a:latin typeface="Meiryo UI" panose="020B0604030504040204" pitchFamily="50" charset="-128"/>
                <a:ea typeface="Meiryo UI" panose="020B0604030504040204" pitchFamily="50" charset="-128"/>
              </a:rPr>
              <a:t>TB</a:t>
            </a:r>
            <a:r>
              <a:rPr lang="ja-JP" altLang="en-US" sz="2800" dirty="0">
                <a:solidFill>
                  <a:schemeClr val="bg1">
                    <a:lumMod val="50000"/>
                  </a:schemeClr>
                </a:solidFill>
                <a:latin typeface="Meiryo UI" panose="020B0604030504040204" pitchFamily="50" charset="-128"/>
                <a:ea typeface="Meiryo UI" panose="020B0604030504040204" pitchFamily="50" charset="-128"/>
              </a:rPr>
              <a:t>→</a:t>
            </a:r>
            <a:r>
              <a:rPr lang="en-US" altLang="ja-JP" sz="2800" dirty="0">
                <a:solidFill>
                  <a:schemeClr val="bg1">
                    <a:lumMod val="50000"/>
                  </a:schemeClr>
                </a:solidFill>
                <a:latin typeface="Meiryo UI" panose="020B0604030504040204" pitchFamily="50" charset="-128"/>
                <a:ea typeface="Meiryo UI" panose="020B0604030504040204" pitchFamily="50" charset="-128"/>
              </a:rPr>
              <a:t>	30</a:t>
            </a:r>
            <a:r>
              <a:rPr lang="ja-JP" altLang="en-US" sz="2800" dirty="0">
                <a:solidFill>
                  <a:schemeClr val="bg1">
                    <a:lumMod val="50000"/>
                  </a:schemeClr>
                </a:solidFill>
                <a:latin typeface="Meiryo UI" panose="020B0604030504040204" pitchFamily="50" charset="-128"/>
                <a:ea typeface="Meiryo UI" panose="020B0604030504040204" pitchFamily="50" charset="-128"/>
              </a:rPr>
              <a:t>ページのまとめ資料（評価・目次除き）をイメージ</a:t>
            </a:r>
            <a:endParaRPr lang="en-US" altLang="ja-JP" sz="2800" dirty="0">
              <a:solidFill>
                <a:schemeClr val="bg1">
                  <a:lumMod val="50000"/>
                </a:schemeClr>
              </a:solidFill>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2"/>
          </p:nvPr>
        </p:nvSpPr>
        <p:spPr/>
        <p:txBody>
          <a:bodyPr/>
          <a:lstStyle/>
          <a:p>
            <a:fld id="{34557CDC-6C54-467F-B2BE-BAF57D84C121}" type="slidenum">
              <a:rPr lang="ja-JP" altLang="en-US" smtClean="0"/>
              <a:pPr/>
              <a:t>12</a:t>
            </a:fld>
            <a:endParaRPr lang="ja-JP" altLang="en-US" dirty="0"/>
          </a:p>
        </p:txBody>
      </p:sp>
    </p:spTree>
    <p:extLst>
      <p:ext uri="{BB962C8B-B14F-4D97-AF65-F5344CB8AC3E}">
        <p14:creationId xmlns:p14="http://schemas.microsoft.com/office/powerpoint/2010/main" val="826425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400" b="1">
                <a:latin typeface="Segoe UI" panose="020B0502040204020203" pitchFamily="34" charset="0"/>
                <a:ea typeface="メイリオ" panose="020B0604030504040204" pitchFamily="50" charset="-128"/>
              </a:rPr>
              <a:t>用語集</a:t>
            </a:r>
            <a:endParaRPr lang="ja-JP" altLang="en-US" sz="2400" b="1" dirty="0">
              <a:latin typeface="Segoe UI" panose="020B0502040204020203" pitchFamily="34" charset="0"/>
              <a:ea typeface="メイリオ" panose="020B0604030504040204" pitchFamily="50" charset="-128"/>
            </a:endParaRPr>
          </a:p>
        </p:txBody>
      </p:sp>
      <p:sp>
        <p:nvSpPr>
          <p:cNvPr id="22" name="テキスト ボックス 21"/>
          <p:cNvSpPr txBox="1"/>
          <p:nvPr/>
        </p:nvSpPr>
        <p:spPr>
          <a:xfrm>
            <a:off x="323851" y="5773121"/>
            <a:ext cx="11492229" cy="646331"/>
          </a:xfrm>
          <a:prstGeom prst="rect">
            <a:avLst/>
          </a:prstGeom>
          <a:solidFill>
            <a:schemeClr val="bg1">
              <a:lumMod val="95000"/>
            </a:schemeClr>
          </a:solidFill>
        </p:spPr>
        <p:txBody>
          <a:bodyPr wrap="square" rtlCol="0">
            <a:spAutoFit/>
          </a:bodyPr>
          <a:lstStyle>
            <a:defPPr>
              <a:defRPr lang="ja-JP"/>
            </a:defPPr>
            <a:lvl1pPr marL="342900" indent="-342900">
              <a:spcBef>
                <a:spcPts val="600"/>
              </a:spcBef>
              <a:buFont typeface="Wingdings" panose="05000000000000000000" pitchFamily="2" charset="2"/>
              <a:buChar char="n"/>
              <a:defRPr sz="2000">
                <a:latin typeface="メイリオ" panose="020B0604030504040204" pitchFamily="50" charset="-128"/>
                <a:ea typeface="メイリオ" panose="020B0604030504040204" pitchFamily="50" charset="-128"/>
              </a:defRPr>
            </a:lvl1pPr>
          </a:lstStyle>
          <a:p>
            <a:r>
              <a:rPr lang="ja-JP" altLang="en-US" dirty="0"/>
              <a:t>関係者で日本語訳または定義を決めるべき用語の候補を、各人、自身の抄訳パートから抽出 ⇒ 作業会関係者間の議論・確認をもって</a:t>
            </a:r>
            <a:r>
              <a:rPr lang="ja-JP" altLang="en-US"/>
              <a:t>最終決定</a:t>
            </a:r>
            <a:endParaRPr lang="en-US" altLang="ja-JP" dirty="0"/>
          </a:p>
        </p:txBody>
      </p:sp>
      <p:sp>
        <p:nvSpPr>
          <p:cNvPr id="4" name="スライド番号プレースホルダー 3"/>
          <p:cNvSpPr>
            <a:spLocks noGrp="1"/>
          </p:cNvSpPr>
          <p:nvPr>
            <p:ph type="sldNum" sz="quarter" idx="12"/>
          </p:nvPr>
        </p:nvSpPr>
        <p:spPr/>
        <p:txBody>
          <a:bodyPr/>
          <a:lstStyle/>
          <a:p>
            <a:fld id="{34557CDC-6C54-467F-B2BE-BAF57D84C121}" type="slidenum">
              <a:rPr lang="ja-JP" altLang="en-US" smtClean="0"/>
              <a:pPr/>
              <a:t>13</a:t>
            </a:fld>
            <a:endParaRPr lang="ja-JP" altLang="en-US" dirty="0"/>
          </a:p>
        </p:txBody>
      </p:sp>
      <p:graphicFrame>
        <p:nvGraphicFramePr>
          <p:cNvPr id="10" name="表 9">
            <a:extLst>
              <a:ext uri="{FF2B5EF4-FFF2-40B4-BE49-F238E27FC236}">
                <a16:creationId xmlns:a16="http://schemas.microsoft.com/office/drawing/2014/main" id="{B42EBC39-842F-48BF-9CCE-908FB9D19621}"/>
              </a:ext>
            </a:extLst>
          </p:cNvPr>
          <p:cNvGraphicFramePr>
            <a:graphicFrameLocks noGrp="1"/>
          </p:cNvGraphicFramePr>
          <p:nvPr>
            <p:extLst>
              <p:ext uri="{D42A27DB-BD31-4B8C-83A1-F6EECF244321}">
                <p14:modId xmlns:p14="http://schemas.microsoft.com/office/powerpoint/2010/main" val="2607392282"/>
              </p:ext>
            </p:extLst>
          </p:nvPr>
        </p:nvGraphicFramePr>
        <p:xfrm>
          <a:off x="323851" y="688521"/>
          <a:ext cx="11438359" cy="2085698"/>
        </p:xfrm>
        <a:graphic>
          <a:graphicData uri="http://schemas.openxmlformats.org/drawingml/2006/table">
            <a:tbl>
              <a:tblPr firstRow="1" bandRow="1">
                <a:tableStyleId>{5C22544A-7EE6-4342-B048-85BDC9FD1C3A}</a:tableStyleId>
              </a:tblPr>
              <a:tblGrid>
                <a:gridCol w="2094230">
                  <a:extLst>
                    <a:ext uri="{9D8B030D-6E8A-4147-A177-3AD203B41FA5}">
                      <a16:colId xmlns:a16="http://schemas.microsoft.com/office/drawing/2014/main" val="20000"/>
                    </a:ext>
                  </a:extLst>
                </a:gridCol>
                <a:gridCol w="2246880">
                  <a:extLst>
                    <a:ext uri="{9D8B030D-6E8A-4147-A177-3AD203B41FA5}">
                      <a16:colId xmlns:a16="http://schemas.microsoft.com/office/drawing/2014/main" val="20001"/>
                    </a:ext>
                  </a:extLst>
                </a:gridCol>
                <a:gridCol w="7097249">
                  <a:extLst>
                    <a:ext uri="{9D8B030D-6E8A-4147-A177-3AD203B41FA5}">
                      <a16:colId xmlns:a16="http://schemas.microsoft.com/office/drawing/2014/main" val="20002"/>
                    </a:ext>
                  </a:extLst>
                </a:gridCol>
              </a:tblGrid>
              <a:tr h="164549">
                <a:tc>
                  <a:txBody>
                    <a:bodyPr/>
                    <a:lstStyle/>
                    <a:p>
                      <a:r>
                        <a:rPr kumimoji="1" lang="ja-JP" altLang="en-US" sz="1600" dirty="0">
                          <a:latin typeface="メイリオ" panose="020B0604030504040204" pitchFamily="50" charset="-128"/>
                          <a:ea typeface="メイリオ" panose="020B0604030504040204" pitchFamily="50" charset="-128"/>
                        </a:rPr>
                        <a:t>英語</a:t>
                      </a:r>
                      <a:endParaRPr kumimoji="1" lang="en-US" altLang="ja-JP" sz="1600" dirty="0">
                        <a:latin typeface="メイリオ" panose="020B0604030504040204" pitchFamily="50" charset="-128"/>
                        <a:ea typeface="メイリオ" panose="020B0604030504040204" pitchFamily="50" charset="-128"/>
                      </a:endParaRPr>
                    </a:p>
                  </a:txBody>
                  <a:tcPr/>
                </a:tc>
                <a:tc>
                  <a:txBody>
                    <a:bodyPr/>
                    <a:lstStyle/>
                    <a:p>
                      <a:r>
                        <a:rPr kumimoji="1" lang="ja-JP" altLang="en-US" sz="1600" dirty="0">
                          <a:latin typeface="メイリオ" panose="020B0604030504040204" pitchFamily="50" charset="-128"/>
                          <a:ea typeface="メイリオ" panose="020B0604030504040204" pitchFamily="50" charset="-128"/>
                        </a:rPr>
                        <a:t>日本語訳 候補</a:t>
                      </a:r>
                    </a:p>
                  </a:txBody>
                  <a:tcPr/>
                </a:tc>
                <a:tc>
                  <a:txBody>
                    <a:bodyPr/>
                    <a:lstStyle/>
                    <a:p>
                      <a:r>
                        <a:rPr kumimoji="1" lang="ja-JP" altLang="en-US" sz="1600" dirty="0">
                          <a:latin typeface="メイリオ" panose="020B0604030504040204" pitchFamily="50" charset="-128"/>
                          <a:ea typeface="メイリオ" panose="020B0604030504040204" pitchFamily="50" charset="-128"/>
                        </a:rPr>
                        <a:t>解説・相談ポイント</a:t>
                      </a:r>
                    </a:p>
                  </a:txBody>
                  <a:tcPr/>
                </a:tc>
                <a:extLst>
                  <a:ext uri="{0D108BD9-81ED-4DB2-BD59-A6C34878D82A}">
                    <a16:rowId xmlns:a16="http://schemas.microsoft.com/office/drawing/2014/main" val="10000"/>
                  </a:ext>
                </a:extLst>
              </a:tr>
              <a:tr h="137130">
                <a:tc>
                  <a:txBody>
                    <a:bodyPr/>
                    <a:lstStyle/>
                    <a:p>
                      <a:r>
                        <a:rPr lang="ja-JP" altLang="en-US" sz="1400" dirty="0"/>
                        <a:t>（例）</a:t>
                      </a:r>
                      <a:r>
                        <a:rPr lang="en-US" altLang="ja-JP" sz="1400" dirty="0"/>
                        <a:t>counterfactual</a:t>
                      </a:r>
                      <a:endParaRPr kumimoji="1" lang="en-US" altLang="ja-JP" sz="1400" dirty="0">
                        <a:latin typeface="メイリオ" panose="020B0604030504040204" pitchFamily="50" charset="-128"/>
                        <a:ea typeface="メイリオ" panose="020B0604030504040204" pitchFamily="50" charset="-128"/>
                      </a:endParaRPr>
                    </a:p>
                  </a:txBody>
                  <a:tcPr/>
                </a:tc>
                <a:tc>
                  <a:txBody>
                    <a:bodyPr/>
                    <a:lstStyle/>
                    <a:p>
                      <a:r>
                        <a:rPr kumimoji="1" lang="ja-JP" altLang="en-US" sz="1400" dirty="0">
                          <a:latin typeface="メイリオ" panose="020B0604030504040204" pitchFamily="50" charset="-128"/>
                          <a:ea typeface="メイリオ" panose="020B0604030504040204" pitchFamily="50" charset="-128"/>
                        </a:rPr>
                        <a:t>反実仮想</a:t>
                      </a:r>
                      <a:endParaRPr kumimoji="1" lang="en-US" altLang="ja-JP" sz="1400" dirty="0">
                        <a:latin typeface="メイリオ" panose="020B0604030504040204" pitchFamily="50" charset="-128"/>
                        <a:ea typeface="メイリオ" panose="020B0604030504040204" pitchFamily="50" charset="-128"/>
                      </a:endParaRPr>
                    </a:p>
                  </a:txBody>
                  <a:tcPr/>
                </a:tc>
                <a:tc>
                  <a:txBody>
                    <a:bodyPr/>
                    <a:lstStyle/>
                    <a:p>
                      <a:r>
                        <a:rPr kumimoji="1" lang="ja-JP" altLang="en-US" sz="1400" dirty="0">
                          <a:latin typeface="メイリオ" panose="020B0604030504040204" pitchFamily="50" charset="-128"/>
                          <a:ea typeface="メイリオ" panose="020B0604030504040204" pitchFamily="50" charset="-128"/>
                        </a:rPr>
                        <a:t>理解しやすい語彙の検討が必要か</a:t>
                      </a:r>
                      <a:endParaRPr kumimoji="1" lang="en-US" altLang="ja-JP" sz="1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1"/>
                  </a:ext>
                </a:extLst>
              </a:tr>
              <a:tr h="463729">
                <a:tc>
                  <a:txBody>
                    <a:bodyPr/>
                    <a:lstStyle/>
                    <a:p>
                      <a:r>
                        <a:rPr lang="ja-JP" altLang="en-US" sz="1400" dirty="0"/>
                        <a:t>（例）</a:t>
                      </a:r>
                      <a:r>
                        <a:rPr lang="en-US" altLang="ja-JP" sz="1400" dirty="0"/>
                        <a:t>forward planning period</a:t>
                      </a:r>
                      <a:endParaRPr kumimoji="1" lang="en-US" altLang="ja-JP" sz="1400" dirty="0">
                        <a:latin typeface="メイリオ" panose="020B0604030504040204" pitchFamily="50" charset="-128"/>
                        <a:ea typeface="メイリオ" panose="020B0604030504040204" pitchFamily="50" charset="-128"/>
                      </a:endParaRPr>
                    </a:p>
                  </a:txBody>
                  <a:tcPr/>
                </a:tc>
                <a:tc>
                  <a:txBody>
                    <a:bodyPr/>
                    <a:lstStyle/>
                    <a:p>
                      <a:endParaRPr kumimoji="1" lang="en-US" altLang="ja-JP" sz="1400" dirty="0">
                        <a:latin typeface="メイリオ" panose="020B0604030504040204" pitchFamily="50" charset="-128"/>
                        <a:ea typeface="メイリオ" panose="020B0604030504040204" pitchFamily="50" charset="-128"/>
                      </a:endParaRPr>
                    </a:p>
                  </a:txBody>
                  <a:tcPr/>
                </a:tc>
                <a:tc>
                  <a:txBody>
                    <a:bodyPr/>
                    <a:lstStyle/>
                    <a:p>
                      <a:r>
                        <a:rPr kumimoji="1" lang="ja-JP" altLang="en-US" sz="1400" dirty="0">
                          <a:latin typeface="メイリオ" panose="020B0604030504040204" pitchFamily="50" charset="-128"/>
                          <a:ea typeface="メイリオ" panose="020B0604030504040204" pitchFamily="50" charset="-128"/>
                        </a:rPr>
                        <a:t>将来計画期間が素直であるが、</a:t>
                      </a:r>
                      <a:r>
                        <a:rPr kumimoji="1" lang="en-US" altLang="ja-JP" sz="1400" dirty="0">
                          <a:latin typeface="メイリオ" panose="020B0604030504040204" pitchFamily="50" charset="-128"/>
                          <a:ea typeface="メイリオ" panose="020B0604030504040204" pitchFamily="50" charset="-128"/>
                        </a:rPr>
                        <a:t>NER</a:t>
                      </a:r>
                      <a:r>
                        <a:rPr kumimoji="1" lang="ja-JP" altLang="en-US" sz="1400" dirty="0">
                          <a:latin typeface="メイリオ" panose="020B0604030504040204" pitchFamily="50" charset="-128"/>
                          <a:ea typeface="メイリオ" panose="020B0604030504040204" pitchFamily="50" charset="-128"/>
                        </a:rPr>
                        <a:t>で指定された計画期間</a:t>
                      </a:r>
                      <a:r>
                        <a:rPr kumimoji="1" lang="en-US" altLang="ja-JP" sz="1400" dirty="0">
                          <a:latin typeface="メイリオ" panose="020B0604030504040204" pitchFamily="50" charset="-128"/>
                          <a:ea typeface="メイリオ" panose="020B0604030504040204" pitchFamily="50" charset="-128"/>
                        </a:rPr>
                        <a:t>5,10</a:t>
                      </a:r>
                      <a:r>
                        <a:rPr kumimoji="1" lang="ja-JP" altLang="en-US" sz="1400" dirty="0">
                          <a:latin typeface="メイリオ" panose="020B0604030504040204" pitchFamily="50" charset="-128"/>
                          <a:ea typeface="メイリオ" panose="020B0604030504040204" pitchFamily="50" charset="-128"/>
                        </a:rPr>
                        <a:t>年を指しており、次の計画期間のほうが適しているか</a:t>
                      </a:r>
                      <a:endParaRPr kumimoji="1" lang="en-US" altLang="ja-JP" sz="1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983974567"/>
                  </a:ext>
                </a:extLst>
              </a:tr>
              <a:tr h="463729">
                <a:tc>
                  <a:txBody>
                    <a:bodyPr/>
                    <a:lstStyle/>
                    <a:p>
                      <a:endParaRPr kumimoji="1" lang="en-US" altLang="ja-JP" sz="1400" dirty="0">
                        <a:latin typeface="メイリオ" panose="020B0604030504040204" pitchFamily="50" charset="-128"/>
                        <a:ea typeface="メイリオ" panose="020B0604030504040204" pitchFamily="50" charset="-128"/>
                      </a:endParaRPr>
                    </a:p>
                  </a:txBody>
                  <a:tcPr/>
                </a:tc>
                <a:tc>
                  <a:txBody>
                    <a:bodyPr/>
                    <a:lstStyle/>
                    <a:p>
                      <a:endParaRPr kumimoji="1" lang="en-US" altLang="ja-JP" sz="1400" dirty="0">
                        <a:latin typeface="メイリオ" panose="020B0604030504040204" pitchFamily="50" charset="-128"/>
                        <a:ea typeface="メイリオ" panose="020B0604030504040204" pitchFamily="50" charset="-128"/>
                      </a:endParaRPr>
                    </a:p>
                  </a:txBody>
                  <a:tcPr/>
                </a:tc>
                <a:tc>
                  <a:txBody>
                    <a:bodyPr/>
                    <a:lstStyle/>
                    <a:p>
                      <a:endParaRPr kumimoji="1" lang="en-US" altLang="ja-JP" sz="1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3"/>
                  </a:ext>
                </a:extLst>
              </a:tr>
              <a:tr h="463729">
                <a:tc>
                  <a:txBody>
                    <a:bodyPr/>
                    <a:lstStyle/>
                    <a:p>
                      <a:endParaRPr kumimoji="1" lang="en-US" altLang="ja-JP" sz="1400" dirty="0">
                        <a:latin typeface="メイリオ" panose="020B0604030504040204" pitchFamily="50" charset="-128"/>
                        <a:ea typeface="メイリオ" panose="020B0604030504040204" pitchFamily="50" charset="-128"/>
                      </a:endParaRPr>
                    </a:p>
                  </a:txBody>
                  <a:tcPr/>
                </a:tc>
                <a:tc>
                  <a:txBody>
                    <a:bodyPr/>
                    <a:lstStyle/>
                    <a:p>
                      <a:endParaRPr kumimoji="1" lang="en-US" altLang="ja-JP" sz="1400" dirty="0">
                        <a:latin typeface="メイリオ" panose="020B0604030504040204" pitchFamily="50" charset="-128"/>
                        <a:ea typeface="メイリオ" panose="020B0604030504040204" pitchFamily="50" charset="-128"/>
                      </a:endParaRPr>
                    </a:p>
                  </a:txBody>
                  <a:tcPr/>
                </a:tc>
                <a:tc>
                  <a:txBody>
                    <a:bodyPr/>
                    <a:lstStyle/>
                    <a:p>
                      <a:endParaRPr kumimoji="1" lang="en-US" altLang="ja-JP" sz="1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4"/>
                  </a:ext>
                </a:extLst>
              </a:tr>
            </a:tbl>
          </a:graphicData>
        </a:graphic>
      </p:graphicFrame>
      <p:graphicFrame>
        <p:nvGraphicFramePr>
          <p:cNvPr id="11" name="表 10">
            <a:extLst>
              <a:ext uri="{FF2B5EF4-FFF2-40B4-BE49-F238E27FC236}">
                <a16:creationId xmlns:a16="http://schemas.microsoft.com/office/drawing/2014/main" id="{B42EBC39-842F-48BF-9CCE-908FB9D19621}"/>
              </a:ext>
            </a:extLst>
          </p:cNvPr>
          <p:cNvGraphicFramePr>
            <a:graphicFrameLocks noGrp="1"/>
          </p:cNvGraphicFramePr>
          <p:nvPr>
            <p:extLst>
              <p:ext uri="{D42A27DB-BD31-4B8C-83A1-F6EECF244321}">
                <p14:modId xmlns:p14="http://schemas.microsoft.com/office/powerpoint/2010/main" val="1633232446"/>
              </p:ext>
            </p:extLst>
          </p:nvPr>
        </p:nvGraphicFramePr>
        <p:xfrm>
          <a:off x="323850" y="2891584"/>
          <a:ext cx="11438360" cy="2457987"/>
        </p:xfrm>
        <a:graphic>
          <a:graphicData uri="http://schemas.openxmlformats.org/drawingml/2006/table">
            <a:tbl>
              <a:tblPr firstRow="1" bandRow="1">
                <a:tableStyleId>{5C22544A-7EE6-4342-B048-85BDC9FD1C3A}</a:tableStyleId>
              </a:tblPr>
              <a:tblGrid>
                <a:gridCol w="2094230">
                  <a:extLst>
                    <a:ext uri="{9D8B030D-6E8A-4147-A177-3AD203B41FA5}">
                      <a16:colId xmlns:a16="http://schemas.microsoft.com/office/drawing/2014/main" val="20000"/>
                    </a:ext>
                  </a:extLst>
                </a:gridCol>
                <a:gridCol w="4672065">
                  <a:extLst>
                    <a:ext uri="{9D8B030D-6E8A-4147-A177-3AD203B41FA5}">
                      <a16:colId xmlns:a16="http://schemas.microsoft.com/office/drawing/2014/main" val="20001"/>
                    </a:ext>
                  </a:extLst>
                </a:gridCol>
                <a:gridCol w="4672065">
                  <a:extLst>
                    <a:ext uri="{9D8B030D-6E8A-4147-A177-3AD203B41FA5}">
                      <a16:colId xmlns:a16="http://schemas.microsoft.com/office/drawing/2014/main" val="20002"/>
                    </a:ext>
                  </a:extLst>
                </a:gridCol>
              </a:tblGrid>
              <a:tr h="164549">
                <a:tc>
                  <a:txBody>
                    <a:bodyPr/>
                    <a:lstStyle/>
                    <a:p>
                      <a:r>
                        <a:rPr kumimoji="1" lang="ja-JP" altLang="en-US" sz="1600" dirty="0">
                          <a:latin typeface="メイリオ" panose="020B0604030504040204" pitchFamily="50" charset="-128"/>
                          <a:ea typeface="メイリオ" panose="020B0604030504040204" pitchFamily="50" charset="-128"/>
                        </a:rPr>
                        <a:t>用語</a:t>
                      </a:r>
                      <a:endParaRPr kumimoji="1" lang="en-US" altLang="ja-JP" sz="1600" dirty="0">
                        <a:latin typeface="メイリオ" panose="020B0604030504040204" pitchFamily="50" charset="-128"/>
                        <a:ea typeface="メイリオ" panose="020B0604030504040204" pitchFamily="50" charset="-128"/>
                      </a:endParaRPr>
                    </a:p>
                  </a:txBody>
                  <a:tcPr/>
                </a:tc>
                <a:tc>
                  <a:txBody>
                    <a:bodyPr/>
                    <a:lstStyle/>
                    <a:p>
                      <a:r>
                        <a:rPr kumimoji="1" lang="ja-JP" altLang="en-US" sz="1600" dirty="0">
                          <a:latin typeface="メイリオ" panose="020B0604030504040204" pitchFamily="50" charset="-128"/>
                          <a:ea typeface="メイリオ" panose="020B0604030504040204" pitchFamily="50" charset="-128"/>
                        </a:rPr>
                        <a:t>定義 候補</a:t>
                      </a:r>
                    </a:p>
                  </a:txBody>
                  <a:tcPr/>
                </a:tc>
                <a:tc>
                  <a:txBody>
                    <a:bodyPr/>
                    <a:lstStyle/>
                    <a:p>
                      <a:r>
                        <a:rPr kumimoji="1" lang="ja-JP" altLang="en-US" sz="1600" dirty="0">
                          <a:latin typeface="メイリオ" panose="020B0604030504040204" pitchFamily="50" charset="-128"/>
                          <a:ea typeface="メイリオ" panose="020B0604030504040204" pitchFamily="50" charset="-128"/>
                        </a:rPr>
                        <a:t>解説・相談ポイント</a:t>
                      </a:r>
                    </a:p>
                  </a:txBody>
                  <a:tcPr/>
                </a:tc>
                <a:extLst>
                  <a:ext uri="{0D108BD9-81ED-4DB2-BD59-A6C34878D82A}">
                    <a16:rowId xmlns:a16="http://schemas.microsoft.com/office/drawing/2014/main" val="10000"/>
                  </a:ext>
                </a:extLst>
              </a:tr>
              <a:tr h="137130">
                <a:tc>
                  <a:txBody>
                    <a:bodyPr/>
                    <a:lstStyle/>
                    <a:p>
                      <a:r>
                        <a:rPr lang="ja-JP" altLang="en-US" sz="1400" dirty="0"/>
                        <a:t>（例）サービスコスト</a:t>
                      </a:r>
                      <a:r>
                        <a:rPr lang="en-US" altLang="ja-JP" sz="1400" dirty="0"/>
                        <a:t>(service cost)</a:t>
                      </a:r>
                    </a:p>
                  </a:txBody>
                  <a:tcPr/>
                </a:tc>
                <a:tc>
                  <a:txBody>
                    <a:bodyPr/>
                    <a:lstStyle/>
                    <a:p>
                      <a:r>
                        <a:rPr kumimoji="1" lang="ja-JP" altLang="en-US" sz="1400" dirty="0">
                          <a:latin typeface="メイリオ" panose="020B0604030504040204" pitchFamily="50" charset="-128"/>
                          <a:ea typeface="メイリオ" panose="020B0604030504040204" pitchFamily="50" charset="-128"/>
                        </a:rPr>
                        <a:t>「従来どおりのビジネス」 の運用コストと保守コスト </a:t>
                      </a:r>
                      <a:r>
                        <a:rPr kumimoji="1" lang="en-US" altLang="ja-JP" sz="1400" dirty="0">
                          <a:latin typeface="メイリオ" panose="020B0604030504040204" pitchFamily="50" charset="-128"/>
                          <a:ea typeface="メイリオ" panose="020B0604030504040204" pitchFamily="50" charset="-128"/>
                        </a:rPr>
                        <a:t>(</a:t>
                      </a:r>
                      <a:r>
                        <a:rPr kumimoji="1" lang="ja-JP" altLang="en-US" sz="1400" dirty="0">
                          <a:latin typeface="メイリオ" panose="020B0604030504040204" pitchFamily="50" charset="-128"/>
                          <a:ea typeface="メイリオ" panose="020B0604030504040204" pitchFamily="50" charset="-128"/>
                        </a:rPr>
                        <a:t>例</a:t>
                      </a:r>
                      <a:r>
                        <a:rPr kumimoji="1" lang="en-US" altLang="ja-JP" sz="1400" dirty="0">
                          <a:latin typeface="メイリオ" panose="020B0604030504040204" pitchFamily="50" charset="-128"/>
                          <a:ea typeface="メイリオ" panose="020B0604030504040204" pitchFamily="50" charset="-128"/>
                        </a:rPr>
                        <a:t>:</a:t>
                      </a:r>
                      <a:r>
                        <a:rPr kumimoji="1" lang="ja-JP" altLang="en-US" sz="1400" dirty="0">
                          <a:latin typeface="メイリオ" panose="020B0604030504040204" pitchFamily="50" charset="-128"/>
                          <a:ea typeface="メイリオ" panose="020B0604030504040204" pitchFamily="50" charset="-128"/>
                        </a:rPr>
                        <a:t>事故復旧や保守</a:t>
                      </a:r>
                      <a:r>
                        <a:rPr kumimoji="1" lang="en-US" altLang="ja-JP" sz="1400" dirty="0">
                          <a:latin typeface="メイリオ" panose="020B0604030504040204" pitchFamily="50" charset="-128"/>
                          <a:ea typeface="メイリオ" panose="020B0604030504040204" pitchFamily="50" charset="-128"/>
                        </a:rPr>
                        <a:t>)</a:t>
                      </a:r>
                      <a:r>
                        <a:rPr kumimoji="1" lang="ja-JP" altLang="en-US" sz="1400" dirty="0">
                          <a:latin typeface="メイリオ" panose="020B0604030504040204" pitchFamily="50" charset="-128"/>
                          <a:ea typeface="メイリオ" panose="020B0604030504040204" pitchFamily="50" charset="-128"/>
                        </a:rPr>
                        <a:t>および特定のサービスに関連するリスクコスト</a:t>
                      </a:r>
                      <a:endParaRPr kumimoji="1" lang="en-US" altLang="ja-JP" sz="1400" dirty="0">
                        <a:latin typeface="メイリオ" panose="020B0604030504040204" pitchFamily="50" charset="-128"/>
                        <a:ea typeface="メイリオ" panose="020B0604030504040204" pitchFamily="50" charset="-128"/>
                      </a:endParaRPr>
                    </a:p>
                  </a:txBody>
                  <a:tcPr/>
                </a:tc>
                <a:tc>
                  <a:txBody>
                    <a:bodyPr/>
                    <a:lstStyle/>
                    <a:p>
                      <a:r>
                        <a:rPr kumimoji="1" lang="ja-JP" altLang="en-US" sz="1400">
                          <a:latin typeface="メイリオ" panose="020B0604030504040204" pitchFamily="50" charset="-128"/>
                          <a:ea typeface="メイリオ" panose="020B0604030504040204" pitchFamily="50" charset="-128"/>
                        </a:rPr>
                        <a:t>リスクのコスト換算も含まれないか、要確認</a:t>
                      </a:r>
                      <a:endParaRPr kumimoji="1" lang="en-US" altLang="ja-JP" sz="1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1"/>
                  </a:ext>
                </a:extLst>
              </a:tr>
              <a:tr h="463729">
                <a:tc>
                  <a:txBody>
                    <a:bodyPr/>
                    <a:lstStyle/>
                    <a:p>
                      <a:endParaRPr kumimoji="1" lang="en-US" altLang="ja-JP" sz="1400" dirty="0">
                        <a:latin typeface="メイリオ" panose="020B0604030504040204" pitchFamily="50" charset="-128"/>
                        <a:ea typeface="メイリオ" panose="020B0604030504040204" pitchFamily="50" charset="-128"/>
                      </a:endParaRPr>
                    </a:p>
                  </a:txBody>
                  <a:tcPr/>
                </a:tc>
                <a:tc>
                  <a:txBody>
                    <a:bodyPr/>
                    <a:lstStyle/>
                    <a:p>
                      <a:endParaRPr kumimoji="1" lang="en-US" altLang="ja-JP" sz="1400" dirty="0">
                        <a:latin typeface="メイリオ" panose="020B0604030504040204" pitchFamily="50" charset="-128"/>
                        <a:ea typeface="メイリオ" panose="020B0604030504040204" pitchFamily="50" charset="-128"/>
                      </a:endParaRPr>
                    </a:p>
                  </a:txBody>
                  <a:tcPr/>
                </a:tc>
                <a:tc>
                  <a:txBody>
                    <a:bodyPr/>
                    <a:lstStyle/>
                    <a:p>
                      <a:endParaRPr kumimoji="1" lang="en-US" altLang="ja-JP" sz="1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983974567"/>
                  </a:ext>
                </a:extLst>
              </a:tr>
              <a:tr h="463729">
                <a:tc>
                  <a:txBody>
                    <a:bodyPr/>
                    <a:lstStyle/>
                    <a:p>
                      <a:endParaRPr kumimoji="1" lang="en-US" altLang="ja-JP" sz="1400" dirty="0">
                        <a:latin typeface="メイリオ" panose="020B0604030504040204" pitchFamily="50" charset="-128"/>
                        <a:ea typeface="メイリオ" panose="020B0604030504040204" pitchFamily="50" charset="-128"/>
                      </a:endParaRPr>
                    </a:p>
                  </a:txBody>
                  <a:tcPr/>
                </a:tc>
                <a:tc>
                  <a:txBody>
                    <a:bodyPr/>
                    <a:lstStyle/>
                    <a:p>
                      <a:endParaRPr kumimoji="1" lang="en-US" altLang="ja-JP" sz="1400" dirty="0">
                        <a:latin typeface="メイリオ" panose="020B0604030504040204" pitchFamily="50" charset="-128"/>
                        <a:ea typeface="メイリオ" panose="020B0604030504040204" pitchFamily="50" charset="-128"/>
                      </a:endParaRPr>
                    </a:p>
                  </a:txBody>
                  <a:tcPr/>
                </a:tc>
                <a:tc>
                  <a:txBody>
                    <a:bodyPr/>
                    <a:lstStyle/>
                    <a:p>
                      <a:endParaRPr kumimoji="1" lang="en-US" altLang="ja-JP" sz="1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3"/>
                  </a:ext>
                </a:extLst>
              </a:tr>
              <a:tr h="463729">
                <a:tc>
                  <a:txBody>
                    <a:bodyPr/>
                    <a:lstStyle/>
                    <a:p>
                      <a:endParaRPr kumimoji="1" lang="en-US" altLang="ja-JP" sz="1400" dirty="0">
                        <a:latin typeface="メイリオ" panose="020B0604030504040204" pitchFamily="50" charset="-128"/>
                        <a:ea typeface="メイリオ" panose="020B0604030504040204" pitchFamily="50" charset="-128"/>
                      </a:endParaRPr>
                    </a:p>
                  </a:txBody>
                  <a:tcPr/>
                </a:tc>
                <a:tc>
                  <a:txBody>
                    <a:bodyPr/>
                    <a:lstStyle/>
                    <a:p>
                      <a:endParaRPr kumimoji="1" lang="en-US" altLang="ja-JP" sz="1400" dirty="0">
                        <a:latin typeface="メイリオ" panose="020B0604030504040204" pitchFamily="50" charset="-128"/>
                        <a:ea typeface="メイリオ" panose="020B0604030504040204" pitchFamily="50" charset="-128"/>
                      </a:endParaRPr>
                    </a:p>
                  </a:txBody>
                  <a:tcPr/>
                </a:tc>
                <a:tc>
                  <a:txBody>
                    <a:bodyPr/>
                    <a:lstStyle/>
                    <a:p>
                      <a:endParaRPr kumimoji="1" lang="en-US" altLang="ja-JP" sz="1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61054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400" b="1" dirty="0">
                <a:latin typeface="Segoe UI" panose="020B0502040204020203" pitchFamily="34" charset="0"/>
                <a:ea typeface="メイリオ" panose="020B0604030504040204" pitchFamily="50" charset="-128"/>
              </a:rPr>
              <a:t>章タイトル</a:t>
            </a:r>
          </a:p>
        </p:txBody>
      </p:sp>
      <p:sp>
        <p:nvSpPr>
          <p:cNvPr id="22" name="テキスト ボックス 21"/>
          <p:cNvSpPr txBox="1"/>
          <p:nvPr/>
        </p:nvSpPr>
        <p:spPr>
          <a:xfrm>
            <a:off x="323851" y="688521"/>
            <a:ext cx="11492229" cy="2139047"/>
          </a:xfrm>
          <a:prstGeom prst="rect">
            <a:avLst/>
          </a:prstGeom>
          <a:solidFill>
            <a:srgbClr val="CBD8D0"/>
          </a:solidFill>
        </p:spPr>
        <p:txBody>
          <a:bodyPr wrap="square" rtlCol="0">
            <a:spAutoFit/>
          </a:bodyPr>
          <a:lstStyle/>
          <a:p>
            <a:r>
              <a:rPr lang="ja-JP" altLang="en-US" dirty="0">
                <a:latin typeface="メイリオ" panose="020B0604030504040204" pitchFamily="50" charset="-128"/>
                <a:ea typeface="メイリオ" panose="020B0604030504040204" pitchFamily="50" charset="-128"/>
              </a:rPr>
              <a:t>主なポイントのスペース（箇条書きで端的にまとめる）</a:t>
            </a:r>
          </a:p>
          <a:p>
            <a:pPr marL="342900" indent="-342900">
              <a:spcBef>
                <a:spcPts val="600"/>
              </a:spcBef>
              <a:buFont typeface="Wingdings" panose="05000000000000000000" pitchFamily="2" charset="2"/>
              <a:buChar char="n"/>
            </a:pPr>
            <a:r>
              <a:rPr lang="ja-JP" altLang="en-US" dirty="0">
                <a:latin typeface="メイリオ" panose="020B0604030504040204" pitchFamily="50" charset="-128"/>
                <a:ea typeface="メイリオ" panose="020B0604030504040204" pitchFamily="50" charset="-128"/>
              </a:rPr>
              <a:t>あああ</a:t>
            </a:r>
            <a:endParaRPr lang="en-US" altLang="ja-JP" dirty="0">
              <a:latin typeface="メイリオ" panose="020B0604030504040204" pitchFamily="50" charset="-128"/>
              <a:ea typeface="メイリオ" panose="020B0604030504040204" pitchFamily="50" charset="-128"/>
            </a:endParaRPr>
          </a:p>
          <a:p>
            <a:pPr marL="800100" lvl="1" indent="-342900">
              <a:spcBef>
                <a:spcPts val="600"/>
              </a:spcBef>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いいい</a:t>
            </a:r>
            <a:endParaRPr lang="en-US" altLang="ja-JP" dirty="0">
              <a:latin typeface="メイリオ" panose="020B0604030504040204" pitchFamily="50" charset="-128"/>
              <a:ea typeface="メイリオ" panose="020B0604030504040204" pitchFamily="50" charset="-128"/>
            </a:endParaRPr>
          </a:p>
          <a:p>
            <a:pPr marL="1257300" lvl="2" indent="-342900">
              <a:spcBef>
                <a:spcPts val="600"/>
              </a:spcBef>
              <a:buFont typeface="Arial" panose="020B0604020202020204" pitchFamily="34" charset="0"/>
              <a:buChar char="•"/>
            </a:pPr>
            <a:r>
              <a:rPr lang="ja-JP" altLang="en-US" dirty="0" err="1">
                <a:latin typeface="メイリオ" panose="020B0604030504040204" pitchFamily="50" charset="-128"/>
                <a:ea typeface="メイリオ" panose="020B0604030504040204" pitchFamily="50" charset="-128"/>
              </a:rPr>
              <a:t>ううう</a:t>
            </a:r>
            <a:endParaRPr lang="en-US" altLang="ja-JP" dirty="0">
              <a:latin typeface="メイリオ" panose="020B0604030504040204" pitchFamily="50" charset="-128"/>
              <a:ea typeface="メイリオ" panose="020B0604030504040204" pitchFamily="50" charset="-128"/>
            </a:endParaRPr>
          </a:p>
          <a:p>
            <a:pPr marL="342900" indent="-342900">
              <a:spcBef>
                <a:spcPts val="600"/>
              </a:spcBef>
              <a:buFont typeface="Wingdings" panose="05000000000000000000" pitchFamily="2" charset="2"/>
              <a:buChar char="n"/>
            </a:pPr>
            <a:r>
              <a:rPr lang="ja-JP" altLang="en-US" dirty="0">
                <a:latin typeface="メイリオ" panose="020B0604030504040204" pitchFamily="50" charset="-128"/>
                <a:ea typeface="メイリオ" panose="020B0604030504040204" pitchFamily="50" charset="-128"/>
              </a:rPr>
              <a:t>え</a:t>
            </a:r>
            <a:r>
              <a:rPr lang="ja-JP" altLang="en-US" dirty="0" err="1">
                <a:latin typeface="メイリオ" panose="020B0604030504040204" pitchFamily="50" charset="-128"/>
                <a:ea typeface="メイリオ" panose="020B0604030504040204" pitchFamily="50" charset="-128"/>
              </a:rPr>
              <a:t>ええ</a:t>
            </a:r>
            <a:endParaRPr lang="en-US" altLang="ja-JP" dirty="0">
              <a:latin typeface="メイリオ" panose="020B0604030504040204" pitchFamily="50" charset="-128"/>
              <a:ea typeface="メイリオ" panose="020B0604030504040204" pitchFamily="50" charset="-128"/>
            </a:endParaRPr>
          </a:p>
          <a:p>
            <a:pPr marL="800100" lvl="1" indent="-342900">
              <a:spcBef>
                <a:spcPts val="600"/>
              </a:spcBef>
              <a:buFont typeface="Wingdings" panose="05000000000000000000" pitchFamily="2" charset="2"/>
              <a:buChar char="Ø"/>
            </a:pPr>
            <a:r>
              <a:rPr lang="ja-JP" altLang="en-US" dirty="0" err="1">
                <a:latin typeface="メイリオ" panose="020B0604030504040204" pitchFamily="50" charset="-128"/>
                <a:ea typeface="メイリオ" panose="020B0604030504040204" pitchFamily="50" charset="-128"/>
              </a:rPr>
              <a:t>おおお</a:t>
            </a:r>
            <a:endParaRPr lang="en-US" altLang="ja-JP"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323851" y="2929864"/>
            <a:ext cx="11492229" cy="3790639"/>
          </a:xfrm>
          <a:prstGeom prst="rect">
            <a:avLst/>
          </a:prstGeom>
          <a:noFill/>
          <a:ln>
            <a:solidFill>
              <a:schemeClr val="accent1"/>
            </a:solidFill>
          </a:ln>
        </p:spPr>
        <p:txBody>
          <a:bodyPr wrap="square" rtlCol="0">
            <a:noAutofit/>
          </a:bodyPr>
          <a:lstStyle/>
          <a:p>
            <a:r>
              <a:rPr lang="ja-JP" altLang="en-US" sz="2000" dirty="0">
                <a:latin typeface="メイリオ" panose="020B0604030504040204" pitchFamily="50" charset="-128"/>
                <a:ea typeface="メイリオ" panose="020B0604030504040204" pitchFamily="50" charset="-128"/>
              </a:rPr>
              <a:t>図やグラフのスペース</a:t>
            </a:r>
            <a:endParaRPr kumimoji="1" lang="ja-JP" altLang="en-US" sz="2000"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2824304" y="1172615"/>
            <a:ext cx="2550698" cy="400110"/>
          </a:xfrm>
          <a:prstGeom prst="rect">
            <a:avLst/>
          </a:prstGeom>
          <a:noFill/>
          <a:ln>
            <a:solidFill>
              <a:schemeClr val="tx1"/>
            </a:solidFill>
          </a:ln>
        </p:spPr>
        <p:txBody>
          <a:bodyPr wrap="none" rtlCol="0">
            <a:spAutoFit/>
          </a:bodyPr>
          <a:lstStyle/>
          <a:p>
            <a:r>
              <a:rPr kumimoji="1" lang="ja-JP" altLang="en-US" sz="2000" dirty="0">
                <a:latin typeface="メイリオ" panose="020B0604030504040204" pitchFamily="50" charset="-128"/>
                <a:ea typeface="メイリオ" panose="020B0604030504040204" pitchFamily="50" charset="-128"/>
              </a:rPr>
              <a:t>メイリオ　</a:t>
            </a:r>
            <a:r>
              <a:rPr kumimoji="1" lang="en-US" altLang="ja-JP" sz="2000" dirty="0">
                <a:latin typeface="メイリオ" panose="020B0604030504040204" pitchFamily="50" charset="-128"/>
                <a:ea typeface="メイリオ" panose="020B0604030504040204" pitchFamily="50" charset="-128"/>
              </a:rPr>
              <a:t>18pt</a:t>
            </a:r>
            <a:r>
              <a:rPr kumimoji="1" lang="ja-JP" altLang="en-US" sz="2000" dirty="0">
                <a:latin typeface="メイリオ" panose="020B0604030504040204" pitchFamily="50" charset="-128"/>
                <a:ea typeface="メイリオ" panose="020B0604030504040204" pitchFamily="50" charset="-128"/>
              </a:rPr>
              <a:t>以上</a:t>
            </a:r>
          </a:p>
        </p:txBody>
      </p:sp>
      <p:sp>
        <p:nvSpPr>
          <p:cNvPr id="7" name="テキスト ボックス 6"/>
          <p:cNvSpPr txBox="1"/>
          <p:nvPr/>
        </p:nvSpPr>
        <p:spPr>
          <a:xfrm>
            <a:off x="5567504" y="1172615"/>
            <a:ext cx="5314275" cy="707886"/>
          </a:xfrm>
          <a:prstGeom prst="rect">
            <a:avLst/>
          </a:prstGeom>
          <a:noFill/>
          <a:ln>
            <a:solidFill>
              <a:schemeClr val="tx1"/>
            </a:solidFill>
          </a:ln>
        </p:spPr>
        <p:txBody>
          <a:bodyPr wrap="none" rtlCol="0">
            <a:spAutoFit/>
          </a:bodyPr>
          <a:lstStyle/>
          <a:p>
            <a:r>
              <a:rPr lang="ja-JP" altLang="en-US" sz="2000" dirty="0">
                <a:latin typeface="メイリオ" panose="020B0604030504040204" pitchFamily="50" charset="-128"/>
                <a:ea typeface="メイリオ" panose="020B0604030504040204" pitchFamily="50" charset="-128"/>
              </a:rPr>
              <a:t>テキストに合わせて図形のサイズを調整する</a:t>
            </a:r>
            <a:endParaRPr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図形内でテキストを折り返す</a:t>
            </a:r>
          </a:p>
        </p:txBody>
      </p:sp>
      <p:sp>
        <p:nvSpPr>
          <p:cNvPr id="8" name="テキスト ボックス 7"/>
          <p:cNvSpPr txBox="1"/>
          <p:nvPr/>
        </p:nvSpPr>
        <p:spPr>
          <a:xfrm>
            <a:off x="2824304" y="1675021"/>
            <a:ext cx="2648482" cy="400110"/>
          </a:xfrm>
          <a:prstGeom prst="rect">
            <a:avLst/>
          </a:prstGeom>
          <a:noFill/>
          <a:ln>
            <a:solidFill>
              <a:schemeClr val="tx1"/>
            </a:solidFill>
          </a:ln>
        </p:spPr>
        <p:txBody>
          <a:bodyPr wrap="none" rtlCol="0">
            <a:spAutoFit/>
          </a:bodyPr>
          <a:lstStyle/>
          <a:p>
            <a:r>
              <a:rPr kumimoji="1" lang="ja-JP" altLang="en-US" sz="2000" dirty="0">
                <a:latin typeface="メイリオ" panose="020B0604030504040204" pitchFamily="50" charset="-128"/>
                <a:ea typeface="メイリオ" panose="020B0604030504040204" pitchFamily="50" charset="-128"/>
              </a:rPr>
              <a:t>行間間隔は段落前</a:t>
            </a:r>
            <a:r>
              <a:rPr kumimoji="1" lang="en-US" altLang="ja-JP" sz="2000" dirty="0">
                <a:latin typeface="メイリオ" panose="020B0604030504040204" pitchFamily="50" charset="-128"/>
                <a:ea typeface="メイリオ" panose="020B0604030504040204" pitchFamily="50" charset="-128"/>
              </a:rPr>
              <a:t>6pt</a:t>
            </a:r>
            <a:endParaRPr kumimoji="1" lang="ja-JP" altLang="en-US" sz="2000" dirty="0">
              <a:latin typeface="メイリオ" panose="020B0604030504040204" pitchFamily="50" charset="-128"/>
              <a:ea typeface="メイリオ" panose="020B0604030504040204" pitchFamily="50" charset="-128"/>
            </a:endParaRPr>
          </a:p>
        </p:txBody>
      </p:sp>
      <p:sp>
        <p:nvSpPr>
          <p:cNvPr id="9" name="テキスト ボックス 8"/>
          <p:cNvSpPr txBox="1"/>
          <p:nvPr/>
        </p:nvSpPr>
        <p:spPr>
          <a:xfrm>
            <a:off x="2824303" y="2360670"/>
            <a:ext cx="7284495" cy="400110"/>
          </a:xfrm>
          <a:prstGeom prst="rect">
            <a:avLst/>
          </a:prstGeom>
          <a:noFill/>
          <a:ln>
            <a:solidFill>
              <a:schemeClr val="tx1"/>
            </a:solidFill>
          </a:ln>
        </p:spPr>
        <p:txBody>
          <a:bodyPr wrap="none" rtlCol="0">
            <a:spAutoFit/>
          </a:bodyPr>
          <a:lstStyle/>
          <a:p>
            <a:r>
              <a:rPr kumimoji="1" lang="ja-JP" altLang="en-US" sz="2000" dirty="0">
                <a:latin typeface="メイリオ" panose="020B0604030504040204" pitchFamily="50" charset="-128"/>
                <a:ea typeface="メイリオ" panose="020B0604030504040204" pitchFamily="50" charset="-128"/>
              </a:rPr>
              <a:t>箇条書き書式は “</a:t>
            </a:r>
            <a:r>
              <a:rPr kumimoji="1" lang="en-US" altLang="ja-JP" sz="2000" dirty="0" err="1">
                <a:latin typeface="メイリオ" panose="020B0604030504040204" pitchFamily="50" charset="-128"/>
                <a:ea typeface="メイリオ" panose="020B0604030504040204" pitchFamily="50" charset="-128"/>
              </a:rPr>
              <a:t>Ctrl+Shift+C</a:t>
            </a:r>
            <a:r>
              <a:rPr lang="ja-JP" altLang="en-US" sz="2000" dirty="0">
                <a:latin typeface="メイリオ" panose="020B0604030504040204" pitchFamily="50" charset="-128"/>
                <a:ea typeface="メイリオ" panose="020B0604030504040204" pitchFamily="50" charset="-128"/>
              </a:rPr>
              <a:t>” と “</a:t>
            </a:r>
            <a:r>
              <a:rPr lang="en-US" altLang="ja-JP" sz="2000" dirty="0" err="1">
                <a:latin typeface="メイリオ" panose="020B0604030504040204" pitchFamily="50" charset="-128"/>
                <a:ea typeface="メイリオ" panose="020B0604030504040204" pitchFamily="50" charset="-128"/>
              </a:rPr>
              <a:t>Ctrl+Shift+V</a:t>
            </a:r>
            <a:r>
              <a:rPr lang="ja-JP" altLang="en-US" sz="2000" dirty="0">
                <a:latin typeface="メイリオ" panose="020B0604030504040204" pitchFamily="50" charset="-128"/>
                <a:ea typeface="メイリオ" panose="020B0604030504040204" pitchFamily="50" charset="-128"/>
              </a:rPr>
              <a:t>” でコピペ</a:t>
            </a:r>
            <a:endParaRPr kumimoji="1" lang="ja-JP" altLang="en-US" sz="20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34557CDC-6C54-467F-B2BE-BAF57D84C121}" type="slidenum">
              <a:rPr lang="ja-JP" altLang="en-US" smtClean="0"/>
              <a:pPr/>
              <a:t>14</a:t>
            </a:fld>
            <a:endParaRPr lang="ja-JP" altLang="en-US" dirty="0"/>
          </a:p>
        </p:txBody>
      </p:sp>
    </p:spTree>
    <p:extLst>
      <p:ext uri="{BB962C8B-B14F-4D97-AF65-F5344CB8AC3E}">
        <p14:creationId xmlns:p14="http://schemas.microsoft.com/office/powerpoint/2010/main" val="2441717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400" b="1" dirty="0">
                <a:latin typeface="Segoe UI" panose="020B0502040204020203" pitchFamily="34" charset="0"/>
                <a:ea typeface="メイリオ" panose="020B0604030504040204" pitchFamily="50" charset="-128"/>
              </a:rPr>
              <a:t>章タイトル</a:t>
            </a:r>
          </a:p>
        </p:txBody>
      </p:sp>
      <p:sp>
        <p:nvSpPr>
          <p:cNvPr id="6" name="テキスト ボックス 5"/>
          <p:cNvSpPr txBox="1"/>
          <p:nvPr/>
        </p:nvSpPr>
        <p:spPr>
          <a:xfrm>
            <a:off x="6697276" y="2822660"/>
            <a:ext cx="5057795" cy="707886"/>
          </a:xfrm>
          <a:prstGeom prst="rect">
            <a:avLst/>
          </a:prstGeom>
          <a:noFill/>
          <a:ln>
            <a:solidFill>
              <a:schemeClr val="tx1"/>
            </a:solidFill>
          </a:ln>
        </p:spPr>
        <p:txBody>
          <a:bodyPr wrap="none" rtlCol="0">
            <a:spAutoFit/>
          </a:bodyPr>
          <a:lstStyle/>
          <a:p>
            <a:r>
              <a:rPr kumimoji="1" lang="ja-JP" altLang="en-US" sz="2000" dirty="0">
                <a:latin typeface="メイリオ" panose="020B0604030504040204" pitchFamily="50" charset="-128"/>
                <a:ea typeface="メイリオ" panose="020B0604030504040204" pitchFamily="50" charset="-128"/>
              </a:rPr>
              <a:t>箇条書きを表にするなどの見やすさを重視</a:t>
            </a:r>
            <a:endParaRPr kumimoji="1"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（リード文はなくてもよい）</a:t>
            </a:r>
            <a:endParaRPr kumimoji="1" lang="ja-JP" altLang="en-US" sz="2000" dirty="0">
              <a:latin typeface="メイリオ" panose="020B0604030504040204" pitchFamily="50" charset="-128"/>
              <a:ea typeface="メイリオ" panose="020B0604030504040204" pitchFamily="50" charset="-128"/>
            </a:endParaRPr>
          </a:p>
        </p:txBody>
      </p:sp>
      <p:graphicFrame>
        <p:nvGraphicFramePr>
          <p:cNvPr id="10" name="表 9"/>
          <p:cNvGraphicFramePr>
            <a:graphicFrameLocks noGrp="1"/>
          </p:cNvGraphicFramePr>
          <p:nvPr>
            <p:extLst>
              <p:ext uri="{D42A27DB-BD31-4B8C-83A1-F6EECF244321}">
                <p14:modId xmlns:p14="http://schemas.microsoft.com/office/powerpoint/2010/main" val="3822352886"/>
              </p:ext>
            </p:extLst>
          </p:nvPr>
        </p:nvGraphicFramePr>
        <p:xfrm>
          <a:off x="323851" y="794911"/>
          <a:ext cx="3120618" cy="2164080"/>
        </p:xfrm>
        <a:graphic>
          <a:graphicData uri="http://schemas.openxmlformats.org/drawingml/2006/table">
            <a:tbl>
              <a:tblPr firstRow="1" bandRow="1">
                <a:tableStyleId>{5C22544A-7EE6-4342-B048-85BDC9FD1C3A}</a:tableStyleId>
              </a:tblPr>
              <a:tblGrid>
                <a:gridCol w="3120618">
                  <a:extLst>
                    <a:ext uri="{9D8B030D-6E8A-4147-A177-3AD203B41FA5}">
                      <a16:colId xmlns:a16="http://schemas.microsoft.com/office/drawing/2014/main" val="20000"/>
                    </a:ext>
                  </a:extLst>
                </a:gridCol>
              </a:tblGrid>
              <a:tr h="267680">
                <a:tc>
                  <a:txBody>
                    <a:bodyPr/>
                    <a:lstStyle/>
                    <a:p>
                      <a:r>
                        <a:rPr kumimoji="1" lang="ja-JP" altLang="en-US" sz="1600" dirty="0">
                          <a:latin typeface="メイリオ" panose="020B0604030504040204" pitchFamily="50" charset="-128"/>
                          <a:ea typeface="メイリオ" panose="020B0604030504040204" pitchFamily="50" charset="-128"/>
                        </a:rPr>
                        <a:t>良好なエンゲージメントの要件</a:t>
                      </a:r>
                    </a:p>
                  </a:txBody>
                  <a:tcPr/>
                </a:tc>
                <a:extLst>
                  <a:ext uri="{0D108BD9-81ED-4DB2-BD59-A6C34878D82A}">
                    <a16:rowId xmlns:a16="http://schemas.microsoft.com/office/drawing/2014/main" val="10000"/>
                  </a:ext>
                </a:extLst>
              </a:tr>
              <a:tr h="296071">
                <a:tc>
                  <a:txBody>
                    <a:bodyPr/>
                    <a:lstStyle/>
                    <a:p>
                      <a:r>
                        <a:rPr kumimoji="1" lang="ja-JP" altLang="en-US" sz="1600" dirty="0">
                          <a:latin typeface="メイリオ" panose="020B0604030504040204" pitchFamily="50" charset="-128"/>
                          <a:ea typeface="メイリオ" panose="020B0604030504040204" pitchFamily="50" charset="-128"/>
                        </a:rPr>
                        <a:t>顧客の視点から始める</a:t>
                      </a:r>
                    </a:p>
                  </a:txBody>
                  <a:tcPr/>
                </a:tc>
                <a:extLst>
                  <a:ext uri="{0D108BD9-81ED-4DB2-BD59-A6C34878D82A}">
                    <a16:rowId xmlns:a16="http://schemas.microsoft.com/office/drawing/2014/main" val="10001"/>
                  </a:ext>
                </a:extLst>
              </a:tr>
              <a:tr h="296071">
                <a:tc>
                  <a:txBody>
                    <a:bodyPr/>
                    <a:lstStyle/>
                    <a:p>
                      <a:r>
                        <a:rPr kumimoji="1" lang="ja-JP" altLang="en-US" sz="1600" dirty="0">
                          <a:latin typeface="メイリオ" panose="020B0604030504040204" pitchFamily="50" charset="-128"/>
                          <a:ea typeface="メイリオ" panose="020B0604030504040204" pitchFamily="50" charset="-128"/>
                        </a:rPr>
                        <a:t>可能な限り事実に基づき、オープンで透明な議論</a:t>
                      </a:r>
                    </a:p>
                  </a:txBody>
                  <a:tcPr/>
                </a:tc>
                <a:extLst>
                  <a:ext uri="{0D108BD9-81ED-4DB2-BD59-A6C34878D82A}">
                    <a16:rowId xmlns:a16="http://schemas.microsoft.com/office/drawing/2014/main" val="10002"/>
                  </a:ext>
                </a:extLst>
              </a:tr>
              <a:tr h="296071">
                <a:tc>
                  <a:txBody>
                    <a:bodyPr/>
                    <a:lstStyle/>
                    <a:p>
                      <a:r>
                        <a:rPr kumimoji="1" lang="ja-JP" altLang="en-US" sz="1600" dirty="0">
                          <a:latin typeface="メイリオ" panose="020B0604030504040204" pitchFamily="50" charset="-128"/>
                          <a:ea typeface="メイリオ" panose="020B0604030504040204" pitchFamily="50" charset="-128"/>
                        </a:rPr>
                        <a:t>問い合わせに対して、タイムリーかつ事実に基づいた対応</a:t>
                      </a:r>
                    </a:p>
                  </a:txBody>
                  <a:tcPr/>
                </a:tc>
                <a:extLst>
                  <a:ext uri="{0D108BD9-81ED-4DB2-BD59-A6C34878D82A}">
                    <a16:rowId xmlns:a16="http://schemas.microsoft.com/office/drawing/2014/main" val="10003"/>
                  </a:ext>
                </a:extLst>
              </a:tr>
              <a:tr h="296071">
                <a:tc>
                  <a:txBody>
                    <a:bodyPr/>
                    <a:lstStyle/>
                    <a:p>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4"/>
                  </a:ext>
                </a:extLst>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457988"/>
              </p:ext>
            </p:extLst>
          </p:nvPr>
        </p:nvGraphicFramePr>
        <p:xfrm>
          <a:off x="323851" y="3283729"/>
          <a:ext cx="5630062" cy="2651760"/>
        </p:xfrm>
        <a:graphic>
          <a:graphicData uri="http://schemas.openxmlformats.org/drawingml/2006/table">
            <a:tbl>
              <a:tblPr firstRow="1" bandRow="1">
                <a:tableStyleId>{5C22544A-7EE6-4342-B048-85BDC9FD1C3A}</a:tableStyleId>
              </a:tblPr>
              <a:tblGrid>
                <a:gridCol w="2815031">
                  <a:extLst>
                    <a:ext uri="{9D8B030D-6E8A-4147-A177-3AD203B41FA5}">
                      <a16:colId xmlns:a16="http://schemas.microsoft.com/office/drawing/2014/main" val="20000"/>
                    </a:ext>
                  </a:extLst>
                </a:gridCol>
                <a:gridCol w="2815031">
                  <a:extLst>
                    <a:ext uri="{9D8B030D-6E8A-4147-A177-3AD203B41FA5}">
                      <a16:colId xmlns:a16="http://schemas.microsoft.com/office/drawing/2014/main" val="20001"/>
                    </a:ext>
                  </a:extLst>
                </a:gridCol>
              </a:tblGrid>
              <a:tr h="267680">
                <a:tc>
                  <a:txBody>
                    <a:bodyPr/>
                    <a:lstStyle/>
                    <a:p>
                      <a:r>
                        <a:rPr kumimoji="1" lang="ja-JP" altLang="en-US" sz="1600" dirty="0">
                          <a:latin typeface="メイリオ" panose="020B0604030504040204" pitchFamily="50" charset="-128"/>
                          <a:ea typeface="メイリオ" panose="020B0604030504040204" pitchFamily="50" charset="-128"/>
                        </a:rPr>
                        <a:t>良好なエンゲージメントの要件</a:t>
                      </a:r>
                    </a:p>
                  </a:txBody>
                  <a:tcPr/>
                </a:tc>
                <a:tc>
                  <a:txBody>
                    <a:bodyPr/>
                    <a:lstStyle/>
                    <a:p>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0"/>
                  </a:ext>
                </a:extLst>
              </a:tr>
              <a:tr h="296071">
                <a:tc>
                  <a:txBody>
                    <a:bodyPr/>
                    <a:lstStyle/>
                    <a:p>
                      <a:r>
                        <a:rPr kumimoji="1" lang="ja-JP" altLang="en-US" sz="1600" dirty="0">
                          <a:latin typeface="メイリオ" panose="020B0604030504040204" pitchFamily="50" charset="-128"/>
                          <a:ea typeface="メイリオ" panose="020B0604030504040204" pitchFamily="50" charset="-128"/>
                        </a:rPr>
                        <a:t>顧客の視点から始める</a:t>
                      </a:r>
                    </a:p>
                  </a:txBody>
                  <a:tcPr/>
                </a:tc>
                <a:tc>
                  <a:txBody>
                    <a:bodyPr/>
                    <a:lstStyle/>
                    <a:p>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1"/>
                  </a:ext>
                </a:extLst>
              </a:tr>
              <a:tr h="296071">
                <a:tc>
                  <a:txBody>
                    <a:bodyPr/>
                    <a:lstStyle/>
                    <a:p>
                      <a:r>
                        <a:rPr kumimoji="1" lang="ja-JP" altLang="en-US" sz="1600" dirty="0">
                          <a:latin typeface="メイリオ" panose="020B0604030504040204" pitchFamily="50" charset="-128"/>
                          <a:ea typeface="メイリオ" panose="020B0604030504040204" pitchFamily="50" charset="-128"/>
                        </a:rPr>
                        <a:t>可能な限り事実に基づき、オープンで透明な議論</a:t>
                      </a:r>
                    </a:p>
                  </a:txBody>
                  <a:tcPr/>
                </a:tc>
                <a:tc>
                  <a:txBody>
                    <a:bodyPr/>
                    <a:lstStyle/>
                    <a:p>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2"/>
                  </a:ext>
                </a:extLst>
              </a:tr>
              <a:tr h="296071">
                <a:tc>
                  <a:txBody>
                    <a:bodyPr/>
                    <a:lstStyle/>
                    <a:p>
                      <a:r>
                        <a:rPr kumimoji="1" lang="ja-JP" altLang="en-US" sz="1600" dirty="0">
                          <a:latin typeface="メイリオ" panose="020B0604030504040204" pitchFamily="50" charset="-128"/>
                          <a:ea typeface="メイリオ" panose="020B0604030504040204" pitchFamily="50" charset="-128"/>
                        </a:rPr>
                        <a:t>問い合わせに対して、タイムリーかつ事実に基づいた対応</a:t>
                      </a:r>
                    </a:p>
                  </a:txBody>
                  <a:tcPr/>
                </a:tc>
                <a:tc>
                  <a:txBody>
                    <a:bodyPr/>
                    <a:lstStyle/>
                    <a:p>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3"/>
                  </a:ext>
                </a:extLst>
              </a:tr>
              <a:tr h="296071">
                <a:tc>
                  <a:txBody>
                    <a:bodyPr/>
                    <a:lstStyle/>
                    <a:p>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4"/>
                  </a:ext>
                </a:extLst>
              </a:tr>
            </a:tbl>
          </a:graphicData>
        </a:graphic>
      </p:graphicFrame>
      <p:sp>
        <p:nvSpPr>
          <p:cNvPr id="4" name="スライド番号プレースホルダー 3"/>
          <p:cNvSpPr>
            <a:spLocks noGrp="1"/>
          </p:cNvSpPr>
          <p:nvPr>
            <p:ph type="sldNum" sz="quarter" idx="12"/>
          </p:nvPr>
        </p:nvSpPr>
        <p:spPr/>
        <p:txBody>
          <a:bodyPr/>
          <a:lstStyle/>
          <a:p>
            <a:fld id="{34557CDC-6C54-467F-B2BE-BAF57D84C121}" type="slidenum">
              <a:rPr lang="ja-JP" altLang="en-US" smtClean="0"/>
              <a:pPr/>
              <a:t>15</a:t>
            </a:fld>
            <a:endParaRPr lang="ja-JP" altLang="en-US" dirty="0"/>
          </a:p>
        </p:txBody>
      </p:sp>
    </p:spTree>
    <p:extLst>
      <p:ext uri="{BB962C8B-B14F-4D97-AF65-F5344CB8AC3E}">
        <p14:creationId xmlns:p14="http://schemas.microsoft.com/office/powerpoint/2010/main" val="2001231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400" b="1" dirty="0">
                <a:latin typeface="Segoe UI" panose="020B0502040204020203" pitchFamily="34" charset="0"/>
                <a:ea typeface="メイリオ" panose="020B0604030504040204" pitchFamily="50" charset="-128"/>
              </a:rPr>
              <a:t>日本とのギャップ、それを踏まえた提言</a:t>
            </a:r>
          </a:p>
        </p:txBody>
      </p:sp>
      <p:sp>
        <p:nvSpPr>
          <p:cNvPr id="7" name="テキスト ボックス 6"/>
          <p:cNvSpPr txBox="1"/>
          <p:nvPr/>
        </p:nvSpPr>
        <p:spPr>
          <a:xfrm>
            <a:off x="323851" y="4650921"/>
            <a:ext cx="11522709" cy="1862048"/>
          </a:xfrm>
          <a:prstGeom prst="rect">
            <a:avLst/>
          </a:prstGeom>
          <a:solidFill>
            <a:schemeClr val="bg1">
              <a:lumMod val="95000"/>
            </a:schemeClr>
          </a:solidFill>
        </p:spPr>
        <p:txBody>
          <a:bodyPr wrap="square" rtlCol="0">
            <a:spAutoFit/>
          </a:bodyPr>
          <a:lstStyle/>
          <a:p>
            <a:pPr marL="342900" indent="-342900">
              <a:spcBef>
                <a:spcPts val="600"/>
              </a:spcBef>
              <a:buFont typeface="Wingdings" panose="05000000000000000000" pitchFamily="2" charset="2"/>
              <a:buChar char="n"/>
            </a:pPr>
            <a:r>
              <a:rPr lang="ja-JP" altLang="en-US" sz="2000" dirty="0">
                <a:latin typeface="メイリオ" panose="020B0604030504040204" pitchFamily="50" charset="-128"/>
                <a:ea typeface="メイリオ" panose="020B0604030504040204" pitchFamily="50" charset="-128"/>
              </a:rPr>
              <a:t>各章で気づいたギャップを書き出し（日本の状況は</a:t>
            </a:r>
            <a:r>
              <a:rPr lang="en-US" altLang="ja-JP" sz="2000" dirty="0">
                <a:latin typeface="メイリオ" panose="020B0604030504040204" pitchFamily="50" charset="-128"/>
                <a:ea typeface="メイリオ" panose="020B0604030504040204" pitchFamily="50" charset="-128"/>
              </a:rPr>
              <a:t>As-</a:t>
            </a:r>
            <a:r>
              <a:rPr lang="en-US" altLang="ja-JP" sz="2000" dirty="0" err="1">
                <a:latin typeface="メイリオ" panose="020B0604030504040204" pitchFamily="50" charset="-128"/>
                <a:ea typeface="メイリオ" panose="020B0604030504040204" pitchFamily="50" charset="-128"/>
              </a:rPr>
              <a:t>Is,To</a:t>
            </a:r>
            <a:r>
              <a:rPr lang="en-US" altLang="ja-JP" sz="2000" dirty="0">
                <a:latin typeface="メイリオ" panose="020B0604030504040204" pitchFamily="50" charset="-128"/>
                <a:ea typeface="メイリオ" panose="020B0604030504040204" pitchFamily="50" charset="-128"/>
              </a:rPr>
              <a:t>-Be</a:t>
            </a:r>
            <a:r>
              <a:rPr lang="ja-JP" altLang="en-US" sz="2000" dirty="0">
                <a:latin typeface="メイリオ" panose="020B0604030504040204" pitchFamily="50" charset="-128"/>
                <a:ea typeface="メイリオ" panose="020B0604030504040204" pitchFamily="50" charset="-128"/>
              </a:rPr>
              <a:t>のいずれを記載しても</a:t>
            </a:r>
            <a:r>
              <a:rPr lang="en-US" altLang="ja-JP" sz="2000" dirty="0">
                <a:latin typeface="メイリオ" panose="020B0604030504040204" pitchFamily="50" charset="-128"/>
                <a:ea typeface="メイリオ" panose="020B0604030504040204" pitchFamily="50" charset="-128"/>
              </a:rPr>
              <a:t>OK</a:t>
            </a:r>
            <a:r>
              <a:rPr lang="ja-JP" altLang="en-US" sz="2000" dirty="0">
                <a:latin typeface="メイリオ" panose="020B0604030504040204" pitchFamily="50" charset="-128"/>
                <a:ea typeface="メイリオ" panose="020B0604030504040204" pitchFamily="50" charset="-128"/>
              </a:rPr>
              <a:t>）</a:t>
            </a:r>
            <a:endParaRPr lang="en-US" altLang="ja-JP" sz="2000" dirty="0">
              <a:latin typeface="メイリオ" panose="020B0604030504040204" pitchFamily="50" charset="-128"/>
              <a:ea typeface="メイリオ" panose="020B0604030504040204" pitchFamily="50" charset="-128"/>
            </a:endParaRPr>
          </a:p>
          <a:p>
            <a:pPr marL="342900" indent="-342900">
              <a:spcBef>
                <a:spcPts val="600"/>
              </a:spcBef>
              <a:buFont typeface="Wingdings" panose="05000000000000000000" pitchFamily="2" charset="2"/>
              <a:buChar char="n"/>
            </a:pPr>
            <a:r>
              <a:rPr lang="ja-JP" altLang="en-US" sz="2000" dirty="0">
                <a:latin typeface="メイリオ" panose="020B0604030504040204" pitchFamily="50" charset="-128"/>
                <a:ea typeface="メイリオ" panose="020B0604030504040204" pitchFamily="50" charset="-128"/>
              </a:rPr>
              <a:t>前述「前提条件」のうち、国土や地理、地政学、需要動向、電源ポートフォリオの違いは対象外</a:t>
            </a:r>
            <a:endParaRPr lang="en-US" altLang="ja-JP" sz="2000" dirty="0">
              <a:latin typeface="メイリオ" panose="020B0604030504040204" pitchFamily="50" charset="-128"/>
              <a:ea typeface="メイリオ" panose="020B0604030504040204" pitchFamily="50" charset="-128"/>
            </a:endParaRPr>
          </a:p>
          <a:p>
            <a:pPr marL="342900" indent="-342900">
              <a:spcBef>
                <a:spcPts val="600"/>
              </a:spcBef>
              <a:buFont typeface="Wingdings" panose="05000000000000000000" pitchFamily="2" charset="2"/>
              <a:buChar char="n"/>
            </a:pPr>
            <a:r>
              <a:rPr lang="ja-JP" altLang="en-US" sz="2000" dirty="0">
                <a:latin typeface="メイリオ" panose="020B0604030504040204" pitchFamily="50" charset="-128"/>
                <a:ea typeface="メイリオ" panose="020B0604030504040204" pitchFamily="50" charset="-128"/>
              </a:rPr>
              <a:t>本当にギャップがあるのか、背景・解説に誤解・過不足がないかは、国内分科会でも議論して、推敲していく前提</a:t>
            </a:r>
            <a:endParaRPr lang="en-US" altLang="ja-JP" sz="2000" dirty="0">
              <a:latin typeface="メイリオ" panose="020B0604030504040204" pitchFamily="50" charset="-128"/>
              <a:ea typeface="メイリオ" panose="020B0604030504040204" pitchFamily="50" charset="-128"/>
            </a:endParaRPr>
          </a:p>
          <a:p>
            <a:pPr marL="342900" indent="-342900">
              <a:spcBef>
                <a:spcPts val="600"/>
              </a:spcBef>
              <a:buFont typeface="Wingdings" panose="05000000000000000000" pitchFamily="2" charset="2"/>
              <a:buChar char="n"/>
            </a:pPr>
            <a:r>
              <a:rPr lang="ja-JP" altLang="en-US" sz="2000" dirty="0">
                <a:latin typeface="メイリオ" panose="020B0604030504040204" pitchFamily="50" charset="-128"/>
                <a:ea typeface="メイリオ" panose="020B0604030504040204" pitchFamily="50" charset="-128"/>
              </a:rPr>
              <a:t>正確性を期したいなどで、消極的なギャップ抽出に陥らないようにする</a:t>
            </a:r>
            <a:endParaRPr lang="en-US" altLang="ja-JP" sz="2000" dirty="0">
              <a:latin typeface="メイリオ" panose="020B0604030504040204" pitchFamily="50" charset="-128"/>
              <a:ea typeface="メイリオ" panose="020B0604030504040204"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1819676194"/>
              </p:ext>
            </p:extLst>
          </p:nvPr>
        </p:nvGraphicFramePr>
        <p:xfrm>
          <a:off x="323851" y="792030"/>
          <a:ext cx="11471909" cy="1584960"/>
        </p:xfrm>
        <a:graphic>
          <a:graphicData uri="http://schemas.openxmlformats.org/drawingml/2006/table">
            <a:tbl>
              <a:tblPr firstCol="1" bandRow="1">
                <a:tableStyleId>{5C22544A-7EE6-4342-B048-85BDC9FD1C3A}</a:tableStyleId>
              </a:tblPr>
              <a:tblGrid>
                <a:gridCol w="1267143">
                  <a:extLst>
                    <a:ext uri="{9D8B030D-6E8A-4147-A177-3AD203B41FA5}">
                      <a16:colId xmlns:a16="http://schemas.microsoft.com/office/drawing/2014/main" val="20000"/>
                    </a:ext>
                  </a:extLst>
                </a:gridCol>
                <a:gridCol w="10204766">
                  <a:extLst>
                    <a:ext uri="{9D8B030D-6E8A-4147-A177-3AD203B41FA5}">
                      <a16:colId xmlns:a16="http://schemas.microsoft.com/office/drawing/2014/main" val="20001"/>
                    </a:ext>
                  </a:extLst>
                </a:gridCol>
              </a:tblGrid>
              <a:tr h="267680">
                <a:tc>
                  <a:txBody>
                    <a:bodyPr/>
                    <a:lstStyle/>
                    <a:p>
                      <a:r>
                        <a:rPr kumimoji="1" lang="ja-JP" altLang="en-US" sz="1600" dirty="0">
                          <a:latin typeface="メイリオ" panose="020B0604030504040204" pitchFamily="50" charset="-128"/>
                          <a:ea typeface="メイリオ" panose="020B0604030504040204" pitchFamily="50" charset="-128"/>
                        </a:rPr>
                        <a:t>レポート</a:t>
                      </a:r>
                    </a:p>
                  </a:txBody>
                  <a:tcPr/>
                </a:tc>
                <a:tc>
                  <a:txBody>
                    <a:bodyPr/>
                    <a:lstStyle/>
                    <a:p>
                      <a:r>
                        <a:rPr kumimoji="1" lang="ja-JP" altLang="en-US" sz="1600" dirty="0">
                          <a:latin typeface="メイリオ" panose="020B0604030504040204" pitchFamily="50" charset="-128"/>
                          <a:ea typeface="メイリオ" panose="020B0604030504040204" pitchFamily="50" charset="-128"/>
                        </a:rPr>
                        <a:t>水素を既設ガスパイプラインに混入するための条件整備が整っている</a:t>
                      </a:r>
                    </a:p>
                  </a:txBody>
                  <a:tcPr/>
                </a:tc>
                <a:extLst>
                  <a:ext uri="{0D108BD9-81ED-4DB2-BD59-A6C34878D82A}">
                    <a16:rowId xmlns:a16="http://schemas.microsoft.com/office/drawing/2014/main" val="10000"/>
                  </a:ext>
                </a:extLst>
              </a:tr>
              <a:tr h="296071">
                <a:tc>
                  <a:txBody>
                    <a:bodyPr/>
                    <a:lstStyle/>
                    <a:p>
                      <a:r>
                        <a:rPr kumimoji="1" lang="ja-JP" altLang="en-US" sz="1600" dirty="0">
                          <a:latin typeface="メイリオ" panose="020B0604030504040204" pitchFamily="50" charset="-128"/>
                          <a:ea typeface="メイリオ" panose="020B0604030504040204" pitchFamily="50" charset="-128"/>
                        </a:rPr>
                        <a:t>日本</a:t>
                      </a:r>
                    </a:p>
                  </a:txBody>
                  <a:tcPr/>
                </a:tc>
                <a:tc>
                  <a:txBody>
                    <a:bodyPr/>
                    <a:lstStyle/>
                    <a:p>
                      <a:r>
                        <a:rPr kumimoji="1" lang="ja-JP" altLang="en-US" sz="1600" dirty="0">
                          <a:latin typeface="メイリオ" panose="020B0604030504040204" pitchFamily="50" charset="-128"/>
                          <a:ea typeface="メイリオ" panose="020B0604030504040204" pitchFamily="50" charset="-128"/>
                        </a:rPr>
                        <a:t>ガスパイプラインへの混入が現状不可とされている</a:t>
                      </a:r>
                    </a:p>
                  </a:txBody>
                  <a:tcPr/>
                </a:tc>
                <a:extLst>
                  <a:ext uri="{0D108BD9-81ED-4DB2-BD59-A6C34878D82A}">
                    <a16:rowId xmlns:a16="http://schemas.microsoft.com/office/drawing/2014/main" val="10001"/>
                  </a:ext>
                </a:extLst>
              </a:tr>
              <a:tr h="296071">
                <a:tc>
                  <a:txBody>
                    <a:bodyPr/>
                    <a:lstStyle/>
                    <a:p>
                      <a:r>
                        <a:rPr kumimoji="1" lang="ja-JP" altLang="en-US" sz="1600" dirty="0">
                          <a:latin typeface="メイリオ" panose="020B0604030504040204" pitchFamily="50" charset="-128"/>
                          <a:ea typeface="メイリオ" panose="020B0604030504040204" pitchFamily="50" charset="-128"/>
                        </a:rPr>
                        <a:t>提言</a:t>
                      </a:r>
                    </a:p>
                  </a:txBody>
                  <a:tcPr/>
                </a:tc>
                <a:tc>
                  <a:txBody>
                    <a:bodyPr/>
                    <a:lstStyle/>
                    <a:p>
                      <a:r>
                        <a:rPr kumimoji="1" lang="ja-JP" altLang="en-US" sz="1600" dirty="0">
                          <a:latin typeface="メイリオ" panose="020B0604030504040204" pitchFamily="50" charset="-128"/>
                          <a:ea typeface="メイリオ" panose="020B0604030504040204" pitchFamily="50" charset="-128"/>
                        </a:rPr>
                        <a:t>既設ガスパイプラインに混入するための条件整備を、□□が進める必要あり</a:t>
                      </a:r>
                    </a:p>
                  </a:txBody>
                  <a:tcPr/>
                </a:tc>
                <a:extLst>
                  <a:ext uri="{0D108BD9-81ED-4DB2-BD59-A6C34878D82A}">
                    <a16:rowId xmlns:a16="http://schemas.microsoft.com/office/drawing/2014/main" val="10002"/>
                  </a:ext>
                </a:extLst>
              </a:tr>
              <a:tr h="296071">
                <a:tc>
                  <a:txBody>
                    <a:bodyPr/>
                    <a:lstStyle/>
                    <a:p>
                      <a:r>
                        <a:rPr kumimoji="1" lang="ja-JP" altLang="en-US" sz="1600" dirty="0">
                          <a:latin typeface="メイリオ" panose="020B0604030504040204" pitchFamily="50" charset="-128"/>
                          <a:ea typeface="メイリオ" panose="020B0604030504040204" pitchFamily="50" charset="-128"/>
                        </a:rPr>
                        <a:t>解説</a:t>
                      </a:r>
                    </a:p>
                  </a:txBody>
                  <a:tcPr/>
                </a:tc>
                <a:tc>
                  <a:txBody>
                    <a:bodyPr/>
                    <a:lstStyle/>
                    <a:p>
                      <a:r>
                        <a:rPr kumimoji="1" lang="ja-JP" altLang="en-US" sz="1600" dirty="0">
                          <a:latin typeface="メイリオ" panose="020B0604030504040204" pitchFamily="50" charset="-128"/>
                          <a:ea typeface="メイリオ" panose="020B0604030504040204" pitchFamily="50" charset="-128"/>
                        </a:rPr>
                        <a:t>本レポートでは、水素のガスパイプラインでの輸送が、エネルギーシステム全体の中で安価なオプションと位置付けられており、エネルギーインフラの最適組合せの結果は、本オプションの有無で大きく変わる</a:t>
                      </a:r>
                    </a:p>
                  </a:txBody>
                  <a:tcPr/>
                </a:tc>
                <a:extLst>
                  <a:ext uri="{0D108BD9-81ED-4DB2-BD59-A6C34878D82A}">
                    <a16:rowId xmlns:a16="http://schemas.microsoft.com/office/drawing/2014/main" val="10003"/>
                  </a:ext>
                </a:extLst>
              </a:tr>
            </a:tbl>
          </a:graphicData>
        </a:graphic>
      </p:graphicFrame>
      <p:sp>
        <p:nvSpPr>
          <p:cNvPr id="4" name="スライド番号プレースホルダー 3"/>
          <p:cNvSpPr>
            <a:spLocks noGrp="1"/>
          </p:cNvSpPr>
          <p:nvPr>
            <p:ph type="sldNum" sz="quarter" idx="12"/>
          </p:nvPr>
        </p:nvSpPr>
        <p:spPr/>
        <p:txBody>
          <a:bodyPr/>
          <a:lstStyle/>
          <a:p>
            <a:fld id="{34557CDC-6C54-467F-B2BE-BAF57D84C121}" type="slidenum">
              <a:rPr lang="ja-JP" altLang="en-US" smtClean="0"/>
              <a:pPr/>
              <a:t>16</a:t>
            </a:fld>
            <a:endParaRPr lang="ja-JP" altLang="en-US" dirty="0"/>
          </a:p>
        </p:txBody>
      </p:sp>
      <p:graphicFrame>
        <p:nvGraphicFramePr>
          <p:cNvPr id="8" name="表 7"/>
          <p:cNvGraphicFramePr>
            <a:graphicFrameLocks noGrp="1"/>
          </p:cNvGraphicFramePr>
          <p:nvPr>
            <p:extLst>
              <p:ext uri="{D42A27DB-BD31-4B8C-83A1-F6EECF244321}">
                <p14:modId xmlns:p14="http://schemas.microsoft.com/office/powerpoint/2010/main" val="1956734324"/>
              </p:ext>
            </p:extLst>
          </p:nvPr>
        </p:nvGraphicFramePr>
        <p:xfrm>
          <a:off x="323850" y="2533401"/>
          <a:ext cx="11471909" cy="1584960"/>
        </p:xfrm>
        <a:graphic>
          <a:graphicData uri="http://schemas.openxmlformats.org/drawingml/2006/table">
            <a:tbl>
              <a:tblPr firstCol="1" bandRow="1">
                <a:tableStyleId>{5C22544A-7EE6-4342-B048-85BDC9FD1C3A}</a:tableStyleId>
              </a:tblPr>
              <a:tblGrid>
                <a:gridCol w="1267143">
                  <a:extLst>
                    <a:ext uri="{9D8B030D-6E8A-4147-A177-3AD203B41FA5}">
                      <a16:colId xmlns:a16="http://schemas.microsoft.com/office/drawing/2014/main" val="20000"/>
                    </a:ext>
                  </a:extLst>
                </a:gridCol>
                <a:gridCol w="10204766">
                  <a:extLst>
                    <a:ext uri="{9D8B030D-6E8A-4147-A177-3AD203B41FA5}">
                      <a16:colId xmlns:a16="http://schemas.microsoft.com/office/drawing/2014/main" val="20001"/>
                    </a:ext>
                  </a:extLst>
                </a:gridCol>
              </a:tblGrid>
              <a:tr h="267680">
                <a:tc>
                  <a:txBody>
                    <a:bodyPr/>
                    <a:lstStyle/>
                    <a:p>
                      <a:r>
                        <a:rPr kumimoji="1" lang="ja-JP" altLang="en-US" sz="1600" dirty="0">
                          <a:latin typeface="メイリオ" panose="020B0604030504040204" pitchFamily="50" charset="-128"/>
                          <a:ea typeface="メイリオ" panose="020B0604030504040204" pitchFamily="50" charset="-128"/>
                        </a:rPr>
                        <a:t>レポート</a:t>
                      </a:r>
                    </a:p>
                  </a:txBody>
                  <a:tcPr/>
                </a:tc>
                <a:tc>
                  <a:txBody>
                    <a:bodyPr/>
                    <a:lstStyle/>
                    <a:p>
                      <a:r>
                        <a:rPr kumimoji="1" lang="ja-JP" altLang="en-US" sz="1600" dirty="0">
                          <a:latin typeface="メイリオ" panose="020B0604030504040204" pitchFamily="50" charset="-128"/>
                          <a:ea typeface="メイリオ" panose="020B0604030504040204" pitchFamily="50" charset="-128"/>
                        </a:rPr>
                        <a:t>〇〇が実効性をもって有効活用できる前提</a:t>
                      </a:r>
                    </a:p>
                  </a:txBody>
                  <a:tcPr/>
                </a:tc>
                <a:extLst>
                  <a:ext uri="{0D108BD9-81ED-4DB2-BD59-A6C34878D82A}">
                    <a16:rowId xmlns:a16="http://schemas.microsoft.com/office/drawing/2014/main" val="10000"/>
                  </a:ext>
                </a:extLst>
              </a:tr>
              <a:tr h="296071">
                <a:tc>
                  <a:txBody>
                    <a:bodyPr/>
                    <a:lstStyle/>
                    <a:p>
                      <a:r>
                        <a:rPr kumimoji="1" lang="ja-JP" altLang="en-US" sz="1600" dirty="0">
                          <a:latin typeface="メイリオ" panose="020B0604030504040204" pitchFamily="50" charset="-128"/>
                          <a:ea typeface="メイリオ" panose="020B0604030504040204" pitchFamily="50" charset="-128"/>
                        </a:rPr>
                        <a:t>日本</a:t>
                      </a:r>
                    </a:p>
                  </a:txBody>
                  <a:tcPr/>
                </a:tc>
                <a:tc>
                  <a:txBody>
                    <a:bodyPr/>
                    <a:lstStyle/>
                    <a:p>
                      <a:r>
                        <a:rPr kumimoji="1" lang="ja-JP" altLang="en-US" sz="1600" dirty="0">
                          <a:latin typeface="メイリオ" panose="020B0604030504040204" pitchFamily="50" charset="-128"/>
                          <a:ea typeface="メイリオ" panose="020B0604030504040204" pitchFamily="50" charset="-128"/>
                        </a:rPr>
                        <a:t>〇〇について実装されておらず、将来の検討課題には挙げられているが、議論の進展、投資実現性が現在は見られていない</a:t>
                      </a:r>
                    </a:p>
                  </a:txBody>
                  <a:tcPr/>
                </a:tc>
                <a:extLst>
                  <a:ext uri="{0D108BD9-81ED-4DB2-BD59-A6C34878D82A}">
                    <a16:rowId xmlns:a16="http://schemas.microsoft.com/office/drawing/2014/main" val="10001"/>
                  </a:ext>
                </a:extLst>
              </a:tr>
              <a:tr h="296071">
                <a:tc>
                  <a:txBody>
                    <a:bodyPr/>
                    <a:lstStyle/>
                    <a:p>
                      <a:r>
                        <a:rPr kumimoji="1" lang="ja-JP" altLang="en-US" sz="1600" dirty="0">
                          <a:latin typeface="メイリオ" panose="020B0604030504040204" pitchFamily="50" charset="-128"/>
                          <a:ea typeface="メイリオ" panose="020B0604030504040204" pitchFamily="50" charset="-128"/>
                        </a:rPr>
                        <a:t>提言</a:t>
                      </a:r>
                    </a:p>
                  </a:txBody>
                  <a:tcPr/>
                </a:tc>
                <a:tc>
                  <a:txBody>
                    <a:bodyPr/>
                    <a:lstStyle/>
                    <a:p>
                      <a:r>
                        <a:rPr kumimoji="1" lang="ja-JP" altLang="en-US" sz="1600" dirty="0">
                          <a:latin typeface="メイリオ" panose="020B0604030504040204" pitchFamily="50" charset="-128"/>
                          <a:ea typeface="メイリオ" panose="020B0604030504040204" pitchFamily="50" charset="-128"/>
                        </a:rPr>
                        <a:t>〇〇が実効性をもって有効活用できるよう、△△の議論を□□が進める必要あり</a:t>
                      </a:r>
                    </a:p>
                  </a:txBody>
                  <a:tcPr/>
                </a:tc>
                <a:extLst>
                  <a:ext uri="{0D108BD9-81ED-4DB2-BD59-A6C34878D82A}">
                    <a16:rowId xmlns:a16="http://schemas.microsoft.com/office/drawing/2014/main" val="10002"/>
                  </a:ext>
                </a:extLst>
              </a:tr>
              <a:tr h="296071">
                <a:tc>
                  <a:txBody>
                    <a:bodyPr/>
                    <a:lstStyle/>
                    <a:p>
                      <a:r>
                        <a:rPr kumimoji="1" lang="ja-JP" altLang="en-US" sz="1600" dirty="0">
                          <a:latin typeface="メイリオ" panose="020B0604030504040204" pitchFamily="50" charset="-128"/>
                          <a:ea typeface="メイリオ" panose="020B0604030504040204" pitchFamily="50" charset="-128"/>
                        </a:rPr>
                        <a:t>解説</a:t>
                      </a:r>
                    </a:p>
                  </a:txBody>
                  <a:tcPr/>
                </a:tc>
                <a:tc>
                  <a:txBody>
                    <a:bodyPr/>
                    <a:lstStyle/>
                    <a:p>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21819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B85748-1E20-3C70-5688-8F85E54FD165}"/>
              </a:ext>
            </a:extLst>
          </p:cNvPr>
          <p:cNvSpPr>
            <a:spLocks noGrp="1"/>
          </p:cNvSpPr>
          <p:nvPr>
            <p:ph type="title"/>
          </p:nvPr>
        </p:nvSpPr>
        <p:spPr/>
        <p:txBody>
          <a:bodyPr/>
          <a:lstStyle/>
          <a:p>
            <a:r>
              <a:rPr kumimoji="1" lang="en-US" altLang="ja-JP" b="1" dirty="0">
                <a:latin typeface="メイリオ" panose="020B0604030504040204" pitchFamily="50" charset="-128"/>
                <a:ea typeface="メイリオ" panose="020B0604030504040204" pitchFamily="50" charset="-128"/>
              </a:rPr>
              <a:t>2.6 </a:t>
            </a:r>
            <a:r>
              <a:rPr kumimoji="1" lang="ja-JP" altLang="en-US" b="1" dirty="0">
                <a:latin typeface="メイリオ" panose="020B0604030504040204" pitchFamily="50" charset="-128"/>
                <a:ea typeface="メイリオ" panose="020B0604030504040204" pitchFamily="50" charset="-128"/>
              </a:rPr>
              <a:t>データセンターと電力網との相互作用</a:t>
            </a:r>
          </a:p>
        </p:txBody>
      </p:sp>
      <p:sp>
        <p:nvSpPr>
          <p:cNvPr id="3" name="テキスト ボックス 2">
            <a:extLst>
              <a:ext uri="{FF2B5EF4-FFF2-40B4-BE49-F238E27FC236}">
                <a16:creationId xmlns:a16="http://schemas.microsoft.com/office/drawing/2014/main" id="{0EC9BADC-2003-5B70-E20A-F62E350FB70F}"/>
              </a:ext>
            </a:extLst>
          </p:cNvPr>
          <p:cNvSpPr txBox="1"/>
          <p:nvPr/>
        </p:nvSpPr>
        <p:spPr>
          <a:xfrm>
            <a:off x="323851" y="688521"/>
            <a:ext cx="11492229" cy="923330"/>
          </a:xfrm>
          <a:prstGeom prst="rect">
            <a:avLst/>
          </a:prstGeom>
          <a:solidFill>
            <a:srgbClr val="CBD8D0"/>
          </a:solidFill>
        </p:spPr>
        <p:txBody>
          <a:bodyPr wrap="square" rtlCol="0">
            <a:spAutoFit/>
          </a:bodyPr>
          <a:lstStyle/>
          <a:p>
            <a:r>
              <a:rPr lang="en-US" altLang="ja-JP" dirty="0">
                <a:latin typeface="メイリオ" panose="020B0604030504040204" pitchFamily="50" charset="-128"/>
                <a:ea typeface="メイリオ" panose="020B0604030504040204" pitchFamily="50" charset="-128"/>
              </a:rPr>
              <a:t>2.6.1 </a:t>
            </a:r>
            <a:r>
              <a:rPr lang="ja-JP" altLang="en-US" dirty="0">
                <a:latin typeface="メイリオ" panose="020B0604030504040204" pitchFamily="50" charset="-128"/>
                <a:ea typeface="メイリオ" panose="020B0604030504040204" pitchFamily="50" charset="-128"/>
              </a:rPr>
              <a:t>データセンターと電力網の接続に遅延のリスクはあるか</a:t>
            </a:r>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n"/>
            </a:pPr>
            <a:r>
              <a:rPr lang="en-US" altLang="ja-JP" dirty="0">
                <a:latin typeface="メイリオ" panose="020B0604030504040204" pitchFamily="50" charset="-128"/>
                <a:ea typeface="メイリオ" panose="020B0604030504040204" pitchFamily="50" charset="-128"/>
              </a:rPr>
              <a:t>DC</a:t>
            </a:r>
            <a:r>
              <a:rPr lang="ja-JP" altLang="en-US" dirty="0">
                <a:latin typeface="メイリオ" panose="020B0604030504040204" pitchFamily="50" charset="-128"/>
                <a:ea typeface="メイリオ" panose="020B0604030504040204" pitchFamily="50" charset="-128"/>
              </a:rPr>
              <a:t>の容量の世界的な拡大は、需要が増加している地域で電力網の接続待ち行列を起こしている。</a:t>
            </a:r>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n"/>
            </a:pPr>
            <a:r>
              <a:rPr lang="ja-JP" altLang="en-US" dirty="0">
                <a:latin typeface="メイリオ" panose="020B0604030504040204" pitchFamily="50" charset="-128"/>
                <a:ea typeface="メイリオ" panose="020B0604030504040204" pitchFamily="50" charset="-128"/>
              </a:rPr>
              <a:t>一部の地域では、滞留している</a:t>
            </a:r>
          </a:p>
        </p:txBody>
      </p:sp>
    </p:spTree>
    <p:extLst>
      <p:ext uri="{BB962C8B-B14F-4D97-AF65-F5344CB8AC3E}">
        <p14:creationId xmlns:p14="http://schemas.microsoft.com/office/powerpoint/2010/main" val="3095476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a:xfrm>
            <a:off x="323850" y="-86601"/>
            <a:ext cx="11471909" cy="727763"/>
          </a:xfrm>
          <a:prstGeom prst="rect">
            <a:avLst/>
          </a:prstGeom>
        </p:spPr>
        <p:txBody>
          <a:bodyPr vert="horz" wrap="square" lIns="91440" tIns="45720" rIns="91440" bIns="45720" rtlCol="0" anchor="t" anchorCtr="0">
            <a:spAutoFit/>
          </a:bodyPr>
          <a:lstStyle>
            <a:lvl1pPr algn="l" defTabSz="685800" rtl="0" eaLnBrk="1" latinLnBrk="0" hangingPunct="1">
              <a:lnSpc>
                <a:spcPct val="90000"/>
              </a:lnSpc>
              <a:spcBef>
                <a:spcPct val="0"/>
              </a:spcBef>
              <a:buNone/>
              <a:defRPr kumimoji="1" sz="2100" kern="1200">
                <a:solidFill>
                  <a:schemeClr val="accent1"/>
                </a:solidFill>
                <a:latin typeface="ＭＳ Ｐゴシック" panose="020B0600070205080204" pitchFamily="50" charset="-128"/>
                <a:ea typeface="ＭＳ Ｐゴシック" panose="020B0600070205080204" pitchFamily="50" charset="-128"/>
                <a:cs typeface="+mj-cs"/>
              </a:defRPr>
            </a:lvl1pPr>
          </a:lstStyle>
          <a:p>
            <a:pPr>
              <a:lnSpc>
                <a:spcPct val="150000"/>
              </a:lnSpc>
              <a:spcBef>
                <a:spcPts val="0"/>
              </a:spcBef>
            </a:pPr>
            <a:r>
              <a:rPr lang="ja-JP" altLang="en-US" sz="3200" b="1" dirty="0">
                <a:latin typeface="Meiryo UI" panose="020B0604030504040204" pitchFamily="50" charset="-128"/>
                <a:ea typeface="Meiryo UI" panose="020B0604030504040204" pitchFamily="50" charset="-128"/>
              </a:rPr>
              <a:t>抄訳レポート</a:t>
            </a:r>
          </a:p>
        </p:txBody>
      </p:sp>
      <p:sp>
        <p:nvSpPr>
          <p:cNvPr id="5" name="テキスト ボックス 4"/>
          <p:cNvSpPr txBox="1"/>
          <p:nvPr/>
        </p:nvSpPr>
        <p:spPr>
          <a:xfrm>
            <a:off x="323850" y="820601"/>
            <a:ext cx="11471910" cy="907941"/>
          </a:xfrm>
          <a:prstGeom prst="rect">
            <a:avLst/>
          </a:prstGeom>
          <a:noFill/>
        </p:spPr>
        <p:txBody>
          <a:bodyPr wrap="square" rtlCol="0">
            <a:spAutoFit/>
          </a:bodyPr>
          <a:lstStyle/>
          <a:p>
            <a:pPr marL="342900" indent="-342900">
              <a:spcBef>
                <a:spcPts val="600"/>
              </a:spcBef>
              <a:buFont typeface="Wingdings" panose="05000000000000000000" pitchFamily="2" charset="2"/>
              <a:buChar char="n"/>
            </a:pPr>
            <a:r>
              <a:rPr lang="ja-JP" altLang="en-US" sz="2400">
                <a:solidFill>
                  <a:schemeClr val="accent1"/>
                </a:solidFill>
                <a:latin typeface="メイリオ" panose="020B0604030504040204" pitchFamily="50" charset="-128"/>
                <a:ea typeface="メイリオ" panose="020B0604030504040204" pitchFamily="50" charset="-128"/>
              </a:rPr>
              <a:t>抄訳対象</a:t>
            </a:r>
            <a:endParaRPr lang="en-US" altLang="ja-JP" sz="2400">
              <a:solidFill>
                <a:schemeClr val="accent1"/>
              </a:solidFill>
              <a:latin typeface="メイリオ" panose="020B0604030504040204" pitchFamily="50" charset="-128"/>
              <a:ea typeface="メイリオ" panose="020B0604030504040204" pitchFamily="50" charset="-128"/>
            </a:endParaRPr>
          </a:p>
          <a:p>
            <a:pPr marL="800100" lvl="1" indent="-342900">
              <a:spcBef>
                <a:spcPts val="600"/>
              </a:spcBef>
              <a:buFont typeface="Wingdings" panose="05000000000000000000" pitchFamily="2" charset="2"/>
              <a:buChar char="Ø"/>
            </a:pPr>
            <a:r>
              <a:rPr lang="en-US" altLang="ja-JP" sz="2400">
                <a:solidFill>
                  <a:schemeClr val="accent1"/>
                </a:solidFill>
                <a:latin typeface="メイリオ" panose="020B0604030504040204" pitchFamily="50" charset="-128"/>
                <a:ea typeface="メイリオ" panose="020B0604030504040204" pitchFamily="50" charset="-128"/>
              </a:rPr>
              <a:t>Energy</a:t>
            </a:r>
            <a:r>
              <a:rPr lang="ja-JP" altLang="en-US" sz="2400">
                <a:solidFill>
                  <a:schemeClr val="accent1"/>
                </a:solidFill>
                <a:latin typeface="メイリオ" panose="020B0604030504040204" pitchFamily="50" charset="-128"/>
                <a:ea typeface="メイリオ" panose="020B0604030504040204" pitchFamily="50" charset="-128"/>
              </a:rPr>
              <a:t> </a:t>
            </a:r>
            <a:r>
              <a:rPr lang="en-US" altLang="ja-JP" sz="2400">
                <a:solidFill>
                  <a:schemeClr val="accent1"/>
                </a:solidFill>
                <a:latin typeface="メイリオ" panose="020B0604030504040204" pitchFamily="50" charset="-128"/>
                <a:ea typeface="メイリオ" panose="020B0604030504040204" pitchFamily="50" charset="-128"/>
              </a:rPr>
              <a:t>and AI</a:t>
            </a:r>
            <a:r>
              <a:rPr lang="ja-JP" altLang="en-US" sz="2400">
                <a:solidFill>
                  <a:schemeClr val="accent1"/>
                </a:solidFill>
                <a:latin typeface="メイリオ" panose="020B0604030504040204" pitchFamily="50" charset="-128"/>
                <a:ea typeface="メイリオ" panose="020B0604030504040204" pitchFamily="50" charset="-128"/>
              </a:rPr>
              <a:t>（</a:t>
            </a:r>
            <a:r>
              <a:rPr lang="en-US" altLang="ja-JP" sz="2400">
                <a:solidFill>
                  <a:schemeClr val="accent1"/>
                </a:solidFill>
                <a:latin typeface="メイリオ" panose="020B0604030504040204" pitchFamily="50" charset="-128"/>
                <a:ea typeface="メイリオ" panose="020B0604030504040204" pitchFamily="50" charset="-128"/>
              </a:rPr>
              <a:t>IEA,</a:t>
            </a:r>
            <a:r>
              <a:rPr lang="ja-JP" altLang="en-US" sz="2400">
                <a:solidFill>
                  <a:schemeClr val="accent1"/>
                </a:solidFill>
                <a:latin typeface="メイリオ" panose="020B0604030504040204" pitchFamily="50" charset="-128"/>
                <a:ea typeface="メイリオ" panose="020B0604030504040204" pitchFamily="50" charset="-128"/>
              </a:rPr>
              <a:t> </a:t>
            </a:r>
            <a:r>
              <a:rPr lang="en-US" altLang="ja-JP" sz="2400">
                <a:solidFill>
                  <a:schemeClr val="accent1"/>
                </a:solidFill>
                <a:latin typeface="メイリオ" panose="020B0604030504040204" pitchFamily="50" charset="-128"/>
                <a:ea typeface="メイリオ" panose="020B0604030504040204" pitchFamily="50" charset="-128"/>
              </a:rPr>
              <a:t>2025</a:t>
            </a:r>
            <a:r>
              <a:rPr lang="ja-JP" altLang="en-US" sz="2400">
                <a:solidFill>
                  <a:schemeClr val="accent1"/>
                </a:solidFill>
                <a:latin typeface="メイリオ" panose="020B0604030504040204" pitchFamily="50" charset="-128"/>
                <a:ea typeface="メイリオ" panose="020B0604030504040204" pitchFamily="50" charset="-128"/>
              </a:rPr>
              <a:t>）</a:t>
            </a:r>
            <a:endParaRPr lang="en-US" altLang="ja-JP" sz="2400">
              <a:solidFill>
                <a:schemeClr val="accent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99110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400" b="1" dirty="0">
                <a:latin typeface="Segoe UI" panose="020B0502040204020203" pitchFamily="34" charset="0"/>
                <a:ea typeface="メイリオ" panose="020B0604030504040204" pitchFamily="50" charset="-128"/>
              </a:rPr>
              <a:t>評価</a:t>
            </a:r>
          </a:p>
        </p:txBody>
      </p:sp>
      <p:sp>
        <p:nvSpPr>
          <p:cNvPr id="4" name="スライド番号プレースホルダー 3"/>
          <p:cNvSpPr>
            <a:spLocks noGrp="1"/>
          </p:cNvSpPr>
          <p:nvPr>
            <p:ph type="sldNum" sz="quarter" idx="12"/>
          </p:nvPr>
        </p:nvSpPr>
        <p:spPr/>
        <p:txBody>
          <a:bodyPr/>
          <a:lstStyle/>
          <a:p>
            <a:fld id="{34557CDC-6C54-467F-B2BE-BAF57D84C121}" type="slidenum">
              <a:rPr lang="ja-JP" altLang="en-US" smtClean="0"/>
              <a:pPr/>
              <a:t>3</a:t>
            </a:fld>
            <a:endParaRPr lang="ja-JP" altLang="en-US" dirty="0"/>
          </a:p>
        </p:txBody>
      </p:sp>
      <p:sp>
        <p:nvSpPr>
          <p:cNvPr id="13" name="角丸四角形吹き出し 12"/>
          <p:cNvSpPr/>
          <p:nvPr/>
        </p:nvSpPr>
        <p:spPr>
          <a:xfrm>
            <a:off x="7904480" y="5699759"/>
            <a:ext cx="1798320" cy="950377"/>
          </a:xfrm>
          <a:prstGeom prst="wedgeRoundRectCallout">
            <a:avLst>
              <a:gd name="adj1" fmla="val 7981"/>
              <a:gd name="adj2" fmla="val -759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t>抄訳終わってから、参加者全員で決める</a:t>
            </a:r>
          </a:p>
        </p:txBody>
      </p:sp>
      <p:graphicFrame>
        <p:nvGraphicFramePr>
          <p:cNvPr id="6" name="オブジェクト 5"/>
          <p:cNvGraphicFramePr>
            <a:graphicFrameLocks noChangeAspect="1"/>
          </p:cNvGraphicFramePr>
          <p:nvPr>
            <p:extLst>
              <p:ext uri="{D42A27DB-BD31-4B8C-83A1-F6EECF244321}">
                <p14:modId xmlns:p14="http://schemas.microsoft.com/office/powerpoint/2010/main" val="2099728313"/>
              </p:ext>
            </p:extLst>
          </p:nvPr>
        </p:nvGraphicFramePr>
        <p:xfrm>
          <a:off x="323851" y="839393"/>
          <a:ext cx="10922068" cy="4495718"/>
        </p:xfrm>
        <a:graphic>
          <a:graphicData uri="http://schemas.openxmlformats.org/presentationml/2006/ole">
            <mc:AlternateContent xmlns:mc="http://schemas.openxmlformats.org/markup-compatibility/2006">
              <mc:Choice xmlns:v="urn:schemas-microsoft-com:vml" Requires="v">
                <p:oleObj name="ワークシート" r:id="rId3" imgW="6995373" imgH="2880360" progId="Excel.Sheet.12">
                  <p:embed/>
                </p:oleObj>
              </mc:Choice>
              <mc:Fallback>
                <p:oleObj name="ワークシート" r:id="rId3" imgW="6995373" imgH="2880360" progId="Excel.Sheet.12">
                  <p:embed/>
                  <p:pic>
                    <p:nvPicPr>
                      <p:cNvPr id="0" name=""/>
                      <p:cNvPicPr/>
                      <p:nvPr/>
                    </p:nvPicPr>
                    <p:blipFill>
                      <a:blip r:embed="rId4"/>
                      <a:stretch>
                        <a:fillRect/>
                      </a:stretch>
                    </p:blipFill>
                    <p:spPr>
                      <a:xfrm>
                        <a:off x="323851" y="839393"/>
                        <a:ext cx="10922068" cy="4495718"/>
                      </a:xfrm>
                      <a:prstGeom prst="rect">
                        <a:avLst/>
                      </a:prstGeom>
                    </p:spPr>
                  </p:pic>
                </p:oleObj>
              </mc:Fallback>
            </mc:AlternateContent>
          </a:graphicData>
        </a:graphic>
      </p:graphicFrame>
    </p:spTree>
    <p:extLst>
      <p:ext uri="{BB962C8B-B14F-4D97-AF65-F5344CB8AC3E}">
        <p14:creationId xmlns:p14="http://schemas.microsoft.com/office/powerpoint/2010/main" val="236020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400" b="1" dirty="0">
                <a:latin typeface="Segoe UI" panose="020B0502040204020203" pitchFamily="34" charset="0"/>
                <a:ea typeface="メイリオ" panose="020B0604030504040204" pitchFamily="50" charset="-128"/>
              </a:rPr>
              <a:t>評価</a:t>
            </a:r>
          </a:p>
        </p:txBody>
      </p:sp>
      <p:sp>
        <p:nvSpPr>
          <p:cNvPr id="4" name="スライド番号プレースホルダー 3"/>
          <p:cNvSpPr>
            <a:spLocks noGrp="1"/>
          </p:cNvSpPr>
          <p:nvPr>
            <p:ph type="sldNum" sz="quarter" idx="12"/>
          </p:nvPr>
        </p:nvSpPr>
        <p:spPr/>
        <p:txBody>
          <a:bodyPr/>
          <a:lstStyle/>
          <a:p>
            <a:fld id="{34557CDC-6C54-467F-B2BE-BAF57D84C121}" type="slidenum">
              <a:rPr lang="ja-JP" altLang="en-US" smtClean="0"/>
              <a:pPr/>
              <a:t>4</a:t>
            </a:fld>
            <a:endParaRPr lang="ja-JP" altLang="en-US" dirty="0"/>
          </a:p>
        </p:txBody>
      </p:sp>
      <p:sp>
        <p:nvSpPr>
          <p:cNvPr id="10" name="角丸四角形吹き出し 9"/>
          <p:cNvSpPr/>
          <p:nvPr/>
        </p:nvSpPr>
        <p:spPr>
          <a:xfrm>
            <a:off x="7904480" y="5699759"/>
            <a:ext cx="1798320" cy="950377"/>
          </a:xfrm>
          <a:prstGeom prst="wedgeRoundRectCallout">
            <a:avLst>
              <a:gd name="adj1" fmla="val 7981"/>
              <a:gd name="adj2" fmla="val -759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t>抄訳終わってから、参加者全員で決める</a:t>
            </a:r>
          </a:p>
        </p:txBody>
      </p:sp>
      <p:graphicFrame>
        <p:nvGraphicFramePr>
          <p:cNvPr id="7" name="オブジェクト 6"/>
          <p:cNvGraphicFramePr>
            <a:graphicFrameLocks noChangeAspect="1"/>
          </p:cNvGraphicFramePr>
          <p:nvPr>
            <p:extLst>
              <p:ext uri="{D42A27DB-BD31-4B8C-83A1-F6EECF244321}">
                <p14:modId xmlns:p14="http://schemas.microsoft.com/office/powerpoint/2010/main" val="3959897825"/>
              </p:ext>
            </p:extLst>
          </p:nvPr>
        </p:nvGraphicFramePr>
        <p:xfrm>
          <a:off x="323851" y="895516"/>
          <a:ext cx="11059494" cy="4361332"/>
        </p:xfrm>
        <a:graphic>
          <a:graphicData uri="http://schemas.openxmlformats.org/presentationml/2006/ole">
            <mc:AlternateContent xmlns:mc="http://schemas.openxmlformats.org/markup-compatibility/2006">
              <mc:Choice xmlns:v="urn:schemas-microsoft-com:vml" Requires="v">
                <p:oleObj name="ワークシート" r:id="rId3" imgW="6743594" imgH="2659349" progId="Excel.Sheet.12">
                  <p:embed/>
                </p:oleObj>
              </mc:Choice>
              <mc:Fallback>
                <p:oleObj name="ワークシート" r:id="rId3" imgW="6743594" imgH="2659349" progId="Excel.Sheet.12">
                  <p:embed/>
                  <p:pic>
                    <p:nvPicPr>
                      <p:cNvPr id="0" name=""/>
                      <p:cNvPicPr/>
                      <p:nvPr/>
                    </p:nvPicPr>
                    <p:blipFill>
                      <a:blip r:embed="rId4"/>
                      <a:stretch>
                        <a:fillRect/>
                      </a:stretch>
                    </p:blipFill>
                    <p:spPr>
                      <a:xfrm>
                        <a:off x="323851" y="895516"/>
                        <a:ext cx="11059494" cy="4361332"/>
                      </a:xfrm>
                      <a:prstGeom prst="rect">
                        <a:avLst/>
                      </a:prstGeom>
                    </p:spPr>
                  </p:pic>
                </p:oleObj>
              </mc:Fallback>
            </mc:AlternateContent>
          </a:graphicData>
        </a:graphic>
      </p:graphicFrame>
    </p:spTree>
    <p:extLst>
      <p:ext uri="{BB962C8B-B14F-4D97-AF65-F5344CB8AC3E}">
        <p14:creationId xmlns:p14="http://schemas.microsoft.com/office/powerpoint/2010/main" val="1147886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400" b="1" dirty="0">
                <a:latin typeface="Segoe UI" panose="020B0502040204020203" pitchFamily="34" charset="0"/>
                <a:ea typeface="メイリオ" panose="020B0604030504040204" pitchFamily="50" charset="-128"/>
              </a:rPr>
              <a:t>目次</a:t>
            </a:r>
            <a:r>
              <a:rPr lang="ja-JP" altLang="en-US" sz="2400" b="1">
                <a:latin typeface="Segoe UI" panose="020B0502040204020203" pitchFamily="34" charset="0"/>
                <a:ea typeface="メイリオ" panose="020B0604030504040204" pitchFamily="50" charset="-128"/>
              </a:rPr>
              <a:t>と分担：</a:t>
            </a:r>
            <a:r>
              <a:rPr lang="en-US" altLang="ja-JP" sz="2400" b="1">
                <a:latin typeface="Segoe UI" panose="020B0502040204020203" pitchFamily="34" charset="0"/>
                <a:ea typeface="メイリオ" panose="020B0604030504040204" pitchFamily="50" charset="-128"/>
              </a:rPr>
              <a:t>AI and Energy</a:t>
            </a:r>
            <a:endParaRPr lang="ja-JP" altLang="en-US" sz="2400" b="1" dirty="0">
              <a:latin typeface="Segoe UI" panose="020B0502040204020203" pitchFamily="34" charset="0"/>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34557CDC-6C54-467F-B2BE-BAF57D84C121}" type="slidenum">
              <a:rPr lang="ja-JP" altLang="en-US" smtClean="0"/>
              <a:pPr/>
              <a:t>5</a:t>
            </a:fld>
            <a:endParaRPr lang="ja-JP" altLang="en-US" dirty="0"/>
          </a:p>
        </p:txBody>
      </p:sp>
      <p:graphicFrame>
        <p:nvGraphicFramePr>
          <p:cNvPr id="22" name="表 21"/>
          <p:cNvGraphicFramePr>
            <a:graphicFrameLocks noGrp="1"/>
          </p:cNvGraphicFramePr>
          <p:nvPr>
            <p:extLst>
              <p:ext uri="{D42A27DB-BD31-4B8C-83A1-F6EECF244321}">
                <p14:modId xmlns:p14="http://schemas.microsoft.com/office/powerpoint/2010/main" val="3167895357"/>
              </p:ext>
            </p:extLst>
          </p:nvPr>
        </p:nvGraphicFramePr>
        <p:xfrm>
          <a:off x="323849" y="794911"/>
          <a:ext cx="11471910" cy="4693920"/>
        </p:xfrm>
        <a:graphic>
          <a:graphicData uri="http://schemas.openxmlformats.org/drawingml/2006/table">
            <a:tbl>
              <a:tblPr bandRow="1">
                <a:tableStyleId>{5C22544A-7EE6-4342-B048-85BDC9FD1C3A}</a:tableStyleId>
              </a:tblPr>
              <a:tblGrid>
                <a:gridCol w="9582151">
                  <a:extLst>
                    <a:ext uri="{9D8B030D-6E8A-4147-A177-3AD203B41FA5}">
                      <a16:colId xmlns:a16="http://schemas.microsoft.com/office/drawing/2014/main" val="20000"/>
                    </a:ext>
                  </a:extLst>
                </a:gridCol>
                <a:gridCol w="1889759">
                  <a:extLst>
                    <a:ext uri="{9D8B030D-6E8A-4147-A177-3AD203B41FA5}">
                      <a16:colId xmlns:a16="http://schemas.microsoft.com/office/drawing/2014/main" val="20001"/>
                    </a:ext>
                  </a:extLst>
                </a:gridCol>
              </a:tblGrid>
              <a:tr h="267680">
                <a:tc>
                  <a:txBody>
                    <a:bodyPr/>
                    <a:lstStyle/>
                    <a:p>
                      <a:r>
                        <a:rPr kumimoji="1" lang="ja-JP" altLang="en-US" sz="1600">
                          <a:latin typeface="メイリオ" panose="020B0604030504040204" pitchFamily="50" charset="-128"/>
                          <a:ea typeface="メイリオ" panose="020B0604030504040204" pitchFamily="50" charset="-128"/>
                        </a:rPr>
                        <a:t>序文・謝辞</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1600">
                          <a:solidFill>
                            <a:schemeClr val="tx1"/>
                          </a:solidFill>
                          <a:latin typeface="メイリオ" panose="020B0604030504040204" pitchFamily="50" charset="-128"/>
                          <a:ea typeface="メイリオ" panose="020B0604030504040204" pitchFamily="50" charset="-128"/>
                        </a:rPr>
                        <a:t>①</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0"/>
                  </a:ext>
                </a:extLst>
              </a:tr>
              <a:tr h="296071">
                <a:tc>
                  <a:txBody>
                    <a:bodyPr/>
                    <a:lstStyle/>
                    <a:p>
                      <a:r>
                        <a:rPr kumimoji="1" lang="ja-JP" altLang="en-US" sz="1600">
                          <a:latin typeface="メイリオ" panose="020B0604030504040204" pitchFamily="50" charset="-128"/>
                          <a:ea typeface="メイリオ" panose="020B0604030504040204" pitchFamily="50" charset="-128"/>
                        </a:rPr>
                        <a:t>要旨</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a:latin typeface="メイリオ" panose="020B0604030504040204" pitchFamily="50" charset="-128"/>
                          <a:ea typeface="メイリオ" panose="020B0604030504040204" pitchFamily="50" charset="-128"/>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1"/>
                  </a:ext>
                </a:extLst>
              </a:tr>
              <a:tr h="296071">
                <a:tc>
                  <a:txBody>
                    <a:bodyPr/>
                    <a:lstStyle/>
                    <a:p>
                      <a:r>
                        <a:rPr kumimoji="1" lang="en-US" altLang="ja-JP" sz="1600">
                          <a:latin typeface="メイリオ" panose="020B0604030504040204" pitchFamily="50" charset="-128"/>
                          <a:ea typeface="メイリオ" panose="020B0604030504040204" pitchFamily="50" charset="-128"/>
                        </a:rPr>
                        <a:t>1.</a:t>
                      </a:r>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AI</a:t>
                      </a:r>
                      <a:r>
                        <a:rPr kumimoji="1" lang="ja-JP" altLang="en-US" sz="1600">
                          <a:latin typeface="メイリオ" panose="020B0604030504040204" pitchFamily="50" charset="-128"/>
                          <a:ea typeface="メイリオ" panose="020B0604030504040204" pitchFamily="50" charset="-128"/>
                        </a:rPr>
                        <a:t>の台頭とエネルギーとの関係</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1600">
                          <a:latin typeface="メイリオ" panose="020B0604030504040204" pitchFamily="50" charset="-128"/>
                          <a:ea typeface="メイリオ" panose="020B0604030504040204" pitchFamily="50" charset="-128"/>
                        </a:rPr>
                        <a:t>②</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2"/>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1.1</a:t>
                      </a:r>
                      <a:r>
                        <a:rPr kumimoji="1" lang="ja-JP" altLang="en-US" sz="1600">
                          <a:latin typeface="メイリオ" panose="020B0604030504040204" pitchFamily="50" charset="-128"/>
                          <a:ea typeface="メイリオ" panose="020B0604030504040204" pitchFamily="50" charset="-128"/>
                        </a:rPr>
                        <a:t> 緒言</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3"/>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1.2</a:t>
                      </a:r>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AI</a:t>
                      </a:r>
                      <a:r>
                        <a:rPr kumimoji="1" lang="ja-JP" altLang="en-US" sz="1600">
                          <a:latin typeface="メイリオ" panose="020B0604030504040204" pitchFamily="50" charset="-128"/>
                          <a:ea typeface="メイリオ" panose="020B0604030504040204" pitchFamily="50" charset="-128"/>
                        </a:rPr>
                        <a:t>の台頭</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4"/>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1.2.1</a:t>
                      </a:r>
                      <a:r>
                        <a:rPr kumimoji="1" lang="ja-JP" altLang="en-US" sz="1600">
                          <a:latin typeface="メイリオ" panose="020B0604030504040204" pitchFamily="50" charset="-128"/>
                          <a:ea typeface="メイリオ" panose="020B0604030504040204" pitchFamily="50" charset="-128"/>
                        </a:rPr>
                        <a:t> 金融市場で高まる期待</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5"/>
                  </a:ext>
                </a:extLst>
              </a:tr>
              <a:tr h="29607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1.2.2</a:t>
                      </a:r>
                      <a:r>
                        <a:rPr kumimoji="1" lang="ja-JP" altLang="en-US" sz="1600">
                          <a:latin typeface="メイリオ" panose="020B0604030504040204" pitchFamily="50" charset="-128"/>
                          <a:ea typeface="メイリオ" panose="020B0604030504040204" pitchFamily="50" charset="-128"/>
                        </a:rPr>
                        <a:t> 家庭や企業は</a:t>
                      </a:r>
                      <a:r>
                        <a:rPr kumimoji="1" lang="en-US" altLang="ja-JP" sz="1600">
                          <a:latin typeface="メイリオ" panose="020B0604030504040204" pitchFamily="50" charset="-128"/>
                          <a:ea typeface="メイリオ" panose="020B0604030504040204" pitchFamily="50" charset="-128"/>
                        </a:rPr>
                        <a:t>AI</a:t>
                      </a:r>
                      <a:r>
                        <a:rPr kumimoji="1" lang="ja-JP" altLang="en-US" sz="1600">
                          <a:latin typeface="メイリオ" panose="020B0604030504040204" pitchFamily="50" charset="-128"/>
                          <a:ea typeface="メイリオ" panose="020B0604030504040204" pitchFamily="50" charset="-128"/>
                        </a:rPr>
                        <a:t>をどのように使っているのか</a:t>
                      </a: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6"/>
                  </a:ext>
                </a:extLst>
              </a:tr>
              <a:tr h="29607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1.3</a:t>
                      </a:r>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AI</a:t>
                      </a:r>
                      <a:r>
                        <a:rPr kumimoji="1" lang="ja-JP" altLang="en-US" sz="1600">
                          <a:latin typeface="メイリオ" panose="020B0604030504040204" pitchFamily="50" charset="-128"/>
                          <a:ea typeface="メイリオ" panose="020B0604030504040204" pitchFamily="50" charset="-128"/>
                        </a:rPr>
                        <a:t>とは</a:t>
                      </a: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7"/>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1.3.1</a:t>
                      </a:r>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AI</a:t>
                      </a:r>
                      <a:r>
                        <a:rPr kumimoji="1" lang="ja-JP" altLang="en-US" sz="1600">
                          <a:latin typeface="メイリオ" panose="020B0604030504040204" pitchFamily="50" charset="-128"/>
                          <a:ea typeface="メイリオ" panose="020B0604030504040204" pitchFamily="50" charset="-128"/>
                        </a:rPr>
                        <a:t>の種類</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8"/>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1.3.2</a:t>
                      </a:r>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AI</a:t>
                      </a:r>
                      <a:r>
                        <a:rPr kumimoji="1" lang="ja-JP" altLang="en-US" sz="1600">
                          <a:latin typeface="メイリオ" panose="020B0604030504040204" pitchFamily="50" charset="-128"/>
                          <a:ea typeface="メイリオ" panose="020B0604030504040204" pitchFamily="50" charset="-128"/>
                        </a:rPr>
                        <a:t>のサプライチェーン</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9"/>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1.3.3</a:t>
                      </a:r>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AI</a:t>
                      </a:r>
                      <a:r>
                        <a:rPr kumimoji="1" lang="ja-JP" altLang="en-US" sz="1600">
                          <a:latin typeface="メイリオ" panose="020B0604030504040204" pitchFamily="50" charset="-128"/>
                          <a:ea typeface="メイリオ" panose="020B0604030504040204" pitchFamily="50" charset="-128"/>
                        </a:rPr>
                        <a:t>インフラの種類</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10"/>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1.3.4</a:t>
                      </a:r>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AI</a:t>
                      </a:r>
                      <a:r>
                        <a:rPr kumimoji="1" lang="ja-JP" altLang="en-US" sz="1600">
                          <a:latin typeface="メイリオ" panose="020B0604030504040204" pitchFamily="50" charset="-128"/>
                          <a:ea typeface="メイリオ" panose="020B0604030504040204" pitchFamily="50" charset="-128"/>
                        </a:rPr>
                        <a:t>はどのくらいの能力があるか、測定できるか</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11"/>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1.4</a:t>
                      </a:r>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AI</a:t>
                      </a:r>
                      <a:r>
                        <a:rPr kumimoji="1" lang="ja-JP" altLang="en-US" sz="1600">
                          <a:latin typeface="メイリオ" panose="020B0604030504040204" pitchFamily="50" charset="-128"/>
                          <a:ea typeface="メイリオ" panose="020B0604030504040204" pitchFamily="50" charset="-128"/>
                        </a:rPr>
                        <a:t>のためのエネルギーとエネルギーのための</a:t>
                      </a:r>
                      <a:r>
                        <a:rPr kumimoji="1" lang="en-US" altLang="ja-JP" sz="1600">
                          <a:latin typeface="メイリオ" panose="020B0604030504040204" pitchFamily="50" charset="-128"/>
                          <a:ea typeface="メイリオ" panose="020B0604030504040204" pitchFamily="50" charset="-128"/>
                        </a:rPr>
                        <a:t>AI</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1600">
                          <a:latin typeface="メイリオ" panose="020B0604030504040204" pitchFamily="50" charset="-128"/>
                          <a:ea typeface="メイリオ" panose="020B0604030504040204" pitchFamily="50" charset="-128"/>
                        </a:rPr>
                        <a:t>③</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12"/>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1.4.1</a:t>
                      </a:r>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AI</a:t>
                      </a:r>
                      <a:r>
                        <a:rPr kumimoji="1" lang="ja-JP" altLang="en-US" sz="1600">
                          <a:latin typeface="メイリオ" panose="020B0604030504040204" pitchFamily="50" charset="-128"/>
                          <a:ea typeface="メイリオ" panose="020B0604030504040204" pitchFamily="50" charset="-128"/>
                        </a:rPr>
                        <a:t>モデルのライフサイクルとエネルギー消費</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966994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400" b="1" dirty="0">
                <a:latin typeface="Segoe UI" panose="020B0502040204020203" pitchFamily="34" charset="0"/>
                <a:ea typeface="メイリオ" panose="020B0604030504040204" pitchFamily="50" charset="-128"/>
              </a:rPr>
              <a:t>目次</a:t>
            </a:r>
            <a:r>
              <a:rPr lang="ja-JP" altLang="en-US" sz="2400" b="1">
                <a:latin typeface="Segoe UI" panose="020B0502040204020203" pitchFamily="34" charset="0"/>
                <a:ea typeface="メイリオ" panose="020B0604030504040204" pitchFamily="50" charset="-128"/>
              </a:rPr>
              <a:t>と分担：</a:t>
            </a:r>
            <a:r>
              <a:rPr lang="en-US" altLang="ja-JP" sz="2400" b="1">
                <a:latin typeface="Segoe UI" panose="020B0502040204020203" pitchFamily="34" charset="0"/>
                <a:ea typeface="メイリオ" panose="020B0604030504040204" pitchFamily="50" charset="-128"/>
              </a:rPr>
              <a:t>AI and Energy</a:t>
            </a:r>
            <a:endParaRPr lang="ja-JP" altLang="en-US" sz="2400" b="1" dirty="0">
              <a:latin typeface="Segoe UI" panose="020B0502040204020203" pitchFamily="34" charset="0"/>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34557CDC-6C54-467F-B2BE-BAF57D84C121}" type="slidenum">
              <a:rPr lang="ja-JP" altLang="en-US" smtClean="0"/>
              <a:pPr/>
              <a:t>6</a:t>
            </a:fld>
            <a:endParaRPr lang="ja-JP" altLang="en-US" dirty="0"/>
          </a:p>
        </p:txBody>
      </p:sp>
      <p:graphicFrame>
        <p:nvGraphicFramePr>
          <p:cNvPr id="22" name="表 21"/>
          <p:cNvGraphicFramePr>
            <a:graphicFrameLocks noGrp="1"/>
          </p:cNvGraphicFramePr>
          <p:nvPr>
            <p:extLst>
              <p:ext uri="{D42A27DB-BD31-4B8C-83A1-F6EECF244321}">
                <p14:modId xmlns:p14="http://schemas.microsoft.com/office/powerpoint/2010/main" val="3423753354"/>
              </p:ext>
            </p:extLst>
          </p:nvPr>
        </p:nvGraphicFramePr>
        <p:xfrm>
          <a:off x="323849" y="794911"/>
          <a:ext cx="11471910" cy="5364480"/>
        </p:xfrm>
        <a:graphic>
          <a:graphicData uri="http://schemas.openxmlformats.org/drawingml/2006/table">
            <a:tbl>
              <a:tblPr bandRow="1">
                <a:tableStyleId>{5C22544A-7EE6-4342-B048-85BDC9FD1C3A}</a:tableStyleId>
              </a:tblPr>
              <a:tblGrid>
                <a:gridCol w="9582151">
                  <a:extLst>
                    <a:ext uri="{9D8B030D-6E8A-4147-A177-3AD203B41FA5}">
                      <a16:colId xmlns:a16="http://schemas.microsoft.com/office/drawing/2014/main" val="20000"/>
                    </a:ext>
                  </a:extLst>
                </a:gridCol>
                <a:gridCol w="1889759">
                  <a:extLst>
                    <a:ext uri="{9D8B030D-6E8A-4147-A177-3AD203B41FA5}">
                      <a16:colId xmlns:a16="http://schemas.microsoft.com/office/drawing/2014/main" val="20001"/>
                    </a:ext>
                  </a:extLst>
                </a:gridCol>
              </a:tblGrid>
              <a:tr h="267680">
                <a:tc>
                  <a:txBody>
                    <a:bodyPr/>
                    <a:lstStyle/>
                    <a:p>
                      <a:r>
                        <a:rPr kumimoji="1" lang="en-US" altLang="ja-JP" sz="1600">
                          <a:latin typeface="メイリオ" panose="020B0604030504040204" pitchFamily="50" charset="-128"/>
                          <a:ea typeface="メイリオ" panose="020B0604030504040204" pitchFamily="50" charset="-128"/>
                        </a:rPr>
                        <a:t>2.</a:t>
                      </a:r>
                      <a:r>
                        <a:rPr kumimoji="1" lang="ja-JP" altLang="en-US" sz="1600">
                          <a:latin typeface="メイリオ" panose="020B0604030504040204" pitchFamily="50" charset="-128"/>
                          <a:ea typeface="メイリオ" panose="020B0604030504040204" pitchFamily="50" charset="-128"/>
                        </a:rPr>
                        <a:t> エネルギー</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1600">
                          <a:solidFill>
                            <a:schemeClr val="tx1"/>
                          </a:solidFill>
                          <a:latin typeface="メイリオ" panose="020B0604030504040204" pitchFamily="50" charset="-128"/>
                          <a:ea typeface="メイリオ" panose="020B0604030504040204" pitchFamily="50" charset="-128"/>
                        </a:rPr>
                        <a:t>④</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0"/>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2.1</a:t>
                      </a:r>
                      <a:r>
                        <a:rPr kumimoji="1" lang="ja-JP" altLang="en-US" sz="1600">
                          <a:latin typeface="メイリオ" panose="020B0604030504040204" pitchFamily="50" charset="-128"/>
                          <a:ea typeface="メイリオ" panose="020B0604030504040204" pitchFamily="50" charset="-128"/>
                        </a:rPr>
                        <a:t> はじめに</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1"/>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2.1.1</a:t>
                      </a:r>
                      <a:r>
                        <a:rPr kumimoji="1" lang="ja-JP" altLang="en-US" sz="1600">
                          <a:latin typeface="メイリオ" panose="020B0604030504040204" pitchFamily="50" charset="-128"/>
                          <a:ea typeface="メイリオ" panose="020B0604030504040204" pitchFamily="50" charset="-128"/>
                        </a:rPr>
                        <a:t> ケース</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2"/>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2.1.2 </a:t>
                      </a:r>
                      <a:r>
                        <a:rPr kumimoji="1" lang="ja-JP" altLang="en-US" sz="1600">
                          <a:latin typeface="メイリオ" panose="020B0604030504040204" pitchFamily="50" charset="-128"/>
                          <a:ea typeface="メイリオ" panose="020B0604030504040204" pitchFamily="50" charset="-128"/>
                        </a:rPr>
                        <a:t>主な定義と概念</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3"/>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2.2</a:t>
                      </a:r>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DC</a:t>
                      </a:r>
                      <a:r>
                        <a:rPr kumimoji="1" lang="ja-JP" altLang="en-US" sz="1600">
                          <a:latin typeface="メイリオ" panose="020B0604030504040204" pitchFamily="50" charset="-128"/>
                          <a:ea typeface="メイリオ" panose="020B0604030504040204" pitchFamily="50" charset="-128"/>
                        </a:rPr>
                        <a:t>の電力消費量</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a:latin typeface="メイリオ" panose="020B0604030504040204" pitchFamily="50" charset="-128"/>
                          <a:ea typeface="メイリオ" panose="020B0604030504040204" pitchFamily="50" charset="-128"/>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4"/>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2.2.1</a:t>
                      </a:r>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DC</a:t>
                      </a:r>
                      <a:r>
                        <a:rPr kumimoji="1" lang="ja-JP" altLang="en-US" sz="1600">
                          <a:latin typeface="メイリオ" panose="020B0604030504040204" pitchFamily="50" charset="-128"/>
                          <a:ea typeface="メイリオ" panose="020B0604030504040204" pitchFamily="50" charset="-128"/>
                        </a:rPr>
                        <a:t>の電力消費量の履歴</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5"/>
                  </a:ext>
                </a:extLst>
              </a:tr>
              <a:tr h="29607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2.3</a:t>
                      </a:r>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DC</a:t>
                      </a:r>
                      <a:r>
                        <a:rPr kumimoji="1" lang="ja-JP" altLang="en-US" sz="1600">
                          <a:latin typeface="メイリオ" panose="020B0604030504040204" pitchFamily="50" charset="-128"/>
                          <a:ea typeface="メイリオ" panose="020B0604030504040204" pitchFamily="50" charset="-128"/>
                        </a:rPr>
                        <a:t>の電力消費量の見通し</a:t>
                      </a:r>
                    </a:p>
                  </a:txBody>
                  <a:tcPr/>
                </a:tc>
                <a:tc>
                  <a:txBody>
                    <a:bodyPr/>
                    <a:lstStyle/>
                    <a:p>
                      <a:pPr algn="ctr"/>
                      <a:r>
                        <a:rPr kumimoji="1" lang="ja-JP" altLang="en-US"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⑤</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6"/>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2.3.1</a:t>
                      </a:r>
                      <a:r>
                        <a:rPr kumimoji="1" lang="ja-JP" altLang="en-US" sz="1600">
                          <a:latin typeface="メイリオ" panose="020B0604030504040204" pitchFamily="50" charset="-128"/>
                          <a:ea typeface="メイリオ" panose="020B0604030504040204" pitchFamily="50" charset="-128"/>
                        </a:rPr>
                        <a:t> 基本ケースの見通し</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7"/>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2.3.2</a:t>
                      </a:r>
                      <a:r>
                        <a:rPr kumimoji="1" lang="ja-JP" altLang="en-US" sz="1600">
                          <a:latin typeface="メイリオ" panose="020B0604030504040204" pitchFamily="50" charset="-128"/>
                          <a:ea typeface="メイリオ" panose="020B0604030504040204" pitchFamily="50" charset="-128"/>
                        </a:rPr>
                        <a:t> センシティビティケースの見通し</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8"/>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2.4</a:t>
                      </a:r>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ICT</a:t>
                      </a:r>
                      <a:r>
                        <a:rPr kumimoji="1" lang="ja-JP" altLang="en-US" sz="1600">
                          <a:latin typeface="メイリオ" panose="020B0604030504040204" pitchFamily="50" charset="-128"/>
                          <a:ea typeface="メイリオ" panose="020B0604030504040204" pitchFamily="50" charset="-128"/>
                        </a:rPr>
                        <a:t>分野のエネルギー利用における</a:t>
                      </a:r>
                      <a:r>
                        <a:rPr kumimoji="1" lang="en-US" altLang="ja-JP" sz="1600">
                          <a:latin typeface="メイリオ" panose="020B0604030504040204" pitchFamily="50" charset="-128"/>
                          <a:ea typeface="メイリオ" panose="020B0604030504040204" pitchFamily="50" charset="-128"/>
                        </a:rPr>
                        <a:t>AI</a:t>
                      </a:r>
                      <a:r>
                        <a:rPr kumimoji="1" lang="ja-JP" altLang="en-US" sz="1600">
                          <a:latin typeface="メイリオ" panose="020B0604030504040204" pitchFamily="50" charset="-128"/>
                          <a:ea typeface="メイリオ" panose="020B0604030504040204" pitchFamily="50" charset="-128"/>
                        </a:rPr>
                        <a:t>の意義</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9"/>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2.4.1</a:t>
                      </a:r>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AI</a:t>
                      </a:r>
                      <a:r>
                        <a:rPr kumimoji="1" lang="ja-JP" altLang="en-US" sz="1600">
                          <a:latin typeface="メイリオ" panose="020B0604030504040204" pitchFamily="50" charset="-128"/>
                          <a:ea typeface="メイリオ" panose="020B0604030504040204" pitchFamily="50" charset="-128"/>
                        </a:rPr>
                        <a:t>のエッジアプリケーションの推進要因と展望</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10"/>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2.5</a:t>
                      </a:r>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DC</a:t>
                      </a:r>
                      <a:r>
                        <a:rPr kumimoji="1" lang="ja-JP" altLang="en-US" sz="1600">
                          <a:latin typeface="メイリオ" panose="020B0604030504040204" pitchFamily="50" charset="-128"/>
                          <a:ea typeface="メイリオ" panose="020B0604030504040204" pitchFamily="50" charset="-128"/>
                        </a:rPr>
                        <a:t>の需要を満たすための電力供給</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⑥</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11"/>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2.5.1</a:t>
                      </a:r>
                      <a:r>
                        <a:rPr kumimoji="1" lang="ja-JP" altLang="en-US" sz="1600">
                          <a:latin typeface="メイリオ" panose="020B0604030504040204" pitchFamily="50" charset="-128"/>
                          <a:ea typeface="メイリオ" panose="020B0604030504040204" pitchFamily="50" charset="-128"/>
                        </a:rPr>
                        <a:t> テクノロジー企業の調達戦略</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12"/>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2.5.2</a:t>
                      </a:r>
                      <a:r>
                        <a:rPr kumimoji="1" lang="ja-JP" altLang="en-US" sz="1600">
                          <a:latin typeface="メイリオ" panose="020B0604030504040204" pitchFamily="50" charset="-128"/>
                          <a:ea typeface="メイリオ" panose="020B0604030504040204" pitchFamily="50" charset="-128"/>
                        </a:rPr>
                        <a:t>  電力供給と</a:t>
                      </a:r>
                      <a:r>
                        <a:rPr kumimoji="1" lang="en-US" altLang="ja-JP" sz="1600">
                          <a:latin typeface="メイリオ" panose="020B0604030504040204" pitchFamily="50" charset="-128"/>
                          <a:ea typeface="メイリオ" panose="020B0604030504040204" pitchFamily="50" charset="-128"/>
                        </a:rPr>
                        <a:t>DC</a:t>
                      </a:r>
                      <a:r>
                        <a:rPr kumimoji="1" lang="ja-JP" altLang="en-US" sz="1600">
                          <a:latin typeface="メイリオ" panose="020B0604030504040204" pitchFamily="50" charset="-128"/>
                          <a:ea typeface="メイリオ" panose="020B0604030504040204" pitchFamily="50" charset="-128"/>
                        </a:rPr>
                        <a:t>需要のマッチング</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13"/>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2.5.3</a:t>
                      </a:r>
                      <a:r>
                        <a:rPr kumimoji="1" lang="ja-JP" altLang="en-US" sz="1600">
                          <a:latin typeface="メイリオ" panose="020B0604030504040204" pitchFamily="50" charset="-128"/>
                          <a:ea typeface="メイリオ" panose="020B0604030504040204" pitchFamily="50" charset="-128"/>
                        </a:rPr>
                        <a:t>  基本ケースでの電力供給</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14"/>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2.5.4</a:t>
                      </a:r>
                      <a:r>
                        <a:rPr kumimoji="1" lang="ja-JP" altLang="en-US" sz="1600">
                          <a:latin typeface="メイリオ" panose="020B0604030504040204" pitchFamily="50" charset="-128"/>
                          <a:ea typeface="メイリオ" panose="020B0604030504040204" pitchFamily="50" charset="-128"/>
                        </a:rPr>
                        <a:t>  感度ケースでの電力供給</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628698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400" b="1" dirty="0">
                <a:latin typeface="Segoe UI" panose="020B0502040204020203" pitchFamily="34" charset="0"/>
                <a:ea typeface="メイリオ" panose="020B0604030504040204" pitchFamily="50" charset="-128"/>
              </a:rPr>
              <a:t>目次</a:t>
            </a:r>
            <a:r>
              <a:rPr lang="ja-JP" altLang="en-US" sz="2400" b="1">
                <a:latin typeface="Segoe UI" panose="020B0502040204020203" pitchFamily="34" charset="0"/>
                <a:ea typeface="メイリオ" panose="020B0604030504040204" pitchFamily="50" charset="-128"/>
              </a:rPr>
              <a:t>と分担：</a:t>
            </a:r>
            <a:r>
              <a:rPr lang="en-US" altLang="ja-JP" sz="2400" b="1">
                <a:latin typeface="Segoe UI" panose="020B0502040204020203" pitchFamily="34" charset="0"/>
                <a:ea typeface="メイリオ" panose="020B0604030504040204" pitchFamily="50" charset="-128"/>
              </a:rPr>
              <a:t>AI and Energy</a:t>
            </a:r>
            <a:endParaRPr lang="ja-JP" altLang="en-US" sz="2400" b="1" dirty="0">
              <a:latin typeface="Segoe UI" panose="020B0502040204020203" pitchFamily="34" charset="0"/>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34557CDC-6C54-467F-B2BE-BAF57D84C121}" type="slidenum">
              <a:rPr lang="ja-JP" altLang="en-US" smtClean="0"/>
              <a:pPr/>
              <a:t>7</a:t>
            </a:fld>
            <a:endParaRPr lang="ja-JP" altLang="en-US" dirty="0"/>
          </a:p>
        </p:txBody>
      </p:sp>
      <p:graphicFrame>
        <p:nvGraphicFramePr>
          <p:cNvPr id="22" name="表 21"/>
          <p:cNvGraphicFramePr>
            <a:graphicFrameLocks noGrp="1"/>
          </p:cNvGraphicFramePr>
          <p:nvPr>
            <p:extLst>
              <p:ext uri="{D42A27DB-BD31-4B8C-83A1-F6EECF244321}">
                <p14:modId xmlns:p14="http://schemas.microsoft.com/office/powerpoint/2010/main" val="662852682"/>
              </p:ext>
            </p:extLst>
          </p:nvPr>
        </p:nvGraphicFramePr>
        <p:xfrm>
          <a:off x="323849" y="794911"/>
          <a:ext cx="11471910" cy="5029200"/>
        </p:xfrm>
        <a:graphic>
          <a:graphicData uri="http://schemas.openxmlformats.org/drawingml/2006/table">
            <a:tbl>
              <a:tblPr bandRow="1">
                <a:tableStyleId>{5C22544A-7EE6-4342-B048-85BDC9FD1C3A}</a:tableStyleId>
              </a:tblPr>
              <a:tblGrid>
                <a:gridCol w="9582151">
                  <a:extLst>
                    <a:ext uri="{9D8B030D-6E8A-4147-A177-3AD203B41FA5}">
                      <a16:colId xmlns:a16="http://schemas.microsoft.com/office/drawing/2014/main" val="20000"/>
                    </a:ext>
                  </a:extLst>
                </a:gridCol>
                <a:gridCol w="1889759">
                  <a:extLst>
                    <a:ext uri="{9D8B030D-6E8A-4147-A177-3AD203B41FA5}">
                      <a16:colId xmlns:a16="http://schemas.microsoft.com/office/drawing/2014/main" val="20001"/>
                    </a:ext>
                  </a:extLst>
                </a:gridCol>
              </a:tblGrid>
              <a:tr h="267680">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2.6 DC</a:t>
                      </a:r>
                      <a:r>
                        <a:rPr kumimoji="1" lang="ja-JP" altLang="en-US" sz="1600">
                          <a:latin typeface="メイリオ" panose="020B0604030504040204" pitchFamily="50" charset="-128"/>
                          <a:ea typeface="メイリオ" panose="020B0604030504040204" pitchFamily="50" charset="-128"/>
                        </a:rPr>
                        <a:t>と</a:t>
                      </a:r>
                      <a:r>
                        <a:rPr kumimoji="1" lang="en-US" altLang="ja-JP" sz="1600">
                          <a:latin typeface="メイリオ" panose="020B0604030504040204" pitchFamily="50" charset="-128"/>
                          <a:ea typeface="メイリオ" panose="020B0604030504040204" pitchFamily="50" charset="-128"/>
                        </a:rPr>
                        <a:t>Grid</a:t>
                      </a:r>
                      <a:r>
                        <a:rPr kumimoji="1" lang="ja-JP" altLang="en-US" sz="1600">
                          <a:latin typeface="メイリオ" panose="020B0604030504040204" pitchFamily="50" charset="-128"/>
                          <a:ea typeface="メイリオ" panose="020B0604030504040204" pitchFamily="50" charset="-128"/>
                        </a:rPr>
                        <a:t>の相互作用</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1600">
                          <a:solidFill>
                            <a:schemeClr val="tx1"/>
                          </a:solidFill>
                          <a:latin typeface="メイリオ" panose="020B0604030504040204" pitchFamily="50" charset="-128"/>
                          <a:ea typeface="メイリオ" panose="020B0604030504040204" pitchFamily="50" charset="-128"/>
                        </a:rPr>
                        <a:t>⑦</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0"/>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2.6.1</a:t>
                      </a:r>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DC</a:t>
                      </a:r>
                      <a:r>
                        <a:rPr kumimoji="1" lang="ja-JP" altLang="en-US" sz="1600">
                          <a:latin typeface="メイリオ" panose="020B0604030504040204" pitchFamily="50" charset="-128"/>
                          <a:ea typeface="メイリオ" panose="020B0604030504040204" pitchFamily="50" charset="-128"/>
                        </a:rPr>
                        <a:t>の</a:t>
                      </a:r>
                      <a:r>
                        <a:rPr kumimoji="1" lang="en-US" altLang="ja-JP" sz="1600">
                          <a:latin typeface="メイリオ" panose="020B0604030504040204" pitchFamily="50" charset="-128"/>
                          <a:ea typeface="メイリオ" panose="020B0604030504040204" pitchFamily="50" charset="-128"/>
                        </a:rPr>
                        <a:t>Grid</a:t>
                      </a:r>
                      <a:r>
                        <a:rPr kumimoji="1" lang="ja-JP" altLang="en-US" sz="1600">
                          <a:latin typeface="メイリオ" panose="020B0604030504040204" pitchFamily="50" charset="-128"/>
                          <a:ea typeface="メイリオ" panose="020B0604030504040204" pitchFamily="50" charset="-128"/>
                        </a:rPr>
                        <a:t>接続に遅延リスクはあるか</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1"/>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2.6.2</a:t>
                      </a:r>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DC</a:t>
                      </a:r>
                      <a:r>
                        <a:rPr kumimoji="1" lang="ja-JP" altLang="en-US" sz="1600">
                          <a:latin typeface="メイリオ" panose="020B0604030504040204" pitchFamily="50" charset="-128"/>
                          <a:ea typeface="メイリオ" panose="020B0604030504040204" pitchFamily="50" charset="-128"/>
                        </a:rPr>
                        <a:t>の立地の柔軟性</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2"/>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2.6.3 DC</a:t>
                      </a:r>
                      <a:r>
                        <a:rPr kumimoji="1" lang="ja-JP" altLang="en-US" sz="1600">
                          <a:latin typeface="メイリオ" panose="020B0604030504040204" pitchFamily="50" charset="-128"/>
                          <a:ea typeface="メイリオ" panose="020B0604030504040204" pitchFamily="50" charset="-128"/>
                        </a:rPr>
                        <a:t>の運用の柔軟性</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3"/>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2.6.4</a:t>
                      </a:r>
                      <a:r>
                        <a:rPr kumimoji="1" lang="ja-JP" altLang="en-US" sz="1600">
                          <a:latin typeface="メイリオ" panose="020B0604030504040204" pitchFamily="50" charset="-128"/>
                          <a:ea typeface="メイリオ" panose="020B0604030504040204" pitchFamily="50" charset="-128"/>
                        </a:rPr>
                        <a:t> 系統運用者と</a:t>
                      </a:r>
                      <a:r>
                        <a:rPr kumimoji="1" lang="en-US" altLang="ja-JP" sz="1600">
                          <a:latin typeface="メイリオ" panose="020B0604030504040204" pitchFamily="50" charset="-128"/>
                          <a:ea typeface="メイリオ" panose="020B0604030504040204" pitchFamily="50" charset="-128"/>
                        </a:rPr>
                        <a:t>DC</a:t>
                      </a:r>
                      <a:r>
                        <a:rPr kumimoji="1" lang="ja-JP" altLang="en-US" sz="1600">
                          <a:latin typeface="メイリオ" panose="020B0604030504040204" pitchFamily="50" charset="-128"/>
                          <a:ea typeface="メイリオ" panose="020B0604030504040204" pitchFamily="50" charset="-128"/>
                        </a:rPr>
                        <a:t>計画者との間の相互作用</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4"/>
                  </a:ext>
                </a:extLst>
              </a:tr>
              <a:tr h="296071">
                <a:tc>
                  <a:txBody>
                    <a:bodyPr/>
                    <a:lstStyle/>
                    <a:p>
                      <a:r>
                        <a:rPr kumimoji="1" lang="en-US" altLang="ja-JP" sz="1600">
                          <a:latin typeface="メイリオ" panose="020B0604030504040204" pitchFamily="50" charset="-128"/>
                          <a:ea typeface="メイリオ" panose="020B0604030504040204" pitchFamily="50" charset="-128"/>
                        </a:rPr>
                        <a:t>3.</a:t>
                      </a:r>
                      <a:r>
                        <a:rPr kumimoji="1" lang="ja-JP" altLang="en-US" sz="1600">
                          <a:latin typeface="メイリオ" panose="020B0604030504040204" pitchFamily="50" charset="-128"/>
                          <a:ea typeface="メイリオ" panose="020B0604030504040204" pitchFamily="50" charset="-128"/>
                        </a:rPr>
                        <a:t> エネルギー最適化のための</a:t>
                      </a:r>
                      <a:r>
                        <a:rPr kumimoji="1" lang="en-US" altLang="ja-JP" sz="1600">
                          <a:latin typeface="メイリオ" panose="020B0604030504040204" pitchFamily="50" charset="-128"/>
                          <a:ea typeface="メイリオ" panose="020B0604030504040204" pitchFamily="50" charset="-128"/>
                        </a:rPr>
                        <a:t>AI</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1600">
                          <a:latin typeface="メイリオ" panose="020B0604030504040204" pitchFamily="50" charset="-128"/>
                          <a:ea typeface="メイリオ" panose="020B0604030504040204" pitchFamily="50" charset="-128"/>
                        </a:rPr>
                        <a:t>⑧</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5"/>
                  </a:ext>
                </a:extLst>
              </a:tr>
              <a:tr h="29607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3.1</a:t>
                      </a:r>
                      <a:r>
                        <a:rPr kumimoji="1" lang="ja-JP" altLang="en-US" sz="1600">
                          <a:latin typeface="メイリオ" panose="020B0604030504040204" pitchFamily="50" charset="-128"/>
                          <a:ea typeface="メイリオ" panose="020B0604030504040204" pitchFamily="50" charset="-128"/>
                        </a:rPr>
                        <a:t> はじめに</a:t>
                      </a: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6"/>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3.2</a:t>
                      </a:r>
                      <a:r>
                        <a:rPr kumimoji="1" lang="ja-JP" altLang="en-US" sz="1600">
                          <a:latin typeface="メイリオ" panose="020B0604030504040204" pitchFamily="50" charset="-128"/>
                          <a:ea typeface="メイリオ" panose="020B0604030504040204" pitchFamily="50" charset="-128"/>
                        </a:rPr>
                        <a:t> エネルギーシステムにおける</a:t>
                      </a:r>
                      <a:r>
                        <a:rPr kumimoji="1" lang="en-US" altLang="ja-JP" sz="1600">
                          <a:latin typeface="メイリオ" panose="020B0604030504040204" pitchFamily="50" charset="-128"/>
                          <a:ea typeface="メイリオ" panose="020B0604030504040204" pitchFamily="50" charset="-128"/>
                        </a:rPr>
                        <a:t>AI</a:t>
                      </a:r>
                      <a:r>
                        <a:rPr kumimoji="1" lang="ja-JP" altLang="en-US" sz="1600">
                          <a:latin typeface="メイリオ" panose="020B0604030504040204" pitchFamily="50" charset="-128"/>
                          <a:ea typeface="メイリオ" panose="020B0604030504040204" pitchFamily="50" charset="-128"/>
                        </a:rPr>
                        <a:t>の役割</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7"/>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3.3</a:t>
                      </a:r>
                      <a:r>
                        <a:rPr kumimoji="1" lang="ja-JP" altLang="en-US" sz="1600">
                          <a:latin typeface="メイリオ" panose="020B0604030504040204" pitchFamily="50" charset="-128"/>
                          <a:ea typeface="メイリオ" panose="020B0604030504040204" pitchFamily="50" charset="-128"/>
                        </a:rPr>
                        <a:t> エネルギーの</a:t>
                      </a:r>
                      <a:r>
                        <a:rPr kumimoji="1" lang="en-US" altLang="ja-JP" sz="1600">
                          <a:latin typeface="メイリオ" panose="020B0604030504040204" pitchFamily="50" charset="-128"/>
                          <a:ea typeface="メイリオ" panose="020B0604030504040204" pitchFamily="50" charset="-128"/>
                        </a:rPr>
                        <a:t>AI</a:t>
                      </a:r>
                      <a:r>
                        <a:rPr kumimoji="1" lang="ja-JP" altLang="en-US" sz="1600">
                          <a:latin typeface="メイリオ" panose="020B0604030504040204" pitchFamily="50" charset="-128"/>
                          <a:ea typeface="メイリオ" panose="020B0604030504040204" pitchFamily="50" charset="-128"/>
                        </a:rPr>
                        <a:t>と鉱物供給</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8"/>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3.3.1</a:t>
                      </a:r>
                      <a:r>
                        <a:rPr kumimoji="1" lang="ja-JP" altLang="en-US" sz="1600">
                          <a:latin typeface="メイリオ" panose="020B0604030504040204" pitchFamily="50" charset="-128"/>
                          <a:ea typeface="メイリオ" panose="020B0604030504040204" pitchFamily="50" charset="-128"/>
                        </a:rPr>
                        <a:t> 石油・ガス供給のための</a:t>
                      </a:r>
                      <a:r>
                        <a:rPr kumimoji="1" lang="en-US" altLang="ja-JP" sz="1600">
                          <a:latin typeface="メイリオ" panose="020B0604030504040204" pitchFamily="50" charset="-128"/>
                          <a:ea typeface="メイリオ" panose="020B0604030504040204" pitchFamily="50" charset="-128"/>
                        </a:rPr>
                        <a:t>AI</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9"/>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3.3.2</a:t>
                      </a:r>
                      <a:r>
                        <a:rPr kumimoji="1" lang="ja-JP" altLang="en-US" sz="1600">
                          <a:latin typeface="メイリオ" panose="020B0604030504040204" pitchFamily="50" charset="-128"/>
                          <a:ea typeface="メイリオ" panose="020B0604030504040204" pitchFamily="50" charset="-128"/>
                        </a:rPr>
                        <a:t> 重要鉱物供給のための</a:t>
                      </a:r>
                      <a:r>
                        <a:rPr kumimoji="1" lang="en-US" altLang="ja-JP" sz="1600">
                          <a:latin typeface="メイリオ" panose="020B0604030504040204" pitchFamily="50" charset="-128"/>
                          <a:ea typeface="メイリオ" panose="020B0604030504040204" pitchFamily="50" charset="-128"/>
                        </a:rPr>
                        <a:t>AI</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10"/>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3.4</a:t>
                      </a:r>
                      <a:r>
                        <a:rPr kumimoji="1" lang="ja-JP" altLang="en-US" sz="1600">
                          <a:latin typeface="メイリオ" panose="020B0604030504040204" pitchFamily="50" charset="-128"/>
                          <a:ea typeface="メイリオ" panose="020B0604030504040204" pitchFamily="50" charset="-128"/>
                        </a:rPr>
                        <a:t> 電力分野向け</a:t>
                      </a:r>
                      <a:r>
                        <a:rPr kumimoji="1" lang="en-US" altLang="ja-JP" sz="1600">
                          <a:latin typeface="メイリオ" panose="020B0604030504040204" pitchFamily="50" charset="-128"/>
                          <a:ea typeface="メイリオ" panose="020B0604030504040204" pitchFamily="50" charset="-128"/>
                        </a:rPr>
                        <a:t>AI</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⑨</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11"/>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3.4.1</a:t>
                      </a:r>
                      <a:r>
                        <a:rPr kumimoji="1" lang="ja-JP" altLang="en-US" sz="1600">
                          <a:latin typeface="メイリオ" panose="020B0604030504040204" pitchFamily="50" charset="-128"/>
                          <a:ea typeface="メイリオ" panose="020B0604030504040204" pitchFamily="50" charset="-128"/>
                        </a:rPr>
                        <a:t> 系統運用向けの</a:t>
                      </a:r>
                      <a:r>
                        <a:rPr kumimoji="1" lang="en-US" altLang="ja-JP" sz="1600">
                          <a:latin typeface="メイリオ" panose="020B0604030504040204" pitchFamily="50" charset="-128"/>
                          <a:ea typeface="メイリオ" panose="020B0604030504040204" pitchFamily="50" charset="-128"/>
                        </a:rPr>
                        <a:t>AI</a:t>
                      </a:r>
                      <a:r>
                        <a:rPr kumimoji="1" lang="ja-JP" altLang="en-US" sz="1600">
                          <a:latin typeface="メイリオ" panose="020B0604030504040204" pitchFamily="50" charset="-128"/>
                          <a:ea typeface="メイリオ" panose="020B0604030504040204" pitchFamily="50" charset="-128"/>
                        </a:rPr>
                        <a:t>適用</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12"/>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3.4.2</a:t>
                      </a:r>
                      <a:r>
                        <a:rPr kumimoji="1" lang="ja-JP" altLang="en-US" sz="1600">
                          <a:latin typeface="メイリオ" panose="020B0604030504040204" pitchFamily="50" charset="-128"/>
                          <a:ea typeface="メイリオ" panose="020B0604030504040204" pitchFamily="50" charset="-128"/>
                        </a:rPr>
                        <a:t>  発電所・蓄電池向けの</a:t>
                      </a:r>
                      <a:r>
                        <a:rPr kumimoji="1" lang="en-US" altLang="ja-JP" sz="1600">
                          <a:latin typeface="メイリオ" panose="020B0604030504040204" pitchFamily="50" charset="-128"/>
                          <a:ea typeface="メイリオ" panose="020B0604030504040204" pitchFamily="50" charset="-128"/>
                        </a:rPr>
                        <a:t>AI</a:t>
                      </a:r>
                      <a:r>
                        <a:rPr kumimoji="1" lang="ja-JP" altLang="en-US" sz="1600">
                          <a:latin typeface="メイリオ" panose="020B0604030504040204" pitchFamily="50" charset="-128"/>
                          <a:ea typeface="メイリオ" panose="020B0604030504040204" pitchFamily="50" charset="-128"/>
                        </a:rPr>
                        <a:t>適用</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13"/>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3.4.3</a:t>
                      </a:r>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Grid</a:t>
                      </a:r>
                      <a:r>
                        <a:rPr kumimoji="1" lang="ja-JP" altLang="en-US" sz="1600">
                          <a:latin typeface="メイリオ" panose="020B0604030504040204" pitchFamily="50" charset="-128"/>
                          <a:ea typeface="メイリオ" panose="020B0604030504040204" pitchFamily="50" charset="-128"/>
                        </a:rPr>
                        <a:t>向けの</a:t>
                      </a:r>
                      <a:r>
                        <a:rPr kumimoji="1" lang="en-US" altLang="ja-JP" sz="1600">
                          <a:latin typeface="メイリオ" panose="020B0604030504040204" pitchFamily="50" charset="-128"/>
                          <a:ea typeface="メイリオ" panose="020B0604030504040204" pitchFamily="50" charset="-128"/>
                        </a:rPr>
                        <a:t>AI</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791489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400" b="1" dirty="0">
                <a:latin typeface="Segoe UI" panose="020B0502040204020203" pitchFamily="34" charset="0"/>
                <a:ea typeface="メイリオ" panose="020B0604030504040204" pitchFamily="50" charset="-128"/>
              </a:rPr>
              <a:t>目次</a:t>
            </a:r>
            <a:r>
              <a:rPr lang="ja-JP" altLang="en-US" sz="2400" b="1">
                <a:latin typeface="Segoe UI" panose="020B0502040204020203" pitchFamily="34" charset="0"/>
                <a:ea typeface="メイリオ" panose="020B0604030504040204" pitchFamily="50" charset="-128"/>
              </a:rPr>
              <a:t>と分担：</a:t>
            </a:r>
            <a:r>
              <a:rPr lang="en-US" altLang="ja-JP" sz="2400" b="1">
                <a:latin typeface="Segoe UI" panose="020B0502040204020203" pitchFamily="34" charset="0"/>
                <a:ea typeface="メイリオ" panose="020B0604030504040204" pitchFamily="50" charset="-128"/>
              </a:rPr>
              <a:t>AI and Energy</a:t>
            </a:r>
            <a:endParaRPr lang="ja-JP" altLang="en-US" sz="2400" b="1" dirty="0">
              <a:latin typeface="Segoe UI" panose="020B0502040204020203" pitchFamily="34" charset="0"/>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34557CDC-6C54-467F-B2BE-BAF57D84C121}" type="slidenum">
              <a:rPr lang="ja-JP" altLang="en-US" smtClean="0"/>
              <a:pPr/>
              <a:t>8</a:t>
            </a:fld>
            <a:endParaRPr lang="ja-JP" altLang="en-US" dirty="0"/>
          </a:p>
        </p:txBody>
      </p:sp>
      <p:graphicFrame>
        <p:nvGraphicFramePr>
          <p:cNvPr id="22" name="表 21"/>
          <p:cNvGraphicFramePr>
            <a:graphicFrameLocks noGrp="1"/>
          </p:cNvGraphicFramePr>
          <p:nvPr>
            <p:extLst>
              <p:ext uri="{D42A27DB-BD31-4B8C-83A1-F6EECF244321}">
                <p14:modId xmlns:p14="http://schemas.microsoft.com/office/powerpoint/2010/main" val="2473286642"/>
              </p:ext>
            </p:extLst>
          </p:nvPr>
        </p:nvGraphicFramePr>
        <p:xfrm>
          <a:off x="323849" y="794911"/>
          <a:ext cx="11471910" cy="4358640"/>
        </p:xfrm>
        <a:graphic>
          <a:graphicData uri="http://schemas.openxmlformats.org/drawingml/2006/table">
            <a:tbl>
              <a:tblPr bandRow="1">
                <a:tableStyleId>{5C22544A-7EE6-4342-B048-85BDC9FD1C3A}</a:tableStyleId>
              </a:tblPr>
              <a:tblGrid>
                <a:gridCol w="9582151">
                  <a:extLst>
                    <a:ext uri="{9D8B030D-6E8A-4147-A177-3AD203B41FA5}">
                      <a16:colId xmlns:a16="http://schemas.microsoft.com/office/drawing/2014/main" val="20000"/>
                    </a:ext>
                  </a:extLst>
                </a:gridCol>
                <a:gridCol w="1889759">
                  <a:extLst>
                    <a:ext uri="{9D8B030D-6E8A-4147-A177-3AD203B41FA5}">
                      <a16:colId xmlns:a16="http://schemas.microsoft.com/office/drawing/2014/main" val="20001"/>
                    </a:ext>
                  </a:extLst>
                </a:gridCol>
              </a:tblGrid>
              <a:tr h="267680">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3.5 </a:t>
                      </a:r>
                      <a:r>
                        <a:rPr kumimoji="1" lang="ja-JP" altLang="en-US" sz="1600">
                          <a:latin typeface="メイリオ" panose="020B0604030504040204" pitchFamily="50" charset="-128"/>
                          <a:ea typeface="メイリオ" panose="020B0604030504040204" pitchFamily="50" charset="-128"/>
                        </a:rPr>
                        <a:t>エネルギー最終需要向けの</a:t>
                      </a:r>
                      <a:r>
                        <a:rPr kumimoji="1" lang="en-US" altLang="ja-JP" sz="1600">
                          <a:latin typeface="メイリオ" panose="020B0604030504040204" pitchFamily="50" charset="-128"/>
                          <a:ea typeface="メイリオ" panose="020B0604030504040204" pitchFamily="50" charset="-128"/>
                        </a:rPr>
                        <a:t>AI</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1600">
                          <a:solidFill>
                            <a:schemeClr val="tx1"/>
                          </a:solidFill>
                          <a:latin typeface="メイリオ" panose="020B0604030504040204" pitchFamily="50" charset="-128"/>
                          <a:ea typeface="メイリオ" panose="020B0604030504040204" pitchFamily="50" charset="-128"/>
                        </a:rPr>
                        <a:t>⑩</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0"/>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3.5.1</a:t>
                      </a:r>
                      <a:r>
                        <a:rPr kumimoji="1" lang="ja-JP" altLang="en-US" sz="1600">
                          <a:latin typeface="メイリオ" panose="020B0604030504040204" pitchFamily="50" charset="-128"/>
                          <a:ea typeface="メイリオ" panose="020B0604030504040204" pitchFamily="50" charset="-128"/>
                        </a:rPr>
                        <a:t> 産業向け</a:t>
                      </a:r>
                      <a:r>
                        <a:rPr kumimoji="1" lang="en-US" altLang="ja-JP" sz="1600">
                          <a:latin typeface="メイリオ" panose="020B0604030504040204" pitchFamily="50" charset="-128"/>
                          <a:ea typeface="メイリオ" panose="020B0604030504040204" pitchFamily="50" charset="-128"/>
                        </a:rPr>
                        <a:t>AI</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1"/>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3.5.2</a:t>
                      </a:r>
                      <a:r>
                        <a:rPr kumimoji="1" lang="ja-JP" altLang="en-US" sz="1600">
                          <a:latin typeface="メイリオ" panose="020B0604030504040204" pitchFamily="50" charset="-128"/>
                          <a:ea typeface="メイリオ" panose="020B0604030504040204" pitchFamily="50" charset="-128"/>
                        </a:rPr>
                        <a:t> 輸送向け</a:t>
                      </a:r>
                      <a:r>
                        <a:rPr kumimoji="1" lang="en-US" altLang="ja-JP" sz="1600">
                          <a:latin typeface="メイリオ" panose="020B0604030504040204" pitchFamily="50" charset="-128"/>
                          <a:ea typeface="メイリオ" panose="020B0604030504040204" pitchFamily="50" charset="-128"/>
                        </a:rPr>
                        <a:t>AI</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2"/>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3.5.3 </a:t>
                      </a:r>
                      <a:r>
                        <a:rPr kumimoji="1" lang="ja-JP" altLang="en-US" sz="1600">
                          <a:latin typeface="メイリオ" panose="020B0604030504040204" pitchFamily="50" charset="-128"/>
                          <a:ea typeface="メイリオ" panose="020B0604030504040204" pitchFamily="50" charset="-128"/>
                        </a:rPr>
                        <a:t>建物向け</a:t>
                      </a:r>
                      <a:r>
                        <a:rPr kumimoji="1" lang="en-US" altLang="ja-JP" sz="1600">
                          <a:latin typeface="メイリオ" panose="020B0604030504040204" pitchFamily="50" charset="-128"/>
                          <a:ea typeface="メイリオ" panose="020B0604030504040204" pitchFamily="50" charset="-128"/>
                        </a:rPr>
                        <a:t>AI</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⑪</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3"/>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3.6</a:t>
                      </a:r>
                      <a:r>
                        <a:rPr kumimoji="1" lang="ja-JP" altLang="en-US" sz="1600">
                          <a:latin typeface="メイリオ" panose="020B0604030504040204" pitchFamily="50" charset="-128"/>
                          <a:ea typeface="メイリオ" panose="020B0604030504040204" pitchFamily="50" charset="-128"/>
                        </a:rPr>
                        <a:t> エネルギーシステムのレジリエンス向け</a:t>
                      </a:r>
                      <a:r>
                        <a:rPr kumimoji="1" lang="en-US" altLang="ja-JP" sz="1600">
                          <a:latin typeface="メイリオ" panose="020B0604030504040204" pitchFamily="50" charset="-128"/>
                          <a:ea typeface="メイリオ" panose="020B0604030504040204" pitchFamily="50" charset="-128"/>
                        </a:rPr>
                        <a:t>AI</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5"/>
                  </a:ext>
                </a:extLst>
              </a:tr>
              <a:tr h="29607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3.7</a:t>
                      </a:r>
                      <a:r>
                        <a:rPr kumimoji="1" lang="ja-JP" altLang="en-US" sz="1600">
                          <a:latin typeface="メイリオ" panose="020B0604030504040204" pitchFamily="50" charset="-128"/>
                          <a:ea typeface="メイリオ" panose="020B0604030504040204" pitchFamily="50" charset="-128"/>
                        </a:rPr>
                        <a:t> エネルギー最適化向け</a:t>
                      </a:r>
                      <a:r>
                        <a:rPr kumimoji="1" lang="en-US" altLang="ja-JP" sz="1600">
                          <a:latin typeface="メイリオ" panose="020B0604030504040204" pitchFamily="50" charset="-128"/>
                          <a:ea typeface="メイリオ" panose="020B0604030504040204" pitchFamily="50" charset="-128"/>
                        </a:rPr>
                        <a:t>AI</a:t>
                      </a:r>
                      <a:r>
                        <a:rPr kumimoji="1" lang="ja-JP" altLang="en-US" sz="1600">
                          <a:latin typeface="メイリオ" panose="020B0604030504040204" pitchFamily="50" charset="-128"/>
                          <a:ea typeface="メイリオ" panose="020B0604030504040204" pitchFamily="50" charset="-128"/>
                        </a:rPr>
                        <a:t>の適用に立ちはだかる壁</a:t>
                      </a: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6"/>
                  </a:ext>
                </a:extLst>
              </a:tr>
              <a:tr h="296071">
                <a:tc>
                  <a:txBody>
                    <a:bodyPr/>
                    <a:lstStyle/>
                    <a:p>
                      <a:r>
                        <a:rPr kumimoji="1" lang="en-US" altLang="ja-JP" sz="1600">
                          <a:latin typeface="メイリオ" panose="020B0604030504040204" pitchFamily="50" charset="-128"/>
                          <a:ea typeface="メイリオ" panose="020B0604030504040204" pitchFamily="50" charset="-128"/>
                        </a:rPr>
                        <a:t>4.</a:t>
                      </a:r>
                      <a:r>
                        <a:rPr kumimoji="1" lang="ja-JP" altLang="en-US" sz="1600">
                          <a:latin typeface="メイリオ" panose="020B0604030504040204" pitchFamily="50" charset="-128"/>
                          <a:ea typeface="メイリオ" panose="020B0604030504040204" pitchFamily="50" charset="-128"/>
                        </a:rPr>
                        <a:t> エネルギーイノベーション向け</a:t>
                      </a:r>
                      <a:r>
                        <a:rPr kumimoji="1" lang="en-US" altLang="ja-JP" sz="1600">
                          <a:latin typeface="メイリオ" panose="020B0604030504040204" pitchFamily="50" charset="-128"/>
                          <a:ea typeface="メイリオ" panose="020B0604030504040204" pitchFamily="50" charset="-128"/>
                        </a:rPr>
                        <a:t>AI</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1600">
                          <a:solidFill>
                            <a:schemeClr val="tx1"/>
                          </a:solidFill>
                          <a:latin typeface="メイリオ" panose="020B0604030504040204" pitchFamily="50" charset="-128"/>
                          <a:ea typeface="メイリオ" panose="020B0604030504040204" pitchFamily="50" charset="-128"/>
                        </a:rPr>
                        <a:t>⑫</a:t>
                      </a:r>
                      <a:endParaRPr kumimoji="1" lang="en-US" altLang="ja-JP" sz="1600">
                        <a:solidFill>
                          <a:schemeClr val="tx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7"/>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4.1</a:t>
                      </a:r>
                      <a:r>
                        <a:rPr kumimoji="1" lang="ja-JP" altLang="en-US" sz="1600">
                          <a:latin typeface="メイリオ" panose="020B0604030504040204" pitchFamily="50" charset="-128"/>
                          <a:ea typeface="メイリオ" panose="020B0604030504040204" pitchFamily="50" charset="-128"/>
                        </a:rPr>
                        <a:t> はじめに</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a:latin typeface="メイリオ" panose="020B0604030504040204" pitchFamily="50" charset="-128"/>
                          <a:ea typeface="メイリオ" panose="020B0604030504040204" pitchFamily="50" charset="-128"/>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8"/>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4.2 </a:t>
                      </a:r>
                      <a:r>
                        <a:rPr kumimoji="1" lang="ja-JP" altLang="en-US" sz="1600">
                          <a:latin typeface="メイリオ" panose="020B0604030504040204" pitchFamily="50" charset="-128"/>
                          <a:ea typeface="メイリオ" panose="020B0604030504040204" pitchFamily="50" charset="-128"/>
                        </a:rPr>
                        <a:t>特許やスタートアップから何を学ぶことができるか？</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600">
                          <a:latin typeface="メイリオ" panose="020B0604030504040204" pitchFamily="50" charset="-128"/>
                          <a:ea typeface="メイリオ" panose="020B0604030504040204" pitchFamily="50" charset="-128"/>
                        </a:rPr>
                        <a:t>〃</a:t>
                      </a:r>
                      <a:endParaRPr kumimoji="1" lang="ja-JP" altLang="en-US" sz="160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9"/>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4.3</a:t>
                      </a:r>
                      <a:r>
                        <a:rPr kumimoji="1" lang="ja-JP" altLang="en-US" sz="1600">
                          <a:latin typeface="メイリオ" panose="020B0604030504040204" pitchFamily="50" charset="-128"/>
                          <a:ea typeface="メイリオ" panose="020B0604030504040204" pitchFamily="50" charset="-128"/>
                        </a:rPr>
                        <a:t> エネルギーイノベーションの課題解決を加速するには？</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a:tc>
                <a:extLst>
                  <a:ext uri="{0D108BD9-81ED-4DB2-BD59-A6C34878D82A}">
                    <a16:rowId xmlns:a16="http://schemas.microsoft.com/office/drawing/2014/main" val="10011"/>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4.3.1</a:t>
                      </a:r>
                      <a:r>
                        <a:rPr kumimoji="1" lang="ja-JP" altLang="en-US" sz="1600">
                          <a:latin typeface="メイリオ" panose="020B0604030504040204" pitchFamily="50" charset="-128"/>
                          <a:ea typeface="メイリオ" panose="020B0604030504040204" pitchFamily="50" charset="-128"/>
                        </a:rPr>
                        <a:t> イノベーションサイクルの概要</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a:tc>
                <a:extLst>
                  <a:ext uri="{0D108BD9-81ED-4DB2-BD59-A6C34878D82A}">
                    <a16:rowId xmlns:a16="http://schemas.microsoft.com/office/drawing/2014/main" val="10012"/>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4.3.2</a:t>
                      </a:r>
                      <a:r>
                        <a:rPr kumimoji="1" lang="ja-JP" altLang="en-US" sz="1600">
                          <a:latin typeface="メイリオ" panose="020B0604030504040204" pitchFamily="50" charset="-128"/>
                          <a:ea typeface="メイリオ" panose="020B0604030504040204" pitchFamily="50" charset="-128"/>
                        </a:rPr>
                        <a:t> イノベーションプロセスへの</a:t>
                      </a:r>
                      <a:r>
                        <a:rPr kumimoji="1" lang="en-US" altLang="ja-JP" sz="1600">
                          <a:latin typeface="メイリオ" panose="020B0604030504040204" pitchFamily="50" charset="-128"/>
                          <a:ea typeface="メイリオ" panose="020B0604030504040204" pitchFamily="50" charset="-128"/>
                        </a:rPr>
                        <a:t>AI</a:t>
                      </a:r>
                      <a:r>
                        <a:rPr kumimoji="1" lang="ja-JP" altLang="en-US" sz="1600">
                          <a:latin typeface="メイリオ" panose="020B0604030504040204" pitchFamily="50" charset="-128"/>
                          <a:ea typeface="メイリオ" panose="020B0604030504040204" pitchFamily="50" charset="-128"/>
                        </a:rPr>
                        <a:t>統合</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a:tc>
                <a:extLst>
                  <a:ext uri="{0D108BD9-81ED-4DB2-BD59-A6C34878D82A}">
                    <a16:rowId xmlns:a16="http://schemas.microsoft.com/office/drawing/2014/main" val="10013"/>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4.3.3</a:t>
                      </a:r>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AI</a:t>
                      </a:r>
                      <a:r>
                        <a:rPr kumimoji="1" lang="ja-JP" altLang="en-US" sz="1600">
                          <a:latin typeface="メイリオ" panose="020B0604030504040204" pitchFamily="50" charset="-128"/>
                          <a:ea typeface="メイリオ" panose="020B0604030504040204" pitchFamily="50" charset="-128"/>
                        </a:rPr>
                        <a:t>によって加速されるエネルギー技術分野は？</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089048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400" b="1" dirty="0">
                <a:latin typeface="Segoe UI" panose="020B0502040204020203" pitchFamily="34" charset="0"/>
                <a:ea typeface="メイリオ" panose="020B0604030504040204" pitchFamily="50" charset="-128"/>
              </a:rPr>
              <a:t>目次</a:t>
            </a:r>
            <a:r>
              <a:rPr lang="ja-JP" altLang="en-US" sz="2400" b="1">
                <a:latin typeface="Segoe UI" panose="020B0502040204020203" pitchFamily="34" charset="0"/>
                <a:ea typeface="メイリオ" panose="020B0604030504040204" pitchFamily="50" charset="-128"/>
              </a:rPr>
              <a:t>と分担：</a:t>
            </a:r>
            <a:r>
              <a:rPr lang="en-US" altLang="ja-JP" sz="2400" b="1">
                <a:latin typeface="Segoe UI" panose="020B0502040204020203" pitchFamily="34" charset="0"/>
                <a:ea typeface="メイリオ" panose="020B0604030504040204" pitchFamily="50" charset="-128"/>
              </a:rPr>
              <a:t>AI and Energy</a:t>
            </a:r>
            <a:endParaRPr lang="ja-JP" altLang="en-US" sz="2400" b="1" dirty="0">
              <a:latin typeface="Segoe UI" panose="020B0502040204020203" pitchFamily="34" charset="0"/>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34557CDC-6C54-467F-B2BE-BAF57D84C121}" type="slidenum">
              <a:rPr lang="ja-JP" altLang="en-US" smtClean="0"/>
              <a:pPr/>
              <a:t>9</a:t>
            </a:fld>
            <a:endParaRPr lang="ja-JP" altLang="en-US" dirty="0"/>
          </a:p>
        </p:txBody>
      </p:sp>
      <p:graphicFrame>
        <p:nvGraphicFramePr>
          <p:cNvPr id="22" name="表 21"/>
          <p:cNvGraphicFramePr>
            <a:graphicFrameLocks noGrp="1"/>
          </p:cNvGraphicFramePr>
          <p:nvPr>
            <p:extLst>
              <p:ext uri="{D42A27DB-BD31-4B8C-83A1-F6EECF244321}">
                <p14:modId xmlns:p14="http://schemas.microsoft.com/office/powerpoint/2010/main" val="1156909537"/>
              </p:ext>
            </p:extLst>
          </p:nvPr>
        </p:nvGraphicFramePr>
        <p:xfrm>
          <a:off x="323849" y="794911"/>
          <a:ext cx="11471910" cy="5364480"/>
        </p:xfrm>
        <a:graphic>
          <a:graphicData uri="http://schemas.openxmlformats.org/drawingml/2006/table">
            <a:tbl>
              <a:tblPr bandRow="1">
                <a:tableStyleId>{5C22544A-7EE6-4342-B048-85BDC9FD1C3A}</a:tableStyleId>
              </a:tblPr>
              <a:tblGrid>
                <a:gridCol w="9582151">
                  <a:extLst>
                    <a:ext uri="{9D8B030D-6E8A-4147-A177-3AD203B41FA5}">
                      <a16:colId xmlns:a16="http://schemas.microsoft.com/office/drawing/2014/main" val="20000"/>
                    </a:ext>
                  </a:extLst>
                </a:gridCol>
                <a:gridCol w="1889759">
                  <a:extLst>
                    <a:ext uri="{9D8B030D-6E8A-4147-A177-3AD203B41FA5}">
                      <a16:colId xmlns:a16="http://schemas.microsoft.com/office/drawing/2014/main" val="20001"/>
                    </a:ext>
                  </a:extLst>
                </a:gridCol>
              </a:tblGrid>
              <a:tr h="267680">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4.4 </a:t>
                      </a:r>
                      <a:r>
                        <a:rPr kumimoji="1" lang="ja-JP" altLang="en-US" sz="1600">
                          <a:latin typeface="メイリオ" panose="020B0604030504040204" pitchFamily="50" charset="-128"/>
                          <a:ea typeface="メイリオ" panose="020B0604030504040204" pitchFamily="50" charset="-128"/>
                        </a:rPr>
                        <a:t>選択された</a:t>
                      </a:r>
                      <a:r>
                        <a:rPr kumimoji="1" lang="en-US" altLang="ja-JP" sz="1600">
                          <a:latin typeface="メイリオ" panose="020B0604030504040204" pitchFamily="50" charset="-128"/>
                          <a:ea typeface="メイリオ" panose="020B0604030504040204" pitchFamily="50" charset="-128"/>
                        </a:rPr>
                        <a:t>4</a:t>
                      </a:r>
                      <a:r>
                        <a:rPr kumimoji="1" lang="ja-JP" altLang="en-US" sz="1600">
                          <a:latin typeface="メイリオ" panose="020B0604030504040204" pitchFamily="50" charset="-128"/>
                          <a:ea typeface="メイリオ" panose="020B0604030504040204" pitchFamily="50" charset="-128"/>
                        </a:rPr>
                        <a:t>つの技術分野に焦点を当てる</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1600">
                          <a:solidFill>
                            <a:schemeClr val="tx1"/>
                          </a:solidFill>
                          <a:latin typeface="メイリオ" panose="020B0604030504040204" pitchFamily="50" charset="-128"/>
                          <a:ea typeface="メイリオ" panose="020B0604030504040204" pitchFamily="50" charset="-128"/>
                        </a:rPr>
                        <a:t>⑬</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0"/>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4.4.1</a:t>
                      </a:r>
                      <a:r>
                        <a:rPr kumimoji="1" lang="ja-JP" altLang="en-US" sz="1600">
                          <a:latin typeface="メイリオ" panose="020B0604030504040204" pitchFamily="50" charset="-128"/>
                          <a:ea typeface="メイリオ" panose="020B0604030504040204" pitchFamily="50" charset="-128"/>
                        </a:rPr>
                        <a:t> 蓄電池</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1"/>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4.4.2</a:t>
                      </a:r>
                      <a:r>
                        <a:rPr kumimoji="1" lang="ja-JP" altLang="en-US" sz="1600">
                          <a:latin typeface="メイリオ" panose="020B0604030504040204" pitchFamily="50" charset="-128"/>
                          <a:ea typeface="メイリオ" panose="020B0604030504040204" pitchFamily="50" charset="-128"/>
                        </a:rPr>
                        <a:t> 合成燃料製造用触媒</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2"/>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4.4.3 CO2</a:t>
                      </a:r>
                      <a:r>
                        <a:rPr kumimoji="1" lang="ja-JP" altLang="en-US" sz="1600">
                          <a:latin typeface="メイリオ" panose="020B0604030504040204" pitchFamily="50" charset="-128"/>
                          <a:ea typeface="メイリオ" panose="020B0604030504040204" pitchFamily="50" charset="-128"/>
                        </a:rPr>
                        <a:t>回収材料</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3"/>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4.4.4 </a:t>
                      </a:r>
                      <a:r>
                        <a:rPr kumimoji="1" lang="ja-JP" altLang="en-US" sz="1600">
                          <a:latin typeface="メイリオ" panose="020B0604030504040204" pitchFamily="50" charset="-128"/>
                          <a:ea typeface="メイリオ" panose="020B0604030504040204" pitchFamily="50" charset="-128"/>
                        </a:rPr>
                        <a:t>セメント製造</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543096878"/>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4.4.5</a:t>
                      </a:r>
                      <a:r>
                        <a:rPr kumimoji="1" lang="ja-JP" altLang="en-US" sz="1600">
                          <a:latin typeface="メイリオ" panose="020B0604030504040204" pitchFamily="50" charset="-128"/>
                          <a:ea typeface="メイリオ" panose="020B0604030504040204" pitchFamily="50" charset="-128"/>
                        </a:rPr>
                        <a:t> まとめ</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4"/>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4.5</a:t>
                      </a:r>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AI</a:t>
                      </a:r>
                      <a:r>
                        <a:rPr kumimoji="1" lang="ja-JP" altLang="en-US" sz="1600">
                          <a:latin typeface="メイリオ" panose="020B0604030504040204" pitchFamily="50" charset="-128"/>
                          <a:ea typeface="メイリオ" panose="020B0604030504040204" pitchFamily="50" charset="-128"/>
                        </a:rPr>
                        <a:t>イノベーション加速政策</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⑭</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5"/>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4.5.1</a:t>
                      </a:r>
                      <a:r>
                        <a:rPr kumimoji="1" lang="ja-JP" altLang="en-US" sz="1600">
                          <a:latin typeface="メイリオ" panose="020B0604030504040204" pitchFamily="50" charset="-128"/>
                          <a:ea typeface="メイリオ" panose="020B0604030504040204" pitchFamily="50" charset="-128"/>
                        </a:rPr>
                        <a:t> イノベーション資金</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6"/>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4.5.2</a:t>
                      </a:r>
                      <a:r>
                        <a:rPr kumimoji="1" lang="ja-JP" altLang="en-US" sz="1600">
                          <a:latin typeface="メイリオ" panose="020B0604030504040204" pitchFamily="50" charset="-128"/>
                          <a:ea typeface="メイリオ" panose="020B0604030504040204" pitchFamily="50" charset="-128"/>
                        </a:rPr>
                        <a:t> データ、モデル、コンピューティングインフラ</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7"/>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4.5.3</a:t>
                      </a:r>
                      <a:r>
                        <a:rPr kumimoji="1" lang="ja-JP" altLang="en-US" sz="1600">
                          <a:latin typeface="メイリオ" panose="020B0604030504040204" pitchFamily="50" charset="-128"/>
                          <a:ea typeface="メイリオ" panose="020B0604030504040204" pitchFamily="50" charset="-128"/>
                        </a:rPr>
                        <a:t> 結論と今後の方向性</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8"/>
                  </a:ext>
                </a:extLst>
              </a:tr>
              <a:tr h="296071">
                <a:tc>
                  <a:txBody>
                    <a:bodyPr/>
                    <a:lstStyle/>
                    <a:p>
                      <a:r>
                        <a:rPr kumimoji="1" lang="en-US" altLang="ja-JP" sz="1600">
                          <a:latin typeface="メイリオ" panose="020B0604030504040204" pitchFamily="50" charset="-128"/>
                          <a:ea typeface="メイリオ" panose="020B0604030504040204" pitchFamily="50" charset="-128"/>
                        </a:rPr>
                        <a:t>5. </a:t>
                      </a:r>
                      <a:r>
                        <a:rPr kumimoji="1" lang="ja-JP" altLang="en-US" sz="1600">
                          <a:latin typeface="メイリオ" panose="020B0604030504040204" pitchFamily="50" charset="-128"/>
                          <a:ea typeface="メイリオ" panose="020B0604030504040204" pitchFamily="50" charset="-128"/>
                        </a:rPr>
                        <a:t>エネルギーと</a:t>
                      </a:r>
                      <a:r>
                        <a:rPr kumimoji="1" lang="en-US" altLang="ja-JP" sz="1600">
                          <a:latin typeface="メイリオ" panose="020B0604030504040204" pitchFamily="50" charset="-128"/>
                          <a:ea typeface="メイリオ" panose="020B0604030504040204" pitchFamily="50" charset="-128"/>
                        </a:rPr>
                        <a:t>AI</a:t>
                      </a:r>
                      <a:r>
                        <a:rPr kumimoji="1" lang="ja-JP" altLang="en-US" sz="1600">
                          <a:latin typeface="メイリオ" panose="020B0604030504040204" pitchFamily="50" charset="-128"/>
                          <a:ea typeface="メイリオ" panose="020B0604030504040204" pitchFamily="50" charset="-128"/>
                        </a:rPr>
                        <a:t>に関する新たなテーマ</a:t>
                      </a:r>
                      <a:r>
                        <a:rPr kumimoji="1" lang="en-US" altLang="ja-JP" sz="1600">
                          <a:latin typeface="メイリオ" panose="020B0604030504040204" pitchFamily="50" charset="-128"/>
                          <a:ea typeface="メイリオ" panose="020B0604030504040204" pitchFamily="50" charset="-128"/>
                        </a:rPr>
                        <a:t> </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9"/>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5.1</a:t>
                      </a:r>
                      <a:r>
                        <a:rPr kumimoji="1" lang="ja-JP" altLang="en-US" sz="1600">
                          <a:latin typeface="メイリオ" panose="020B0604030504040204" pitchFamily="50" charset="-128"/>
                          <a:ea typeface="メイリオ" panose="020B0604030504040204" pitchFamily="50" charset="-128"/>
                        </a:rPr>
                        <a:t> はじめに</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11"/>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5.2 AI</a:t>
                      </a:r>
                      <a:r>
                        <a:rPr kumimoji="1" lang="ja-JP" altLang="en-US" sz="1600">
                          <a:latin typeface="メイリオ" panose="020B0604030504040204" pitchFamily="50" charset="-128"/>
                          <a:ea typeface="メイリオ" panose="020B0604030504040204" pitchFamily="50" charset="-128"/>
                        </a:rPr>
                        <a:t>時代のエネルギー安全保障</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627852485"/>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5.2.1</a:t>
                      </a:r>
                      <a:r>
                        <a:rPr kumimoji="1" lang="ja-JP" altLang="en-US" sz="1600">
                          <a:latin typeface="メイリオ" panose="020B0604030504040204" pitchFamily="50" charset="-128"/>
                          <a:ea typeface="メイリオ" panose="020B0604030504040204" pitchFamily="50" charset="-128"/>
                        </a:rPr>
                        <a:t> エネルギー安全保障を強化する</a:t>
                      </a:r>
                      <a:r>
                        <a:rPr kumimoji="1" lang="en-US" altLang="ja-JP" sz="1600">
                          <a:latin typeface="メイリオ" panose="020B0604030504040204" pitchFamily="50" charset="-128"/>
                          <a:ea typeface="メイリオ" panose="020B0604030504040204" pitchFamily="50" charset="-128"/>
                        </a:rPr>
                        <a:t>AI</a:t>
                      </a:r>
                      <a:r>
                        <a:rPr kumimoji="1" lang="ja-JP" altLang="en-US" sz="1600">
                          <a:latin typeface="メイリオ" panose="020B0604030504040204" pitchFamily="50" charset="-128"/>
                          <a:ea typeface="メイリオ" panose="020B0604030504040204" pitchFamily="50" charset="-128"/>
                        </a:rPr>
                        <a:t>の応用</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12"/>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5.2.2</a:t>
                      </a:r>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AI</a:t>
                      </a:r>
                      <a:r>
                        <a:rPr kumimoji="1" lang="ja-JP" altLang="en-US" sz="1600">
                          <a:latin typeface="メイリオ" panose="020B0604030504040204" pitchFamily="50" charset="-128"/>
                          <a:ea typeface="メイリオ" panose="020B0604030504040204" pitchFamily="50" charset="-128"/>
                        </a:rPr>
                        <a:t>のエネルギー部門サプライチェーンの安全保障</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13"/>
                  </a:ext>
                </a:extLst>
              </a:tr>
              <a:tr h="296071">
                <a:tc>
                  <a:txBody>
                    <a:bodyPr/>
                    <a:lstStyle/>
                    <a:p>
                      <a:r>
                        <a:rPr kumimoji="1" lang="ja-JP" altLang="en-US" sz="1600">
                          <a:latin typeface="メイリオ" panose="020B0604030504040204" pitchFamily="50" charset="-128"/>
                          <a:ea typeface="メイリオ" panose="020B0604030504040204" pitchFamily="50" charset="-128"/>
                        </a:rPr>
                        <a:t>　　</a:t>
                      </a:r>
                      <a:r>
                        <a:rPr kumimoji="1" lang="en-US" altLang="ja-JP" sz="1600">
                          <a:latin typeface="メイリオ" panose="020B0604030504040204" pitchFamily="50" charset="-128"/>
                          <a:ea typeface="メイリオ" panose="020B0604030504040204" pitchFamily="50" charset="-128"/>
                        </a:rPr>
                        <a:t>5.2.3</a:t>
                      </a:r>
                      <a:r>
                        <a:rPr kumimoji="1" lang="ja-JP" altLang="en-US" sz="1600">
                          <a:latin typeface="メイリオ" panose="020B0604030504040204" pitchFamily="50" charset="-128"/>
                          <a:ea typeface="メイリオ" panose="020B0604030504040204" pitchFamily="50" charset="-128"/>
                        </a:rPr>
                        <a:t> リスクを軽減するための</a:t>
                      </a:r>
                      <a:r>
                        <a:rPr kumimoji="1" lang="en-US" altLang="ja-JP" sz="1600">
                          <a:latin typeface="メイリオ" panose="020B0604030504040204" pitchFamily="50" charset="-128"/>
                          <a:ea typeface="メイリオ" panose="020B0604030504040204" pitchFamily="50" charset="-128"/>
                        </a:rPr>
                        <a:t>DC</a:t>
                      </a:r>
                      <a:r>
                        <a:rPr kumimoji="1" lang="ja-JP" altLang="en-US" sz="1600">
                          <a:latin typeface="メイリオ" panose="020B0604030504040204" pitchFamily="50" charset="-128"/>
                          <a:ea typeface="メイリオ" panose="020B0604030504040204" pitchFamily="50" charset="-128"/>
                        </a:rPr>
                        <a:t>のスマートな統合</a:t>
                      </a:r>
                      <a:endParaRPr kumimoji="1" lang="ja-JP" altLang="en-US" sz="16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6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597639750"/>
      </p:ext>
    </p:extLst>
  </p:cSld>
  <p:clrMapOvr>
    <a:masterClrMapping/>
  </p:clrMapOvr>
</p:sld>
</file>

<file path=ppt/theme/theme1.xml><?xml version="1.0" encoding="utf-8"?>
<a:theme xmlns:a="http://schemas.openxmlformats.org/drawingml/2006/main" name="CIGRE_JP">
  <a:themeElements>
    <a:clrScheme name="CIGREglobalEd1">
      <a:dk1>
        <a:sysClr val="windowText" lastClr="000000"/>
      </a:dk1>
      <a:lt1>
        <a:sysClr val="window" lastClr="FFFFFF"/>
      </a:lt1>
      <a:dk2>
        <a:srgbClr val="7F7F7F"/>
      </a:dk2>
      <a:lt2>
        <a:srgbClr val="DEDDD7"/>
      </a:lt2>
      <a:accent1>
        <a:srgbClr val="007E4F"/>
      </a:accent1>
      <a:accent2>
        <a:srgbClr val="41AD49"/>
      </a:accent2>
      <a:accent3>
        <a:srgbClr val="F2672D"/>
      </a:accent3>
      <a:accent4>
        <a:srgbClr val="523E6C"/>
      </a:accent4>
      <a:accent5>
        <a:srgbClr val="0FB3BD"/>
      </a:accent5>
      <a:accent6>
        <a:srgbClr val="DC1A5C"/>
      </a:accent6>
      <a:hlink>
        <a:srgbClr val="11668F"/>
      </a:hlink>
      <a:folHlink>
        <a:srgbClr val="11668F"/>
      </a:folHlink>
    </a:clrScheme>
    <a:fontScheme name="Custom 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GREglobal4_3_Ed1Aug18v2.1.potx" id="{B3074300-03B5-411B-B571-1A479F7BA1FD}" vid="{0199AF4D-BD84-46D3-8414-A7A921CD42A7}"/>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CIGRE_JP16.9</Template>
  <TotalTime>9708</TotalTime>
  <Words>1816</Words>
  <Application>Microsoft Office PowerPoint</Application>
  <PresentationFormat>ワイド画面</PresentationFormat>
  <Paragraphs>342</Paragraphs>
  <Slides>17</Slides>
  <Notes>14</Notes>
  <HiddenSlides>0</HiddenSlides>
  <MMClips>0</MMClips>
  <ScaleCrop>false</ScaleCrop>
  <HeadingPairs>
    <vt:vector size="8" baseType="variant">
      <vt:variant>
        <vt:lpstr>使用されているフォント</vt:lpstr>
      </vt:variant>
      <vt:variant>
        <vt:i4>7</vt:i4>
      </vt:variant>
      <vt:variant>
        <vt:lpstr>テーマ</vt:lpstr>
      </vt:variant>
      <vt:variant>
        <vt:i4>1</vt:i4>
      </vt:variant>
      <vt:variant>
        <vt:lpstr>埋め込まれた OLE サーバー</vt:lpstr>
      </vt:variant>
      <vt:variant>
        <vt:i4>1</vt:i4>
      </vt:variant>
      <vt:variant>
        <vt:lpstr>スライド タイトル</vt:lpstr>
      </vt:variant>
      <vt:variant>
        <vt:i4>17</vt:i4>
      </vt:variant>
    </vt:vector>
  </HeadingPairs>
  <TitlesOfParts>
    <vt:vector size="26" baseType="lpstr">
      <vt:lpstr>Meiryo UI</vt:lpstr>
      <vt:lpstr>ＭＳ Ｐゴシック</vt:lpstr>
      <vt:lpstr>メイリオ</vt:lpstr>
      <vt:lpstr>Arial</vt:lpstr>
      <vt:lpstr>Calibri</vt:lpstr>
      <vt:lpstr>Segoe UI</vt:lpstr>
      <vt:lpstr>Wingdings</vt:lpstr>
      <vt:lpstr>CIGRE_JP</vt:lpstr>
      <vt:lpstr>ワークシート</vt:lpstr>
      <vt:lpstr>PowerPoint プレゼンテーション</vt:lpstr>
      <vt:lpstr>PowerPoint プレゼンテーション</vt:lpstr>
      <vt:lpstr>評価</vt:lpstr>
      <vt:lpstr>評価</vt:lpstr>
      <vt:lpstr>目次と分担：AI and Energy</vt:lpstr>
      <vt:lpstr>目次と分担：AI and Energy</vt:lpstr>
      <vt:lpstr>目次と分担：AI and Energy</vt:lpstr>
      <vt:lpstr>目次と分担：AI and Energy</vt:lpstr>
      <vt:lpstr>目次と分担：AI and Energy</vt:lpstr>
      <vt:lpstr>目次と分担：AI and Energy</vt:lpstr>
      <vt:lpstr>目次と分担：AI and Energy</vt:lpstr>
      <vt:lpstr>【フォーマット外】本フォーマットの取扱い</vt:lpstr>
      <vt:lpstr>用語集</vt:lpstr>
      <vt:lpstr>章タイトル</vt:lpstr>
      <vt:lpstr>章タイトル</vt:lpstr>
      <vt:lpstr>日本とのギャップ、それを踏まえた提言</vt:lpstr>
      <vt:lpstr>2.6 データセンターと電力網との相互作用</vt:lpstr>
    </vt:vector>
  </TitlesOfParts>
  <Company>関西電力株式会社</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Administrator</dc:creator>
  <cp:lastModifiedBy>悠斗 渡辺</cp:lastModifiedBy>
  <cp:revision>490</cp:revision>
  <cp:lastPrinted>2025-04-28T05:34:13Z</cp:lastPrinted>
  <dcterms:created xsi:type="dcterms:W3CDTF">2019-09-10T22:21:55Z</dcterms:created>
  <dcterms:modified xsi:type="dcterms:W3CDTF">2025-06-11T08:51:21Z</dcterms:modified>
</cp:coreProperties>
</file>