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4"/>
    <p:sldMasterId id="2147483672" r:id="rId5"/>
  </p:sldMasterIdLst>
  <p:notesMasterIdLst>
    <p:notesMasterId r:id="rId24"/>
  </p:notesMasterIdLst>
  <p:sldIdLst>
    <p:sldId id="256" r:id="rId6"/>
    <p:sldId id="263" r:id="rId7"/>
    <p:sldId id="257" r:id="rId8"/>
    <p:sldId id="259" r:id="rId9"/>
    <p:sldId id="260" r:id="rId10"/>
    <p:sldId id="261" r:id="rId11"/>
    <p:sldId id="262" r:id="rId12"/>
    <p:sldId id="275" r:id="rId13"/>
    <p:sldId id="264" r:id="rId14"/>
    <p:sldId id="266" r:id="rId15"/>
    <p:sldId id="267" r:id="rId16"/>
    <p:sldId id="265" r:id="rId17"/>
    <p:sldId id="268" r:id="rId18"/>
    <p:sldId id="269" r:id="rId19"/>
    <p:sldId id="272" r:id="rId20"/>
    <p:sldId id="273" r:id="rId21"/>
    <p:sldId id="274" r:id="rId22"/>
    <p:sldId id="27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915E173-D5F8-474B-BC23-C8562D2382B4}">
          <p14:sldIdLst>
            <p14:sldId id="256"/>
            <p14:sldId id="263"/>
            <p14:sldId id="257"/>
            <p14:sldId id="259"/>
            <p14:sldId id="260"/>
            <p14:sldId id="261"/>
            <p14:sldId id="262"/>
            <p14:sldId id="275"/>
            <p14:sldId id="264"/>
            <p14:sldId id="266"/>
            <p14:sldId id="267"/>
            <p14:sldId id="265"/>
            <p14:sldId id="268"/>
            <p14:sldId id="269"/>
            <p14:sldId id="272"/>
            <p14:sldId id="273"/>
            <p14:sldId id="274"/>
            <p14:sldId id="27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悠斗" initials="渡辺" lastIdx="2" clrIdx="0">
    <p:extLst>
      <p:ext uri="{19B8F6BF-5375-455C-9EA6-DF929625EA0E}">
        <p15:presenceInfo xmlns:p15="http://schemas.microsoft.com/office/powerpoint/2012/main" userId="渡辺 悠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09FE8-48D0-41E7-AD55-5BBB64C1AC70}" v="2" dt="2025-04-25T08:17:34.702"/>
  </p1510:revLst>
</p1510:revInfo>
</file>

<file path=ppt/tableStyles.xml><?xml version="1.0" encoding="utf-8"?>
<a:tblStyleLst xmlns:a="http://schemas.openxmlformats.org/drawingml/2006/main" def="{5C22544A-7EE6-4342-B048-85BDC9FD1C3A}">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0" autoAdjust="0"/>
    <p:restoredTop sz="82154" autoAdjust="0"/>
  </p:normalViewPr>
  <p:slideViewPr>
    <p:cSldViewPr snapToGrid="0">
      <p:cViewPr>
        <p:scale>
          <a:sx n="53" d="100"/>
          <a:sy n="53" d="100"/>
        </p:scale>
        <p:origin x="1492"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悠斗 渡辺" userId="7301ec9286ea8034" providerId="LiveId" clId="{30A09FE8-48D0-41E7-AD55-5BBB64C1AC70}"/>
    <pc:docChg chg="modSld">
      <pc:chgData name="悠斗 渡辺" userId="7301ec9286ea8034" providerId="LiveId" clId="{30A09FE8-48D0-41E7-AD55-5BBB64C1AC70}" dt="2025-04-25T08:17:34.156" v="4" actId="20577"/>
      <pc:docMkLst>
        <pc:docMk/>
      </pc:docMkLst>
      <pc:sldChg chg="modNotesTx">
        <pc:chgData name="悠斗 渡辺" userId="7301ec9286ea8034" providerId="LiveId" clId="{30A09FE8-48D0-41E7-AD55-5BBB64C1AC70}" dt="2025-04-25T08:17:34.156" v="4" actId="20577"/>
        <pc:sldMkLst>
          <pc:docMk/>
          <pc:sldMk cId="2258658498"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8792B4-548B-4E0A-93C6-8AB6C31934A0}" type="datetimeFigureOut">
              <a:rPr kumimoji="1" lang="ja-JP" altLang="en-US" smtClean="0"/>
              <a:t>2025/4/25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3941A2-99A5-4758-8108-E5286D41C1A7}" type="slidenum">
              <a:rPr kumimoji="1" lang="ja-JP" altLang="en-US" smtClean="0"/>
              <a:t>‹#›</a:t>
            </a:fld>
            <a:endParaRPr kumimoji="1" lang="ja-JP" altLang="en-US"/>
          </a:p>
        </p:txBody>
      </p:sp>
    </p:spTree>
    <p:extLst>
      <p:ext uri="{BB962C8B-B14F-4D97-AF65-F5344CB8AC3E}">
        <p14:creationId xmlns:p14="http://schemas.microsoft.com/office/powerpoint/2010/main" val="20122383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引継ぎ報告をさせていただきます。</a:t>
            </a:r>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0</a:t>
            </a:fld>
            <a:endParaRPr kumimoji="1" lang="ja-JP" altLang="en-US"/>
          </a:p>
        </p:txBody>
      </p:sp>
    </p:spTree>
    <p:extLst>
      <p:ext uri="{BB962C8B-B14F-4D97-AF65-F5344CB8AC3E}">
        <p14:creationId xmlns:p14="http://schemas.microsoft.com/office/powerpoint/2010/main" val="1696815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続いて、予測方法に用いる機械学習について、簡単に説明します。目的変数とは，予測したい変数のことで出力になります。</a:t>
            </a:r>
            <a:endParaRPr kumimoji="1" lang="en-US" altLang="ja-JP" dirty="0"/>
          </a:p>
          <a:p>
            <a:r>
              <a:rPr kumimoji="1" lang="ja-JP" altLang="en-US" dirty="0"/>
              <a:t>説明変数とは、目的変数を説明することができる入力する変数のことです。</a:t>
            </a:r>
            <a:endParaRPr kumimoji="1" lang="en-US" altLang="ja-JP" dirty="0"/>
          </a:p>
          <a:p>
            <a:r>
              <a:rPr kumimoji="1" lang="ja-JP" altLang="en-US" dirty="0"/>
              <a:t>説明変数と目的変数の関係を学習し、将来の予測に利用します。</a:t>
            </a:r>
            <a:endParaRPr kumimoji="1" lang="en-US" altLang="ja-JP" dirty="0"/>
          </a:p>
          <a:p>
            <a:r>
              <a:rPr kumimoji="1" lang="ja-JP" altLang="en-US" dirty="0"/>
              <a:t>それぞれ学習用データと、評価用データを用意し、学習期間では学習データを入力しモデルに学習させて、評価期間ではモデルに説明変数を入力し、出力された目的変数と、実際の目的変数を比較することでモデルを評価します。</a:t>
            </a:r>
            <a:endParaRPr kumimoji="1" lang="en-US" altLang="ja-JP"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10</a:t>
            </a:fld>
            <a:endParaRPr kumimoji="1" lang="ja-JP" altLang="en-US"/>
          </a:p>
        </p:txBody>
      </p:sp>
    </p:spTree>
    <p:extLst>
      <p:ext uri="{BB962C8B-B14F-4D97-AF65-F5344CB8AC3E}">
        <p14:creationId xmlns:p14="http://schemas.microsoft.com/office/powerpoint/2010/main" val="1429934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実際に予測に用いた学習データはこのようになっています。説明変数はそれぞれの日の日射量または気温と相対湿度を加えたもので、目的変数は</a:t>
            </a:r>
            <a:r>
              <a:rPr lang="en-US" altLang="ja-JP" dirty="0" err="1">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AMeDAS</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日射量実測データです。入力に用いた</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データの予報初期時刻は、、、で、地点は、、、、、学習期間と評価期間はそれぞれこのようになっています。ただし、入力と予測で使用したデータは、</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データのスパース性を考慮し、使用する時間を各日の</a:t>
            </a:r>
            <a:r>
              <a:rPr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8:00</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18:00</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としました。</a:t>
            </a:r>
            <a:endParaRPr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endParaRPr kumimoji="1"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kumimoji="1"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スパース性とは　今回でいうと日射量などの、値が多くの時間で</a:t>
            </a:r>
            <a:r>
              <a:rPr kumimoji="1"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0</a:t>
            </a:r>
            <a:r>
              <a:rPr kumimoji="1"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になると、 計算が非効率で、情報が薄く学習しにくいことや、過学習することがあるので、使用するデータを特徴のある部分で切り出すということです。</a:t>
            </a:r>
            <a:endParaRPr kumimoji="1"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11</a:t>
            </a:fld>
            <a:endParaRPr kumimoji="1" lang="ja-JP" altLang="en-US"/>
          </a:p>
        </p:txBody>
      </p:sp>
    </p:spTree>
    <p:extLst>
      <p:ext uri="{BB962C8B-B14F-4D97-AF65-F5344CB8AC3E}">
        <p14:creationId xmlns:p14="http://schemas.microsoft.com/office/powerpoint/2010/main" val="2576998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indent="-285750">
              <a:buFont typeface="Arial" panose="020B0604020202020204" pitchFamily="34" charset="0"/>
              <a:buChar char="•"/>
            </a:pPr>
            <a:r>
              <a:rPr kumimoji="1" lang="ja-JP" altLang="en-US" dirty="0"/>
              <a:t>それでは、結果について説明します。評価期間</a:t>
            </a:r>
            <a:r>
              <a:rPr kumimoji="1" lang="en-US" altLang="ja-JP" dirty="0"/>
              <a:t>1</a:t>
            </a:r>
            <a:r>
              <a:rPr kumimoji="1" lang="ja-JP" altLang="en-US" dirty="0"/>
              <a:t>か月で、</a:t>
            </a:r>
            <a:r>
              <a:rPr kumimoji="1" lang="en-US" altLang="ja-JP" dirty="0"/>
              <a:t>MSM</a:t>
            </a:r>
            <a:r>
              <a:rPr kumimoji="1" lang="ja-JP" altLang="en-US" dirty="0"/>
              <a:t>を基準とした</a:t>
            </a:r>
            <a:r>
              <a:rPr kumimoji="1" lang="en-US" altLang="ja-JP" dirty="0"/>
              <a:t>RMSE</a:t>
            </a:r>
            <a:r>
              <a:rPr kumimoji="1" lang="ja-JP" altLang="en-US" dirty="0"/>
              <a:t>の比較では、</a:t>
            </a:r>
            <a:r>
              <a:rPr kumimoji="1" lang="en-US" altLang="ja-JP" sz="1200" dirty="0"/>
              <a:t>LSTM</a:t>
            </a:r>
            <a:r>
              <a:rPr kumimoji="1" lang="ja-JP" altLang="en-US" sz="1200" dirty="0"/>
              <a:t>・</a:t>
            </a:r>
            <a:r>
              <a:rPr kumimoji="1" lang="en-US" altLang="ja-JP" sz="1200" dirty="0" err="1"/>
              <a:t>BiLSTM</a:t>
            </a:r>
            <a:r>
              <a:rPr kumimoji="1" lang="ja-JP" altLang="en-US" sz="1200" dirty="0"/>
              <a:t>は精が度向上し、</a:t>
            </a:r>
            <a:r>
              <a:rPr kumimoji="1" lang="en-US" altLang="ja-JP" sz="1200" dirty="0"/>
              <a:t>CNN</a:t>
            </a:r>
            <a:r>
              <a:rPr kumimoji="1" lang="ja-JP" altLang="en-US" sz="1200" dirty="0"/>
              <a:t>は入力（ＭＳＭデータ）よりも精度悪化しました。また、</a:t>
            </a:r>
            <a:r>
              <a:rPr kumimoji="1" lang="en-US" altLang="ja-JP" sz="1200" dirty="0"/>
              <a:t>LSTM</a:t>
            </a:r>
            <a:r>
              <a:rPr kumimoji="1" lang="ja-JP" altLang="en-US" sz="1200" dirty="0"/>
              <a:t>と</a:t>
            </a:r>
            <a:r>
              <a:rPr kumimoji="1" lang="en-US" altLang="ja-JP" sz="1200" dirty="0" err="1"/>
              <a:t>BiLST</a:t>
            </a:r>
            <a:r>
              <a:rPr kumimoji="1" lang="ja-JP" altLang="en-US" sz="1200" dirty="0"/>
              <a:t>ＭはＭＳＭに近い予測値を算出し、</a:t>
            </a:r>
            <a:r>
              <a:rPr kumimoji="1" lang="en-US" altLang="ja-JP" dirty="0"/>
              <a:t>CNN</a:t>
            </a:r>
            <a:r>
              <a:rPr kumimoji="1" lang="ja-JP" altLang="en-US" dirty="0"/>
              <a:t>は</a:t>
            </a:r>
            <a:r>
              <a:rPr kumimoji="1" lang="en-US" altLang="ja-JP" dirty="0"/>
              <a:t>MSM</a:t>
            </a:r>
            <a:r>
              <a:rPr kumimoji="1" lang="ja-JP" altLang="en-US" dirty="0"/>
              <a:t>と離れた値を出力する日が多かったです。これは、</a:t>
            </a:r>
            <a:r>
              <a:rPr kumimoji="1" lang="en-US" altLang="ja-JP" dirty="0"/>
              <a:t>MSM</a:t>
            </a:r>
            <a:r>
              <a:rPr kumimoji="1" lang="ja-JP" altLang="en-US" dirty="0"/>
              <a:t>の外れ値を考慮するのが原因だと推測しました。一方、特定日（ばらつきが大きい日など）は</a:t>
            </a:r>
            <a:r>
              <a:rPr kumimoji="1" lang="en-US" altLang="ja-JP" dirty="0"/>
              <a:t>MSM</a:t>
            </a:r>
            <a:r>
              <a:rPr kumimoji="1" lang="ja-JP" altLang="en-US" dirty="0"/>
              <a:t>の平均をとることで精度が向上したと考えられます。（いろいろな更新開始時刻での平均？）</a:t>
            </a:r>
          </a:p>
          <a:p>
            <a:pPr marL="0" indent="0">
              <a:buFont typeface="Arial" panose="020B0604020202020204" pitchFamily="34" charset="0"/>
              <a:buNone/>
            </a:pP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12</a:t>
            </a:fld>
            <a:endParaRPr kumimoji="1" lang="ja-JP" altLang="en-US"/>
          </a:p>
        </p:txBody>
      </p:sp>
    </p:spTree>
    <p:extLst>
      <p:ext uri="{BB962C8B-B14F-4D97-AF65-F5344CB8AC3E}">
        <p14:creationId xmlns:p14="http://schemas.microsoft.com/office/powerpoint/2010/main" val="2310398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85750" indent="-285750">
              <a:buFont typeface="Arial" panose="020B0604020202020204" pitchFamily="34" charset="0"/>
              <a:buChar char="•"/>
            </a:pPr>
            <a:r>
              <a:rPr kumimoji="1" lang="ja-JP" altLang="en-US" dirty="0"/>
              <a:t>次に、各手法での誤差がどのように分布しているかを分析するために、誤差密度分布を比較しました。グラフを見てみると、</a:t>
            </a:r>
            <a:r>
              <a:rPr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LSTM</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と</a:t>
            </a:r>
            <a:r>
              <a:rPr lang="en-US" altLang="ja-JP" sz="1200" dirty="0" err="1">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BiLSTM</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の誤差分布はピークが高く、誤差範囲が集中しているため、予測の安定性が高いと考えられます。</a:t>
            </a:r>
            <a:r>
              <a:rPr kumimoji="1" lang="en-US" altLang="ja-JP"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kumimoji="1"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以外の</a:t>
            </a:r>
            <a:r>
              <a:rPr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今回適用した予測手法はすべて負の値にピークが来ています。</a:t>
            </a:r>
            <a:r>
              <a:rPr kumimoji="1" lang="ja-JP" altLang="en-US" sz="12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また、</a:t>
            </a:r>
            <a:r>
              <a:rPr lang="en-US" altLang="ja-JP" sz="1200" dirty="0">
                <a:solidFill>
                  <a:schemeClr val="tx1">
                    <a:lumMod val="75000"/>
                    <a:lumOff val="25000"/>
                  </a:schemeClr>
                </a:solidFill>
                <a:ea typeface="UD デジタル 教科書体 NK-R" panose="02020400000000000000" pitchFamily="18" charset="-128"/>
              </a:rPr>
              <a:t>CNN-RGB</a:t>
            </a:r>
            <a:r>
              <a:rPr lang="ja-JP" altLang="en-US" sz="1200" dirty="0">
                <a:solidFill>
                  <a:schemeClr val="tx1">
                    <a:lumMod val="75000"/>
                    <a:lumOff val="25000"/>
                  </a:schemeClr>
                </a:solidFill>
                <a:ea typeface="UD デジタル 教科書体 NK-R" panose="02020400000000000000" pitchFamily="18" charset="-128"/>
              </a:rPr>
              <a:t>はピークが低く、大きく負の方向に振れています。　また、</a:t>
            </a:r>
            <a:r>
              <a:rPr lang="en-US" altLang="ja-JP" sz="1200" dirty="0">
                <a:solidFill>
                  <a:schemeClr val="tx1">
                    <a:lumMod val="75000"/>
                    <a:lumOff val="25000"/>
                  </a:schemeClr>
                </a:solidFill>
                <a:ea typeface="UD デジタル 教科書体 NK-R" panose="02020400000000000000" pitchFamily="18" charset="-128"/>
              </a:rPr>
              <a:t>RGB</a:t>
            </a:r>
            <a:r>
              <a:rPr lang="ja-JP" altLang="en-US" sz="1200" dirty="0">
                <a:solidFill>
                  <a:schemeClr val="tx1">
                    <a:lumMod val="75000"/>
                    <a:lumOff val="25000"/>
                  </a:schemeClr>
                </a:solidFill>
                <a:ea typeface="UD デジタル 教科書体 NK-R" panose="02020400000000000000" pitchFamily="18" charset="-128"/>
              </a:rPr>
              <a:t>として、日射量・気温・相対湿度３要素を入力画像データに用いた場合の方が日射量のみを用いた予測より精度が落ちた原因を考察すると、それぞれ気温と相対湿度の、日射量との相関があまりなかったことだと考えました。</a:t>
            </a:r>
            <a:endParaRPr kumimoji="1" lang="ja-JP" altLang="en-US"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13</a:t>
            </a:fld>
            <a:endParaRPr kumimoji="1" lang="ja-JP" altLang="en-US"/>
          </a:p>
        </p:txBody>
      </p:sp>
    </p:spTree>
    <p:extLst>
      <p:ext uri="{BB962C8B-B14F-4D97-AF65-F5344CB8AC3E}">
        <p14:creationId xmlns:p14="http://schemas.microsoft.com/office/powerpoint/2010/main" val="4130989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まとめに入ります。熊野さんの研究で分かったことは、</a:t>
            </a:r>
            <a:r>
              <a:rPr kumimoji="1" lang="en-US" altLang="ja-JP" sz="1200" dirty="0"/>
              <a:t>MSM</a:t>
            </a:r>
            <a:r>
              <a:rPr kumimoji="1" lang="ja-JP" altLang="en-US" sz="1200" dirty="0"/>
              <a:t>のデータ分析の結果、</a:t>
            </a:r>
            <a:r>
              <a:rPr kumimoji="1" lang="en-US" altLang="ja-JP" sz="1200" dirty="0"/>
              <a:t>MSM</a:t>
            </a:r>
            <a:r>
              <a:rPr kumimoji="1" lang="ja-JP" altLang="en-US" sz="1200" dirty="0"/>
              <a:t>は特に日中などの変化が大きい時間帯などで常に優れているわけではないということ、</a:t>
            </a:r>
            <a:r>
              <a:rPr kumimoji="1" lang="en-US" altLang="ja-JP" sz="1200" dirty="0"/>
              <a:t>LSTM</a:t>
            </a:r>
            <a:r>
              <a:rPr kumimoji="1" lang="ja-JP" altLang="en-US" sz="1200" dirty="0"/>
              <a:t>と</a:t>
            </a:r>
            <a:r>
              <a:rPr kumimoji="1" lang="en-US" altLang="ja-JP" sz="1200" dirty="0" err="1"/>
              <a:t>BiLSTM</a:t>
            </a:r>
            <a:r>
              <a:rPr kumimoji="1" lang="ja-JP" altLang="en-US" sz="1200" dirty="0"/>
              <a:t>の比較では、わずかに</a:t>
            </a:r>
            <a:r>
              <a:rPr kumimoji="1" lang="en-US" altLang="ja-JP" sz="1200" dirty="0" err="1"/>
              <a:t>BiLSTM</a:t>
            </a:r>
            <a:r>
              <a:rPr kumimoji="1" lang="ja-JP" altLang="en-US" sz="1200" dirty="0"/>
              <a:t>の方が</a:t>
            </a:r>
            <a:r>
              <a:rPr kumimoji="1" lang="en-US" altLang="ja-JP" sz="1200" dirty="0"/>
              <a:t>RMSE</a:t>
            </a:r>
            <a:r>
              <a:rPr kumimoji="1" lang="ja-JP" altLang="en-US" sz="1200" dirty="0"/>
              <a:t>が小さく、精度が高いことです。そして、</a:t>
            </a:r>
            <a:r>
              <a:rPr kumimoji="1" lang="en-US" altLang="ja-JP" sz="1200" dirty="0"/>
              <a:t>MS</a:t>
            </a:r>
            <a:r>
              <a:rPr kumimoji="1" lang="ja-JP" altLang="en-US" sz="1200" dirty="0"/>
              <a:t>Ｍのデータから二次元化した画像は、元のＭＳＭデータよりも特定の日を除く、多くの日で精度が低下したこともわかりました。</a:t>
            </a:r>
            <a:endParaRPr kumimoji="1" lang="en-US" altLang="ja-JP" sz="1200" dirty="0"/>
          </a:p>
          <a:p>
            <a:r>
              <a:rPr kumimoji="1" lang="ja-JP" altLang="en-US" sz="1200" dirty="0"/>
              <a:t>今後の課題としては</a:t>
            </a:r>
            <a:r>
              <a:rPr kumimoji="1" lang="ja-JP" altLang="en-US" sz="1400" u="sng" dirty="0"/>
              <a:t>、</a:t>
            </a:r>
            <a:r>
              <a:rPr kumimoji="1" lang="en-US" altLang="ja-JP" sz="1200" dirty="0"/>
              <a:t>CNN</a:t>
            </a:r>
            <a:r>
              <a:rPr kumimoji="1" lang="ja-JP" altLang="en-US" sz="1200" dirty="0"/>
              <a:t>の構造変更による精度向上が見込めるかどうか、（説明変数の追加や画像作成工程の変更）</a:t>
            </a:r>
            <a:endParaRPr kumimoji="1" lang="en-US" altLang="ja-JP" sz="1200" dirty="0"/>
          </a:p>
          <a:p>
            <a:r>
              <a:rPr kumimoji="1" lang="ja-JP" altLang="en-US" sz="1200" dirty="0"/>
              <a:t>また、</a:t>
            </a:r>
            <a:r>
              <a:rPr kumimoji="1" lang="en-US" altLang="ja-JP" sz="1200" dirty="0"/>
              <a:t>MSM</a:t>
            </a:r>
            <a:r>
              <a:rPr kumimoji="1" lang="ja-JP" altLang="en-US" sz="1200" dirty="0"/>
              <a:t>以外のデータを入力データとして用いた場合の精度の変化がどうなるかという点です。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14</a:t>
            </a:fld>
            <a:endParaRPr kumimoji="1" lang="ja-JP" altLang="en-US"/>
          </a:p>
        </p:txBody>
      </p:sp>
    </p:spTree>
    <p:extLst>
      <p:ext uri="{BB962C8B-B14F-4D97-AF65-F5344CB8AC3E}">
        <p14:creationId xmlns:p14="http://schemas.microsoft.com/office/powerpoint/2010/main" val="510899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僕は、熊野さんの</a:t>
            </a:r>
            <a:r>
              <a:rPr lang="en-US" altLang="ja-JP" sz="1200" b="0" i="0" dirty="0">
                <a:solidFill>
                  <a:srgbClr val="000000"/>
                </a:solidFill>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MSM</a:t>
            </a:r>
            <a:r>
              <a:rPr lang="ja-JP" altLang="en-US" sz="1200" b="0" i="0" dirty="0">
                <a:solidFill>
                  <a:srgbClr val="000000"/>
                </a:solidFill>
                <a:effectLst/>
                <a:latin typeface="UD デジタル 教科書体 NK" panose="02020400000000000000" pitchFamily="18" charset="-128"/>
                <a:ea typeface="UD デジタル 教科書体 NK" panose="02020400000000000000" pitchFamily="18" charset="-128"/>
              </a:rPr>
              <a:t>予報データの精度分析と時系列を対象とした深層学習による日射予測手法の提案という研究を引継ぎました。</a:t>
            </a:r>
            <a:endParaRPr lang="en-US" altLang="ja-JP" sz="1200" b="0" i="0" dirty="0">
              <a:solidFill>
                <a:srgbClr val="000000"/>
              </a:solidFill>
              <a:effectLst/>
              <a:latin typeface="UD デジタル 教科書体 NK" panose="02020400000000000000" pitchFamily="18" charset="-128"/>
              <a:ea typeface="UD デジタル 教科書体 NK" panose="02020400000000000000" pitchFamily="18" charset="-128"/>
            </a:endParaRPr>
          </a:p>
          <a:p>
            <a:r>
              <a:rPr kumimoji="1" lang="en-US" altLang="ja-JP" sz="1200" b="0" i="0" dirty="0">
                <a:solidFill>
                  <a:srgbClr val="000000"/>
                </a:solidFill>
                <a:effectLst/>
                <a:latin typeface="UD デジタル 教科書体 NK" panose="02020400000000000000" pitchFamily="18" charset="-128"/>
                <a:ea typeface="UD デジタル 教科書体 NK" panose="02020400000000000000" pitchFamily="18" charset="-128"/>
              </a:rPr>
              <a:t>JST</a:t>
            </a:r>
            <a:r>
              <a:rPr kumimoji="1" lang="ja-JP" altLang="en-US" sz="1200" b="0" i="0" dirty="0">
                <a:solidFill>
                  <a:srgbClr val="000000"/>
                </a:solidFill>
                <a:effectLst/>
                <a:latin typeface="UD デジタル 教科書体 NK" panose="02020400000000000000" pitchFamily="18" charset="-128"/>
                <a:ea typeface="UD デジタル 教科書体 NK" panose="02020400000000000000" pitchFamily="18" charset="-128"/>
              </a:rPr>
              <a:t>の陸上養殖の共同研究で、まず、背景についてお話させていただきます。現在、陸上養殖の大きな課題として、停電に弱く、安定した電力源をどう確保するかという問題があります。</a:t>
            </a:r>
            <a:endParaRPr kumimoji="1" lang="en-US" altLang="ja-JP" sz="1200" b="0" i="0" dirty="0">
              <a:solidFill>
                <a:srgbClr val="000000"/>
              </a:solidFill>
              <a:effectLst/>
              <a:latin typeface="UD デジタル 教科書体 NK" panose="02020400000000000000" pitchFamily="18" charset="-128"/>
              <a:ea typeface="UD デジタル 教科書体 NK" panose="02020400000000000000" pitchFamily="18" charset="-128"/>
            </a:endParaRPr>
          </a:p>
          <a:p>
            <a:r>
              <a:rPr kumimoji="1" lang="ja-JP" altLang="en-US" sz="1200" b="0" i="0" dirty="0">
                <a:solidFill>
                  <a:srgbClr val="000000"/>
                </a:solidFill>
                <a:effectLst/>
                <a:latin typeface="UD デジタル 教科書体 NK" panose="02020400000000000000" pitchFamily="18" charset="-128"/>
                <a:ea typeface="UD デジタル 教科書体 NK" panose="02020400000000000000" pitchFamily="18" charset="-128"/>
              </a:rPr>
              <a:t>そこで、</a:t>
            </a:r>
            <a:r>
              <a:rPr kumimoji="1" lang="ja-JP" altLang="en-US" sz="1200" dirty="0">
                <a:latin typeface="UD デジタル 教科書体 NK" panose="02020400000000000000" pitchFamily="18" charset="-128"/>
                <a:ea typeface="UD デジタル 教科書体 NK" panose="02020400000000000000" pitchFamily="18" charset="-128"/>
              </a:rPr>
              <a:t>資源枯渇や地球温暖化などの環境負荷の危惧</a:t>
            </a:r>
            <a:r>
              <a:rPr kumimoji="1" lang="ja-JP" altLang="en-US" sz="1200" b="0" i="0" dirty="0">
                <a:solidFill>
                  <a:srgbClr val="000000"/>
                </a:solidFill>
                <a:effectLst/>
                <a:latin typeface="UD デジタル 教科書体 NK" panose="02020400000000000000" pitchFamily="18" charset="-128"/>
                <a:ea typeface="UD デジタル 教科書体 NK" panose="02020400000000000000" pitchFamily="18" charset="-128"/>
              </a:rPr>
              <a:t>、それとともに政策や支援が拡大しているという状況から、太陽光発電やそれに対応する蓄電池を利用しようと考えました。</a:t>
            </a:r>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1</a:t>
            </a:fld>
            <a:endParaRPr kumimoji="1" lang="ja-JP" altLang="en-US"/>
          </a:p>
        </p:txBody>
      </p:sp>
    </p:spTree>
    <p:extLst>
      <p:ext uri="{BB962C8B-B14F-4D97-AF65-F5344CB8AC3E}">
        <p14:creationId xmlns:p14="http://schemas.microsoft.com/office/powerpoint/2010/main" val="322916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しかし、太陽光発電（</a:t>
            </a:r>
            <a:r>
              <a:rPr kumimoji="1" lang="en-US" altLang="ja-JP" dirty="0"/>
              <a:t>PV</a:t>
            </a:r>
            <a:r>
              <a:rPr kumimoji="1" lang="ja-JP" altLang="en-US" dirty="0"/>
              <a:t>）を使用するにあたって、大きな課題があります。それは、天候や季節に左右される</a:t>
            </a:r>
            <a:r>
              <a:rPr kumimoji="1" lang="en-US" altLang="ja-JP" dirty="0"/>
              <a:t>PV</a:t>
            </a:r>
            <a:r>
              <a:rPr kumimoji="1" lang="ja-JP" altLang="en-US" dirty="0"/>
              <a:t>の不安定性です。この課題を解決するために重要になってくる、高精度な日射量予測をしようと考えました。</a:t>
            </a:r>
            <a:endParaRPr kumimoji="1" lang="en-US" altLang="ja-JP"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2</a:t>
            </a:fld>
            <a:endParaRPr kumimoji="1" lang="ja-JP" altLang="en-US"/>
          </a:p>
        </p:txBody>
      </p:sp>
    </p:spTree>
    <p:extLst>
      <p:ext uri="{BB962C8B-B14F-4D97-AF65-F5344CB8AC3E}">
        <p14:creationId xmlns:p14="http://schemas.microsoft.com/office/powerpoint/2010/main" val="2052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続いて、引継ぎ内容についてお話させていただきます。一つ目は、</a:t>
            </a:r>
            <a:r>
              <a:rPr kumimoji="1" lang="en-US" altLang="ja-JP" dirty="0"/>
              <a:t>MSM</a:t>
            </a:r>
            <a:r>
              <a:rPr kumimoji="1" lang="ja-JP" altLang="en-US" dirty="0"/>
              <a:t>データの精度分析についてです。</a:t>
            </a:r>
            <a:r>
              <a:rPr kumimoji="1" lang="en-US" altLang="ja-JP" dirty="0"/>
              <a:t>MSM</a:t>
            </a:r>
            <a:r>
              <a:rPr kumimoji="1" lang="ja-JP" altLang="en-US" dirty="0"/>
              <a:t>とは、気象庁より発行されているメソ数値予測モデルで、データの概要としましては、日本とその近海を格子状にメッシュした範囲それぞれの日射量、気温や相対湿度などの要素を予測するものになっています。予報時間は開始時刻が日本時間の</a:t>
            </a:r>
            <a:r>
              <a:rPr kumimoji="1" lang="en-US" altLang="ja-JP" dirty="0"/>
              <a:t>9</a:t>
            </a:r>
            <a:r>
              <a:rPr kumimoji="1" lang="ja-JP" altLang="en-US" dirty="0"/>
              <a:t>時と</a:t>
            </a:r>
            <a:r>
              <a:rPr kumimoji="1" lang="en-US" altLang="ja-JP" dirty="0"/>
              <a:t>21</a:t>
            </a:r>
            <a:r>
              <a:rPr kumimoji="1" lang="ja-JP" altLang="en-US" dirty="0"/>
              <a:t>時の場合は</a:t>
            </a:r>
            <a:r>
              <a:rPr kumimoji="1" lang="en-US" altLang="ja-JP" dirty="0"/>
              <a:t>78</a:t>
            </a:r>
            <a:r>
              <a:rPr kumimoji="1" lang="ja-JP" altLang="en-US" dirty="0"/>
              <a:t>時間の予報を行い、それ以外の時間は、</a:t>
            </a:r>
            <a:r>
              <a:rPr kumimoji="1" lang="en-US" altLang="ja-JP" dirty="0"/>
              <a:t>39</a:t>
            </a:r>
            <a:r>
              <a:rPr kumimoji="1" lang="ja-JP" altLang="en-US" dirty="0"/>
              <a:t>時間の予報を行います。予報は</a:t>
            </a:r>
            <a:r>
              <a:rPr kumimoji="1" lang="en-US" altLang="ja-JP" dirty="0"/>
              <a:t>3</a:t>
            </a:r>
            <a:r>
              <a:rPr kumimoji="1" lang="ja-JP" altLang="en-US" dirty="0"/>
              <a:t>時間間隔で行われ、それぞれの開始時間による予報は</a:t>
            </a:r>
            <a:r>
              <a:rPr kumimoji="1" lang="en-US" altLang="ja-JP" dirty="0"/>
              <a:t>1</a:t>
            </a:r>
            <a:r>
              <a:rPr kumimoji="1" lang="ja-JP" altLang="en-US" dirty="0"/>
              <a:t>時間ごとの数値を算出しています。</a:t>
            </a:r>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4</a:t>
            </a:fld>
            <a:endParaRPr kumimoji="1" lang="ja-JP" altLang="en-US"/>
          </a:p>
        </p:txBody>
      </p:sp>
    </p:spTree>
    <p:extLst>
      <p:ext uri="{BB962C8B-B14F-4D97-AF65-F5344CB8AC3E}">
        <p14:creationId xmlns:p14="http://schemas.microsoft.com/office/powerpoint/2010/main" val="5854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a:t>
            </a:r>
            <a:r>
              <a:rPr kumimoji="1" lang="en-US" altLang="ja-JP" dirty="0"/>
              <a:t>MSM</a:t>
            </a:r>
            <a:r>
              <a:rPr kumimoji="1" lang="ja-JP" altLang="en-US" dirty="0"/>
              <a:t>データの予測精度を、同じく気象庁が発行している日射量の実測値と比較し、分析しました。評価方法には、</a:t>
            </a:r>
            <a:r>
              <a:rPr kumimoji="1" lang="en-US" altLang="ja-JP" dirty="0"/>
              <a:t>RMSE</a:t>
            </a:r>
            <a:r>
              <a:rPr kumimoji="1" lang="ja-JP" altLang="en-US" dirty="0"/>
              <a:t>（二乗平均平方根誤差）を用いました。結果としては、グラフより、予報時刻が近くなるにつれ、</a:t>
            </a:r>
            <a:r>
              <a:rPr kumimoji="1" lang="en-US" altLang="ja-JP" dirty="0"/>
              <a:t>RMSE</a:t>
            </a:r>
            <a:r>
              <a:rPr kumimoji="1" lang="ja-JP" altLang="en-US" dirty="0"/>
              <a:t>がおおきくなっていく傾向があることが分かりました。これは、</a:t>
            </a:r>
            <a:r>
              <a:rPr kumimoji="1"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遠い時刻</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の予報は平均的な日射を予報するのに対し近い時刻は日射のピークを狙うため</a:t>
            </a:r>
            <a:r>
              <a:rPr lang="ja-JP" altLang="en-US" u="none"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誤差が大きくなる可能性があると推測しました。</a:t>
            </a:r>
            <a:endParaRPr lang="ja-JP" altLang="en-US" u="none" dirty="0"/>
          </a:p>
          <a:p>
            <a:endParaRPr kumimoji="1" lang="en-US" altLang="ja-JP"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5</a:t>
            </a:fld>
            <a:endParaRPr kumimoji="1" lang="ja-JP" altLang="en-US"/>
          </a:p>
        </p:txBody>
      </p:sp>
    </p:spTree>
    <p:extLst>
      <p:ext uri="{BB962C8B-B14F-4D97-AF65-F5344CB8AC3E}">
        <p14:creationId xmlns:p14="http://schemas.microsoft.com/office/powerpoint/2010/main" val="369333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1200" u="none" dirty="0">
                <a:solidFill>
                  <a:srgbClr val="002060"/>
                </a:solidFill>
                <a:latin typeface="UD デジタル 教科書体 NK-R" panose="02020400000000000000" pitchFamily="18" charset="-128"/>
                <a:ea typeface="UD デジタル 教科書体 NK-R" panose="02020400000000000000" pitchFamily="18" charset="-128"/>
              </a:rPr>
              <a:t>そして、予報更新の時系列によって、</a:t>
            </a:r>
            <a:r>
              <a:rPr lang="ja-JP" altLang="en-US" sz="1200" b="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改善した日と悪化した日それぞれの特徴を学習することで</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予測精度向上が期待できると考え、</a:t>
            </a:r>
            <a:r>
              <a:rPr kumimoji="1" lang="en-US" altLang="ja-JP" dirty="0"/>
              <a:t>3</a:t>
            </a:r>
            <a:r>
              <a:rPr kumimoji="1" lang="ja-JP" altLang="en-US" dirty="0"/>
              <a:t>日前</a:t>
            </a:r>
            <a:r>
              <a:rPr kumimoji="1" lang="en-US" altLang="ja-JP" dirty="0"/>
              <a:t>21</a:t>
            </a:r>
            <a:r>
              <a:rPr kumimoji="1" lang="ja-JP" altLang="en-US" dirty="0"/>
              <a:t>時</a:t>
            </a:r>
            <a:r>
              <a:rPr lang="ja-JP" altLang="en-US" sz="1200" u="none" dirty="0">
                <a:solidFill>
                  <a:srgbClr val="002060"/>
                </a:solidFill>
                <a:latin typeface="UD デジタル 教科書体 NK-R" panose="02020400000000000000" pitchFamily="18" charset="-128"/>
                <a:ea typeface="UD デジタル 教科書体 NK-R" panose="02020400000000000000" pitchFamily="18" charset="-128"/>
              </a:rPr>
              <a:t>から当日</a:t>
            </a:r>
            <a:r>
              <a:rPr lang="en-US" altLang="ja-JP" sz="1200" u="none" dirty="0">
                <a:solidFill>
                  <a:srgbClr val="002060"/>
                </a:solidFill>
                <a:latin typeface="UD デジタル 教科書体 NK-R" panose="02020400000000000000" pitchFamily="18" charset="-128"/>
                <a:ea typeface="UD デジタル 教科書体 NK-R" panose="02020400000000000000" pitchFamily="18" charset="-128"/>
              </a:rPr>
              <a:t>3</a:t>
            </a:r>
            <a:r>
              <a:rPr lang="ja-JP" altLang="en-US" sz="1200" u="none" dirty="0">
                <a:solidFill>
                  <a:srgbClr val="002060"/>
                </a:solidFill>
                <a:latin typeface="UD デジタル 教科書体 NK-R" panose="02020400000000000000" pitchFamily="18" charset="-128"/>
                <a:ea typeface="UD デジタル 教科書体 NK-R" panose="02020400000000000000" pitchFamily="18" charset="-128"/>
              </a:rPr>
              <a:t>時の予報データを使用するために、</a:t>
            </a:r>
            <a:r>
              <a:rPr kumimoji="1" lang="ja-JP" altLang="en-US" dirty="0">
                <a:latin typeface="UD デジタル 教科書体 NK-R" panose="02020400000000000000" pitchFamily="18" charset="-128"/>
                <a:ea typeface="UD デジタル 教科書体 NK-R" panose="02020400000000000000" pitchFamily="18" charset="-128"/>
              </a:rPr>
              <a:t>従来の</a:t>
            </a:r>
            <a:r>
              <a:rPr kumimoji="1" lang="en-US" altLang="ja-JP" dirty="0">
                <a:latin typeface="UD デジタル 教科書体 NK-R" panose="02020400000000000000" pitchFamily="18" charset="-128"/>
                <a:ea typeface="UD デジタル 教科書体 NK-R" panose="02020400000000000000" pitchFamily="18" charset="-128"/>
              </a:rPr>
              <a:t>NN</a:t>
            </a:r>
            <a:r>
              <a:rPr kumimoji="1" lang="ja-JP" altLang="en-US" dirty="0">
                <a:latin typeface="UD デジタル 教科書体 NK-R" panose="02020400000000000000" pitchFamily="18" charset="-128"/>
                <a:ea typeface="UD デジタル 教科書体 NK-R" panose="02020400000000000000" pitchFamily="18" charset="-128"/>
              </a:rPr>
              <a:t>手法に対して横：時刻</a:t>
            </a:r>
            <a:r>
              <a:rPr lang="ja-JP" altLang="en-US" dirty="0">
                <a:latin typeface="UD デジタル 教科書体 NK-R" panose="02020400000000000000" pitchFamily="18" charset="-128"/>
                <a:ea typeface="UD デジタル 教科書体 NK-R" panose="02020400000000000000" pitchFamily="18" charset="-128"/>
              </a:rPr>
              <a:t>，　縦：予報更新の</a:t>
            </a:r>
            <a:r>
              <a:rPr kumimoji="1" lang="ja-JP" altLang="en-US" b="1" dirty="0">
                <a:solidFill>
                  <a:srgbClr val="FF0000"/>
                </a:solidFill>
                <a:latin typeface="UD デジタル 教科書体 NK-R" panose="02020400000000000000" pitchFamily="18" charset="-128"/>
                <a:ea typeface="UD デジタル 教科書体 NK-R" panose="02020400000000000000" pitchFamily="18" charset="-128"/>
              </a:rPr>
              <a:t>２つの時系列</a:t>
            </a:r>
            <a:r>
              <a:rPr lang="ja-JP" altLang="en-US" dirty="0">
                <a:latin typeface="UD デジタル 教科書体 NK-R" panose="02020400000000000000" pitchFamily="18" charset="-128"/>
                <a:ea typeface="UD デジタル 教科書体 NK-R" panose="02020400000000000000" pitchFamily="18" charset="-128"/>
              </a:rPr>
              <a:t>を利用しようと考えました。</a:t>
            </a:r>
            <a:endParaRPr lang="en-US" altLang="ja-JP" dirty="0">
              <a:latin typeface="UD デジタル 教科書体 NK-R" panose="02020400000000000000" pitchFamily="18" charset="-128"/>
              <a:ea typeface="UD デジタル 教科書体 NK-R" panose="020204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UD デジタル 教科書体 NK-R" panose="02020400000000000000" pitchFamily="18" charset="-128"/>
                <a:ea typeface="UD デジタル 教科書体 NK-R" panose="02020400000000000000" pitchFamily="18" charset="-128"/>
              </a:rPr>
              <a:t>手順はこのようになっています。まず、</a:t>
            </a:r>
            <a:r>
              <a:rPr kumimoji="1" lang="en-US" altLang="ja-JP" dirty="0">
                <a:latin typeface="UD デジタル 教科書体 NK-R" panose="02020400000000000000" pitchFamily="18" charset="-128"/>
                <a:ea typeface="UD デジタル 教科書体 NK-R" panose="02020400000000000000" pitchFamily="18" charset="-128"/>
              </a:rPr>
              <a:t>MSM</a:t>
            </a:r>
            <a:r>
              <a:rPr kumimoji="1" lang="ja-JP" altLang="en-US" dirty="0">
                <a:latin typeface="UD デジタル 教科書体 NK-R" panose="02020400000000000000" pitchFamily="18" charset="-128"/>
                <a:ea typeface="UD デジタル 教科書体 NK-R" panose="02020400000000000000" pitchFamily="18" charset="-128"/>
              </a:rPr>
              <a:t>データを取得し、図のように並べます。横軸が予報の時系列を表していて、</a:t>
            </a:r>
            <a:r>
              <a:rPr kumimoji="1" lang="en-US" altLang="ja-JP" dirty="0">
                <a:latin typeface="UD デジタル 教科書体 NK-R" panose="02020400000000000000" pitchFamily="18" charset="-128"/>
                <a:ea typeface="UD デジタル 教科書体 NK-R" panose="02020400000000000000" pitchFamily="18" charset="-128"/>
              </a:rPr>
              <a:t>1</a:t>
            </a:r>
            <a:r>
              <a:rPr kumimoji="1" lang="ja-JP" altLang="en-US" dirty="0">
                <a:latin typeface="UD デジタル 教科書体 NK-R" panose="02020400000000000000" pitchFamily="18" charset="-128"/>
                <a:ea typeface="UD デジタル 教科書体 NK-R" panose="02020400000000000000" pitchFamily="18" charset="-128"/>
              </a:rPr>
              <a:t>番上が</a:t>
            </a:r>
            <a:r>
              <a:rPr kumimoji="1" lang="en-US" altLang="ja-JP" dirty="0">
                <a:latin typeface="UD デジタル 教科書体 NK-R" panose="02020400000000000000" pitchFamily="18" charset="-128"/>
                <a:ea typeface="UD デジタル 教科書体 NK-R" panose="02020400000000000000" pitchFamily="18" charset="-128"/>
              </a:rPr>
              <a:t>3</a:t>
            </a:r>
            <a:r>
              <a:rPr kumimoji="1" lang="ja-JP" altLang="en-US" dirty="0">
                <a:latin typeface="UD デジタル 教科書体 NK-R" panose="02020400000000000000" pitchFamily="18" charset="-128"/>
                <a:ea typeface="UD デジタル 教科書体 NK-R" panose="02020400000000000000" pitchFamily="18" charset="-128"/>
              </a:rPr>
              <a:t>日前の９時から当日</a:t>
            </a:r>
            <a:r>
              <a:rPr kumimoji="1" lang="en-US" altLang="ja-JP" dirty="0">
                <a:latin typeface="UD デジタル 教科書体 NK-R" panose="02020400000000000000" pitchFamily="18" charset="-128"/>
                <a:ea typeface="UD デジタル 教科書体 NK-R" panose="02020400000000000000" pitchFamily="18" charset="-128"/>
              </a:rPr>
              <a:t>15</a:t>
            </a:r>
            <a:r>
              <a:rPr kumimoji="1" lang="ja-JP" altLang="en-US" dirty="0">
                <a:latin typeface="UD デジタル 教科書体 NK-R" panose="02020400000000000000" pitchFamily="18" charset="-128"/>
                <a:ea typeface="UD デジタル 教科書体 NK-R" panose="02020400000000000000" pitchFamily="18" charset="-128"/>
              </a:rPr>
              <a:t>時までの予報になっています。縦軸は予報更新の時系列になっていて、一番下は当日の</a:t>
            </a:r>
            <a:r>
              <a:rPr kumimoji="1" lang="en-US" altLang="ja-JP" dirty="0">
                <a:latin typeface="UD デジタル 教科書体 NK-R" panose="02020400000000000000" pitchFamily="18" charset="-128"/>
                <a:ea typeface="UD デジタル 教科書体 NK-R" panose="02020400000000000000" pitchFamily="18" charset="-128"/>
              </a:rPr>
              <a:t>3</a:t>
            </a:r>
            <a:r>
              <a:rPr kumimoji="1" lang="ja-JP" altLang="en-US" dirty="0">
                <a:latin typeface="UD デジタル 教科書体 NK-R" panose="02020400000000000000" pitchFamily="18" charset="-128"/>
                <a:ea typeface="UD デジタル 教科書体 NK-R" panose="02020400000000000000" pitchFamily="18" charset="-128"/>
              </a:rPr>
              <a:t>時に更新した予報になっています。この図から、予報対象区間を切り抜き、並べられたそれぞれの値を正規化し、グレースケール画像に変換します。その後、バイキュービック法を用いて、</a:t>
            </a:r>
            <a:r>
              <a:rPr kumimoji="1" lang="en-US" altLang="ja-JP" dirty="0">
                <a:latin typeface="UD デジタル 教科書体 NK-R" panose="02020400000000000000" pitchFamily="18" charset="-128"/>
                <a:ea typeface="UD デジタル 教科書体 NK-R" panose="02020400000000000000" pitchFamily="18" charset="-128"/>
              </a:rPr>
              <a:t>32×32pixel</a:t>
            </a:r>
            <a:r>
              <a:rPr kumimoji="1" lang="ja-JP" altLang="en-US" dirty="0">
                <a:latin typeface="UD デジタル 教科書体 NK-R" panose="02020400000000000000" pitchFamily="18" charset="-128"/>
                <a:ea typeface="UD デジタル 教科書体 NK-R" panose="02020400000000000000" pitchFamily="18" charset="-128"/>
              </a:rPr>
              <a:t>にリサイズします。</a:t>
            </a:r>
            <a:endParaRPr kumimoji="1" lang="en-US" altLang="ja-JP" dirty="0">
              <a:latin typeface="UD デジタル 教科書体 NK-R" panose="02020400000000000000" pitchFamily="18" charset="-128"/>
              <a:ea typeface="UD デジタル 教科書体 NK-R" panose="02020400000000000000" pitchFamily="18" charset="-128"/>
            </a:endParaRPr>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6</a:t>
            </a:fld>
            <a:endParaRPr kumimoji="1" lang="ja-JP" altLang="en-US"/>
          </a:p>
        </p:txBody>
      </p:sp>
    </p:spTree>
    <p:extLst>
      <p:ext uri="{BB962C8B-B14F-4D97-AF65-F5344CB8AC3E}">
        <p14:creationId xmlns:p14="http://schemas.microsoft.com/office/powerpoint/2010/main" val="60503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また、説明変数を、日射量・気温・相対湿度の三要素にして画像変換する場合、それぞれの要素を</a:t>
            </a:r>
            <a:r>
              <a:rPr kumimoji="1" lang="en-US" altLang="ja-JP" dirty="0"/>
              <a:t>R</a:t>
            </a:r>
            <a:r>
              <a:rPr kumimoji="1" lang="ja-JP" altLang="en-US" dirty="0"/>
              <a:t>、</a:t>
            </a:r>
            <a:r>
              <a:rPr kumimoji="1" lang="en-US" altLang="ja-JP" dirty="0"/>
              <a:t>G,B</a:t>
            </a:r>
            <a:r>
              <a:rPr kumimoji="1" lang="ja-JP" altLang="en-US" dirty="0"/>
              <a:t>に振り分け、</a:t>
            </a:r>
            <a:r>
              <a:rPr kumimoji="1" lang="en-US" altLang="ja-JP" dirty="0"/>
              <a:t>RGB</a:t>
            </a:r>
            <a:r>
              <a:rPr kumimoji="1" lang="ja-JP" altLang="en-US" dirty="0"/>
              <a:t>画像に変換します。</a:t>
            </a:r>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7</a:t>
            </a:fld>
            <a:endParaRPr kumimoji="1" lang="ja-JP" altLang="en-US"/>
          </a:p>
        </p:txBody>
      </p:sp>
    </p:spTree>
    <p:extLst>
      <p:ext uri="{BB962C8B-B14F-4D97-AF65-F5344CB8AC3E}">
        <p14:creationId xmlns:p14="http://schemas.microsoft.com/office/powerpoint/2010/main" val="15033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そして、二次元化した画像を利用するために、畳み込みニューラルネットワークと呼ばれる</a:t>
            </a:r>
            <a:r>
              <a:rPr kumimoji="1" lang="en-US" altLang="ja-JP" dirty="0"/>
              <a:t>CNN</a:t>
            </a:r>
            <a:r>
              <a:rPr kumimoji="1" lang="ja-JP" altLang="en-US" dirty="0"/>
              <a:t>というモデルを利用しました。</a:t>
            </a:r>
            <a:r>
              <a:rPr kumimoji="1" lang="en-US" altLang="ja-JP" dirty="0"/>
              <a:t>CNN</a:t>
            </a:r>
            <a:r>
              <a:rPr kumimoji="1" lang="ja-JP" altLang="en-US" dirty="0"/>
              <a:t>は画像認識の分野で利用され、二次元化した時系列データを学習させるのに適しています。</a:t>
            </a:r>
            <a:r>
              <a:rPr kumimoji="1" lang="en-US" altLang="ja-JP" dirty="0"/>
              <a:t>CNN</a:t>
            </a:r>
            <a:r>
              <a:rPr kumimoji="1" lang="ja-JP" altLang="en-US" dirty="0"/>
              <a:t>の具体的な構造としては以下のようになります。まず、画像データを入力し、畳み込み層によって、カーネルと呼ばれるフィルタのようなものを通して、特徴を残した画像を抽出します。カーネルサイズや、フィルタ数などの構造の項目は設計者が決定します。（フィルタは勝手に決まる）</a:t>
            </a:r>
            <a:endParaRPr kumimoji="1" lang="en-US" altLang="ja-JP" dirty="0"/>
          </a:p>
          <a:p>
            <a:r>
              <a:rPr kumimoji="1" lang="ja-JP" altLang="en-US" dirty="0"/>
              <a:t>次に、プーリング層と呼ばれる部分で、さらに画像の特徴を圧縮して抽出します。そして抽出された画像を</a:t>
            </a:r>
            <a:r>
              <a:rPr kumimoji="1" lang="en-US" altLang="ja-JP" dirty="0"/>
              <a:t>Flatten</a:t>
            </a:r>
            <a:r>
              <a:rPr kumimoji="1" lang="ja-JP" altLang="en-US" dirty="0"/>
              <a:t>層で</a:t>
            </a:r>
            <a:r>
              <a:rPr kumimoji="1" lang="en-US" altLang="ja-JP" dirty="0"/>
              <a:t>1</a:t>
            </a:r>
            <a:r>
              <a:rPr kumimoji="1" lang="ja-JP" altLang="en-US" dirty="0"/>
              <a:t>列に並べ、全結合層で抽象化された特徴を判断材料にして最終的に出力します。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8</a:t>
            </a:fld>
            <a:endParaRPr kumimoji="1" lang="ja-JP" altLang="en-US"/>
          </a:p>
        </p:txBody>
      </p:sp>
    </p:spTree>
    <p:extLst>
      <p:ext uri="{BB962C8B-B14F-4D97-AF65-F5344CB8AC3E}">
        <p14:creationId xmlns:p14="http://schemas.microsoft.com/office/powerpoint/2010/main" val="1883975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次に、別のニューラルネットワークである、</a:t>
            </a:r>
            <a:r>
              <a:rPr kumimoji="1" lang="en-US" altLang="ja-JP" dirty="0"/>
              <a:t>LS</a:t>
            </a:r>
            <a:r>
              <a:rPr kumimoji="1" lang="ja-JP" altLang="en-US" dirty="0"/>
              <a:t>ＴＭと</a:t>
            </a:r>
            <a:r>
              <a:rPr kumimoji="1" lang="en-US" altLang="ja-JP" dirty="0" err="1"/>
              <a:t>BiLSTM</a:t>
            </a:r>
            <a:r>
              <a:rPr kumimoji="1" lang="ja-JP" altLang="en-US" dirty="0"/>
              <a:t>について簡単に説明します。まだ中身は理解できていないのですが、それぞれの特徴を調べた部分だけ説明します。まず、</a:t>
            </a:r>
            <a:r>
              <a:rPr kumimoji="1" lang="en-US" altLang="ja-JP" dirty="0"/>
              <a:t>LSTM</a:t>
            </a:r>
            <a:r>
              <a:rPr kumimoji="1" lang="ja-JP" altLang="en-US" dirty="0"/>
              <a:t>は、過去のデータを記憶して学習する</a:t>
            </a:r>
            <a:r>
              <a:rPr kumimoji="1" lang="ja-JP" altLang="en-US" sz="1200" dirty="0"/>
              <a:t>再起型ニューラルネットワークの</a:t>
            </a:r>
            <a:r>
              <a:rPr kumimoji="1" lang="en-US" altLang="ja-JP" sz="1200" dirty="0"/>
              <a:t>1</a:t>
            </a:r>
            <a:r>
              <a:rPr kumimoji="1" lang="ja-JP" altLang="en-US" sz="1200" dirty="0"/>
              <a:t>種で、時間的依存性のあるデータ処理を得意とし、</a:t>
            </a:r>
            <a:r>
              <a:rPr lang="ja-JP" altLang="ja-JP" sz="12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過去</a:t>
            </a:r>
            <a:r>
              <a:rPr lang="ja-JP" altLang="en-US" sz="12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から未来方向</a:t>
            </a:r>
            <a:r>
              <a:rPr lang="ja-JP" altLang="ja-JP" sz="12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の</a:t>
            </a:r>
            <a:r>
              <a:rPr kumimoji="1" lang="ja-JP" altLang="en-US" sz="1200" dirty="0"/>
              <a:t>時系列データを学習し、未来を予測することができます。</a:t>
            </a:r>
            <a:r>
              <a:rPr kumimoji="1" lang="en-US" altLang="ja-JP" sz="1200" dirty="0" err="1"/>
              <a:t>BiLSTM</a:t>
            </a:r>
            <a:r>
              <a:rPr kumimoji="1" lang="ja-JP" altLang="en-US" sz="1200" dirty="0"/>
              <a:t>は、</a:t>
            </a:r>
            <a:r>
              <a:rPr kumimoji="1" lang="en-US" altLang="ja-JP" sz="1200" dirty="0"/>
              <a:t>LSTM</a:t>
            </a:r>
            <a:r>
              <a:rPr kumimoji="1" lang="ja-JP" altLang="en-US" sz="1200" dirty="0"/>
              <a:t>の拡張版で、過去→未来の方向に加えて、未来→過去の双方向での学習ができるという特徴があります。この特徴を生かして、時系列でのより細かい特徴を見つけやすいモデルになっています。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0F3941A2-99A5-4758-8108-E5286D41C1A7}" type="slidenum">
              <a:rPr kumimoji="1" lang="ja-JP" altLang="en-US" smtClean="0"/>
              <a:t>9</a:t>
            </a:fld>
            <a:endParaRPr kumimoji="1" lang="ja-JP" altLang="en-US"/>
          </a:p>
        </p:txBody>
      </p:sp>
    </p:spTree>
    <p:extLst>
      <p:ext uri="{BB962C8B-B14F-4D97-AF65-F5344CB8AC3E}">
        <p14:creationId xmlns:p14="http://schemas.microsoft.com/office/powerpoint/2010/main" val="675634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AF5C78A-5E60-46BE-A0B6-B2F58E449A86}" type="datetime1">
              <a:rPr kumimoji="1" lang="ja-JP" altLang="en-US" smtClean="0"/>
              <a:t>2025/4/25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4275093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DFF648E-26CB-456F-A859-F836F101FED8}" type="datetime1">
              <a:rPr kumimoji="1" lang="ja-JP" altLang="en-US" smtClean="0"/>
              <a:t>2025/4/25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3131662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36CC42D-CF4A-4E81-BAE8-528D52438AA2}" type="datetime1">
              <a:rPr kumimoji="1" lang="ja-JP" altLang="en-US" smtClean="0"/>
              <a:t>2025/4/25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297719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FD9074-20FA-461D-AD58-4EE1BADECC2D}"/>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9FCCF2C-8BF8-492A-9BB6-049B25FDB08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A90F71-002F-4BA5-AD95-787C6972AE5B}"/>
              </a:ext>
            </a:extLst>
          </p:cNvPr>
          <p:cNvSpPr>
            <a:spLocks noGrp="1"/>
          </p:cNvSpPr>
          <p:nvPr>
            <p:ph type="dt" sz="half" idx="10"/>
          </p:nvPr>
        </p:nvSpPr>
        <p:spPr/>
        <p:txBody>
          <a:bodyPr/>
          <a:lstStyle/>
          <a:p>
            <a:fld id="{CEFE0590-8690-41EC-8F4F-EB45AEE39782}"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FF65068E-C766-4E7F-80F5-5C18933C88E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FD84FC-CDE8-4B42-968C-4210F7AE4265}"/>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837216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E42ADB-2956-40AF-9CE2-2EE9958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56C87A-8935-4986-B8DC-3CF4079EFBA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78CD4E-85B0-483B-B315-D2A598427E26}"/>
              </a:ext>
            </a:extLst>
          </p:cNvPr>
          <p:cNvSpPr>
            <a:spLocks noGrp="1"/>
          </p:cNvSpPr>
          <p:nvPr>
            <p:ph type="dt" sz="half" idx="10"/>
          </p:nvPr>
        </p:nvSpPr>
        <p:spPr/>
        <p:txBody>
          <a:bodyPr/>
          <a:lstStyle/>
          <a:p>
            <a:fld id="{BC37D6EB-19B8-4A16-BAA4-097BDA484B16}"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38215449-B234-4DEB-95B9-748525A7F2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8CF1B76-2D76-4D27-B3C2-A1EC389502E0}"/>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40397587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DB4EC8-D9AE-4D3C-95E4-446D1FFFEA4C}"/>
              </a:ext>
            </a:extLst>
          </p:cNvPr>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33E8210-9DC4-45B5-A9A6-6FB4525F1910}"/>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9673216-CC2F-4FF3-9238-002D4D5DA3F3}"/>
              </a:ext>
            </a:extLst>
          </p:cNvPr>
          <p:cNvSpPr>
            <a:spLocks noGrp="1"/>
          </p:cNvSpPr>
          <p:nvPr>
            <p:ph type="dt" sz="half" idx="10"/>
          </p:nvPr>
        </p:nvSpPr>
        <p:spPr/>
        <p:txBody>
          <a:bodyPr/>
          <a:lstStyle/>
          <a:p>
            <a:fld id="{D32CDBDF-6082-4C1B-B69F-996DB87609B1}"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4A2B99E6-5BC3-4E58-995A-69D0BDC977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BD88B35-99C5-4091-9ABF-77726B6FE691}"/>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43544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7840B1-DB0F-4060-A77B-7A6F148577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1816BB-0A09-480E-B930-DC3294F4A555}"/>
              </a:ext>
            </a:extLst>
          </p:cNvPr>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B1DE4E-EE7A-42FA-978F-A6019AAD4F84}"/>
              </a:ext>
            </a:extLst>
          </p:cNvPr>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DC473DB-420B-4BCC-BFD0-5D84C7ED5E3F}"/>
              </a:ext>
            </a:extLst>
          </p:cNvPr>
          <p:cNvSpPr>
            <a:spLocks noGrp="1"/>
          </p:cNvSpPr>
          <p:nvPr>
            <p:ph type="dt" sz="half" idx="10"/>
          </p:nvPr>
        </p:nvSpPr>
        <p:spPr/>
        <p:txBody>
          <a:bodyPr/>
          <a:lstStyle/>
          <a:p>
            <a:fld id="{913F38EE-128A-4B07-9FF2-3380CDFDAF72}" type="datetime1">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0A5948F0-1B0A-4A96-A3D5-0936A0E607B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E42C3CE-B633-4B02-ABEA-C29C557AB149}"/>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228825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7C6D7-7EED-4292-9DBD-3E03E27ED655}"/>
              </a:ext>
            </a:extLst>
          </p:cNvPr>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A33DF83-1DC2-45E7-B2E8-D1C64C791BA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0A9D7381-10F2-4C5C-A2A7-005C2E0108A9}"/>
              </a:ext>
            </a:extLst>
          </p:cNvPr>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AB969CA-E398-46D0-9D92-88ED5644B21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DD63CA0-7F6E-4C36-8CBF-5703BF54FF06}"/>
              </a:ext>
            </a:extLst>
          </p:cNvPr>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7C92565-F349-4E64-A308-0641D98C5DFC}"/>
              </a:ext>
            </a:extLst>
          </p:cNvPr>
          <p:cNvSpPr>
            <a:spLocks noGrp="1"/>
          </p:cNvSpPr>
          <p:nvPr>
            <p:ph type="dt" sz="half" idx="10"/>
          </p:nvPr>
        </p:nvSpPr>
        <p:spPr/>
        <p:txBody>
          <a:bodyPr/>
          <a:lstStyle/>
          <a:p>
            <a:fld id="{E731ACF7-89DB-47DA-BE09-4D8C6DAE11F5}" type="datetime1">
              <a:rPr kumimoji="1" lang="ja-JP" altLang="en-US" smtClean="0"/>
              <a:t>2025/4/25</a:t>
            </a:fld>
            <a:endParaRPr kumimoji="1" lang="ja-JP" altLang="en-US"/>
          </a:p>
        </p:txBody>
      </p:sp>
      <p:sp>
        <p:nvSpPr>
          <p:cNvPr id="8" name="フッター プレースホルダー 7">
            <a:extLst>
              <a:ext uri="{FF2B5EF4-FFF2-40B4-BE49-F238E27FC236}">
                <a16:creationId xmlns:a16="http://schemas.microsoft.com/office/drawing/2014/main" id="{1B99B937-5617-49D3-8712-08BF3253E2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D8EF10-D56C-49C6-A26F-E9D507BAD4AF}"/>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16143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36659-9C2C-44A3-8D19-7BBDFF88F5E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4FA20B-E188-42F9-A832-F978222DD82E}"/>
              </a:ext>
            </a:extLst>
          </p:cNvPr>
          <p:cNvSpPr>
            <a:spLocks noGrp="1"/>
          </p:cNvSpPr>
          <p:nvPr>
            <p:ph type="dt" sz="half" idx="10"/>
          </p:nvPr>
        </p:nvSpPr>
        <p:spPr/>
        <p:txBody>
          <a:bodyPr/>
          <a:lstStyle/>
          <a:p>
            <a:fld id="{2D5DC387-C398-4E84-825C-C4D8ABF35AC4}" type="datetime1">
              <a:rPr kumimoji="1" lang="ja-JP" altLang="en-US" smtClean="0"/>
              <a:t>2025/4/25</a:t>
            </a:fld>
            <a:endParaRPr kumimoji="1" lang="ja-JP" altLang="en-US"/>
          </a:p>
        </p:txBody>
      </p:sp>
      <p:sp>
        <p:nvSpPr>
          <p:cNvPr id="4" name="フッター プレースホルダー 3">
            <a:extLst>
              <a:ext uri="{FF2B5EF4-FFF2-40B4-BE49-F238E27FC236}">
                <a16:creationId xmlns:a16="http://schemas.microsoft.com/office/drawing/2014/main" id="{E5E3AD7D-4A25-4FE5-93BF-A616BDE7D1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E305CB-70AF-4153-B73E-97EC566116A6}"/>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044625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02AD07E-8D84-4CB8-810C-23DB05FF6CF0}"/>
              </a:ext>
            </a:extLst>
          </p:cNvPr>
          <p:cNvSpPr>
            <a:spLocks noGrp="1"/>
          </p:cNvSpPr>
          <p:nvPr>
            <p:ph type="dt" sz="half" idx="10"/>
          </p:nvPr>
        </p:nvSpPr>
        <p:spPr/>
        <p:txBody>
          <a:bodyPr/>
          <a:lstStyle/>
          <a:p>
            <a:fld id="{A4C95ACE-C7B6-4DAD-8ED0-1DD861256D17}" type="datetime1">
              <a:rPr kumimoji="1" lang="ja-JP" altLang="en-US" smtClean="0"/>
              <a:t>2025/4/25</a:t>
            </a:fld>
            <a:endParaRPr kumimoji="1" lang="ja-JP" altLang="en-US"/>
          </a:p>
        </p:txBody>
      </p:sp>
      <p:sp>
        <p:nvSpPr>
          <p:cNvPr id="3" name="フッター プレースホルダー 2">
            <a:extLst>
              <a:ext uri="{FF2B5EF4-FFF2-40B4-BE49-F238E27FC236}">
                <a16:creationId xmlns:a16="http://schemas.microsoft.com/office/drawing/2014/main" id="{42FBDB0C-DF15-4322-85CD-41A82EDD8DF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337138-7234-4FD5-8EAB-8AA7582E794A}"/>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4472320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700BD7-12B1-4D53-B105-23FB20E7FFFB}"/>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B85CCA-264A-42A0-B54C-0CC26FEE1B9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BF4314-ACFA-4C98-95A9-2ABC816DD05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53F19E-2CEC-40C8-A1DF-8E5E5E71702B}"/>
              </a:ext>
            </a:extLst>
          </p:cNvPr>
          <p:cNvSpPr>
            <a:spLocks noGrp="1"/>
          </p:cNvSpPr>
          <p:nvPr>
            <p:ph type="dt" sz="half" idx="10"/>
          </p:nvPr>
        </p:nvSpPr>
        <p:spPr/>
        <p:txBody>
          <a:bodyPr/>
          <a:lstStyle/>
          <a:p>
            <a:fld id="{70E0260C-9733-48E3-9FFF-CD5A17A9BE23}" type="datetime1">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061035E7-E383-4DD9-8C54-EE9A0228DB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1E4746A-18EE-4D2A-A33F-D70A7F44F18E}"/>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1427899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4C367E5-251B-498D-BC6E-5380DCECD88C}" type="datetime1">
              <a:rPr kumimoji="1" lang="ja-JP" altLang="en-US" smtClean="0"/>
              <a:t>2025/4/25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7756528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A56375-236A-4325-8BE0-A53B0AAC4184}"/>
              </a:ext>
            </a:extLst>
          </p:cNvPr>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A7D4B28-6897-46D4-A1BA-1A4EA20B264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83B81D0-D5AE-4349-8323-B0207003BD3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84B980-7600-4D04-A0A3-727552036A5E}"/>
              </a:ext>
            </a:extLst>
          </p:cNvPr>
          <p:cNvSpPr>
            <a:spLocks noGrp="1"/>
          </p:cNvSpPr>
          <p:nvPr>
            <p:ph type="dt" sz="half" idx="10"/>
          </p:nvPr>
        </p:nvSpPr>
        <p:spPr/>
        <p:txBody>
          <a:bodyPr/>
          <a:lstStyle/>
          <a:p>
            <a:fld id="{72430269-2FA6-49CC-BEA6-1EF1C730D734}" type="datetime1">
              <a:rPr kumimoji="1" lang="ja-JP" altLang="en-US" smtClean="0"/>
              <a:t>2025/4/25</a:t>
            </a:fld>
            <a:endParaRPr kumimoji="1" lang="ja-JP" altLang="en-US"/>
          </a:p>
        </p:txBody>
      </p:sp>
      <p:sp>
        <p:nvSpPr>
          <p:cNvPr id="6" name="フッター プレースホルダー 5">
            <a:extLst>
              <a:ext uri="{FF2B5EF4-FFF2-40B4-BE49-F238E27FC236}">
                <a16:creationId xmlns:a16="http://schemas.microsoft.com/office/drawing/2014/main" id="{0F668A7B-DC99-4ECB-8241-B05A0788CB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2D85DD-D5BA-4EC0-93C7-934847559EE3}"/>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31848503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F613E3-CC35-477F-96FC-4AC5791A70A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2E29581-5D89-4DB5-B03A-ADD2B175E2E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D1C098-A3DD-4C34-9807-0E7A155E1C16}"/>
              </a:ext>
            </a:extLst>
          </p:cNvPr>
          <p:cNvSpPr>
            <a:spLocks noGrp="1"/>
          </p:cNvSpPr>
          <p:nvPr>
            <p:ph type="dt" sz="half" idx="10"/>
          </p:nvPr>
        </p:nvSpPr>
        <p:spPr/>
        <p:txBody>
          <a:bodyPr/>
          <a:lstStyle/>
          <a:p>
            <a:fld id="{4691F16C-7270-46ED-80E8-16E8C3A70DC8}"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4DFAB80B-6066-4125-A629-A3771CC2B8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C24DC9-9405-4CDC-9BBE-BC1318D3B798}"/>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129775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D62B81E-DC7E-4F3B-AB42-C6DF912BD6F7}"/>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7994F1-75C9-4B96-A84B-33C420102876}"/>
              </a:ext>
            </a:extLst>
          </p:cNvPr>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46A55D-08F2-46E5-8557-86FDD20DBC3F}"/>
              </a:ext>
            </a:extLst>
          </p:cNvPr>
          <p:cNvSpPr>
            <a:spLocks noGrp="1"/>
          </p:cNvSpPr>
          <p:nvPr>
            <p:ph type="dt" sz="half" idx="10"/>
          </p:nvPr>
        </p:nvSpPr>
        <p:spPr/>
        <p:txBody>
          <a:bodyPr/>
          <a:lstStyle/>
          <a:p>
            <a:fld id="{D9E2742C-84ED-465C-A960-C010AF798E31}"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0FEBC81A-62FA-4720-AF13-3542ACBA5A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5FD9B0A-6C0D-4598-A724-7D914E19FEA3}"/>
              </a:ext>
            </a:extLst>
          </p:cNvPr>
          <p:cNvSpPr>
            <a:spLocks noGrp="1"/>
          </p:cNvSpPr>
          <p:nvPr>
            <p:ph type="sldNum" sz="quarter" idx="12"/>
          </p:nvPr>
        </p:nvSpPr>
        <p:spPr/>
        <p:txBody>
          <a:body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1216621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8C5684E-9EB1-4362-9118-93D219573096}" type="datetime1">
              <a:rPr kumimoji="1" lang="ja-JP" altLang="en-US" smtClean="0"/>
              <a:t>2025/4/25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144004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9E0E7F6-AF63-4E37-A395-1B23BBD76A73}" type="datetime1">
              <a:rPr kumimoji="1" lang="ja-JP" altLang="en-US" smtClean="0"/>
              <a:t>2025/4/25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1045338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442051BD-5CA5-437D-B7C4-F308229BCCF1}" type="datetime1">
              <a:rPr kumimoji="1" lang="ja-JP" altLang="en-US" smtClean="0"/>
              <a:t>2025/4/25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186977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4BA678F-4736-46DC-8125-728C2B1F3E30}" type="datetime1">
              <a:rPr kumimoji="1" lang="ja-JP" altLang="en-US" smtClean="0"/>
              <a:t>2025/4/25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71359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F4D92-EE25-4E81-B241-D7C142C96062}" type="datetime1">
              <a:rPr kumimoji="1" lang="ja-JP" altLang="en-US" smtClean="0"/>
              <a:t>2025/4/25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lvl1pPr>
              <a:defRPr b="1">
                <a:solidFill>
                  <a:schemeClr val="tx1">
                    <a:lumMod val="85000"/>
                    <a:lumOff val="15000"/>
                  </a:schemeClr>
                </a:solidFill>
              </a:defRPr>
            </a:lvl1pPr>
          </a:lstStyle>
          <a:p>
            <a:fld id="{1E203FCF-F1F4-420F-AF5B-6265842F8611}" type="slidenum">
              <a:rPr kumimoji="1" lang="ja-JP" altLang="en-US" smtClean="0"/>
              <a:pPr/>
              <a:t>‹#›</a:t>
            </a:fld>
            <a:endParaRPr kumimoji="1" lang="ja-JP" altLang="en-US" dirty="0"/>
          </a:p>
        </p:txBody>
      </p:sp>
      <p:sp>
        <p:nvSpPr>
          <p:cNvPr id="5" name="テキスト ボックス 4">
            <a:extLst>
              <a:ext uri="{FF2B5EF4-FFF2-40B4-BE49-F238E27FC236}">
                <a16:creationId xmlns:a16="http://schemas.microsoft.com/office/drawing/2014/main" id="{16573299-5CA4-4266-82BD-F6D765E119BD}"/>
              </a:ext>
            </a:extLst>
          </p:cNvPr>
          <p:cNvSpPr txBox="1"/>
          <p:nvPr userDrawn="1"/>
        </p:nvSpPr>
        <p:spPr>
          <a:xfrm>
            <a:off x="0" y="0"/>
            <a:ext cx="9144000" cy="865632"/>
          </a:xfrm>
          <a:prstGeom prst="rect">
            <a:avLst/>
          </a:prstGeom>
          <a:solidFill>
            <a:schemeClr val="accent6">
              <a:lumMod val="40000"/>
              <a:lumOff val="60000"/>
            </a:schemeClr>
          </a:solidFill>
        </p:spPr>
        <p:txBody>
          <a:bodyPr wrap="square" rtlCol="0">
            <a:spAutoFit/>
          </a:bodyPr>
          <a:lstStyle/>
          <a:p>
            <a:endParaRPr kumimoji="1" lang="ja-JP" altLang="en-US" dirty="0"/>
          </a:p>
        </p:txBody>
      </p:sp>
    </p:spTree>
    <p:extLst>
      <p:ext uri="{BB962C8B-B14F-4D97-AF65-F5344CB8AC3E}">
        <p14:creationId xmlns:p14="http://schemas.microsoft.com/office/powerpoint/2010/main" val="110643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CFFB600-6E9F-47FF-97DF-9BA4970DBBDE}" type="datetime1">
              <a:rPr kumimoji="1" lang="ja-JP" altLang="en-US" smtClean="0"/>
              <a:t>2025/4/25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34022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5F2998-68BE-4E7E-9BFB-62D430B8D726}" type="datetime1">
              <a:rPr kumimoji="1" lang="ja-JP" altLang="en-US" smtClean="0"/>
              <a:t>2025/4/25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197915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EFEE4-E213-45B6-A616-721BA44FCB45}" type="datetime1">
              <a:rPr kumimoji="1" lang="ja-JP" altLang="en-US" smtClean="0"/>
              <a:t>2025/4/25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203FCF-F1F4-420F-AF5B-6265842F8611}" type="slidenum">
              <a:rPr kumimoji="1" lang="ja-JP" altLang="en-US" smtClean="0"/>
              <a:t>‹#›</a:t>
            </a:fld>
            <a:endParaRPr kumimoji="1" lang="ja-JP" altLang="en-US"/>
          </a:p>
        </p:txBody>
      </p:sp>
    </p:spTree>
    <p:extLst>
      <p:ext uri="{BB962C8B-B14F-4D97-AF65-F5344CB8AC3E}">
        <p14:creationId xmlns:p14="http://schemas.microsoft.com/office/powerpoint/2010/main" val="3845004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E3426FD-6B36-4918-9B31-FE41EB9CEBD0}"/>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D564F4B-3488-4FA6-B1B8-81D381E5923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6F8AD9-F969-40E7-A415-8AE6CBF6060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A5F685-4443-4344-A72E-1BEA32BF1CDE}" type="datetime1">
              <a:rPr kumimoji="1" lang="ja-JP" altLang="en-US" smtClean="0"/>
              <a:t>2025/4/25</a:t>
            </a:fld>
            <a:endParaRPr kumimoji="1" lang="ja-JP" altLang="en-US"/>
          </a:p>
        </p:txBody>
      </p:sp>
      <p:sp>
        <p:nvSpPr>
          <p:cNvPr id="5" name="フッター プレースホルダー 4">
            <a:extLst>
              <a:ext uri="{FF2B5EF4-FFF2-40B4-BE49-F238E27FC236}">
                <a16:creationId xmlns:a16="http://schemas.microsoft.com/office/drawing/2014/main" id="{B46AA61E-38A5-46B3-833D-DF5C68C5994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5919289-FD5C-48E9-902B-C4D161BFA31E}"/>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F050C-18C1-48AA-813E-A40887FD0AFB}" type="slidenum">
              <a:rPr kumimoji="1" lang="ja-JP" altLang="en-US" smtClean="0"/>
              <a:t>‹#›</a:t>
            </a:fld>
            <a:endParaRPr kumimoji="1" lang="ja-JP" altLang="en-US"/>
          </a:p>
        </p:txBody>
      </p:sp>
    </p:spTree>
    <p:extLst>
      <p:ext uri="{BB962C8B-B14F-4D97-AF65-F5344CB8AC3E}">
        <p14:creationId xmlns:p14="http://schemas.microsoft.com/office/powerpoint/2010/main" val="2332546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38CF5F-EB4B-4AEC-89FF-ED24209DC47D}"/>
              </a:ext>
            </a:extLst>
          </p:cNvPr>
          <p:cNvSpPr>
            <a:spLocks noGrp="1"/>
          </p:cNvSpPr>
          <p:nvPr>
            <p:ph type="ctrTitle"/>
          </p:nvPr>
        </p:nvSpPr>
        <p:spPr>
          <a:xfrm>
            <a:off x="3491573" y="105065"/>
            <a:ext cx="5652427" cy="1353613"/>
          </a:xfrm>
        </p:spPr>
        <p:txBody>
          <a:bodyPr>
            <a:normAutofit/>
          </a:bodyPr>
          <a:lstStyle/>
          <a:p>
            <a:pPr rtl="0" fontAlgn="base">
              <a:spcBef>
                <a:spcPts val="0"/>
              </a:spcBef>
              <a:spcAft>
                <a:spcPts val="0"/>
              </a:spcAft>
            </a:pPr>
            <a:r>
              <a:rPr lang="en-US" altLang="ja-JP" sz="2800" b="0" i="0" dirty="0">
                <a:solidFill>
                  <a:srgbClr val="000000"/>
                </a:solidFill>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MSM</a:t>
            </a:r>
            <a:r>
              <a:rPr lang="ja-JP" altLang="en-US" sz="2800" b="0" i="0" dirty="0">
                <a:solidFill>
                  <a:srgbClr val="000000"/>
                </a:solidFill>
                <a:effectLst/>
                <a:latin typeface="UD デジタル 教科書体 NK" panose="02020400000000000000" pitchFamily="18" charset="-128"/>
                <a:ea typeface="UD デジタル 教科書体 NK" panose="02020400000000000000" pitchFamily="18" charset="-128"/>
              </a:rPr>
              <a:t>予報データの精度分析と </a:t>
            </a:r>
            <a:br>
              <a:rPr lang="ja-JP" altLang="en-US" sz="2800" b="0" i="0" dirty="0">
                <a:solidFill>
                  <a:srgbClr val="000000"/>
                </a:solidFill>
                <a:effectLst/>
                <a:latin typeface="UD デジタル 教科書体 NK" panose="02020400000000000000" pitchFamily="18" charset="-128"/>
                <a:ea typeface="UD デジタル 教科書体 NK" panose="02020400000000000000" pitchFamily="18" charset="-128"/>
              </a:rPr>
            </a:br>
            <a:r>
              <a:rPr lang="ja-JP" altLang="en-US" sz="2800" b="0" i="0" dirty="0">
                <a:solidFill>
                  <a:srgbClr val="000000"/>
                </a:solidFill>
                <a:effectLst/>
                <a:latin typeface="UD デジタル 教科書体 NK" panose="02020400000000000000" pitchFamily="18" charset="-128"/>
                <a:ea typeface="UD デジタル 教科書体 NK" panose="02020400000000000000" pitchFamily="18" charset="-128"/>
              </a:rPr>
              <a:t>時系列を対象とした深層学習による </a:t>
            </a:r>
            <a:br>
              <a:rPr lang="ja-JP" altLang="en-US" sz="2800" b="0" i="0" dirty="0">
                <a:solidFill>
                  <a:srgbClr val="000000"/>
                </a:solidFill>
                <a:effectLst/>
                <a:latin typeface="UD デジタル 教科書体 NK" panose="02020400000000000000" pitchFamily="18" charset="-128"/>
                <a:ea typeface="UD デジタル 教科書体 NK" panose="02020400000000000000" pitchFamily="18" charset="-128"/>
              </a:rPr>
            </a:br>
            <a:r>
              <a:rPr lang="ja-JP" altLang="en-US" sz="2800" b="0" i="0" dirty="0">
                <a:solidFill>
                  <a:srgbClr val="000000"/>
                </a:solidFill>
                <a:effectLst/>
                <a:latin typeface="UD デジタル 教科書体 NK" panose="02020400000000000000" pitchFamily="18" charset="-128"/>
                <a:ea typeface="UD デジタル 教科書体 NK" panose="02020400000000000000" pitchFamily="18" charset="-128"/>
              </a:rPr>
              <a:t>日射予測手法の提案 </a:t>
            </a:r>
            <a:endParaRPr kumimoji="1" lang="ja-JP" altLang="en-US" sz="2800" dirty="0">
              <a:latin typeface="UD デジタル 教科書体 NK" panose="02020400000000000000" pitchFamily="18" charset="-128"/>
              <a:ea typeface="UD デジタル 教科書体 NK" panose="02020400000000000000" pitchFamily="18" charset="-128"/>
            </a:endParaRPr>
          </a:p>
        </p:txBody>
      </p:sp>
      <p:sp>
        <p:nvSpPr>
          <p:cNvPr id="3" name="字幕 2">
            <a:extLst>
              <a:ext uri="{FF2B5EF4-FFF2-40B4-BE49-F238E27FC236}">
                <a16:creationId xmlns:a16="http://schemas.microsoft.com/office/drawing/2014/main" id="{025CEA88-F92F-42F6-8F10-D3938AAF3E88}"/>
              </a:ext>
            </a:extLst>
          </p:cNvPr>
          <p:cNvSpPr>
            <a:spLocks noGrp="1"/>
          </p:cNvSpPr>
          <p:nvPr>
            <p:ph type="subTitle" idx="1"/>
          </p:nvPr>
        </p:nvSpPr>
        <p:spPr/>
        <p:txBody>
          <a:bodyPr/>
          <a:lstStyle/>
          <a:p>
            <a:r>
              <a:rPr kumimoji="1" lang="ja-JP" altLang="en-US" dirty="0">
                <a:latin typeface="UD デジタル 教科書体 NK" panose="02020400000000000000" pitchFamily="18" charset="-128"/>
                <a:ea typeface="UD デジタル 教科書体 NK" panose="02020400000000000000" pitchFamily="18" charset="-128"/>
              </a:rPr>
              <a:t>福井大学　電力システム研究室</a:t>
            </a:r>
            <a:endParaRPr kumimoji="1" lang="en-US" altLang="ja-JP" dirty="0">
              <a:latin typeface="UD デジタル 教科書体 NK" panose="02020400000000000000" pitchFamily="18" charset="-128"/>
              <a:ea typeface="UD デジタル 教科書体 NK" panose="02020400000000000000" pitchFamily="18" charset="-128"/>
            </a:endParaRPr>
          </a:p>
          <a:p>
            <a:r>
              <a:rPr lang="en-US" altLang="ja-JP" dirty="0">
                <a:latin typeface="+mj-ea"/>
                <a:ea typeface="+mj-ea"/>
                <a:cs typeface="Times New Roman" panose="02020603050405020304" pitchFamily="18" charset="0"/>
              </a:rPr>
              <a:t>B4</a:t>
            </a:r>
            <a:r>
              <a:rPr lang="ja-JP" altLang="en-US" dirty="0">
                <a:latin typeface="Times New Roman" panose="02020603050405020304" pitchFamily="18" charset="0"/>
                <a:cs typeface="Times New Roman" panose="02020603050405020304" pitchFamily="18" charset="0"/>
              </a:rPr>
              <a:t>　</a:t>
            </a:r>
            <a:r>
              <a:rPr lang="ja-JP" altLang="en-US" dirty="0">
                <a:latin typeface="UD デジタル 教科書体 NK" panose="02020400000000000000" pitchFamily="18" charset="-128"/>
                <a:ea typeface="UD デジタル 教科書体 NK" panose="02020400000000000000" pitchFamily="18" charset="-128"/>
              </a:rPr>
              <a:t>渡辺悠斗</a:t>
            </a:r>
            <a:endParaRPr lang="en-US" altLang="ja-JP" dirty="0">
              <a:latin typeface="UD デジタル 教科書体 NK" panose="02020400000000000000" pitchFamily="18" charset="-128"/>
              <a:ea typeface="UD デジタル 教科書体 NK" panose="02020400000000000000" pitchFamily="18" charset="-128"/>
            </a:endParaRPr>
          </a:p>
          <a:p>
            <a:r>
              <a:rPr kumimoji="1" lang="ja-JP" altLang="en-US" dirty="0">
                <a:latin typeface="UD デジタル 教科書体 NK" panose="02020400000000000000" pitchFamily="18" charset="-128"/>
                <a:ea typeface="UD デジタル 教科書体 NK" panose="02020400000000000000" pitchFamily="18" charset="-128"/>
              </a:rPr>
              <a:t>指導教員　重信颯人，髙橋</a:t>
            </a:r>
            <a:r>
              <a:rPr lang="ja-JP" altLang="en-US" dirty="0">
                <a:latin typeface="UD デジタル 教科書体 NK" panose="02020400000000000000" pitchFamily="18" charset="-128"/>
                <a:ea typeface="UD デジタル 教科書体 NK" panose="02020400000000000000" pitchFamily="18" charset="-128"/>
              </a:rPr>
              <a:t>明子，伊藤雅一</a:t>
            </a:r>
            <a:endParaRPr kumimoji="1" lang="ja-JP" altLang="en-US" dirty="0">
              <a:latin typeface="UD デジタル 教科書体 NK" panose="02020400000000000000" pitchFamily="18" charset="-128"/>
              <a:ea typeface="UD デジタル 教科書体 NK" panose="02020400000000000000" pitchFamily="18" charset="-128"/>
            </a:endParaRPr>
          </a:p>
          <a:p>
            <a:endParaRPr lang="en-US" altLang="ja-JP" dirty="0"/>
          </a:p>
        </p:txBody>
      </p:sp>
      <p:sp>
        <p:nvSpPr>
          <p:cNvPr id="4" name="テキスト ボックス 3">
            <a:extLst>
              <a:ext uri="{FF2B5EF4-FFF2-40B4-BE49-F238E27FC236}">
                <a16:creationId xmlns:a16="http://schemas.microsoft.com/office/drawing/2014/main" id="{61827976-4CE7-4350-AF00-2451B26C55C3}"/>
              </a:ext>
            </a:extLst>
          </p:cNvPr>
          <p:cNvSpPr txBox="1"/>
          <p:nvPr/>
        </p:nvSpPr>
        <p:spPr>
          <a:xfrm>
            <a:off x="0" y="207265"/>
            <a:ext cx="3316224" cy="461665"/>
          </a:xfrm>
          <a:prstGeom prst="rect">
            <a:avLst/>
          </a:prstGeom>
          <a:noFill/>
        </p:spPr>
        <p:txBody>
          <a:bodyPr wrap="square" rtlCol="0">
            <a:spAutoFit/>
          </a:bodyPr>
          <a:lstStyle/>
          <a:p>
            <a:r>
              <a:rPr kumimoji="1" lang="ja-JP" altLang="en-US" sz="2400" dirty="0">
                <a:latin typeface="UD デジタル 教科書体 N" panose="02020400000000000000" pitchFamily="17" charset="-128"/>
                <a:ea typeface="UD デジタル 教科書体 N" panose="02020400000000000000" pitchFamily="17" charset="-128"/>
              </a:rPr>
              <a:t>熊野さんの引継ぎ報告</a:t>
            </a:r>
          </a:p>
        </p:txBody>
      </p:sp>
      <p:sp>
        <p:nvSpPr>
          <p:cNvPr id="5" name="テキスト ボックス 4">
            <a:extLst>
              <a:ext uri="{FF2B5EF4-FFF2-40B4-BE49-F238E27FC236}">
                <a16:creationId xmlns:a16="http://schemas.microsoft.com/office/drawing/2014/main" id="{10EBCA97-65D9-4A8F-B9D3-DF7214CF6C9D}"/>
              </a:ext>
            </a:extLst>
          </p:cNvPr>
          <p:cNvSpPr txBox="1"/>
          <p:nvPr/>
        </p:nvSpPr>
        <p:spPr>
          <a:xfrm>
            <a:off x="216776" y="1848014"/>
            <a:ext cx="8710448" cy="1077218"/>
          </a:xfrm>
          <a:prstGeom prst="rect">
            <a:avLst/>
          </a:prstGeom>
          <a:noFill/>
        </p:spPr>
        <p:txBody>
          <a:bodyPr wrap="square" rtlCol="0">
            <a:spAutoFit/>
          </a:bodyPr>
          <a:lstStyle/>
          <a:p>
            <a:pPr algn="ctr"/>
            <a:r>
              <a:rPr kumimoji="1" lang="ja-JP" altLang="en-US" sz="3200" dirty="0"/>
              <a:t>閉鎖循環式陸上養殖における</a:t>
            </a:r>
            <a:br>
              <a:rPr kumimoji="1" lang="en-US" altLang="ja-JP" sz="3200" dirty="0"/>
            </a:br>
            <a:r>
              <a:rPr lang="ja-JP" altLang="en-US" sz="3200" dirty="0"/>
              <a:t>深層学習を用いた日射量予測</a:t>
            </a:r>
            <a:endParaRPr kumimoji="1" lang="ja-JP" altLang="en-US" sz="3200" dirty="0">
              <a:latin typeface="+mj-ea"/>
              <a:ea typeface="+mj-ea"/>
            </a:endParaRPr>
          </a:p>
        </p:txBody>
      </p:sp>
    </p:spTree>
    <p:extLst>
      <p:ext uri="{BB962C8B-B14F-4D97-AF65-F5344CB8AC3E}">
        <p14:creationId xmlns:p14="http://schemas.microsoft.com/office/powerpoint/2010/main" val="3298749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F0348B-DD0D-4F49-8441-1699BA9BB984}"/>
              </a:ext>
            </a:extLst>
          </p:cNvPr>
          <p:cNvSpPr>
            <a:spLocks noGrp="1"/>
          </p:cNvSpPr>
          <p:nvPr>
            <p:ph type="sldNum" sz="quarter" idx="12"/>
          </p:nvPr>
        </p:nvSpPr>
        <p:spPr/>
        <p:txBody>
          <a:bodyPr/>
          <a:lstStyle/>
          <a:p>
            <a:fld id="{1E203FCF-F1F4-420F-AF5B-6265842F8611}" type="slidenum">
              <a:rPr kumimoji="1" lang="ja-JP" altLang="en-US" smtClean="0"/>
              <a:t>9</a:t>
            </a:fld>
            <a:endParaRPr kumimoji="1" lang="ja-JP" altLang="en-US"/>
          </a:p>
        </p:txBody>
      </p:sp>
      <p:sp>
        <p:nvSpPr>
          <p:cNvPr id="5" name="テキスト ボックス 4">
            <a:extLst>
              <a:ext uri="{FF2B5EF4-FFF2-40B4-BE49-F238E27FC236}">
                <a16:creationId xmlns:a16="http://schemas.microsoft.com/office/drawing/2014/main" id="{8CF4D82B-FBC0-40AA-B4F5-F1D4D2A49924}"/>
              </a:ext>
            </a:extLst>
          </p:cNvPr>
          <p:cNvSpPr txBox="1"/>
          <p:nvPr/>
        </p:nvSpPr>
        <p:spPr>
          <a:xfrm>
            <a:off x="0" y="910216"/>
            <a:ext cx="4828854"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u="sng" dirty="0">
                <a:solidFill>
                  <a:prstClr val="black">
                    <a:lumMod val="75000"/>
                    <a:lumOff val="25000"/>
                  </a:prstClr>
                </a:solidFill>
                <a:latin typeface="+mj-ea"/>
                <a:ea typeface="+mj-ea"/>
              </a:rPr>
              <a:t>LSTM</a:t>
            </a:r>
            <a:r>
              <a:rPr lang="en-US" altLang="ja-JP" sz="2000" b="1" u="sng" dirty="0">
                <a:solidFill>
                  <a:prstClr val="black">
                    <a:lumMod val="75000"/>
                    <a:lumOff val="25000"/>
                  </a:prstClr>
                </a:solidFill>
                <a:latin typeface="+mj-ea"/>
                <a:ea typeface="+mj-ea"/>
              </a:rPr>
              <a:t>(Long Short Term Memory</a:t>
            </a:r>
            <a:r>
              <a:rPr lang="en-US" altLang="ja-JP" sz="2000" b="1" u="sng" dirty="0">
                <a:solidFill>
                  <a:prstClr val="black">
                    <a:lumMod val="75000"/>
                    <a:lumOff val="25000"/>
                  </a:prstClr>
                </a:solidFill>
                <a:latin typeface="UD デジタル 教科書体 NK-B" panose="02020700000000000000" pitchFamily="18" charset="-128"/>
                <a:ea typeface="UD デジタル 教科書体 NK-B" panose="02020700000000000000" pitchFamily="18" charset="-128"/>
              </a:rPr>
              <a:t>)</a:t>
            </a:r>
            <a:endParaRPr lang="ja-JP" altLang="en-US" sz="2000" b="1" u="sng" dirty="0">
              <a:solidFill>
                <a:prstClr val="black">
                  <a:lumMod val="75000"/>
                  <a:lumOff val="25000"/>
                </a:prstClr>
              </a:solidFill>
              <a:latin typeface="UD デジタル 教科書体 NK-B" panose="02020700000000000000" pitchFamily="18" charset="-128"/>
              <a:ea typeface="UD デジタル 教科書体 NK-B" panose="02020700000000000000" pitchFamily="18" charset="-128"/>
            </a:endParaRPr>
          </a:p>
        </p:txBody>
      </p:sp>
      <p:sp>
        <p:nvSpPr>
          <p:cNvPr id="7" name="テキスト ボックス 6">
            <a:extLst>
              <a:ext uri="{FF2B5EF4-FFF2-40B4-BE49-F238E27FC236}">
                <a16:creationId xmlns:a16="http://schemas.microsoft.com/office/drawing/2014/main" id="{DA564D57-90BA-42B1-899A-794D54AAB708}"/>
              </a:ext>
            </a:extLst>
          </p:cNvPr>
          <p:cNvSpPr txBox="1"/>
          <p:nvPr/>
        </p:nvSpPr>
        <p:spPr>
          <a:xfrm>
            <a:off x="-78156" y="2789810"/>
            <a:ext cx="6900195"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u="sng" dirty="0">
                <a:solidFill>
                  <a:prstClr val="black">
                    <a:lumMod val="75000"/>
                    <a:lumOff val="25000"/>
                  </a:prstClr>
                </a:solidFill>
                <a:latin typeface="+mj-ea"/>
                <a:ea typeface="+mj-ea"/>
              </a:rPr>
              <a:t>BiLSTM</a:t>
            </a:r>
            <a:r>
              <a:rPr lang="en-US" altLang="ja-JP" sz="2000" b="1" u="sng" dirty="0">
                <a:solidFill>
                  <a:prstClr val="black">
                    <a:lumMod val="75000"/>
                    <a:lumOff val="25000"/>
                  </a:prstClr>
                </a:solidFill>
                <a:latin typeface="+mj-ea"/>
                <a:ea typeface="+mj-ea"/>
              </a:rPr>
              <a:t>(Bidirectional Long Short Term Memory)</a:t>
            </a:r>
            <a:endParaRPr lang="ja-JP" altLang="en-US" sz="2000" b="1" u="sng" dirty="0">
              <a:solidFill>
                <a:prstClr val="black">
                  <a:lumMod val="75000"/>
                  <a:lumOff val="25000"/>
                </a:prstClr>
              </a:solidFill>
              <a:latin typeface="+mj-ea"/>
              <a:ea typeface="+mj-ea"/>
            </a:endParaRPr>
          </a:p>
        </p:txBody>
      </p:sp>
      <p:sp>
        <p:nvSpPr>
          <p:cNvPr id="4" name="テキスト ボックス 3">
            <a:extLst>
              <a:ext uri="{FF2B5EF4-FFF2-40B4-BE49-F238E27FC236}">
                <a16:creationId xmlns:a16="http://schemas.microsoft.com/office/drawing/2014/main" id="{A50733FD-043F-4A06-B3D0-69053E4320B8}"/>
              </a:ext>
            </a:extLst>
          </p:cNvPr>
          <p:cNvSpPr txBox="1"/>
          <p:nvPr/>
        </p:nvSpPr>
        <p:spPr>
          <a:xfrm>
            <a:off x="109415" y="1445846"/>
            <a:ext cx="7072221" cy="1323439"/>
          </a:xfrm>
          <a:prstGeom prst="rect">
            <a:avLst/>
          </a:prstGeom>
          <a:noFill/>
        </p:spPr>
        <p:txBody>
          <a:bodyPr wrap="square" rtlCol="0">
            <a:spAutoFit/>
          </a:bodyPr>
          <a:lstStyle/>
          <a:p>
            <a:r>
              <a:rPr lang="ja-JP" altLang="en-US" sz="2000" dirty="0"/>
              <a:t>・</a:t>
            </a:r>
            <a:r>
              <a:rPr lang="en-US" altLang="ja-JP" sz="2000" dirty="0"/>
              <a:t>RNN</a:t>
            </a:r>
            <a:r>
              <a:rPr lang="ja-JP" altLang="en-US" sz="2000" dirty="0"/>
              <a:t>（</a:t>
            </a:r>
            <a:r>
              <a:rPr lang="en-US" altLang="ja-JP" sz="2000" dirty="0"/>
              <a:t>Recurrent Neural Network</a:t>
            </a:r>
            <a:r>
              <a:rPr lang="ja-JP" altLang="en-US" sz="2000" dirty="0"/>
              <a:t>）を改良した手法</a:t>
            </a:r>
            <a:endParaRPr lang="en-US" altLang="ja-JP" sz="2000" dirty="0"/>
          </a:p>
          <a:p>
            <a:r>
              <a:rPr kumimoji="1" lang="ja-JP" altLang="en-US" sz="2000" dirty="0"/>
              <a:t>・再起型ニューラルネットワーク</a:t>
            </a:r>
            <a:endParaRPr kumimoji="1" lang="en-US" altLang="ja-JP" sz="2000" dirty="0"/>
          </a:p>
          <a:p>
            <a:r>
              <a:rPr kumimoji="1" lang="ja-JP" altLang="en-US" sz="2000" dirty="0"/>
              <a:t>・時間的依存性のあるデータ処理を得意とする</a:t>
            </a:r>
            <a:endParaRPr kumimoji="1" lang="en-US" altLang="ja-JP" sz="2000" dirty="0"/>
          </a:p>
          <a:p>
            <a:r>
              <a:rPr kumimoji="1" lang="ja-JP" altLang="en-US" sz="2000" dirty="0"/>
              <a:t>→</a:t>
            </a:r>
            <a:r>
              <a:rPr lang="ja-JP" altLang="ja-JP" sz="20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過去</a:t>
            </a:r>
            <a:r>
              <a:rPr lang="ja-JP" altLang="en-US" sz="20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から未来方向</a:t>
            </a:r>
            <a:r>
              <a:rPr lang="ja-JP" altLang="ja-JP" sz="2000" dirty="0">
                <a:effectLst/>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の</a:t>
            </a:r>
            <a:r>
              <a:rPr kumimoji="1" lang="ja-JP" altLang="en-US" sz="2000" dirty="0"/>
              <a:t>時系列データを学習し、未来を予測</a:t>
            </a:r>
            <a:endParaRPr kumimoji="1" lang="en-US" altLang="ja-JP" sz="2000" dirty="0"/>
          </a:p>
        </p:txBody>
      </p:sp>
      <p:sp>
        <p:nvSpPr>
          <p:cNvPr id="6" name="テキスト ボックス 5">
            <a:extLst>
              <a:ext uri="{FF2B5EF4-FFF2-40B4-BE49-F238E27FC236}">
                <a16:creationId xmlns:a16="http://schemas.microsoft.com/office/drawing/2014/main" id="{29F183C4-BBC6-4916-A629-AD7D95450126}"/>
              </a:ext>
            </a:extLst>
          </p:cNvPr>
          <p:cNvSpPr txBox="1"/>
          <p:nvPr/>
        </p:nvSpPr>
        <p:spPr>
          <a:xfrm>
            <a:off x="109414" y="3251475"/>
            <a:ext cx="7424617" cy="1015663"/>
          </a:xfrm>
          <a:prstGeom prst="rect">
            <a:avLst/>
          </a:prstGeom>
          <a:noFill/>
        </p:spPr>
        <p:txBody>
          <a:bodyPr wrap="square" rtlCol="0">
            <a:spAutoFit/>
          </a:bodyPr>
          <a:lstStyle/>
          <a:p>
            <a:r>
              <a:rPr kumimoji="1" lang="ja-JP" altLang="en-US" dirty="0"/>
              <a:t>・</a:t>
            </a:r>
            <a:r>
              <a:rPr kumimoji="1" lang="en-US" altLang="ja-JP" sz="2000" dirty="0"/>
              <a:t>LSTM</a:t>
            </a:r>
            <a:r>
              <a:rPr kumimoji="1" lang="ja-JP" altLang="en-US" sz="2000" dirty="0"/>
              <a:t>の拡張版</a:t>
            </a:r>
            <a:endParaRPr kumimoji="1" lang="en-US" altLang="ja-JP" sz="2000" dirty="0"/>
          </a:p>
          <a:p>
            <a:r>
              <a:rPr kumimoji="1" lang="ja-JP" altLang="en-US" sz="2000" dirty="0"/>
              <a:t>・過去→未来方向に加え、未来→過去の双方向での学習ができる</a:t>
            </a:r>
            <a:endParaRPr kumimoji="1" lang="en-US" altLang="ja-JP" sz="2000" dirty="0"/>
          </a:p>
          <a:p>
            <a:r>
              <a:rPr kumimoji="1" lang="ja-JP" altLang="en-US" sz="2000" dirty="0"/>
              <a:t>→時系列でのより細かい特徴を見つけやすい</a:t>
            </a:r>
          </a:p>
        </p:txBody>
      </p:sp>
      <p:sp>
        <p:nvSpPr>
          <p:cNvPr id="16" name="テキスト ボックス 15">
            <a:extLst>
              <a:ext uri="{FF2B5EF4-FFF2-40B4-BE49-F238E27FC236}">
                <a16:creationId xmlns:a16="http://schemas.microsoft.com/office/drawing/2014/main" id="{71D62BBA-50B0-498E-959C-C824D40DE47E}"/>
              </a:ext>
            </a:extLst>
          </p:cNvPr>
          <p:cNvSpPr txBox="1"/>
          <p:nvPr/>
        </p:nvSpPr>
        <p:spPr>
          <a:xfrm>
            <a:off x="-1" y="153183"/>
            <a:ext cx="9003323"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引継ぎ内容③　</a:t>
            </a:r>
            <a:r>
              <a:rPr kumimoji="1" lang="en-US" altLang="ja-JP" sz="3600" dirty="0">
                <a:latin typeface="UD デジタル 教科書体 NK" panose="02020400000000000000" pitchFamily="18" charset="-128"/>
                <a:ea typeface="UD デジタル 教科書体 NK" panose="02020400000000000000" pitchFamily="18" charset="-128"/>
              </a:rPr>
              <a:t>LSTM</a:t>
            </a:r>
            <a:r>
              <a:rPr kumimoji="1" lang="ja-JP" altLang="en-US" sz="3600" dirty="0">
                <a:latin typeface="UD デジタル 教科書体 NK" panose="02020400000000000000" pitchFamily="18" charset="-128"/>
                <a:ea typeface="UD デジタル 教科書体 NK" panose="02020400000000000000" pitchFamily="18" charset="-128"/>
              </a:rPr>
              <a:t>と</a:t>
            </a:r>
            <a:r>
              <a:rPr kumimoji="1" lang="en-US" altLang="ja-JP" sz="3600" dirty="0">
                <a:latin typeface="UD デジタル 教科書体 NK" panose="02020400000000000000" pitchFamily="18" charset="-128"/>
                <a:ea typeface="UD デジタル 教科書体 NK" panose="02020400000000000000" pitchFamily="18" charset="-128"/>
              </a:rPr>
              <a:t>BiLSTM</a:t>
            </a:r>
            <a:r>
              <a:rPr kumimoji="1" lang="ja-JP" altLang="en-US" sz="3600" dirty="0">
                <a:latin typeface="UD デジタル 教科書体 NK" panose="02020400000000000000" pitchFamily="18" charset="-128"/>
                <a:ea typeface="UD デジタル 教科書体 NK" panose="02020400000000000000" pitchFamily="18" charset="-128"/>
              </a:rPr>
              <a:t>の概要</a:t>
            </a:r>
          </a:p>
        </p:txBody>
      </p:sp>
      <p:pic>
        <p:nvPicPr>
          <p:cNvPr id="10" name="図 9">
            <a:extLst>
              <a:ext uri="{FF2B5EF4-FFF2-40B4-BE49-F238E27FC236}">
                <a16:creationId xmlns:a16="http://schemas.microsoft.com/office/drawing/2014/main" id="{E88C9AFB-84F3-459D-83FE-219875164E1C}"/>
              </a:ext>
            </a:extLst>
          </p:cNvPr>
          <p:cNvPicPr/>
          <p:nvPr/>
        </p:nvPicPr>
        <p:blipFill>
          <a:blip r:embed="rId3"/>
          <a:stretch>
            <a:fillRect/>
          </a:stretch>
        </p:blipFill>
        <p:spPr>
          <a:xfrm>
            <a:off x="232095" y="4866493"/>
            <a:ext cx="4107807" cy="1171865"/>
          </a:xfrm>
          <a:prstGeom prst="rect">
            <a:avLst/>
          </a:prstGeom>
        </p:spPr>
      </p:pic>
      <p:pic>
        <p:nvPicPr>
          <p:cNvPr id="11" name="図 10">
            <a:extLst>
              <a:ext uri="{FF2B5EF4-FFF2-40B4-BE49-F238E27FC236}">
                <a16:creationId xmlns:a16="http://schemas.microsoft.com/office/drawing/2014/main" id="{6D74D3E1-B8A1-4C70-918D-D310DB589B4D}"/>
              </a:ext>
            </a:extLst>
          </p:cNvPr>
          <p:cNvPicPr>
            <a:picLocks noChangeAspect="1"/>
          </p:cNvPicPr>
          <p:nvPr/>
        </p:nvPicPr>
        <p:blipFill>
          <a:blip r:embed="rId4"/>
          <a:stretch>
            <a:fillRect/>
          </a:stretch>
        </p:blipFill>
        <p:spPr>
          <a:xfrm>
            <a:off x="4501660" y="4536277"/>
            <a:ext cx="4367016" cy="1832299"/>
          </a:xfrm>
          <a:prstGeom prst="rect">
            <a:avLst/>
          </a:prstGeom>
        </p:spPr>
      </p:pic>
      <p:sp>
        <p:nvSpPr>
          <p:cNvPr id="3" name="テキスト ボックス 2">
            <a:extLst>
              <a:ext uri="{FF2B5EF4-FFF2-40B4-BE49-F238E27FC236}">
                <a16:creationId xmlns:a16="http://schemas.microsoft.com/office/drawing/2014/main" id="{9DEDF6E1-F4FE-46C1-B252-7C2D96D3FAC0}"/>
              </a:ext>
            </a:extLst>
          </p:cNvPr>
          <p:cNvSpPr txBox="1"/>
          <p:nvPr/>
        </p:nvSpPr>
        <p:spPr>
          <a:xfrm>
            <a:off x="1792200" y="6352144"/>
            <a:ext cx="893851" cy="369332"/>
          </a:xfrm>
          <a:prstGeom prst="rect">
            <a:avLst/>
          </a:prstGeom>
          <a:noFill/>
        </p:spPr>
        <p:txBody>
          <a:bodyPr wrap="square" rtlCol="0">
            <a:spAutoFit/>
          </a:bodyPr>
          <a:lstStyle/>
          <a:p>
            <a:r>
              <a:rPr kumimoji="1" lang="en-US" altLang="ja-JP" dirty="0"/>
              <a:t>LSTM</a:t>
            </a:r>
            <a:endParaRPr kumimoji="1" lang="ja-JP" altLang="en-US" dirty="0"/>
          </a:p>
        </p:txBody>
      </p:sp>
      <p:sp>
        <p:nvSpPr>
          <p:cNvPr id="15" name="テキスト ボックス 14">
            <a:extLst>
              <a:ext uri="{FF2B5EF4-FFF2-40B4-BE49-F238E27FC236}">
                <a16:creationId xmlns:a16="http://schemas.microsoft.com/office/drawing/2014/main" id="{04C1E14C-ABE5-4143-B56C-F5E7B90F3144}"/>
              </a:ext>
            </a:extLst>
          </p:cNvPr>
          <p:cNvSpPr txBox="1"/>
          <p:nvPr/>
        </p:nvSpPr>
        <p:spPr>
          <a:xfrm>
            <a:off x="6602062" y="6404052"/>
            <a:ext cx="1113830" cy="369332"/>
          </a:xfrm>
          <a:prstGeom prst="rect">
            <a:avLst/>
          </a:prstGeom>
          <a:noFill/>
        </p:spPr>
        <p:txBody>
          <a:bodyPr wrap="square" rtlCol="0">
            <a:spAutoFit/>
          </a:bodyPr>
          <a:lstStyle/>
          <a:p>
            <a:r>
              <a:rPr kumimoji="1" lang="en-US" altLang="ja-JP" dirty="0"/>
              <a:t>BiLSTM</a:t>
            </a:r>
            <a:endParaRPr kumimoji="1" lang="ja-JP" altLang="en-US" dirty="0"/>
          </a:p>
        </p:txBody>
      </p:sp>
    </p:spTree>
    <p:extLst>
      <p:ext uri="{BB962C8B-B14F-4D97-AF65-F5344CB8AC3E}">
        <p14:creationId xmlns:p14="http://schemas.microsoft.com/office/powerpoint/2010/main" val="4239269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51948-D72C-41D0-9723-A0860561B7DC}"/>
              </a:ext>
            </a:extLst>
          </p:cNvPr>
          <p:cNvSpPr>
            <a:spLocks noGrp="1"/>
          </p:cNvSpPr>
          <p:nvPr>
            <p:ph type="sldNum" sz="quarter" idx="12"/>
          </p:nvPr>
        </p:nvSpPr>
        <p:spPr/>
        <p:txBody>
          <a:bodyPr/>
          <a:lstStyle/>
          <a:p>
            <a:fld id="{1E203FCF-F1F4-420F-AF5B-6265842F8611}" type="slidenum">
              <a:rPr kumimoji="1" lang="ja-JP" altLang="en-US" smtClean="0"/>
              <a:t>10</a:t>
            </a:fld>
            <a:endParaRPr kumimoji="1" lang="ja-JP" altLang="en-US"/>
          </a:p>
        </p:txBody>
      </p:sp>
      <p:pic>
        <p:nvPicPr>
          <p:cNvPr id="3" name="図 2">
            <a:extLst>
              <a:ext uri="{FF2B5EF4-FFF2-40B4-BE49-F238E27FC236}">
                <a16:creationId xmlns:a16="http://schemas.microsoft.com/office/drawing/2014/main" id="{99E8BDAA-1E9C-4864-9A94-5D2B5AAFFFD7}"/>
              </a:ext>
            </a:extLst>
          </p:cNvPr>
          <p:cNvPicPr>
            <a:picLocks noChangeAspect="1"/>
          </p:cNvPicPr>
          <p:nvPr/>
        </p:nvPicPr>
        <p:blipFill>
          <a:blip r:embed="rId3"/>
          <a:stretch>
            <a:fillRect/>
          </a:stretch>
        </p:blipFill>
        <p:spPr>
          <a:xfrm>
            <a:off x="431595" y="2125293"/>
            <a:ext cx="6273800" cy="2567659"/>
          </a:xfrm>
          <a:prstGeom prst="rect">
            <a:avLst/>
          </a:prstGeom>
        </p:spPr>
      </p:pic>
      <p:sp>
        <p:nvSpPr>
          <p:cNvPr id="4" name="正方形/長方形 3">
            <a:extLst>
              <a:ext uri="{FF2B5EF4-FFF2-40B4-BE49-F238E27FC236}">
                <a16:creationId xmlns:a16="http://schemas.microsoft.com/office/drawing/2014/main" id="{74094723-C27F-4A42-822F-16703769D932}"/>
              </a:ext>
            </a:extLst>
          </p:cNvPr>
          <p:cNvSpPr/>
          <p:nvPr/>
        </p:nvSpPr>
        <p:spPr>
          <a:xfrm>
            <a:off x="281540" y="2741450"/>
            <a:ext cx="6518552" cy="1338470"/>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5" name="正方形/長方形 4">
            <a:extLst>
              <a:ext uri="{FF2B5EF4-FFF2-40B4-BE49-F238E27FC236}">
                <a16:creationId xmlns:a16="http://schemas.microsoft.com/office/drawing/2014/main" id="{11A32269-6DFC-4919-8FF6-2C9CDC81998F}"/>
              </a:ext>
            </a:extLst>
          </p:cNvPr>
          <p:cNvSpPr/>
          <p:nvPr/>
        </p:nvSpPr>
        <p:spPr>
          <a:xfrm>
            <a:off x="281540" y="4119676"/>
            <a:ext cx="6518552" cy="613032"/>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sp>
        <p:nvSpPr>
          <p:cNvPr id="6" name="角丸四角形吹き出し 19">
            <a:extLst>
              <a:ext uri="{FF2B5EF4-FFF2-40B4-BE49-F238E27FC236}">
                <a16:creationId xmlns:a16="http://schemas.microsoft.com/office/drawing/2014/main" id="{7862F88A-2B20-4C57-86C5-51BEFB25ABC1}"/>
              </a:ext>
            </a:extLst>
          </p:cNvPr>
          <p:cNvSpPr/>
          <p:nvPr/>
        </p:nvSpPr>
        <p:spPr>
          <a:xfrm>
            <a:off x="7049813" y="2860036"/>
            <a:ext cx="1812648" cy="848139"/>
          </a:xfrm>
          <a:prstGeom prst="wedgeRoundRectCallout">
            <a:avLst>
              <a:gd name="adj1" fmla="val -59746"/>
              <a:gd name="adj2" fmla="val 18749"/>
              <a:gd name="adj3" fmla="val 16667"/>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a:solidFill>
                  <a:schemeClr val="tx1"/>
                </a:solidFill>
              </a:rPr>
              <a:t>学習用データ</a:t>
            </a:r>
          </a:p>
        </p:txBody>
      </p:sp>
      <p:sp>
        <p:nvSpPr>
          <p:cNvPr id="7" name="角丸四角形吹き出し 20">
            <a:extLst>
              <a:ext uri="{FF2B5EF4-FFF2-40B4-BE49-F238E27FC236}">
                <a16:creationId xmlns:a16="http://schemas.microsoft.com/office/drawing/2014/main" id="{704D6392-E110-46A9-A9FB-6C75FA1A371B}"/>
              </a:ext>
            </a:extLst>
          </p:cNvPr>
          <p:cNvSpPr/>
          <p:nvPr/>
        </p:nvSpPr>
        <p:spPr>
          <a:xfrm>
            <a:off x="7134296" y="3844813"/>
            <a:ext cx="1728165" cy="848139"/>
          </a:xfrm>
          <a:prstGeom prst="wedgeRoundRectCallout">
            <a:avLst>
              <a:gd name="adj1" fmla="val -59746"/>
              <a:gd name="adj2" fmla="val 18749"/>
              <a:gd name="adj3" fmla="val 1666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dirty="0">
                <a:solidFill>
                  <a:schemeClr val="tx1"/>
                </a:solidFill>
              </a:rPr>
              <a:t>評価</a:t>
            </a:r>
            <a:r>
              <a:rPr kumimoji="1" lang="ja-JP" altLang="en-US" dirty="0">
                <a:solidFill>
                  <a:schemeClr val="tx1"/>
                </a:solidFill>
              </a:rPr>
              <a:t>用データ</a:t>
            </a:r>
          </a:p>
        </p:txBody>
      </p:sp>
      <p:sp>
        <p:nvSpPr>
          <p:cNvPr id="8" name="テキスト ボックス 7">
            <a:extLst>
              <a:ext uri="{FF2B5EF4-FFF2-40B4-BE49-F238E27FC236}">
                <a16:creationId xmlns:a16="http://schemas.microsoft.com/office/drawing/2014/main" id="{B09A05F2-AA2A-4FEE-AB7F-9D773941CB07}"/>
              </a:ext>
            </a:extLst>
          </p:cNvPr>
          <p:cNvSpPr txBox="1"/>
          <p:nvPr/>
        </p:nvSpPr>
        <p:spPr>
          <a:xfrm>
            <a:off x="58615" y="136524"/>
            <a:ext cx="8897815"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引継ぎ内容④　予測方法と比較結果　</a:t>
            </a:r>
            <a:endParaRPr lang="ja-JP" altLang="en-US" sz="3600" dirty="0"/>
          </a:p>
        </p:txBody>
      </p:sp>
      <p:sp>
        <p:nvSpPr>
          <p:cNvPr id="9" name="テキスト ボックス 8">
            <a:extLst>
              <a:ext uri="{FF2B5EF4-FFF2-40B4-BE49-F238E27FC236}">
                <a16:creationId xmlns:a16="http://schemas.microsoft.com/office/drawing/2014/main" id="{84F9387D-E9DE-4B14-8024-6AA86C60F21E}"/>
              </a:ext>
            </a:extLst>
          </p:cNvPr>
          <p:cNvSpPr txBox="1"/>
          <p:nvPr/>
        </p:nvSpPr>
        <p:spPr>
          <a:xfrm>
            <a:off x="199293" y="992408"/>
            <a:ext cx="1481016" cy="461665"/>
          </a:xfrm>
          <a:prstGeom prst="rect">
            <a:avLst/>
          </a:prstGeom>
          <a:noFill/>
        </p:spPr>
        <p:txBody>
          <a:bodyPr wrap="square" rtlCol="0">
            <a:spAutoFit/>
          </a:bodyPr>
          <a:lstStyle/>
          <a:p>
            <a:r>
              <a:rPr kumimoji="1" lang="ja-JP" altLang="en-US" sz="2400" u="sng" dirty="0"/>
              <a:t>機械学習</a:t>
            </a:r>
          </a:p>
        </p:txBody>
      </p:sp>
    </p:spTree>
    <p:extLst>
      <p:ext uri="{BB962C8B-B14F-4D97-AF65-F5344CB8AC3E}">
        <p14:creationId xmlns:p14="http://schemas.microsoft.com/office/powerpoint/2010/main" val="2471660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07DEB2D-BCE5-4CE1-93EC-A11CC11AAC07}"/>
              </a:ext>
            </a:extLst>
          </p:cNvPr>
          <p:cNvSpPr>
            <a:spLocks noGrp="1"/>
          </p:cNvSpPr>
          <p:nvPr>
            <p:ph type="sldNum" sz="quarter" idx="12"/>
          </p:nvPr>
        </p:nvSpPr>
        <p:spPr/>
        <p:txBody>
          <a:bodyPr/>
          <a:lstStyle/>
          <a:p>
            <a:fld id="{1E203FCF-F1F4-420F-AF5B-6265842F8611}" type="slidenum">
              <a:rPr kumimoji="1" lang="ja-JP" altLang="en-US" smtClean="0"/>
              <a:t>11</a:t>
            </a:fld>
            <a:endParaRPr kumimoji="1" lang="ja-JP" altLang="en-US"/>
          </a:p>
        </p:txBody>
      </p:sp>
      <p:sp>
        <p:nvSpPr>
          <p:cNvPr id="6" name="テキスト ボックス 5">
            <a:extLst>
              <a:ext uri="{FF2B5EF4-FFF2-40B4-BE49-F238E27FC236}">
                <a16:creationId xmlns:a16="http://schemas.microsoft.com/office/drawing/2014/main" id="{1C5D4605-FB49-4099-8E6A-99D0333D2132}"/>
              </a:ext>
            </a:extLst>
          </p:cNvPr>
          <p:cNvSpPr txBox="1"/>
          <p:nvPr/>
        </p:nvSpPr>
        <p:spPr>
          <a:xfrm>
            <a:off x="58615" y="136524"/>
            <a:ext cx="8897815"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引継ぎ内容④　予測方法と比較結果　</a:t>
            </a:r>
            <a:endParaRPr lang="ja-JP" altLang="en-US" sz="3600" dirty="0"/>
          </a:p>
        </p:txBody>
      </p:sp>
      <p:sp>
        <p:nvSpPr>
          <p:cNvPr id="7" name="テキスト ボックス 5">
            <a:extLst>
              <a:ext uri="{FF2B5EF4-FFF2-40B4-BE49-F238E27FC236}">
                <a16:creationId xmlns:a16="http://schemas.microsoft.com/office/drawing/2014/main" id="{EFA14467-85EF-4D2A-ABD8-FC38229C553C}"/>
              </a:ext>
            </a:extLst>
          </p:cNvPr>
          <p:cNvSpPr txBox="1"/>
          <p:nvPr/>
        </p:nvSpPr>
        <p:spPr>
          <a:xfrm>
            <a:off x="58615" y="871988"/>
            <a:ext cx="9011273" cy="400110"/>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u="sng" dirty="0">
                <a:solidFill>
                  <a:prstClr val="black">
                    <a:lumMod val="75000"/>
                    <a:lumOff val="25000"/>
                  </a:prstClr>
                </a:solidFill>
                <a:latin typeface="UD デジタル 教科書体 NK-B" panose="02020700000000000000" pitchFamily="18" charset="-128"/>
                <a:ea typeface="UD デジタル 教科書体 NK-B" panose="02020700000000000000" pitchFamily="18" charset="-128"/>
              </a:rPr>
              <a:t>学習データ</a:t>
            </a:r>
          </a:p>
        </p:txBody>
      </p:sp>
      <p:sp>
        <p:nvSpPr>
          <p:cNvPr id="8" name="テキスト ボックス 7">
            <a:extLst>
              <a:ext uri="{FF2B5EF4-FFF2-40B4-BE49-F238E27FC236}">
                <a16:creationId xmlns:a16="http://schemas.microsoft.com/office/drawing/2014/main" id="{C22BB6D5-14EF-4A60-B47F-5EACA182C02D}"/>
              </a:ext>
            </a:extLst>
          </p:cNvPr>
          <p:cNvSpPr txBox="1"/>
          <p:nvPr/>
        </p:nvSpPr>
        <p:spPr>
          <a:xfrm>
            <a:off x="169700" y="1294280"/>
            <a:ext cx="1107996"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説明変数</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9" name="テキスト ボックス 8">
            <a:extLst>
              <a:ext uri="{FF2B5EF4-FFF2-40B4-BE49-F238E27FC236}">
                <a16:creationId xmlns:a16="http://schemas.microsoft.com/office/drawing/2014/main" id="{01F0BAFE-B280-4597-8054-3A4F0E273E05}"/>
              </a:ext>
            </a:extLst>
          </p:cNvPr>
          <p:cNvSpPr txBox="1"/>
          <p:nvPr/>
        </p:nvSpPr>
        <p:spPr>
          <a:xfrm>
            <a:off x="169699" y="2683645"/>
            <a:ext cx="4317207"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目的変数　：　</a:t>
            </a:r>
            <a:r>
              <a:rPr lang="en-US" altLang="ja-JP" dirty="0" err="1">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AMeDAS</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日射量実測データ</a:t>
            </a:r>
          </a:p>
        </p:txBody>
      </p:sp>
      <p:sp>
        <p:nvSpPr>
          <p:cNvPr id="10" name="テキスト ボックス 9">
            <a:extLst>
              <a:ext uri="{FF2B5EF4-FFF2-40B4-BE49-F238E27FC236}">
                <a16:creationId xmlns:a16="http://schemas.microsoft.com/office/drawing/2014/main" id="{94BD7389-CD3F-458C-BC6C-D1E0E6CC669A}"/>
              </a:ext>
            </a:extLst>
          </p:cNvPr>
          <p:cNvSpPr txBox="1"/>
          <p:nvPr/>
        </p:nvSpPr>
        <p:spPr>
          <a:xfrm>
            <a:off x="169699" y="3157738"/>
            <a:ext cx="3540567"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予報データ初期時刻　：　</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11" name="テキスト ボックス 10">
            <a:extLst>
              <a:ext uri="{FF2B5EF4-FFF2-40B4-BE49-F238E27FC236}">
                <a16:creationId xmlns:a16="http://schemas.microsoft.com/office/drawing/2014/main" id="{AD4B5D48-4767-47BF-AB7C-B6DA8AA88661}"/>
              </a:ext>
            </a:extLst>
          </p:cNvPr>
          <p:cNvSpPr txBox="1"/>
          <p:nvPr/>
        </p:nvSpPr>
        <p:spPr>
          <a:xfrm>
            <a:off x="3133737" y="3157738"/>
            <a:ext cx="5889754" cy="1200329"/>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当日（</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OD</a:t>
            </a:r>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3:00, 0:00, </a:t>
            </a:r>
          </a:p>
          <a:p>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前日（</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1D</a:t>
            </a:r>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21:00, 18:00, 15:00, 12:00, 9:00, 6:00</a:t>
            </a:r>
          </a:p>
          <a:p>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二日前（２</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D</a:t>
            </a:r>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９：００</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21:00</a:t>
            </a:r>
          </a:p>
          <a:p>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三日前（３</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D</a:t>
            </a:r>
            <a:r>
              <a:rPr lang="zh-CN"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zh-CN"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21:00</a:t>
            </a:r>
          </a:p>
        </p:txBody>
      </p:sp>
      <p:sp>
        <p:nvSpPr>
          <p:cNvPr id="12" name="テキスト ボックス 11">
            <a:extLst>
              <a:ext uri="{FF2B5EF4-FFF2-40B4-BE49-F238E27FC236}">
                <a16:creationId xmlns:a16="http://schemas.microsoft.com/office/drawing/2014/main" id="{E9C10157-C1C4-4312-855A-5F39CBC7ACD5}"/>
              </a:ext>
            </a:extLst>
          </p:cNvPr>
          <p:cNvSpPr txBox="1"/>
          <p:nvPr/>
        </p:nvSpPr>
        <p:spPr>
          <a:xfrm>
            <a:off x="548970" y="1655554"/>
            <a:ext cx="7875874" cy="92333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LSTM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BiLSTM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　年</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(Y),</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月</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日</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(D),</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時刻</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(TT),</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p>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CNN(L)</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p>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CNN</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RGB)</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気温</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相対湿度</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p>
        </p:txBody>
      </p:sp>
      <p:sp>
        <p:nvSpPr>
          <p:cNvPr id="13" name="テキスト ボックス 12">
            <a:extLst>
              <a:ext uri="{FF2B5EF4-FFF2-40B4-BE49-F238E27FC236}">
                <a16:creationId xmlns:a16="http://schemas.microsoft.com/office/drawing/2014/main" id="{D1CD8CB2-793A-493B-BF93-33C2DD1C5E7A}"/>
              </a:ext>
            </a:extLst>
          </p:cNvPr>
          <p:cNvSpPr txBox="1"/>
          <p:nvPr/>
        </p:nvSpPr>
        <p:spPr>
          <a:xfrm>
            <a:off x="169699" y="4387403"/>
            <a:ext cx="6083717"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地点　：　沖縄県那覇市</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東経</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127</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度</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68</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分、北緯</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26</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度</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分</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endPar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14" name="テキスト ボックス 13">
            <a:extLst>
              <a:ext uri="{FF2B5EF4-FFF2-40B4-BE49-F238E27FC236}">
                <a16:creationId xmlns:a16="http://schemas.microsoft.com/office/drawing/2014/main" id="{17E1F7BA-158C-47CC-84F9-FEF48ACE6676}"/>
              </a:ext>
            </a:extLst>
          </p:cNvPr>
          <p:cNvSpPr txBox="1"/>
          <p:nvPr/>
        </p:nvSpPr>
        <p:spPr>
          <a:xfrm>
            <a:off x="169699" y="4863736"/>
            <a:ext cx="5312673"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学習期間　：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2022</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年</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6</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月</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19</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４年１０月</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31</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15" name="テキスト ボックス 14">
            <a:extLst>
              <a:ext uri="{FF2B5EF4-FFF2-40B4-BE49-F238E27FC236}">
                <a16:creationId xmlns:a16="http://schemas.microsoft.com/office/drawing/2014/main" id="{FD97BC31-0435-4746-984F-8C21DCBF6656}"/>
              </a:ext>
            </a:extLst>
          </p:cNvPr>
          <p:cNvSpPr txBox="1"/>
          <p:nvPr/>
        </p:nvSpPr>
        <p:spPr>
          <a:xfrm>
            <a:off x="169699" y="5248517"/>
            <a:ext cx="5464958"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評価期間　：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４年１１月</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４年</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１月</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31</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pic>
        <p:nvPicPr>
          <p:cNvPr id="16" name="図 15">
            <a:extLst>
              <a:ext uri="{FF2B5EF4-FFF2-40B4-BE49-F238E27FC236}">
                <a16:creationId xmlns:a16="http://schemas.microsoft.com/office/drawing/2014/main" id="{9FD75BAE-D8C1-4CA0-B3D6-3CB1725F4679}"/>
              </a:ext>
            </a:extLst>
          </p:cNvPr>
          <p:cNvPicPr>
            <a:picLocks noChangeAspect="1"/>
          </p:cNvPicPr>
          <p:nvPr/>
        </p:nvPicPr>
        <p:blipFill>
          <a:blip r:embed="rId3"/>
          <a:stretch>
            <a:fillRect/>
          </a:stretch>
        </p:blipFill>
        <p:spPr>
          <a:xfrm>
            <a:off x="6714395" y="3731219"/>
            <a:ext cx="2012157" cy="2345204"/>
          </a:xfrm>
          <a:prstGeom prst="rect">
            <a:avLst/>
          </a:prstGeom>
        </p:spPr>
      </p:pic>
      <p:sp>
        <p:nvSpPr>
          <p:cNvPr id="17" name="テキスト ボックス 17">
            <a:extLst>
              <a:ext uri="{FF2B5EF4-FFF2-40B4-BE49-F238E27FC236}">
                <a16:creationId xmlns:a16="http://schemas.microsoft.com/office/drawing/2014/main" id="{6E814FCA-6AEF-473A-AF61-5BDC8C33A9EB}"/>
              </a:ext>
            </a:extLst>
          </p:cNvPr>
          <p:cNvSpPr txBox="1"/>
          <p:nvPr/>
        </p:nvSpPr>
        <p:spPr>
          <a:xfrm>
            <a:off x="169699" y="6135332"/>
            <a:ext cx="8255145"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データのスパース性を考慮し、使用する時間を各日の</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8:00</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18:00</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とする</a:t>
            </a:r>
            <a:endPar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Tree>
    <p:extLst>
      <p:ext uri="{BB962C8B-B14F-4D97-AF65-F5344CB8AC3E}">
        <p14:creationId xmlns:p14="http://schemas.microsoft.com/office/powerpoint/2010/main" val="186126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1ABC84-DC73-4991-8D71-A53749500333}"/>
              </a:ext>
            </a:extLst>
          </p:cNvPr>
          <p:cNvSpPr>
            <a:spLocks noGrp="1"/>
          </p:cNvSpPr>
          <p:nvPr>
            <p:ph type="sldNum" sz="quarter" idx="12"/>
          </p:nvPr>
        </p:nvSpPr>
        <p:spPr/>
        <p:txBody>
          <a:bodyPr/>
          <a:lstStyle/>
          <a:p>
            <a:fld id="{1E203FCF-F1F4-420F-AF5B-6265842F8611}"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A922569C-77DC-4D30-9663-842AAEE05ACC}"/>
              </a:ext>
            </a:extLst>
          </p:cNvPr>
          <p:cNvSpPr txBox="1"/>
          <p:nvPr/>
        </p:nvSpPr>
        <p:spPr>
          <a:xfrm>
            <a:off x="58615" y="120758"/>
            <a:ext cx="8897815"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引継ぎ内容④　予測条件と比較結果　</a:t>
            </a:r>
            <a:endParaRPr lang="ja-JP" altLang="en-US" sz="3600" dirty="0"/>
          </a:p>
        </p:txBody>
      </p:sp>
      <p:sp>
        <p:nvSpPr>
          <p:cNvPr id="4" name="テキスト ボックス 3">
            <a:extLst>
              <a:ext uri="{FF2B5EF4-FFF2-40B4-BE49-F238E27FC236}">
                <a16:creationId xmlns:a16="http://schemas.microsoft.com/office/drawing/2014/main" id="{99496483-177D-4344-8B3D-4F20F8E111F2}"/>
              </a:ext>
            </a:extLst>
          </p:cNvPr>
          <p:cNvSpPr txBox="1"/>
          <p:nvPr/>
        </p:nvSpPr>
        <p:spPr>
          <a:xfrm>
            <a:off x="236123" y="941663"/>
            <a:ext cx="5816739" cy="2246769"/>
          </a:xfrm>
          <a:prstGeom prst="rect">
            <a:avLst/>
          </a:prstGeom>
          <a:noFill/>
        </p:spPr>
        <p:txBody>
          <a:bodyPr wrap="square" rtlCol="0">
            <a:spAutoFit/>
          </a:bodyPr>
          <a:lstStyle/>
          <a:p>
            <a:r>
              <a:rPr kumimoji="1" lang="ja-JP" altLang="en-US" sz="2000" dirty="0"/>
              <a:t>評価期間（</a:t>
            </a:r>
            <a:r>
              <a:rPr kumimoji="1" lang="en-US" altLang="ja-JP" sz="2000" dirty="0"/>
              <a:t>1</a:t>
            </a:r>
            <a:r>
              <a:rPr kumimoji="1" lang="ja-JP" altLang="en-US" sz="2000" dirty="0"/>
              <a:t>か月）：</a:t>
            </a:r>
            <a:r>
              <a:rPr kumimoji="1" lang="en-US" altLang="ja-JP" sz="2000" b="1" dirty="0"/>
              <a:t>MSM</a:t>
            </a:r>
            <a:r>
              <a:rPr kumimoji="1" lang="ja-JP" altLang="en-US" sz="2000" dirty="0"/>
              <a:t>が基準（</a:t>
            </a:r>
            <a:r>
              <a:rPr kumimoji="1" lang="en-US" altLang="ja-JP" sz="2000" dirty="0"/>
              <a:t>RMSE</a:t>
            </a:r>
            <a:r>
              <a:rPr kumimoji="1" lang="ja-JP" altLang="en-US" sz="2000" dirty="0"/>
              <a:t>比較）</a:t>
            </a:r>
            <a:endParaRPr kumimoji="1" lang="en-US" altLang="ja-JP" sz="2000" dirty="0"/>
          </a:p>
          <a:p>
            <a:pPr marL="285750" indent="-285750">
              <a:buFont typeface="Arial" panose="020B0604020202020204" pitchFamily="34" charset="0"/>
              <a:buChar char="•"/>
            </a:pPr>
            <a:r>
              <a:rPr kumimoji="1" lang="en-US" altLang="ja-JP" sz="2000" dirty="0">
                <a:solidFill>
                  <a:schemeClr val="accent1"/>
                </a:solidFill>
              </a:rPr>
              <a:t>LSTM</a:t>
            </a:r>
            <a:r>
              <a:rPr kumimoji="1" lang="ja-JP" altLang="en-US" sz="2000" dirty="0"/>
              <a:t>・</a:t>
            </a:r>
            <a:r>
              <a:rPr kumimoji="1" lang="en-US" altLang="ja-JP" sz="2000" dirty="0">
                <a:solidFill>
                  <a:schemeClr val="accent1"/>
                </a:solidFill>
              </a:rPr>
              <a:t>BiLSTM</a:t>
            </a:r>
            <a:r>
              <a:rPr kumimoji="1" lang="ja-JP" altLang="en-US" sz="2000" dirty="0"/>
              <a:t>は精度向上</a:t>
            </a:r>
            <a:endParaRPr kumimoji="1" lang="en-US" altLang="ja-JP" sz="2000" dirty="0"/>
          </a:p>
          <a:p>
            <a:pPr marL="285750" indent="-285750">
              <a:buFont typeface="Arial" panose="020B0604020202020204" pitchFamily="34" charset="0"/>
              <a:buChar char="•"/>
            </a:pPr>
            <a:r>
              <a:rPr kumimoji="1" lang="en-US" altLang="ja-JP" sz="2000" dirty="0">
                <a:solidFill>
                  <a:srgbClr val="FF0000"/>
                </a:solidFill>
              </a:rPr>
              <a:t>CNN</a:t>
            </a:r>
            <a:r>
              <a:rPr kumimoji="1" lang="ja-JP" altLang="en-US" sz="2000" dirty="0"/>
              <a:t>は入力（ＭＳＭデータ）よりも精度悪化</a:t>
            </a:r>
            <a:endParaRPr kumimoji="1" lang="en-US" altLang="ja-JP" sz="2000" dirty="0"/>
          </a:p>
          <a:p>
            <a:pPr marL="285750" indent="-285750">
              <a:buFont typeface="Arial" panose="020B0604020202020204" pitchFamily="34" charset="0"/>
              <a:buChar char="•"/>
            </a:pPr>
            <a:endParaRPr kumimoji="1" lang="en-US" altLang="ja-JP" sz="2000" dirty="0"/>
          </a:p>
          <a:p>
            <a:r>
              <a:rPr kumimoji="1" lang="ja-JP" altLang="en-US" sz="2000" dirty="0"/>
              <a:t>ケーススタディ（ＣＮＮ）</a:t>
            </a:r>
            <a:endParaRPr kumimoji="1" lang="en-US" altLang="ja-JP" sz="2000" dirty="0"/>
          </a:p>
          <a:p>
            <a:pPr marL="285750" indent="-285750">
              <a:buFont typeface="Arial" panose="020B0604020202020204" pitchFamily="34" charset="0"/>
              <a:buChar char="•"/>
            </a:pPr>
            <a:r>
              <a:rPr kumimoji="1" lang="ja-JP" altLang="en-US" sz="2000" dirty="0"/>
              <a:t>１１月２９日（</a:t>
            </a:r>
            <a:r>
              <a:rPr kumimoji="1" lang="en-US" altLang="ja-JP" sz="2000" dirty="0"/>
              <a:t>CNN</a:t>
            </a:r>
            <a:r>
              <a:rPr kumimoji="1" lang="ja-JP" altLang="en-US" sz="2000" dirty="0"/>
              <a:t>の精度が良い日）</a:t>
            </a:r>
            <a:endParaRPr kumimoji="1" lang="en-US" altLang="ja-JP" sz="2000" dirty="0"/>
          </a:p>
          <a:p>
            <a:pPr marL="285750" indent="-285750">
              <a:buFont typeface="Arial" panose="020B0604020202020204" pitchFamily="34" charset="0"/>
              <a:buChar char="•"/>
            </a:pPr>
            <a:r>
              <a:rPr kumimoji="1" lang="ja-JP" altLang="en-US" sz="2000" dirty="0"/>
              <a:t>１１月１０日（</a:t>
            </a:r>
            <a:r>
              <a:rPr kumimoji="1" lang="en-US" altLang="ja-JP" sz="2000" dirty="0"/>
              <a:t>CNN</a:t>
            </a:r>
            <a:r>
              <a:rPr kumimoji="1" lang="ja-JP" altLang="en-US" sz="2000" dirty="0"/>
              <a:t>の精度が悪い日）</a:t>
            </a:r>
          </a:p>
        </p:txBody>
      </p:sp>
      <p:grpSp>
        <p:nvGrpSpPr>
          <p:cNvPr id="8" name="グループ化 7">
            <a:extLst>
              <a:ext uri="{FF2B5EF4-FFF2-40B4-BE49-F238E27FC236}">
                <a16:creationId xmlns:a16="http://schemas.microsoft.com/office/drawing/2014/main" id="{DBA83854-26BE-4EA1-895F-5D73F7F1B515}"/>
              </a:ext>
            </a:extLst>
          </p:cNvPr>
          <p:cNvGrpSpPr/>
          <p:nvPr/>
        </p:nvGrpSpPr>
        <p:grpSpPr>
          <a:xfrm>
            <a:off x="236123" y="3131796"/>
            <a:ext cx="3935632" cy="2610779"/>
            <a:chOff x="4710417" y="4109680"/>
            <a:chExt cx="4037142" cy="2674035"/>
          </a:xfrm>
        </p:grpSpPr>
        <p:pic>
          <p:nvPicPr>
            <p:cNvPr id="9" name="図 8">
              <a:extLst>
                <a:ext uri="{FF2B5EF4-FFF2-40B4-BE49-F238E27FC236}">
                  <a16:creationId xmlns:a16="http://schemas.microsoft.com/office/drawing/2014/main" id="{6249889D-F115-4461-A264-15EF9D7631CA}"/>
                </a:ext>
              </a:extLst>
            </p:cNvPr>
            <p:cNvPicPr>
              <a:picLocks noChangeAspect="1"/>
            </p:cNvPicPr>
            <p:nvPr/>
          </p:nvPicPr>
          <p:blipFill rotWithShape="1">
            <a:blip r:embed="rId3">
              <a:extLst>
                <a:ext uri="{28A0092B-C50C-407E-A947-70E740481C1C}">
                  <a14:useLocalDpi xmlns:a14="http://schemas.microsoft.com/office/drawing/2010/main" val="0"/>
                </a:ext>
              </a:extLst>
            </a:blip>
            <a:srcRect l="3775" t="11684" r="9898" b="4712"/>
            <a:stretch/>
          </p:blipFill>
          <p:spPr>
            <a:xfrm>
              <a:off x="4710417" y="4109680"/>
              <a:ext cx="4037142" cy="2345897"/>
            </a:xfrm>
            <a:prstGeom prst="rect">
              <a:avLst/>
            </a:prstGeom>
          </p:spPr>
        </p:pic>
        <p:sp>
          <p:nvSpPr>
            <p:cNvPr id="10" name="テキスト ボックス 18">
              <a:extLst>
                <a:ext uri="{FF2B5EF4-FFF2-40B4-BE49-F238E27FC236}">
                  <a16:creationId xmlns:a16="http://schemas.microsoft.com/office/drawing/2014/main" id="{CB626084-B82E-496D-88D8-55174150914A}"/>
                </a:ext>
              </a:extLst>
            </p:cNvPr>
            <p:cNvSpPr txBox="1"/>
            <p:nvPr/>
          </p:nvSpPr>
          <p:spPr>
            <a:xfrm>
              <a:off x="5499953" y="6414383"/>
              <a:ext cx="2842444"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予測結果（</a:t>
              </a:r>
              <a:r>
                <a:rPr lang="en-US" altLang="ja-JP"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2024/11/29</a:t>
              </a: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p>
          </p:txBody>
        </p:sp>
      </p:grpSp>
      <p:grpSp>
        <p:nvGrpSpPr>
          <p:cNvPr id="11" name="グループ化 10">
            <a:extLst>
              <a:ext uri="{FF2B5EF4-FFF2-40B4-BE49-F238E27FC236}">
                <a16:creationId xmlns:a16="http://schemas.microsoft.com/office/drawing/2014/main" id="{43FDD296-C671-4BE4-A1B3-7B44C8B21B34}"/>
              </a:ext>
            </a:extLst>
          </p:cNvPr>
          <p:cNvGrpSpPr/>
          <p:nvPr/>
        </p:nvGrpSpPr>
        <p:grpSpPr>
          <a:xfrm>
            <a:off x="4572000" y="3127322"/>
            <a:ext cx="3935632" cy="2615253"/>
            <a:chOff x="187936" y="4103485"/>
            <a:chExt cx="4037139" cy="2678619"/>
          </a:xfrm>
        </p:grpSpPr>
        <p:pic>
          <p:nvPicPr>
            <p:cNvPr id="12" name="図 11">
              <a:extLst>
                <a:ext uri="{FF2B5EF4-FFF2-40B4-BE49-F238E27FC236}">
                  <a16:creationId xmlns:a16="http://schemas.microsoft.com/office/drawing/2014/main" id="{ADB6E858-0271-489F-960E-4F3FA1EA1874}"/>
                </a:ext>
              </a:extLst>
            </p:cNvPr>
            <p:cNvPicPr>
              <a:picLocks noChangeAspect="1"/>
            </p:cNvPicPr>
            <p:nvPr/>
          </p:nvPicPr>
          <p:blipFill rotWithShape="1">
            <a:blip r:embed="rId4">
              <a:extLst>
                <a:ext uri="{28A0092B-C50C-407E-A947-70E740481C1C}">
                  <a14:useLocalDpi xmlns:a14="http://schemas.microsoft.com/office/drawing/2010/main" val="0"/>
                </a:ext>
              </a:extLst>
            </a:blip>
            <a:srcRect l="3775" t="11684" r="9899" b="5521"/>
            <a:stretch/>
          </p:blipFill>
          <p:spPr>
            <a:xfrm>
              <a:off x="187936" y="4103485"/>
              <a:ext cx="4037139" cy="2323212"/>
            </a:xfrm>
            <a:prstGeom prst="rect">
              <a:avLst/>
            </a:prstGeom>
          </p:spPr>
        </p:pic>
        <p:sp>
          <p:nvSpPr>
            <p:cNvPr id="13" name="テキスト ボックス 6">
              <a:extLst>
                <a:ext uri="{FF2B5EF4-FFF2-40B4-BE49-F238E27FC236}">
                  <a16:creationId xmlns:a16="http://schemas.microsoft.com/office/drawing/2014/main" id="{8FD1D5F0-EEB1-4C0B-B79E-F62834553722}"/>
                </a:ext>
              </a:extLst>
            </p:cNvPr>
            <p:cNvSpPr txBox="1"/>
            <p:nvPr/>
          </p:nvSpPr>
          <p:spPr>
            <a:xfrm>
              <a:off x="1089751" y="6410440"/>
              <a:ext cx="2803674" cy="371664"/>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予測結果（</a:t>
              </a:r>
              <a:r>
                <a:rPr lang="en-US" altLang="ja-JP"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2024/11/10</a:t>
              </a: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a:t>
              </a:r>
              <a:endPar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grpSp>
      <p:sp>
        <p:nvSpPr>
          <p:cNvPr id="14" name="テキスト ボックス 13">
            <a:extLst>
              <a:ext uri="{FF2B5EF4-FFF2-40B4-BE49-F238E27FC236}">
                <a16:creationId xmlns:a16="http://schemas.microsoft.com/office/drawing/2014/main" id="{E25CEC9F-5332-48BB-A50F-ED082660B282}"/>
              </a:ext>
            </a:extLst>
          </p:cNvPr>
          <p:cNvSpPr txBox="1"/>
          <p:nvPr/>
        </p:nvSpPr>
        <p:spPr>
          <a:xfrm>
            <a:off x="58615" y="5753396"/>
            <a:ext cx="8960339"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LSTM</a:t>
            </a:r>
            <a:r>
              <a:rPr kumimoji="1" lang="ja-JP" altLang="en-US" dirty="0"/>
              <a:t>、</a:t>
            </a:r>
            <a:r>
              <a:rPr kumimoji="1" lang="en-US" altLang="ja-JP" dirty="0"/>
              <a:t>BiLSTM</a:t>
            </a:r>
            <a:r>
              <a:rPr kumimoji="1" lang="ja-JP" altLang="en-US" dirty="0"/>
              <a:t>は</a:t>
            </a:r>
            <a:r>
              <a:rPr kumimoji="1" lang="en-US" altLang="ja-JP" dirty="0"/>
              <a:t>MSM</a:t>
            </a:r>
            <a:r>
              <a:rPr kumimoji="1" lang="ja-JP" altLang="en-US" dirty="0"/>
              <a:t>に近い予測値</a:t>
            </a:r>
            <a:endParaRPr kumimoji="1" lang="en-US" altLang="ja-JP" dirty="0"/>
          </a:p>
          <a:p>
            <a:pPr marL="285750" indent="-285750">
              <a:buFont typeface="Arial" panose="020B0604020202020204" pitchFamily="34" charset="0"/>
              <a:buChar char="•"/>
            </a:pPr>
            <a:r>
              <a:rPr kumimoji="1" lang="en-US" altLang="ja-JP" dirty="0"/>
              <a:t>CNN</a:t>
            </a:r>
            <a:r>
              <a:rPr kumimoji="1" lang="ja-JP" altLang="en-US" dirty="0"/>
              <a:t>→</a:t>
            </a:r>
            <a:r>
              <a:rPr kumimoji="1" lang="en-US" altLang="ja-JP" dirty="0"/>
              <a:t>MSM</a:t>
            </a:r>
            <a:r>
              <a:rPr kumimoji="1" lang="ja-JP" altLang="en-US" dirty="0"/>
              <a:t>と離れた値を出力する日が多い→</a:t>
            </a:r>
            <a:r>
              <a:rPr kumimoji="1" lang="en-US" altLang="ja-JP" dirty="0"/>
              <a:t>MSM</a:t>
            </a:r>
            <a:r>
              <a:rPr kumimoji="1" lang="ja-JP" altLang="en-US" dirty="0"/>
              <a:t>の外れ値を考慮するのが原因？</a:t>
            </a:r>
            <a:endParaRPr kumimoji="1" lang="en-US" altLang="ja-JP" dirty="0"/>
          </a:p>
          <a:p>
            <a:pPr marL="285750" indent="-285750">
              <a:buFont typeface="Arial" panose="020B0604020202020204" pitchFamily="34" charset="0"/>
              <a:buChar char="•"/>
            </a:pPr>
            <a:r>
              <a:rPr kumimoji="1" lang="ja-JP" altLang="en-US" dirty="0"/>
              <a:t>一方、特定日（ばらつきが大きい日など）は</a:t>
            </a:r>
            <a:r>
              <a:rPr kumimoji="1" lang="en-US" altLang="ja-JP" dirty="0"/>
              <a:t>MSM</a:t>
            </a:r>
            <a:r>
              <a:rPr kumimoji="1" lang="ja-JP" altLang="en-US" dirty="0"/>
              <a:t>の平均をとることで精度向上か</a:t>
            </a:r>
          </a:p>
        </p:txBody>
      </p:sp>
      <p:graphicFrame>
        <p:nvGraphicFramePr>
          <p:cNvPr id="15" name="表 15">
            <a:extLst>
              <a:ext uri="{FF2B5EF4-FFF2-40B4-BE49-F238E27FC236}">
                <a16:creationId xmlns:a16="http://schemas.microsoft.com/office/drawing/2014/main" id="{F35F36E3-8C02-4A20-9B0D-9BEAB32DBF07}"/>
              </a:ext>
            </a:extLst>
          </p:cNvPr>
          <p:cNvGraphicFramePr>
            <a:graphicFrameLocks noGrp="1"/>
          </p:cNvGraphicFramePr>
          <p:nvPr>
            <p:extLst>
              <p:ext uri="{D42A27DB-BD31-4B8C-83A1-F6EECF244321}">
                <p14:modId xmlns:p14="http://schemas.microsoft.com/office/powerpoint/2010/main" val="160610333"/>
              </p:ext>
            </p:extLst>
          </p:nvPr>
        </p:nvGraphicFramePr>
        <p:xfrm>
          <a:off x="6052862" y="888012"/>
          <a:ext cx="3062384" cy="2194560"/>
        </p:xfrm>
        <a:graphic>
          <a:graphicData uri="http://schemas.openxmlformats.org/drawingml/2006/table">
            <a:tbl>
              <a:tblPr firstRow="1" bandRow="1">
                <a:tableStyleId>{5C22544A-7EE6-4342-B048-85BDC9FD1C3A}</a:tableStyleId>
              </a:tblPr>
              <a:tblGrid>
                <a:gridCol w="1531192">
                  <a:extLst>
                    <a:ext uri="{9D8B030D-6E8A-4147-A177-3AD203B41FA5}">
                      <a16:colId xmlns:a16="http://schemas.microsoft.com/office/drawing/2014/main" val="2204747063"/>
                    </a:ext>
                  </a:extLst>
                </a:gridCol>
                <a:gridCol w="1531192">
                  <a:extLst>
                    <a:ext uri="{9D8B030D-6E8A-4147-A177-3AD203B41FA5}">
                      <a16:colId xmlns:a16="http://schemas.microsoft.com/office/drawing/2014/main" val="1075248197"/>
                    </a:ext>
                  </a:extLst>
                </a:gridCol>
              </a:tblGrid>
              <a:tr h="328309">
                <a:tc>
                  <a:txBody>
                    <a:bodyPr/>
                    <a:lstStyle/>
                    <a:p>
                      <a:r>
                        <a:rPr kumimoji="1" lang="ja-JP" altLang="en-US" b="0" dirty="0">
                          <a:solidFill>
                            <a:schemeClr val="tx1"/>
                          </a:solidFill>
                        </a:rPr>
                        <a:t>予測手法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solidFill>
                            <a:schemeClr val="tx1"/>
                          </a:solidFill>
                        </a:rPr>
                        <a:t>RMSE</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5973008"/>
                  </a:ext>
                </a:extLst>
              </a:tr>
              <a:tr h="328309">
                <a:tc>
                  <a:txBody>
                    <a:bodyPr/>
                    <a:lstStyle/>
                    <a:p>
                      <a:r>
                        <a:rPr kumimoji="1" lang="en-US" altLang="ja-JP" sz="1600" dirty="0">
                          <a:solidFill>
                            <a:schemeClr val="tx1"/>
                          </a:solidFill>
                        </a:rPr>
                        <a:t>MSM</a:t>
                      </a:r>
                      <a:r>
                        <a:rPr kumimoji="1" lang="ja-JP" altLang="en-US" sz="1600" dirty="0">
                          <a:solidFill>
                            <a:schemeClr val="tx1"/>
                          </a:solidFill>
                        </a:rPr>
                        <a:t>（</a:t>
                      </a:r>
                      <a:r>
                        <a:rPr kumimoji="1" lang="en-US" altLang="ja-JP" sz="1600" dirty="0">
                          <a:solidFill>
                            <a:schemeClr val="tx1"/>
                          </a:solidFill>
                        </a:rPr>
                        <a:t>OD03</a:t>
                      </a:r>
                      <a:r>
                        <a:rPr kumimoji="1" lang="ja-JP" altLang="en-US" sz="16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1" dirty="0">
                          <a:solidFill>
                            <a:schemeClr val="tx1"/>
                          </a:solidFill>
                        </a:rPr>
                        <a:t>111.58</a:t>
                      </a:r>
                      <a:endParaRPr kumimoji="1" lang="ja-JP" alt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008299"/>
                  </a:ext>
                </a:extLst>
              </a:tr>
              <a:tr h="328309">
                <a:tc>
                  <a:txBody>
                    <a:bodyPr/>
                    <a:lstStyle/>
                    <a:p>
                      <a:r>
                        <a:rPr kumimoji="1" lang="en-US" altLang="ja-JP" dirty="0">
                          <a:solidFill>
                            <a:schemeClr val="tx1"/>
                          </a:solidFill>
                        </a:rPr>
                        <a:t>LSTM</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chemeClr val="accent1"/>
                          </a:solidFill>
                        </a:rPr>
                        <a:t>96.14</a:t>
                      </a:r>
                      <a:endParaRPr kumimoji="1" lang="ja-JP" altLang="en-US" dirty="0">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2006084"/>
                  </a:ext>
                </a:extLst>
              </a:tr>
              <a:tr h="328309">
                <a:tc>
                  <a:txBody>
                    <a:bodyPr/>
                    <a:lstStyle/>
                    <a:p>
                      <a:r>
                        <a:rPr kumimoji="1" lang="en-US" altLang="ja-JP" dirty="0" err="1">
                          <a:solidFill>
                            <a:schemeClr val="tx1"/>
                          </a:solidFill>
                        </a:rPr>
                        <a:t>BiLSTM</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chemeClr val="accent1"/>
                          </a:solidFill>
                        </a:rPr>
                        <a:t>95.53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9712015"/>
                  </a:ext>
                </a:extLst>
              </a:tr>
              <a:tr h="328309">
                <a:tc>
                  <a:txBody>
                    <a:bodyPr/>
                    <a:lstStyle/>
                    <a:p>
                      <a:r>
                        <a:rPr kumimoji="1" lang="en-US" altLang="ja-JP" dirty="0">
                          <a:solidFill>
                            <a:schemeClr val="tx1"/>
                          </a:solidFill>
                        </a:rPr>
                        <a:t>CNN</a:t>
                      </a:r>
                      <a:r>
                        <a:rPr kumimoji="1" lang="ja-JP" altLang="en-US" dirty="0">
                          <a:solidFill>
                            <a:schemeClr val="tx1"/>
                          </a:solidFill>
                        </a:rPr>
                        <a:t>（</a:t>
                      </a:r>
                      <a:r>
                        <a:rPr kumimoji="1" lang="en-US" altLang="ja-JP" dirty="0">
                          <a:solidFill>
                            <a:schemeClr val="tx1"/>
                          </a:solidFill>
                        </a:rPr>
                        <a:t>L</a:t>
                      </a:r>
                      <a:r>
                        <a:rPr kumimoji="1" lang="ja-JP" altLang="en-US" dirty="0">
                          <a:solidFill>
                            <a:schemeClr val="tx1"/>
                          </a:solidFill>
                        </a:rPr>
                        <a:t>）</a:t>
                      </a:r>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rgbClr val="FF0000"/>
                          </a:solidFill>
                        </a:rPr>
                        <a:t>116.44</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6637091"/>
                  </a:ext>
                </a:extLst>
              </a:tr>
              <a:tr h="328309">
                <a:tc>
                  <a:txBody>
                    <a:bodyPr/>
                    <a:lstStyle/>
                    <a:p>
                      <a:r>
                        <a:rPr kumimoji="1" lang="en-US" altLang="ja-JP" dirty="0">
                          <a:solidFill>
                            <a:schemeClr val="tx1"/>
                          </a:solidFill>
                        </a:rPr>
                        <a:t>CNN(RGB)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rgbClr val="FF0000"/>
                          </a:solidFill>
                        </a:rPr>
                        <a:t>124.45</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6790087"/>
                  </a:ext>
                </a:extLst>
              </a:tr>
            </a:tbl>
          </a:graphicData>
        </a:graphic>
      </p:graphicFrame>
    </p:spTree>
    <p:extLst>
      <p:ext uri="{BB962C8B-B14F-4D97-AF65-F5344CB8AC3E}">
        <p14:creationId xmlns:p14="http://schemas.microsoft.com/office/powerpoint/2010/main" val="416353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C2064B4-A629-4868-8BA0-D1A800DD637B}"/>
              </a:ext>
            </a:extLst>
          </p:cNvPr>
          <p:cNvSpPr>
            <a:spLocks noGrp="1"/>
          </p:cNvSpPr>
          <p:nvPr>
            <p:ph type="sldNum" sz="quarter" idx="12"/>
          </p:nvPr>
        </p:nvSpPr>
        <p:spPr/>
        <p:txBody>
          <a:bodyPr/>
          <a:lstStyle/>
          <a:p>
            <a:fld id="{1E203FCF-F1F4-420F-AF5B-6265842F8611}" type="slidenum">
              <a:rPr kumimoji="1" lang="ja-JP" altLang="en-US" smtClean="0"/>
              <a:t>13</a:t>
            </a:fld>
            <a:endParaRPr kumimoji="1" lang="ja-JP" altLang="en-US" dirty="0"/>
          </a:p>
        </p:txBody>
      </p:sp>
      <p:sp>
        <p:nvSpPr>
          <p:cNvPr id="3" name="テキスト ボックス 2">
            <a:extLst>
              <a:ext uri="{FF2B5EF4-FFF2-40B4-BE49-F238E27FC236}">
                <a16:creationId xmlns:a16="http://schemas.microsoft.com/office/drawing/2014/main" id="{FFB3ADEB-3EFD-4AEE-ADA8-E6E0EC61D9EC}"/>
              </a:ext>
            </a:extLst>
          </p:cNvPr>
          <p:cNvSpPr txBox="1"/>
          <p:nvPr/>
        </p:nvSpPr>
        <p:spPr>
          <a:xfrm>
            <a:off x="58615" y="136524"/>
            <a:ext cx="8897815"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引継ぎ内容④　予測条件と比較結果　</a:t>
            </a:r>
            <a:endParaRPr lang="ja-JP" altLang="en-US" sz="3600" dirty="0"/>
          </a:p>
        </p:txBody>
      </p:sp>
      <p:sp>
        <p:nvSpPr>
          <p:cNvPr id="14" name="テキスト ボックス 13">
            <a:extLst>
              <a:ext uri="{FF2B5EF4-FFF2-40B4-BE49-F238E27FC236}">
                <a16:creationId xmlns:a16="http://schemas.microsoft.com/office/drawing/2014/main" id="{8170F8E7-1731-4C66-95CA-5DC20A1961EC}"/>
              </a:ext>
            </a:extLst>
          </p:cNvPr>
          <p:cNvSpPr txBox="1"/>
          <p:nvPr/>
        </p:nvSpPr>
        <p:spPr>
          <a:xfrm>
            <a:off x="-49482" y="3488005"/>
            <a:ext cx="6306444" cy="400110"/>
          </a:xfrm>
          <a:prstGeom prst="rect">
            <a:avLst/>
          </a:prstGeom>
          <a:noFill/>
        </p:spPr>
        <p:txBody>
          <a:bodyPr wrap="square" rtlCol="0">
            <a:spAutoFit/>
          </a:bodyPr>
          <a:lstStyle/>
          <a:p>
            <a:r>
              <a:rPr lang="en-US" altLang="ja-JP" sz="2000" u="sng" dirty="0">
                <a:solidFill>
                  <a:schemeClr val="tx1">
                    <a:lumMod val="75000"/>
                    <a:lumOff val="25000"/>
                  </a:schemeClr>
                </a:solidFill>
                <a:ea typeface="UD デジタル 教科書体 NK-R" panose="02020400000000000000" pitchFamily="18" charset="-128"/>
              </a:rPr>
              <a:t>CNN-RGB</a:t>
            </a:r>
            <a:r>
              <a:rPr lang="ja-JP" altLang="en-US" sz="2000" u="sng" dirty="0">
                <a:solidFill>
                  <a:schemeClr val="tx1">
                    <a:lumMod val="75000"/>
                    <a:lumOff val="25000"/>
                  </a:schemeClr>
                </a:solidFill>
                <a:ea typeface="UD デジタル 教科書体 NK-R" panose="02020400000000000000" pitchFamily="18" charset="-128"/>
              </a:rPr>
              <a:t>の方が</a:t>
            </a:r>
            <a:r>
              <a:rPr lang="en-US" altLang="ja-JP" sz="2000" u="sng" dirty="0">
                <a:solidFill>
                  <a:schemeClr val="tx1">
                    <a:lumMod val="75000"/>
                    <a:lumOff val="25000"/>
                  </a:schemeClr>
                </a:solidFill>
                <a:ea typeface="UD デジタル 教科書体 NK-R" panose="02020400000000000000" pitchFamily="18" charset="-128"/>
              </a:rPr>
              <a:t>CNN-L</a:t>
            </a:r>
            <a:r>
              <a:rPr lang="ja-JP" altLang="en-US" sz="2000" u="sng" dirty="0">
                <a:solidFill>
                  <a:schemeClr val="tx1">
                    <a:lumMod val="75000"/>
                    <a:lumOff val="25000"/>
                  </a:schemeClr>
                </a:solidFill>
                <a:ea typeface="UD デジタル 教科書体 NK-R" panose="02020400000000000000" pitchFamily="18" charset="-128"/>
              </a:rPr>
              <a:t>より精度が落ちた原因の考察</a:t>
            </a:r>
            <a:endParaRPr lang="en-US" altLang="ja-JP" sz="2000" u="sng" dirty="0">
              <a:solidFill>
                <a:schemeClr val="tx1">
                  <a:lumMod val="75000"/>
                  <a:lumOff val="25000"/>
                </a:schemeClr>
              </a:solidFill>
              <a:ea typeface="UD デジタル 教科書体 NK-R" panose="02020400000000000000" pitchFamily="18" charset="-128"/>
            </a:endParaRPr>
          </a:p>
        </p:txBody>
      </p:sp>
      <p:pic>
        <p:nvPicPr>
          <p:cNvPr id="15" name="図 14">
            <a:extLst>
              <a:ext uri="{FF2B5EF4-FFF2-40B4-BE49-F238E27FC236}">
                <a16:creationId xmlns:a16="http://schemas.microsoft.com/office/drawing/2014/main" id="{875308AE-8E03-49B9-9F5E-89DF50D0F5F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83" t="11193" r="9105" b="2605"/>
          <a:stretch/>
        </p:blipFill>
        <p:spPr>
          <a:xfrm>
            <a:off x="-64793" y="3927263"/>
            <a:ext cx="3029033" cy="1764000"/>
          </a:xfrm>
          <a:prstGeom prst="rect">
            <a:avLst/>
          </a:prstGeom>
        </p:spPr>
      </p:pic>
      <p:pic>
        <p:nvPicPr>
          <p:cNvPr id="16" name="図 15">
            <a:extLst>
              <a:ext uri="{FF2B5EF4-FFF2-40B4-BE49-F238E27FC236}">
                <a16:creationId xmlns:a16="http://schemas.microsoft.com/office/drawing/2014/main" id="{8D147D4F-C1AA-4A56-98F9-010085070C4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4278" t="11063" r="9495" b="2734"/>
          <a:stretch/>
        </p:blipFill>
        <p:spPr>
          <a:xfrm>
            <a:off x="6102713" y="3926861"/>
            <a:ext cx="2940833" cy="1764000"/>
          </a:xfrm>
          <a:prstGeom prst="rect">
            <a:avLst/>
          </a:prstGeom>
        </p:spPr>
      </p:pic>
      <p:pic>
        <p:nvPicPr>
          <p:cNvPr id="17" name="図 16">
            <a:extLst>
              <a:ext uri="{FF2B5EF4-FFF2-40B4-BE49-F238E27FC236}">
                <a16:creationId xmlns:a16="http://schemas.microsoft.com/office/drawing/2014/main" id="{2E547560-6E80-412F-91BC-A37B8EC7343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96" t="10943" r="9198" b="2855"/>
          <a:stretch/>
        </p:blipFill>
        <p:spPr>
          <a:xfrm>
            <a:off x="2987916" y="3927263"/>
            <a:ext cx="3086804" cy="1764000"/>
          </a:xfrm>
          <a:prstGeom prst="rect">
            <a:avLst/>
          </a:prstGeom>
        </p:spPr>
      </p:pic>
      <p:sp>
        <p:nvSpPr>
          <p:cNvPr id="18" name="テキスト ボックス 25">
            <a:extLst>
              <a:ext uri="{FF2B5EF4-FFF2-40B4-BE49-F238E27FC236}">
                <a16:creationId xmlns:a16="http://schemas.microsoft.com/office/drawing/2014/main" id="{3B18E24C-D7BB-4151-B6ED-8E8A88730A21}"/>
              </a:ext>
            </a:extLst>
          </p:cNvPr>
          <p:cNvSpPr txBox="1"/>
          <p:nvPr/>
        </p:nvSpPr>
        <p:spPr>
          <a:xfrm>
            <a:off x="162117" y="5680532"/>
            <a:ext cx="3029033" cy="58477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実測日射量と日射量予測値の</a:t>
            </a:r>
            <a:endParaRPr lang="en-US" altLang="ja-JP"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algn="ct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関係</a:t>
            </a:r>
          </a:p>
        </p:txBody>
      </p:sp>
      <p:sp>
        <p:nvSpPr>
          <p:cNvPr id="19" name="テキスト ボックス 26">
            <a:extLst>
              <a:ext uri="{FF2B5EF4-FFF2-40B4-BE49-F238E27FC236}">
                <a16:creationId xmlns:a16="http://schemas.microsoft.com/office/drawing/2014/main" id="{DE85CF2E-BAE9-4551-8F10-BAABCB5AABD9}"/>
              </a:ext>
            </a:extLst>
          </p:cNvPr>
          <p:cNvSpPr txBox="1"/>
          <p:nvPr/>
        </p:nvSpPr>
        <p:spPr>
          <a:xfrm>
            <a:off x="3300590" y="5680532"/>
            <a:ext cx="3029033" cy="58477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実測日射量と気温予測値の</a:t>
            </a:r>
            <a:endParaRPr lang="en-US" altLang="ja-JP"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algn="ct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関係</a:t>
            </a:r>
          </a:p>
        </p:txBody>
      </p:sp>
      <p:sp>
        <p:nvSpPr>
          <p:cNvPr id="20" name="テキスト ボックス 27">
            <a:extLst>
              <a:ext uri="{FF2B5EF4-FFF2-40B4-BE49-F238E27FC236}">
                <a16:creationId xmlns:a16="http://schemas.microsoft.com/office/drawing/2014/main" id="{CF0CD7B5-8426-46AB-A17C-BAD258B9A80A}"/>
              </a:ext>
            </a:extLst>
          </p:cNvPr>
          <p:cNvSpPr txBox="1"/>
          <p:nvPr/>
        </p:nvSpPr>
        <p:spPr>
          <a:xfrm>
            <a:off x="6172068" y="5680531"/>
            <a:ext cx="3029033" cy="584775"/>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実測日射量と相対湿度予測値の</a:t>
            </a:r>
            <a:endParaRPr lang="en-US" altLang="ja-JP"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algn="ctr"/>
            <a:r>
              <a:rPr lang="ja-JP" altLang="en-US" sz="16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関係</a:t>
            </a:r>
          </a:p>
        </p:txBody>
      </p:sp>
      <p:sp>
        <p:nvSpPr>
          <p:cNvPr id="21" name="テキスト ボックス 20">
            <a:extLst>
              <a:ext uri="{FF2B5EF4-FFF2-40B4-BE49-F238E27FC236}">
                <a16:creationId xmlns:a16="http://schemas.microsoft.com/office/drawing/2014/main" id="{5DDB5C74-3955-4AE9-8838-8C48E79E680A}"/>
              </a:ext>
            </a:extLst>
          </p:cNvPr>
          <p:cNvSpPr txBox="1"/>
          <p:nvPr/>
        </p:nvSpPr>
        <p:spPr>
          <a:xfrm>
            <a:off x="136496" y="6189716"/>
            <a:ext cx="6631598" cy="923330"/>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CNN-RGB</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での精度が悪かった理由として、日射量と相対湿度、日射量と気温の</a:t>
            </a:r>
            <a:r>
              <a:rPr lang="ja-JP" altLang="en-US" u="sng"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相関があまりなかったことが原因と考えられる。</a:t>
            </a:r>
            <a:endParaRPr lang="en-US" altLang="ja-JP" u="sng"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endParaRPr kumimoji="1" lang="ja-JP" altLang="en-US" dirty="0"/>
          </a:p>
        </p:txBody>
      </p:sp>
      <p:pic>
        <p:nvPicPr>
          <p:cNvPr id="22" name="図 21">
            <a:extLst>
              <a:ext uri="{FF2B5EF4-FFF2-40B4-BE49-F238E27FC236}">
                <a16:creationId xmlns:a16="http://schemas.microsoft.com/office/drawing/2014/main" id="{53305EEE-B288-48C4-BFA4-1074364F2BF0}"/>
              </a:ext>
            </a:extLst>
          </p:cNvPr>
          <p:cNvPicPr>
            <a:picLocks noChangeAspect="1"/>
          </p:cNvPicPr>
          <p:nvPr/>
        </p:nvPicPr>
        <p:blipFill rotWithShape="1">
          <a:blip r:embed="rId6">
            <a:extLst>
              <a:ext uri="{28A0092B-C50C-407E-A947-70E740481C1C}">
                <a14:useLocalDpi xmlns:a14="http://schemas.microsoft.com/office/drawing/2010/main" val="0"/>
              </a:ext>
            </a:extLst>
          </a:blip>
          <a:srcRect l="3933" t="11647" r="9259"/>
          <a:stretch/>
        </p:blipFill>
        <p:spPr>
          <a:xfrm>
            <a:off x="4798646" y="873900"/>
            <a:ext cx="4345354" cy="2653639"/>
          </a:xfrm>
          <a:prstGeom prst="rect">
            <a:avLst/>
          </a:prstGeom>
        </p:spPr>
      </p:pic>
      <p:sp>
        <p:nvSpPr>
          <p:cNvPr id="23" name="テキスト ボックス 22">
            <a:extLst>
              <a:ext uri="{FF2B5EF4-FFF2-40B4-BE49-F238E27FC236}">
                <a16:creationId xmlns:a16="http://schemas.microsoft.com/office/drawing/2014/main" id="{E4168C40-2D33-473A-9164-F70D44D471C9}"/>
              </a:ext>
            </a:extLst>
          </p:cNvPr>
          <p:cNvSpPr txBox="1"/>
          <p:nvPr/>
        </p:nvSpPr>
        <p:spPr>
          <a:xfrm>
            <a:off x="0" y="1203145"/>
            <a:ext cx="4874149" cy="2246769"/>
          </a:xfrm>
          <a:prstGeom prst="rect">
            <a:avLst/>
          </a:prstGeom>
          <a:noFill/>
        </p:spPr>
        <p:txBody>
          <a:bodyPr wrap="square" rtlCol="0">
            <a:spAutoFit/>
          </a:bodyPr>
          <a:lstStyle/>
          <a:p>
            <a:pPr marL="285750" indent="-285750">
              <a:buFont typeface="Arial" panose="020B0604020202020204" pitchFamily="34" charset="0"/>
              <a:buChar char="•"/>
            </a:pP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LSTM</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と</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BiLSTM</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の誤差分布はピークが高く、誤差範囲が集中しているため、予測の安定性が高いと考えられる。</a:t>
            </a:r>
            <a:endPar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marL="285750" indent="-285750">
              <a:buFont typeface="Arial" panose="020B0604020202020204" pitchFamily="34" charset="0"/>
              <a:buChar char="•"/>
            </a:pPr>
            <a:r>
              <a:rPr kumimoji="1"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kumimoji="1"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以外の</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今回適用した予測手法はすべて負の値にピークが来ている。</a:t>
            </a:r>
            <a:endPar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marL="285750" indent="-285750">
              <a:buFont typeface="Arial" panose="020B0604020202020204" pitchFamily="34" charset="0"/>
              <a:buChar char="•"/>
            </a:pPr>
            <a:r>
              <a:rPr kumimoji="1"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また、</a:t>
            </a:r>
            <a:r>
              <a:rPr lang="en-US" altLang="ja-JP" sz="2000" dirty="0">
                <a:solidFill>
                  <a:schemeClr val="tx1">
                    <a:lumMod val="75000"/>
                    <a:lumOff val="25000"/>
                  </a:schemeClr>
                </a:solidFill>
                <a:ea typeface="UD デジタル 教科書体 NK-R" panose="02020400000000000000" pitchFamily="18" charset="-128"/>
              </a:rPr>
              <a:t>CNN-RGB</a:t>
            </a:r>
            <a:r>
              <a:rPr lang="ja-JP" altLang="en-US" sz="2000" dirty="0">
                <a:solidFill>
                  <a:schemeClr val="tx1">
                    <a:lumMod val="75000"/>
                    <a:lumOff val="25000"/>
                  </a:schemeClr>
                </a:solidFill>
                <a:ea typeface="UD デジタル 教科書体 NK-R" panose="02020400000000000000" pitchFamily="18" charset="-128"/>
              </a:rPr>
              <a:t>はピークが低く、大きく負の方向に振れている。</a:t>
            </a:r>
            <a:endParaRPr kumimoji="1" lang="ja-JP" altLang="en-US" sz="2000" dirty="0"/>
          </a:p>
        </p:txBody>
      </p:sp>
      <p:sp>
        <p:nvSpPr>
          <p:cNvPr id="24" name="テキスト ボックス 23">
            <a:extLst>
              <a:ext uri="{FF2B5EF4-FFF2-40B4-BE49-F238E27FC236}">
                <a16:creationId xmlns:a16="http://schemas.microsoft.com/office/drawing/2014/main" id="{A8BB95D5-E9EE-4E3A-A248-F8D4AE65002A}"/>
              </a:ext>
            </a:extLst>
          </p:cNvPr>
          <p:cNvSpPr txBox="1"/>
          <p:nvPr/>
        </p:nvSpPr>
        <p:spPr>
          <a:xfrm>
            <a:off x="58615" y="830374"/>
            <a:ext cx="2653323" cy="461665"/>
          </a:xfrm>
          <a:prstGeom prst="rect">
            <a:avLst/>
          </a:prstGeom>
          <a:noFill/>
        </p:spPr>
        <p:txBody>
          <a:bodyPr wrap="square" rtlCol="0">
            <a:spAutoFit/>
          </a:bodyPr>
          <a:lstStyle/>
          <a:p>
            <a:r>
              <a:rPr kumimoji="1" lang="ja-JP" altLang="en-US" sz="2400" u="sng" dirty="0"/>
              <a:t>各手法の誤差密度</a:t>
            </a:r>
          </a:p>
        </p:txBody>
      </p:sp>
    </p:spTree>
    <p:extLst>
      <p:ext uri="{BB962C8B-B14F-4D97-AF65-F5344CB8AC3E}">
        <p14:creationId xmlns:p14="http://schemas.microsoft.com/office/powerpoint/2010/main" val="120479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5FEC49-BE9D-4ADB-A693-D88D3B834501}"/>
              </a:ext>
            </a:extLst>
          </p:cNvPr>
          <p:cNvSpPr>
            <a:spLocks noGrp="1"/>
          </p:cNvSpPr>
          <p:nvPr>
            <p:ph type="sldNum" sz="quarter" idx="12"/>
          </p:nvPr>
        </p:nvSpPr>
        <p:spPr/>
        <p:txBody>
          <a:bodyPr/>
          <a:lstStyle/>
          <a:p>
            <a:fld id="{1E203FCF-F1F4-420F-AF5B-6265842F8611}" type="slidenum">
              <a:rPr kumimoji="1" lang="ja-JP" altLang="en-US" smtClean="0"/>
              <a:t>14</a:t>
            </a:fld>
            <a:endParaRPr kumimoji="1" lang="ja-JP" altLang="en-US"/>
          </a:p>
        </p:txBody>
      </p:sp>
      <p:sp>
        <p:nvSpPr>
          <p:cNvPr id="3" name="テキスト ボックス 2">
            <a:extLst>
              <a:ext uri="{FF2B5EF4-FFF2-40B4-BE49-F238E27FC236}">
                <a16:creationId xmlns:a16="http://schemas.microsoft.com/office/drawing/2014/main" id="{5C91CE45-01AD-45F6-949B-160194D42568}"/>
              </a:ext>
            </a:extLst>
          </p:cNvPr>
          <p:cNvSpPr txBox="1"/>
          <p:nvPr/>
        </p:nvSpPr>
        <p:spPr>
          <a:xfrm>
            <a:off x="58615" y="136524"/>
            <a:ext cx="8897815" cy="646331"/>
          </a:xfrm>
          <a:prstGeom prst="rect">
            <a:avLst/>
          </a:prstGeom>
          <a:noFill/>
        </p:spPr>
        <p:txBody>
          <a:bodyPr wrap="square">
            <a:spAutoFit/>
          </a:bodyPr>
          <a:lstStyle/>
          <a:p>
            <a:r>
              <a:rPr kumimoji="1" lang="ja-JP" altLang="en-US" sz="3600" dirty="0">
                <a:latin typeface="+mn-ea"/>
                <a:ea typeface="UD デジタル 教科書体 NK" panose="02020400000000000000" pitchFamily="18" charset="-128"/>
              </a:rPr>
              <a:t>５．まとめ</a:t>
            </a:r>
            <a:r>
              <a:rPr kumimoji="1" lang="ja-JP" altLang="en-US" sz="3600" dirty="0">
                <a:latin typeface="UD デジタル 教科書体 NK" panose="02020400000000000000" pitchFamily="18" charset="-128"/>
                <a:ea typeface="UD デジタル 教科書体 NK" panose="02020400000000000000" pitchFamily="18" charset="-128"/>
              </a:rPr>
              <a:t>　</a:t>
            </a:r>
            <a:endParaRPr lang="ja-JP" altLang="en-US" sz="3600" dirty="0"/>
          </a:p>
        </p:txBody>
      </p:sp>
      <p:sp>
        <p:nvSpPr>
          <p:cNvPr id="4" name="テキスト ボックス 3">
            <a:extLst>
              <a:ext uri="{FF2B5EF4-FFF2-40B4-BE49-F238E27FC236}">
                <a16:creationId xmlns:a16="http://schemas.microsoft.com/office/drawing/2014/main" id="{5B973A90-3C1F-4AD1-A95C-B80DC7FC5652}"/>
              </a:ext>
            </a:extLst>
          </p:cNvPr>
          <p:cNvSpPr txBox="1"/>
          <p:nvPr/>
        </p:nvSpPr>
        <p:spPr>
          <a:xfrm>
            <a:off x="58616" y="1137116"/>
            <a:ext cx="8897814" cy="341632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400" dirty="0"/>
              <a:t>MSM</a:t>
            </a:r>
            <a:r>
              <a:rPr kumimoji="1" lang="ja-JP" altLang="en-US" sz="2400" dirty="0"/>
              <a:t>のデータ分析の結果、</a:t>
            </a:r>
            <a:r>
              <a:rPr kumimoji="1" lang="en-US" altLang="ja-JP" sz="2400" dirty="0"/>
              <a:t>MSM</a:t>
            </a:r>
            <a:r>
              <a:rPr kumimoji="1" lang="ja-JP" altLang="en-US" sz="2400" dirty="0"/>
              <a:t>は常に優れているわけではないと分かった。（特に日中などの変化が大きい時間帯）</a:t>
            </a:r>
            <a:endParaRPr kumimoji="1" lang="en-US" altLang="ja-JP" sz="2400" dirty="0"/>
          </a:p>
          <a:p>
            <a:pPr marL="285750" indent="-285750">
              <a:buFont typeface="Arial" panose="020B0604020202020204" pitchFamily="34" charset="0"/>
              <a:buChar char="•"/>
            </a:pPr>
            <a:r>
              <a:rPr kumimoji="1" lang="ja-JP" altLang="en-US" sz="2400" dirty="0"/>
              <a:t>複数のＭＳＭデータを学習させるためにデータを画像化</a:t>
            </a:r>
            <a:endParaRPr kumimoji="1" lang="en-US" altLang="ja-JP" sz="2400" dirty="0"/>
          </a:p>
          <a:p>
            <a:r>
              <a:rPr kumimoji="1" lang="ja-JP" altLang="en-US" sz="2400" dirty="0"/>
              <a:t>→予報の更新と一日の時間の流れの２つの時系列を１つの画像で</a:t>
            </a:r>
            <a:endParaRPr kumimoji="1" lang="en-US" altLang="ja-JP" sz="2400" dirty="0"/>
          </a:p>
          <a:p>
            <a:r>
              <a:rPr kumimoji="1" lang="ja-JP" altLang="en-US" sz="2400" dirty="0"/>
              <a:t>　　表現することが可能になった。</a:t>
            </a:r>
            <a:endParaRPr kumimoji="1" lang="en-US" altLang="ja-JP" sz="2400" dirty="0"/>
          </a:p>
          <a:p>
            <a:pPr marL="342900" indent="-342900">
              <a:buFont typeface="Arial" panose="020B0604020202020204" pitchFamily="34" charset="0"/>
              <a:buChar char="•"/>
            </a:pPr>
            <a:r>
              <a:rPr kumimoji="1" lang="en-US" altLang="ja-JP" sz="2400" dirty="0"/>
              <a:t>LSTM</a:t>
            </a:r>
            <a:r>
              <a:rPr kumimoji="1" lang="ja-JP" altLang="en-US" sz="2400" dirty="0"/>
              <a:t>と</a:t>
            </a:r>
            <a:r>
              <a:rPr kumimoji="1" lang="en-US" altLang="ja-JP" sz="2400" dirty="0"/>
              <a:t>BiLSTM</a:t>
            </a:r>
            <a:r>
              <a:rPr kumimoji="1" lang="ja-JP" altLang="en-US" sz="2400" dirty="0"/>
              <a:t>の比較では、わずかに</a:t>
            </a:r>
            <a:r>
              <a:rPr kumimoji="1" lang="en-US" altLang="ja-JP" sz="2400" dirty="0"/>
              <a:t>BiLSTM</a:t>
            </a:r>
            <a:r>
              <a:rPr kumimoji="1" lang="ja-JP" altLang="en-US" sz="2400" dirty="0"/>
              <a:t>の方が</a:t>
            </a:r>
            <a:r>
              <a:rPr kumimoji="1" lang="en-US" altLang="ja-JP" sz="2400" dirty="0"/>
              <a:t>RMSE</a:t>
            </a:r>
            <a:r>
              <a:rPr kumimoji="1" lang="ja-JP" altLang="en-US" sz="2400" dirty="0"/>
              <a:t>が小さく、精度が高いことが分かった。</a:t>
            </a:r>
            <a:endParaRPr kumimoji="1" lang="en-US" altLang="ja-JP" sz="2400" dirty="0"/>
          </a:p>
          <a:p>
            <a:pPr marL="342900" indent="-342900">
              <a:buFont typeface="Arial" panose="020B0604020202020204" pitchFamily="34" charset="0"/>
              <a:buChar char="•"/>
            </a:pPr>
            <a:r>
              <a:rPr kumimoji="1" lang="en-US" altLang="ja-JP" sz="2400" dirty="0"/>
              <a:t>MS</a:t>
            </a:r>
            <a:r>
              <a:rPr kumimoji="1" lang="ja-JP" altLang="en-US" sz="2400" dirty="0"/>
              <a:t>Ｍのデータから二次元化した画像は、元のＭＳＭデータよりも多くの日で精度が低下（特定の日では</a:t>
            </a:r>
            <a:r>
              <a:rPr kumimoji="1" lang="en-US" altLang="ja-JP" sz="2400" dirty="0"/>
              <a:t>CNN</a:t>
            </a:r>
            <a:r>
              <a:rPr kumimoji="1" lang="ja-JP" altLang="en-US" sz="2400" dirty="0"/>
              <a:t>の方が精度が高い）</a:t>
            </a:r>
            <a:endParaRPr kumimoji="1" lang="en-US" altLang="ja-JP" sz="2400" dirty="0"/>
          </a:p>
        </p:txBody>
      </p:sp>
      <p:sp>
        <p:nvSpPr>
          <p:cNvPr id="5" name="テキスト ボックス 4">
            <a:extLst>
              <a:ext uri="{FF2B5EF4-FFF2-40B4-BE49-F238E27FC236}">
                <a16:creationId xmlns:a16="http://schemas.microsoft.com/office/drawing/2014/main" id="{3288DCE5-E26A-4CB5-B75A-862AA1D7D7AF}"/>
              </a:ext>
            </a:extLst>
          </p:cNvPr>
          <p:cNvSpPr txBox="1"/>
          <p:nvPr/>
        </p:nvSpPr>
        <p:spPr>
          <a:xfrm>
            <a:off x="58614" y="4907697"/>
            <a:ext cx="9085386" cy="1631216"/>
          </a:xfrm>
          <a:prstGeom prst="rect">
            <a:avLst/>
          </a:prstGeom>
          <a:noFill/>
        </p:spPr>
        <p:txBody>
          <a:bodyPr wrap="square" rtlCol="0">
            <a:spAutoFit/>
          </a:bodyPr>
          <a:lstStyle/>
          <a:p>
            <a:r>
              <a:rPr kumimoji="1" lang="ja-JP" altLang="en-US" sz="2800" u="sng" dirty="0"/>
              <a:t>今後の課題</a:t>
            </a:r>
            <a:endParaRPr kumimoji="1" lang="en-US" altLang="ja-JP" sz="2800" u="sng" dirty="0"/>
          </a:p>
          <a:p>
            <a:r>
              <a:rPr kumimoji="1" lang="en-US" altLang="ja-JP" sz="2400" dirty="0"/>
              <a:t>CNN</a:t>
            </a:r>
            <a:r>
              <a:rPr kumimoji="1" lang="ja-JP" altLang="en-US" sz="2400" dirty="0"/>
              <a:t>の構造変更による精度向上が見込めるか（説明変数の追加や画像作成工程の変更）</a:t>
            </a:r>
            <a:endParaRPr kumimoji="1" lang="en-US" altLang="ja-JP" sz="2400" dirty="0"/>
          </a:p>
          <a:p>
            <a:r>
              <a:rPr kumimoji="1" lang="en-US" altLang="ja-JP" sz="2400" dirty="0"/>
              <a:t>MSM</a:t>
            </a:r>
            <a:r>
              <a:rPr kumimoji="1" lang="ja-JP" altLang="en-US" sz="2400" dirty="0"/>
              <a:t>以外のデータを入力データとして用いた場合の精度の変化</a:t>
            </a:r>
          </a:p>
        </p:txBody>
      </p:sp>
    </p:spTree>
    <p:extLst>
      <p:ext uri="{BB962C8B-B14F-4D97-AF65-F5344CB8AC3E}">
        <p14:creationId xmlns:p14="http://schemas.microsoft.com/office/powerpoint/2010/main" val="3029639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A953F4D-08F3-4517-8E3B-64B68369CAE8}"/>
              </a:ext>
            </a:extLst>
          </p:cNvPr>
          <p:cNvSpPr>
            <a:spLocks noGrp="1"/>
          </p:cNvSpPr>
          <p:nvPr>
            <p:ph type="sldNum" sz="quarter" idx="12"/>
          </p:nvPr>
        </p:nvSpPr>
        <p:spPr/>
        <p:txBody>
          <a:bodyPr/>
          <a:lstStyle/>
          <a:p>
            <a:fld id="{1E203FCF-F1F4-420F-AF5B-6265842F8611}"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195051BF-BAE1-4556-8CFA-993185039408}"/>
              </a:ext>
            </a:extLst>
          </p:cNvPr>
          <p:cNvSpPr txBox="1"/>
          <p:nvPr/>
        </p:nvSpPr>
        <p:spPr>
          <a:xfrm>
            <a:off x="3575406" y="2589087"/>
            <a:ext cx="2517169" cy="1200329"/>
          </a:xfrm>
          <a:prstGeom prst="rect">
            <a:avLst/>
          </a:prstGeom>
          <a:noFill/>
        </p:spPr>
        <p:txBody>
          <a:bodyPr wrap="square" rtlCol="0">
            <a:spAutoFit/>
          </a:bodyPr>
          <a:lstStyle/>
          <a:p>
            <a:r>
              <a:rPr kumimoji="1" lang="ja-JP" altLang="en-US" sz="7200" dirty="0">
                <a:latin typeface="UD デジタル 教科書体 NK" panose="02020400000000000000" pitchFamily="18" charset="-128"/>
                <a:ea typeface="UD デジタル 教科書体 NK" panose="02020400000000000000" pitchFamily="18" charset="-128"/>
              </a:rPr>
              <a:t>付録</a:t>
            </a:r>
          </a:p>
        </p:txBody>
      </p:sp>
    </p:spTree>
    <p:extLst>
      <p:ext uri="{BB962C8B-B14F-4D97-AF65-F5344CB8AC3E}">
        <p14:creationId xmlns:p14="http://schemas.microsoft.com/office/powerpoint/2010/main" val="996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9C9198D-A89C-46EA-B422-5E49B0751F0B}"/>
              </a:ext>
            </a:extLst>
          </p:cNvPr>
          <p:cNvSpPr>
            <a:spLocks noGrp="1"/>
          </p:cNvSpPr>
          <p:nvPr>
            <p:ph type="sldNum" sz="quarter" idx="12"/>
          </p:nvPr>
        </p:nvSpPr>
        <p:spPr/>
        <p:txBody>
          <a:bodyPr/>
          <a:lstStyle/>
          <a:p>
            <a:fld id="{3BFF050C-18C1-48AA-813E-A40887FD0AFB}" type="slidenum">
              <a:rPr kumimoji="1" lang="ja-JP" altLang="en-US" smtClean="0"/>
              <a:t>16</a:t>
            </a:fld>
            <a:endParaRPr kumimoji="1" lang="ja-JP" altLang="en-US"/>
          </a:p>
        </p:txBody>
      </p:sp>
      <p:sp>
        <p:nvSpPr>
          <p:cNvPr id="4" name="テキスト ボックス 3">
            <a:extLst>
              <a:ext uri="{FF2B5EF4-FFF2-40B4-BE49-F238E27FC236}">
                <a16:creationId xmlns:a16="http://schemas.microsoft.com/office/drawing/2014/main" id="{6F14B501-2F96-4E8D-87C3-D566BECD2792}"/>
              </a:ext>
            </a:extLst>
          </p:cNvPr>
          <p:cNvSpPr txBox="1"/>
          <p:nvPr/>
        </p:nvSpPr>
        <p:spPr>
          <a:xfrm>
            <a:off x="190071" y="136524"/>
            <a:ext cx="6858001" cy="646331"/>
          </a:xfrm>
          <a:prstGeom prst="rect">
            <a:avLst/>
          </a:prstGeom>
          <a:noFill/>
        </p:spPr>
        <p:txBody>
          <a:bodyPr wrap="square">
            <a:spAutoFit/>
          </a:bodyPr>
          <a:lstStyle/>
          <a:p>
            <a:r>
              <a:rPr kumimoji="1" lang="ja-JP" altLang="en-US" sz="3600" dirty="0">
                <a:latin typeface="UD デジタル 教科書体 NK" panose="02020400000000000000" pitchFamily="18" charset="-128"/>
                <a:ea typeface="UD デジタル 教科書体 NK" panose="02020400000000000000" pitchFamily="18" charset="-128"/>
              </a:rPr>
              <a:t>補足（</a:t>
            </a:r>
            <a:r>
              <a:rPr kumimoji="1" lang="en-US" altLang="ja-JP" sz="3600" dirty="0">
                <a:latin typeface="UD デジタル 教科書体 NK" panose="02020400000000000000" pitchFamily="18" charset="-128"/>
                <a:ea typeface="UD デジタル 教科書体 NK" panose="02020400000000000000" pitchFamily="18" charset="-128"/>
              </a:rPr>
              <a:t>CNN</a:t>
            </a:r>
            <a:r>
              <a:rPr kumimoji="1" lang="ja-JP" altLang="en-US" sz="3600" dirty="0">
                <a:latin typeface="UD デジタル 教科書体 NK" panose="02020400000000000000" pitchFamily="18" charset="-128"/>
                <a:ea typeface="UD デジタル 教科書体 NK" panose="02020400000000000000" pitchFamily="18" charset="-128"/>
              </a:rPr>
              <a:t>：画像認識による予測）</a:t>
            </a:r>
            <a:endParaRPr lang="ja-JP" altLang="en-US" sz="3600" dirty="0"/>
          </a:p>
        </p:txBody>
      </p:sp>
      <p:sp>
        <p:nvSpPr>
          <p:cNvPr id="5" name="テキスト ボックス 4">
            <a:extLst>
              <a:ext uri="{FF2B5EF4-FFF2-40B4-BE49-F238E27FC236}">
                <a16:creationId xmlns:a16="http://schemas.microsoft.com/office/drawing/2014/main" id="{C4C5AFE2-31C1-456D-AD57-3674621AF842}"/>
              </a:ext>
            </a:extLst>
          </p:cNvPr>
          <p:cNvSpPr txBox="1"/>
          <p:nvPr/>
        </p:nvSpPr>
        <p:spPr>
          <a:xfrm>
            <a:off x="339048" y="986318"/>
            <a:ext cx="1561672" cy="369332"/>
          </a:xfrm>
          <a:prstGeom prst="rect">
            <a:avLst/>
          </a:prstGeom>
          <a:noFill/>
        </p:spPr>
        <p:txBody>
          <a:bodyPr wrap="square" rtlCol="0">
            <a:spAutoFit/>
          </a:bodyPr>
          <a:lstStyle/>
          <a:p>
            <a:r>
              <a:rPr kumimoji="1" lang="ja-JP" altLang="en-US" u="sng" dirty="0"/>
              <a:t>畳み込み層</a:t>
            </a:r>
          </a:p>
        </p:txBody>
      </p:sp>
      <p:sp>
        <p:nvSpPr>
          <p:cNvPr id="3" name="テキスト ボックス 2">
            <a:extLst>
              <a:ext uri="{FF2B5EF4-FFF2-40B4-BE49-F238E27FC236}">
                <a16:creationId xmlns:a16="http://schemas.microsoft.com/office/drawing/2014/main" id="{DF820A6D-A52B-4B1E-99FF-50EB3F12D57C}"/>
              </a:ext>
            </a:extLst>
          </p:cNvPr>
          <p:cNvSpPr txBox="1"/>
          <p:nvPr/>
        </p:nvSpPr>
        <p:spPr>
          <a:xfrm>
            <a:off x="969579" y="1797269"/>
            <a:ext cx="1986455" cy="369332"/>
          </a:xfrm>
          <a:prstGeom prst="rect">
            <a:avLst/>
          </a:prstGeom>
          <a:noFill/>
        </p:spPr>
        <p:txBody>
          <a:bodyPr wrap="square" rtlCol="0">
            <a:spAutoFit/>
          </a:bodyPr>
          <a:lstStyle/>
          <a:p>
            <a:r>
              <a:rPr kumimoji="1" lang="ja-JP" altLang="en-US" dirty="0"/>
              <a:t>タブ　参照</a:t>
            </a:r>
          </a:p>
        </p:txBody>
      </p:sp>
    </p:spTree>
    <p:extLst>
      <p:ext uri="{BB962C8B-B14F-4D97-AF65-F5344CB8AC3E}">
        <p14:creationId xmlns:p14="http://schemas.microsoft.com/office/powerpoint/2010/main" val="1716855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B17BC27-DBE4-4862-B3B2-62EAB3D178D1}"/>
              </a:ext>
            </a:extLst>
          </p:cNvPr>
          <p:cNvSpPr>
            <a:spLocks noGrp="1"/>
          </p:cNvSpPr>
          <p:nvPr>
            <p:ph type="sldNum" sz="quarter" idx="12"/>
          </p:nvPr>
        </p:nvSpPr>
        <p:spPr>
          <a:xfrm>
            <a:off x="13444913" y="6356351"/>
            <a:ext cx="2057400" cy="365125"/>
          </a:xfrm>
        </p:spPr>
        <p:txBody>
          <a:bodyPr/>
          <a:lstStyle/>
          <a:p>
            <a:fld id="{1E203FCF-F1F4-420F-AF5B-6265842F8611}" type="slidenum">
              <a:rPr kumimoji="1" lang="ja-JP" altLang="en-US" smtClean="0"/>
              <a:t>17</a:t>
            </a:fld>
            <a:endParaRPr kumimoji="1" lang="ja-JP" altLang="en-US"/>
          </a:p>
        </p:txBody>
      </p:sp>
      <p:cxnSp>
        <p:nvCxnSpPr>
          <p:cNvPr id="3" name="直線矢印コネクタ 2">
            <a:extLst>
              <a:ext uri="{FF2B5EF4-FFF2-40B4-BE49-F238E27FC236}">
                <a16:creationId xmlns:a16="http://schemas.microsoft.com/office/drawing/2014/main" id="{0C3AA137-11D1-448E-811B-2D2D7A1B604E}"/>
              </a:ext>
            </a:extLst>
          </p:cNvPr>
          <p:cNvCxnSpPr>
            <a:cxnSpLocks/>
          </p:cNvCxnSpPr>
          <p:nvPr/>
        </p:nvCxnSpPr>
        <p:spPr>
          <a:xfrm flipV="1">
            <a:off x="7430091" y="6064500"/>
            <a:ext cx="5655245" cy="3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0F647716-8FE0-4D9E-B1F9-5CBBC15A4743}"/>
              </a:ext>
            </a:extLst>
          </p:cNvPr>
          <p:cNvCxnSpPr>
            <a:cxnSpLocks/>
          </p:cNvCxnSpPr>
          <p:nvPr/>
        </p:nvCxnSpPr>
        <p:spPr>
          <a:xfrm>
            <a:off x="8733040" y="5889750"/>
            <a:ext cx="0" cy="37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182DD169-DAFC-496D-B6DF-AD8BC4162331}"/>
              </a:ext>
            </a:extLst>
          </p:cNvPr>
          <p:cNvCxnSpPr>
            <a:cxnSpLocks/>
          </p:cNvCxnSpPr>
          <p:nvPr/>
        </p:nvCxnSpPr>
        <p:spPr>
          <a:xfrm>
            <a:off x="9865768" y="5865596"/>
            <a:ext cx="0" cy="37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2CCC851-EBA9-4A3B-8C47-04961EF4990D}"/>
              </a:ext>
            </a:extLst>
          </p:cNvPr>
          <p:cNvCxnSpPr>
            <a:cxnSpLocks/>
          </p:cNvCxnSpPr>
          <p:nvPr/>
        </p:nvCxnSpPr>
        <p:spPr>
          <a:xfrm>
            <a:off x="12123659" y="5878773"/>
            <a:ext cx="0" cy="37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FD6E7376-3FDC-4F5B-A5B7-217D603AABD6}"/>
              </a:ext>
            </a:extLst>
          </p:cNvPr>
          <p:cNvCxnSpPr>
            <a:cxnSpLocks/>
          </p:cNvCxnSpPr>
          <p:nvPr/>
        </p:nvCxnSpPr>
        <p:spPr>
          <a:xfrm>
            <a:off x="11014531" y="5878773"/>
            <a:ext cx="0" cy="379562"/>
          </a:xfrm>
          <a:prstGeom prst="line">
            <a:avLst/>
          </a:prstGeom>
        </p:spPr>
        <p:style>
          <a:lnRef idx="1">
            <a:schemeClr val="accent1"/>
          </a:lnRef>
          <a:fillRef idx="0">
            <a:schemeClr val="accent1"/>
          </a:fillRef>
          <a:effectRef idx="0">
            <a:schemeClr val="accent1"/>
          </a:effectRef>
          <a:fontRef idx="minor">
            <a:schemeClr val="tx1"/>
          </a:fontRef>
        </p:style>
      </p:cxnSp>
      <p:sp>
        <p:nvSpPr>
          <p:cNvPr id="8" name="矢印: 上カーブ 7">
            <a:extLst>
              <a:ext uri="{FF2B5EF4-FFF2-40B4-BE49-F238E27FC236}">
                <a16:creationId xmlns:a16="http://schemas.microsoft.com/office/drawing/2014/main" id="{90AB7085-9D1F-4C1E-A438-0070B2D4C542}"/>
              </a:ext>
            </a:extLst>
          </p:cNvPr>
          <p:cNvSpPr/>
          <p:nvPr/>
        </p:nvSpPr>
        <p:spPr>
          <a:xfrm>
            <a:off x="8433812" y="6079531"/>
            <a:ext cx="4098163" cy="37956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矢印: 上カーブ 8">
            <a:extLst>
              <a:ext uri="{FF2B5EF4-FFF2-40B4-BE49-F238E27FC236}">
                <a16:creationId xmlns:a16="http://schemas.microsoft.com/office/drawing/2014/main" id="{0F6E6A26-3E08-4C3C-B7C6-F60E160E2DDA}"/>
              </a:ext>
            </a:extLst>
          </p:cNvPr>
          <p:cNvSpPr/>
          <p:nvPr/>
        </p:nvSpPr>
        <p:spPr>
          <a:xfrm>
            <a:off x="8631209" y="6079531"/>
            <a:ext cx="2067719" cy="5704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矢印: 上カーブ 9">
            <a:extLst>
              <a:ext uri="{FF2B5EF4-FFF2-40B4-BE49-F238E27FC236}">
                <a16:creationId xmlns:a16="http://schemas.microsoft.com/office/drawing/2014/main" id="{7A27FD11-60DD-4760-ADF4-23F3A9A6880A}"/>
              </a:ext>
            </a:extLst>
          </p:cNvPr>
          <p:cNvSpPr/>
          <p:nvPr/>
        </p:nvSpPr>
        <p:spPr>
          <a:xfrm>
            <a:off x="9061776" y="6074838"/>
            <a:ext cx="4016102" cy="74581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 name="直線コネクタ 10">
            <a:extLst>
              <a:ext uri="{FF2B5EF4-FFF2-40B4-BE49-F238E27FC236}">
                <a16:creationId xmlns:a16="http://schemas.microsoft.com/office/drawing/2014/main" id="{3662729A-4DD5-4299-8710-3A91C029224B}"/>
              </a:ext>
            </a:extLst>
          </p:cNvPr>
          <p:cNvCxnSpPr>
            <a:cxnSpLocks/>
          </p:cNvCxnSpPr>
          <p:nvPr/>
        </p:nvCxnSpPr>
        <p:spPr>
          <a:xfrm>
            <a:off x="7611288" y="5921705"/>
            <a:ext cx="0" cy="379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DB3958-7751-4AC6-AAE9-94F1591CDB06}"/>
              </a:ext>
            </a:extLst>
          </p:cNvPr>
          <p:cNvSpPr txBox="1"/>
          <p:nvPr/>
        </p:nvSpPr>
        <p:spPr>
          <a:xfrm>
            <a:off x="7254161" y="5565039"/>
            <a:ext cx="735991" cy="369332"/>
          </a:xfrm>
          <a:prstGeom prst="rect">
            <a:avLst/>
          </a:prstGeom>
          <a:noFill/>
        </p:spPr>
        <p:txBody>
          <a:bodyPr wrap="square" rtlCol="0">
            <a:spAutoFit/>
          </a:bodyPr>
          <a:lstStyle/>
          <a:p>
            <a:r>
              <a:rPr kumimoji="1" lang="en-US" altLang="ja-JP" dirty="0"/>
              <a:t>0:00</a:t>
            </a:r>
          </a:p>
        </p:txBody>
      </p:sp>
      <p:sp>
        <p:nvSpPr>
          <p:cNvPr id="13" name="テキスト ボックス 12">
            <a:extLst>
              <a:ext uri="{FF2B5EF4-FFF2-40B4-BE49-F238E27FC236}">
                <a16:creationId xmlns:a16="http://schemas.microsoft.com/office/drawing/2014/main" id="{27F6C145-6BD3-430F-AB23-1F90827967F7}"/>
              </a:ext>
            </a:extLst>
          </p:cNvPr>
          <p:cNvSpPr txBox="1"/>
          <p:nvPr/>
        </p:nvSpPr>
        <p:spPr>
          <a:xfrm>
            <a:off x="8367190" y="5565039"/>
            <a:ext cx="819443" cy="369332"/>
          </a:xfrm>
          <a:prstGeom prst="rect">
            <a:avLst/>
          </a:prstGeom>
          <a:noFill/>
        </p:spPr>
        <p:txBody>
          <a:bodyPr wrap="square" rtlCol="0">
            <a:spAutoFit/>
          </a:bodyPr>
          <a:lstStyle/>
          <a:p>
            <a:r>
              <a:rPr kumimoji="1" lang="en-US" altLang="ja-JP" dirty="0"/>
              <a:t>0:00</a:t>
            </a:r>
          </a:p>
        </p:txBody>
      </p:sp>
      <p:sp>
        <p:nvSpPr>
          <p:cNvPr id="14" name="テキスト ボックス 13">
            <a:extLst>
              <a:ext uri="{FF2B5EF4-FFF2-40B4-BE49-F238E27FC236}">
                <a16:creationId xmlns:a16="http://schemas.microsoft.com/office/drawing/2014/main" id="{3BC896AF-522A-4261-9B7B-E75AA2E94D83}"/>
              </a:ext>
            </a:extLst>
          </p:cNvPr>
          <p:cNvSpPr txBox="1"/>
          <p:nvPr/>
        </p:nvSpPr>
        <p:spPr>
          <a:xfrm>
            <a:off x="9494524" y="5553076"/>
            <a:ext cx="751821" cy="369332"/>
          </a:xfrm>
          <a:prstGeom prst="rect">
            <a:avLst/>
          </a:prstGeom>
          <a:noFill/>
        </p:spPr>
        <p:txBody>
          <a:bodyPr wrap="square" rtlCol="0">
            <a:spAutoFit/>
          </a:bodyPr>
          <a:lstStyle/>
          <a:p>
            <a:r>
              <a:rPr kumimoji="1" lang="en-US" altLang="ja-JP" dirty="0"/>
              <a:t>0:00</a:t>
            </a:r>
          </a:p>
        </p:txBody>
      </p:sp>
      <p:sp>
        <p:nvSpPr>
          <p:cNvPr id="15" name="テキスト ボックス 14">
            <a:extLst>
              <a:ext uri="{FF2B5EF4-FFF2-40B4-BE49-F238E27FC236}">
                <a16:creationId xmlns:a16="http://schemas.microsoft.com/office/drawing/2014/main" id="{8722C42D-FC53-4DA8-A4E4-F25125E08624}"/>
              </a:ext>
            </a:extLst>
          </p:cNvPr>
          <p:cNvSpPr txBox="1"/>
          <p:nvPr/>
        </p:nvSpPr>
        <p:spPr>
          <a:xfrm>
            <a:off x="10616994" y="5532381"/>
            <a:ext cx="713141" cy="369332"/>
          </a:xfrm>
          <a:prstGeom prst="rect">
            <a:avLst/>
          </a:prstGeom>
          <a:noFill/>
        </p:spPr>
        <p:txBody>
          <a:bodyPr wrap="square" rtlCol="0">
            <a:spAutoFit/>
          </a:bodyPr>
          <a:lstStyle/>
          <a:p>
            <a:r>
              <a:rPr kumimoji="1" lang="en-US" altLang="ja-JP" dirty="0"/>
              <a:t>0:00</a:t>
            </a:r>
          </a:p>
        </p:txBody>
      </p:sp>
      <p:sp>
        <p:nvSpPr>
          <p:cNvPr id="16" name="テキスト ボックス 15">
            <a:extLst>
              <a:ext uri="{FF2B5EF4-FFF2-40B4-BE49-F238E27FC236}">
                <a16:creationId xmlns:a16="http://schemas.microsoft.com/office/drawing/2014/main" id="{35EB6180-A047-42C8-8E65-1C3B59CCA2F9}"/>
              </a:ext>
            </a:extLst>
          </p:cNvPr>
          <p:cNvSpPr txBox="1"/>
          <p:nvPr/>
        </p:nvSpPr>
        <p:spPr>
          <a:xfrm>
            <a:off x="11815768" y="5554966"/>
            <a:ext cx="716208" cy="369332"/>
          </a:xfrm>
          <a:prstGeom prst="rect">
            <a:avLst/>
          </a:prstGeom>
          <a:noFill/>
        </p:spPr>
        <p:txBody>
          <a:bodyPr wrap="square" rtlCol="0">
            <a:spAutoFit/>
          </a:bodyPr>
          <a:lstStyle/>
          <a:p>
            <a:r>
              <a:rPr kumimoji="1" lang="en-US" altLang="ja-JP" dirty="0"/>
              <a:t>0:00</a:t>
            </a:r>
          </a:p>
        </p:txBody>
      </p:sp>
      <p:sp>
        <p:nvSpPr>
          <p:cNvPr id="17" name="円弧 16">
            <a:extLst>
              <a:ext uri="{FF2B5EF4-FFF2-40B4-BE49-F238E27FC236}">
                <a16:creationId xmlns:a16="http://schemas.microsoft.com/office/drawing/2014/main" id="{1643A419-94BD-443E-998E-0C8484DD00E6}"/>
              </a:ext>
            </a:extLst>
          </p:cNvPr>
          <p:cNvSpPr/>
          <p:nvPr/>
        </p:nvSpPr>
        <p:spPr>
          <a:xfrm>
            <a:off x="11011885" y="5794552"/>
            <a:ext cx="1118335" cy="657351"/>
          </a:xfrm>
          <a:prstGeom prst="arc">
            <a:avLst>
              <a:gd name="adj1" fmla="val 1063378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a:extLst>
              <a:ext uri="{FF2B5EF4-FFF2-40B4-BE49-F238E27FC236}">
                <a16:creationId xmlns:a16="http://schemas.microsoft.com/office/drawing/2014/main" id="{341169C1-4542-4744-A87A-C8E468CED5AB}"/>
              </a:ext>
            </a:extLst>
          </p:cNvPr>
          <p:cNvSpPr/>
          <p:nvPr/>
        </p:nvSpPr>
        <p:spPr>
          <a:xfrm>
            <a:off x="9866620" y="5801223"/>
            <a:ext cx="1134984" cy="608223"/>
          </a:xfrm>
          <a:prstGeom prst="arc">
            <a:avLst>
              <a:gd name="adj1" fmla="val 1063378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27AE9CDB-8E00-46CA-B65E-5E269B71D9EF}"/>
              </a:ext>
            </a:extLst>
          </p:cNvPr>
          <p:cNvSpPr/>
          <p:nvPr/>
        </p:nvSpPr>
        <p:spPr>
          <a:xfrm>
            <a:off x="8705754" y="5801224"/>
            <a:ext cx="1160013" cy="633524"/>
          </a:xfrm>
          <a:prstGeom prst="arc">
            <a:avLst>
              <a:gd name="adj1" fmla="val 10633787"/>
              <a:gd name="adj2" fmla="val 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a:extLst>
              <a:ext uri="{FF2B5EF4-FFF2-40B4-BE49-F238E27FC236}">
                <a16:creationId xmlns:a16="http://schemas.microsoft.com/office/drawing/2014/main" id="{60562FFB-8042-48FE-8047-A899AE32D47D}"/>
              </a:ext>
            </a:extLst>
          </p:cNvPr>
          <p:cNvSpPr/>
          <p:nvPr/>
        </p:nvSpPr>
        <p:spPr>
          <a:xfrm>
            <a:off x="7611288" y="5788226"/>
            <a:ext cx="1134984" cy="646521"/>
          </a:xfrm>
          <a:prstGeom prst="arc">
            <a:avLst>
              <a:gd name="adj1" fmla="val 1063378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2563F5E-975F-47DD-AEC0-439A3A97B0E2}"/>
              </a:ext>
            </a:extLst>
          </p:cNvPr>
          <p:cNvSpPr txBox="1"/>
          <p:nvPr/>
        </p:nvSpPr>
        <p:spPr>
          <a:xfrm>
            <a:off x="11277388" y="5258839"/>
            <a:ext cx="719328" cy="369332"/>
          </a:xfrm>
          <a:prstGeom prst="rect">
            <a:avLst/>
          </a:prstGeom>
          <a:noFill/>
        </p:spPr>
        <p:txBody>
          <a:bodyPr wrap="square" rtlCol="0">
            <a:spAutoFit/>
          </a:bodyPr>
          <a:lstStyle/>
          <a:p>
            <a:r>
              <a:rPr kumimoji="1" lang="ja-JP" altLang="en-US" dirty="0"/>
              <a:t>当日</a:t>
            </a:r>
          </a:p>
        </p:txBody>
      </p:sp>
      <p:sp>
        <p:nvSpPr>
          <p:cNvPr id="22" name="テキスト ボックス 21">
            <a:extLst>
              <a:ext uri="{FF2B5EF4-FFF2-40B4-BE49-F238E27FC236}">
                <a16:creationId xmlns:a16="http://schemas.microsoft.com/office/drawing/2014/main" id="{161FF014-D27D-43B2-A0C9-E3134211DB3E}"/>
              </a:ext>
            </a:extLst>
          </p:cNvPr>
          <p:cNvSpPr txBox="1"/>
          <p:nvPr/>
        </p:nvSpPr>
        <p:spPr>
          <a:xfrm>
            <a:off x="10027524" y="5241507"/>
            <a:ext cx="808292" cy="369332"/>
          </a:xfrm>
          <a:prstGeom prst="rect">
            <a:avLst/>
          </a:prstGeom>
          <a:noFill/>
        </p:spPr>
        <p:txBody>
          <a:bodyPr wrap="square" rtlCol="0">
            <a:spAutoFit/>
          </a:bodyPr>
          <a:lstStyle/>
          <a:p>
            <a:r>
              <a:rPr kumimoji="1" lang="ja-JP" altLang="en-US" dirty="0"/>
              <a:t>１日前</a:t>
            </a:r>
          </a:p>
        </p:txBody>
      </p:sp>
      <p:sp>
        <p:nvSpPr>
          <p:cNvPr id="23" name="テキスト ボックス 22">
            <a:extLst>
              <a:ext uri="{FF2B5EF4-FFF2-40B4-BE49-F238E27FC236}">
                <a16:creationId xmlns:a16="http://schemas.microsoft.com/office/drawing/2014/main" id="{745A51A3-794F-41CB-97F0-F7AFF177332C}"/>
              </a:ext>
            </a:extLst>
          </p:cNvPr>
          <p:cNvSpPr txBox="1"/>
          <p:nvPr/>
        </p:nvSpPr>
        <p:spPr>
          <a:xfrm>
            <a:off x="8896391" y="5258839"/>
            <a:ext cx="808292" cy="369332"/>
          </a:xfrm>
          <a:prstGeom prst="rect">
            <a:avLst/>
          </a:prstGeom>
          <a:noFill/>
        </p:spPr>
        <p:txBody>
          <a:bodyPr wrap="square" rtlCol="0">
            <a:spAutoFit/>
          </a:bodyPr>
          <a:lstStyle/>
          <a:p>
            <a:r>
              <a:rPr kumimoji="1" lang="ja-JP" altLang="en-US" dirty="0"/>
              <a:t>２日前</a:t>
            </a:r>
          </a:p>
        </p:txBody>
      </p:sp>
      <p:sp>
        <p:nvSpPr>
          <p:cNvPr id="24" name="テキスト ボックス 23">
            <a:extLst>
              <a:ext uri="{FF2B5EF4-FFF2-40B4-BE49-F238E27FC236}">
                <a16:creationId xmlns:a16="http://schemas.microsoft.com/office/drawing/2014/main" id="{1F5A3D5A-4797-41CD-8B33-75DB4FAEADCE}"/>
              </a:ext>
            </a:extLst>
          </p:cNvPr>
          <p:cNvSpPr txBox="1"/>
          <p:nvPr/>
        </p:nvSpPr>
        <p:spPr>
          <a:xfrm>
            <a:off x="7752945" y="5262801"/>
            <a:ext cx="808292" cy="369332"/>
          </a:xfrm>
          <a:prstGeom prst="rect">
            <a:avLst/>
          </a:prstGeom>
          <a:noFill/>
        </p:spPr>
        <p:txBody>
          <a:bodyPr wrap="square" rtlCol="0">
            <a:spAutoFit/>
          </a:bodyPr>
          <a:lstStyle/>
          <a:p>
            <a:r>
              <a:rPr kumimoji="1" lang="ja-JP" altLang="en-US" dirty="0"/>
              <a:t>３日前</a:t>
            </a:r>
          </a:p>
        </p:txBody>
      </p:sp>
      <p:sp>
        <p:nvSpPr>
          <p:cNvPr id="25" name="矢印: 上カーブ 24">
            <a:extLst>
              <a:ext uri="{FF2B5EF4-FFF2-40B4-BE49-F238E27FC236}">
                <a16:creationId xmlns:a16="http://schemas.microsoft.com/office/drawing/2014/main" id="{E5850BFA-EDE9-443D-831E-0C6F058DAC6E}"/>
              </a:ext>
            </a:extLst>
          </p:cNvPr>
          <p:cNvSpPr/>
          <p:nvPr/>
        </p:nvSpPr>
        <p:spPr>
          <a:xfrm>
            <a:off x="10245679" y="6059206"/>
            <a:ext cx="4098162" cy="57045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8" name="テキスト ボックス 27">
            <a:extLst>
              <a:ext uri="{FF2B5EF4-FFF2-40B4-BE49-F238E27FC236}">
                <a16:creationId xmlns:a16="http://schemas.microsoft.com/office/drawing/2014/main" id="{919D5067-1FDC-4713-8F5E-499D815499E9}"/>
              </a:ext>
            </a:extLst>
          </p:cNvPr>
          <p:cNvSpPr txBox="1"/>
          <p:nvPr/>
        </p:nvSpPr>
        <p:spPr>
          <a:xfrm>
            <a:off x="8371698" y="1921734"/>
            <a:ext cx="6296025" cy="523220"/>
          </a:xfrm>
          <a:prstGeom prst="rect">
            <a:avLst/>
          </a:prstGeom>
          <a:noFill/>
        </p:spPr>
        <p:txBody>
          <a:bodyPr wrap="square" rtlCol="0">
            <a:spAutoFit/>
          </a:bodyPr>
          <a:lstStyle/>
          <a:p>
            <a:r>
              <a:rPr kumimoji="1" lang="ja-JP" altLang="en-US" sz="2800" dirty="0">
                <a:latin typeface="UD デジタル 教科書体 NK" panose="02020400000000000000" pitchFamily="18" charset="-128"/>
                <a:ea typeface="UD デジタル 教科書体 NK" panose="02020400000000000000" pitchFamily="18" charset="-128"/>
              </a:rPr>
              <a:t>天候・季節に左右される</a:t>
            </a:r>
            <a:r>
              <a:rPr kumimoji="1" lang="en-US" altLang="ja-JP" sz="2800" dirty="0">
                <a:latin typeface="UD デジタル 教科書体 NK" panose="02020400000000000000" pitchFamily="18" charset="-128"/>
                <a:ea typeface="UD デジタル 教科書体 NK" panose="02020400000000000000" pitchFamily="18" charset="-128"/>
              </a:rPr>
              <a:t>PV</a:t>
            </a:r>
            <a:r>
              <a:rPr kumimoji="1" lang="ja-JP" altLang="en-US" sz="2800" dirty="0">
                <a:latin typeface="UD デジタル 教科書体 NK" panose="02020400000000000000" pitchFamily="18" charset="-128"/>
                <a:ea typeface="UD デジタル 教科書体 NK" panose="02020400000000000000" pitchFamily="18" charset="-128"/>
              </a:rPr>
              <a:t>の不安定性</a:t>
            </a:r>
          </a:p>
        </p:txBody>
      </p:sp>
      <p:sp>
        <p:nvSpPr>
          <p:cNvPr id="29" name="テキスト ボックス 28">
            <a:extLst>
              <a:ext uri="{FF2B5EF4-FFF2-40B4-BE49-F238E27FC236}">
                <a16:creationId xmlns:a16="http://schemas.microsoft.com/office/drawing/2014/main" id="{EE193012-21C9-4586-9D90-1ED2AE12756A}"/>
              </a:ext>
            </a:extLst>
          </p:cNvPr>
          <p:cNvSpPr txBox="1"/>
          <p:nvPr/>
        </p:nvSpPr>
        <p:spPr>
          <a:xfrm>
            <a:off x="7813181" y="2902995"/>
            <a:ext cx="7413061" cy="523220"/>
          </a:xfrm>
          <a:prstGeom prst="rect">
            <a:avLst/>
          </a:prstGeom>
          <a:noFill/>
        </p:spPr>
        <p:txBody>
          <a:bodyPr wrap="square" rtlCol="0">
            <a:spAutoFit/>
          </a:bodyPr>
          <a:lstStyle/>
          <a:p>
            <a:r>
              <a:rPr kumimoji="1" lang="ja-JP" altLang="en-US" sz="2800" dirty="0">
                <a:latin typeface="UD デジタル 教科書体 NK" panose="02020400000000000000" pitchFamily="18" charset="-128"/>
                <a:ea typeface="UD デジタル 教科書体 NK" panose="02020400000000000000" pitchFamily="18" charset="-128"/>
              </a:rPr>
              <a:t>システム効率の低下や危機寿命短縮のリスク</a:t>
            </a:r>
          </a:p>
        </p:txBody>
      </p:sp>
      <p:sp>
        <p:nvSpPr>
          <p:cNvPr id="30" name="矢印: 下 29">
            <a:extLst>
              <a:ext uri="{FF2B5EF4-FFF2-40B4-BE49-F238E27FC236}">
                <a16:creationId xmlns:a16="http://schemas.microsoft.com/office/drawing/2014/main" id="{9497B655-F138-4DC4-957F-F3D6C720909C}"/>
              </a:ext>
            </a:extLst>
          </p:cNvPr>
          <p:cNvSpPr/>
          <p:nvPr/>
        </p:nvSpPr>
        <p:spPr>
          <a:xfrm>
            <a:off x="11331722" y="2510132"/>
            <a:ext cx="449716" cy="39714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74D5399F-E362-4840-9681-A36D4AF09112}"/>
              </a:ext>
            </a:extLst>
          </p:cNvPr>
          <p:cNvSpPr/>
          <p:nvPr/>
        </p:nvSpPr>
        <p:spPr>
          <a:xfrm>
            <a:off x="11331721" y="3421929"/>
            <a:ext cx="449716" cy="44312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C2F02A93-77DF-406D-8578-A25147C62624}"/>
              </a:ext>
            </a:extLst>
          </p:cNvPr>
          <p:cNvSpPr txBox="1"/>
          <p:nvPr/>
        </p:nvSpPr>
        <p:spPr>
          <a:xfrm>
            <a:off x="7472269" y="3874303"/>
            <a:ext cx="8094887" cy="523220"/>
          </a:xfrm>
          <a:prstGeom prst="rect">
            <a:avLst/>
          </a:prstGeom>
          <a:noFill/>
        </p:spPr>
        <p:txBody>
          <a:bodyPr wrap="square">
            <a:spAutoFit/>
          </a:bodyPr>
          <a:lstStyle/>
          <a:p>
            <a:r>
              <a:rPr lang="ja-JP" altLang="en-US" sz="2800" dirty="0">
                <a:latin typeface="UD デジタル 教科書体 NK" panose="02020400000000000000" pitchFamily="18" charset="-128"/>
                <a:ea typeface="UD デジタル 教科書体 NK" panose="02020400000000000000" pitchFamily="18" charset="-128"/>
              </a:rPr>
              <a:t>PVシステムの適切な制御や運用計画の立案が必要</a:t>
            </a:r>
          </a:p>
        </p:txBody>
      </p:sp>
      <p:sp>
        <p:nvSpPr>
          <p:cNvPr id="33" name="矢印: 下 32">
            <a:extLst>
              <a:ext uri="{FF2B5EF4-FFF2-40B4-BE49-F238E27FC236}">
                <a16:creationId xmlns:a16="http://schemas.microsoft.com/office/drawing/2014/main" id="{83D8124A-D2D1-4054-9B0A-683F09BD9C6A}"/>
              </a:ext>
            </a:extLst>
          </p:cNvPr>
          <p:cNvSpPr/>
          <p:nvPr/>
        </p:nvSpPr>
        <p:spPr>
          <a:xfrm>
            <a:off x="11331721" y="4376118"/>
            <a:ext cx="449716" cy="523220"/>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800" dirty="0"/>
          </a:p>
        </p:txBody>
      </p:sp>
      <p:sp>
        <p:nvSpPr>
          <p:cNvPr id="34" name="テキスト ボックス 33">
            <a:extLst>
              <a:ext uri="{FF2B5EF4-FFF2-40B4-BE49-F238E27FC236}">
                <a16:creationId xmlns:a16="http://schemas.microsoft.com/office/drawing/2014/main" id="{38F07F79-FEAD-4F1E-B2BE-F7FF223DAB5F}"/>
              </a:ext>
            </a:extLst>
          </p:cNvPr>
          <p:cNvSpPr txBox="1"/>
          <p:nvPr/>
        </p:nvSpPr>
        <p:spPr>
          <a:xfrm>
            <a:off x="8847435" y="4877523"/>
            <a:ext cx="5418288" cy="523220"/>
          </a:xfrm>
          <a:prstGeom prst="rect">
            <a:avLst/>
          </a:prstGeom>
          <a:noFill/>
        </p:spPr>
        <p:txBody>
          <a:bodyPr wrap="square">
            <a:spAutoFit/>
          </a:bodyPr>
          <a:lstStyle/>
          <a:p>
            <a:r>
              <a:rPr lang="ja-JP" altLang="en-US" sz="2800" dirty="0">
                <a:solidFill>
                  <a:srgbClr val="FF0000"/>
                </a:solidFill>
                <a:latin typeface="UD デジタル 教科書体 NK" panose="02020400000000000000" pitchFamily="18" charset="-128"/>
                <a:ea typeface="UD デジタル 教科書体 NK" panose="02020400000000000000" pitchFamily="18" charset="-128"/>
              </a:rPr>
              <a:t>高精度な日射量の予測</a:t>
            </a:r>
            <a:r>
              <a:rPr lang="ja-JP" altLang="en-US" sz="2800" dirty="0">
                <a:latin typeface="UD デジタル 教科書体 NK" panose="02020400000000000000" pitchFamily="18" charset="-128"/>
                <a:ea typeface="UD デジタル 教科書体 NK" panose="02020400000000000000" pitchFamily="18" charset="-128"/>
              </a:rPr>
              <a:t>が必要に</a:t>
            </a:r>
            <a:endParaRPr lang="ja-JP" altLang="en-US" sz="2800" dirty="0">
              <a:solidFill>
                <a:srgbClr val="FF0000"/>
              </a:solidFill>
              <a:latin typeface="UD デジタル 教科書体 NK" panose="02020400000000000000" pitchFamily="18" charset="-128"/>
              <a:ea typeface="UD デジタル 教科書体 NK" panose="02020400000000000000" pitchFamily="18" charset="-128"/>
            </a:endParaRPr>
          </a:p>
        </p:txBody>
      </p:sp>
      <p:sp>
        <p:nvSpPr>
          <p:cNvPr id="35" name="テキスト ボックス 34">
            <a:extLst>
              <a:ext uri="{FF2B5EF4-FFF2-40B4-BE49-F238E27FC236}">
                <a16:creationId xmlns:a16="http://schemas.microsoft.com/office/drawing/2014/main" id="{06AE7E91-E1C0-477D-B308-5EFAEA5CA72D}"/>
              </a:ext>
            </a:extLst>
          </p:cNvPr>
          <p:cNvSpPr txBox="1"/>
          <p:nvPr/>
        </p:nvSpPr>
        <p:spPr>
          <a:xfrm>
            <a:off x="7472269" y="2278623"/>
            <a:ext cx="1529481" cy="646331"/>
          </a:xfrm>
          <a:prstGeom prst="rect">
            <a:avLst/>
          </a:prstGeom>
          <a:noFill/>
        </p:spPr>
        <p:txBody>
          <a:bodyPr wrap="square" rtlCol="0">
            <a:spAutoFit/>
          </a:bodyPr>
          <a:lstStyle/>
          <a:p>
            <a:r>
              <a:rPr kumimoji="1" lang="ja-JP" altLang="en-US" sz="3600" u="sng" dirty="0">
                <a:latin typeface="UD デジタル 教科書体 NK" panose="02020400000000000000" pitchFamily="18" charset="-128"/>
                <a:ea typeface="UD デジタル 教科書体 NK" panose="02020400000000000000" pitchFamily="18" charset="-128"/>
              </a:rPr>
              <a:t>課題</a:t>
            </a:r>
          </a:p>
        </p:txBody>
      </p:sp>
    </p:spTree>
    <p:extLst>
      <p:ext uri="{BB962C8B-B14F-4D97-AF65-F5344CB8AC3E}">
        <p14:creationId xmlns:p14="http://schemas.microsoft.com/office/powerpoint/2010/main" val="335179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0E1339A-6A8A-492E-B350-75065DCCEB5A}"/>
              </a:ext>
            </a:extLst>
          </p:cNvPr>
          <p:cNvSpPr>
            <a:spLocks noGrp="1"/>
          </p:cNvSpPr>
          <p:nvPr>
            <p:ph type="sldNum" sz="quarter" idx="12"/>
          </p:nvPr>
        </p:nvSpPr>
        <p:spPr/>
        <p:txBody>
          <a:bodyPr/>
          <a:lstStyle/>
          <a:p>
            <a:fld id="{1E203FCF-F1F4-420F-AF5B-6265842F8611}" type="slidenum">
              <a:rPr kumimoji="1" lang="ja-JP" altLang="en-US" smtClean="0"/>
              <a:t>1</a:t>
            </a:fld>
            <a:endParaRPr kumimoji="1" lang="ja-JP" altLang="en-US"/>
          </a:p>
        </p:txBody>
      </p:sp>
      <p:sp>
        <p:nvSpPr>
          <p:cNvPr id="6" name="テキスト ボックス 5">
            <a:extLst>
              <a:ext uri="{FF2B5EF4-FFF2-40B4-BE49-F238E27FC236}">
                <a16:creationId xmlns:a16="http://schemas.microsoft.com/office/drawing/2014/main" id="{C26E0EC2-5A91-4DCC-9E88-925F66ED4151}"/>
              </a:ext>
            </a:extLst>
          </p:cNvPr>
          <p:cNvSpPr txBox="1"/>
          <p:nvPr/>
        </p:nvSpPr>
        <p:spPr>
          <a:xfrm>
            <a:off x="0" y="136524"/>
            <a:ext cx="9144000" cy="923330"/>
          </a:xfrm>
          <a:prstGeom prst="rect">
            <a:avLst/>
          </a:prstGeom>
          <a:noFill/>
        </p:spPr>
        <p:txBody>
          <a:bodyPr wrap="square" rtlCol="0">
            <a:spAutoFit/>
          </a:bodyPr>
          <a:lstStyle/>
          <a:p>
            <a:r>
              <a:rPr kumimoji="1" lang="ja-JP" altLang="en-US" sz="3600" dirty="0">
                <a:latin typeface="Times New Roman" panose="02020603050405020304" pitchFamily="18" charset="0"/>
                <a:ea typeface="UD デジタル 教科書体 NK" panose="02020400000000000000" pitchFamily="18" charset="-128"/>
                <a:cs typeface="Times New Roman" panose="02020603050405020304" pitchFamily="18" charset="0"/>
              </a:rPr>
              <a:t>１</a:t>
            </a:r>
            <a:r>
              <a:rPr kumimoji="1" lang="ja-JP" altLang="en-US" sz="3600" dirty="0">
                <a:latin typeface="UD デジタル 教科書体 NK" panose="02020400000000000000" pitchFamily="18" charset="-128"/>
                <a:ea typeface="UD デジタル 教科書体 NK" panose="02020400000000000000" pitchFamily="18" charset="-128"/>
              </a:rPr>
              <a:t>．</a:t>
            </a:r>
            <a:r>
              <a:rPr kumimoji="1" lang="ja-JP" altLang="en-US" sz="3600" dirty="0">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背景：</a:t>
            </a:r>
            <a:r>
              <a:rPr kumimoji="1" lang="ja-JP" altLang="en-US" sz="3600" dirty="0">
                <a:latin typeface="UD デジタル 教科書体 NK" panose="02020400000000000000" pitchFamily="18" charset="-128"/>
                <a:ea typeface="UD デジタル 教科書体 NK" panose="02020400000000000000" pitchFamily="18" charset="-128"/>
              </a:rPr>
              <a:t>陸上養殖</a:t>
            </a:r>
          </a:p>
          <a:p>
            <a:endParaRPr kumimoji="1" lang="ja-JP" altLang="en-US" dirty="0"/>
          </a:p>
        </p:txBody>
      </p:sp>
      <p:sp>
        <p:nvSpPr>
          <p:cNvPr id="3" name="テキスト ボックス 2">
            <a:extLst>
              <a:ext uri="{FF2B5EF4-FFF2-40B4-BE49-F238E27FC236}">
                <a16:creationId xmlns:a16="http://schemas.microsoft.com/office/drawing/2014/main" id="{7C8A2186-AF15-43D8-99FF-643B2BF618B6}"/>
              </a:ext>
            </a:extLst>
          </p:cNvPr>
          <p:cNvSpPr txBox="1"/>
          <p:nvPr/>
        </p:nvSpPr>
        <p:spPr>
          <a:xfrm>
            <a:off x="485306" y="1094711"/>
            <a:ext cx="8115300" cy="523220"/>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kumimoji="1" lang="ja-JP" altLang="en-US" sz="2800" dirty="0">
                <a:latin typeface="UD デジタル 教科書体 NK" panose="02020400000000000000" pitchFamily="18" charset="-128"/>
                <a:ea typeface="UD デジタル 教科書体 NK" panose="02020400000000000000" pitchFamily="18" charset="-128"/>
              </a:rPr>
              <a:t>魚の生存や飼育に欠かせない電力を何で得るのか</a:t>
            </a:r>
            <a:endParaRPr kumimoji="1" lang="en-US" altLang="ja-JP" sz="2800" dirty="0">
              <a:latin typeface="UD デジタル 教科書体 NK" panose="02020400000000000000" pitchFamily="18" charset="-128"/>
              <a:ea typeface="UD デジタル 教科書体 NK" panose="02020400000000000000" pitchFamily="18" charset="-128"/>
            </a:endParaRPr>
          </a:p>
        </p:txBody>
      </p:sp>
      <p:sp>
        <p:nvSpPr>
          <p:cNvPr id="4" name="テキスト ボックス 3">
            <a:extLst>
              <a:ext uri="{FF2B5EF4-FFF2-40B4-BE49-F238E27FC236}">
                <a16:creationId xmlns:a16="http://schemas.microsoft.com/office/drawing/2014/main" id="{ECFF399B-1B2E-4CBE-A7D8-35DFE1B438B4}"/>
              </a:ext>
            </a:extLst>
          </p:cNvPr>
          <p:cNvSpPr txBox="1"/>
          <p:nvPr/>
        </p:nvSpPr>
        <p:spPr>
          <a:xfrm>
            <a:off x="114184" y="1957644"/>
            <a:ext cx="8181975" cy="461665"/>
          </a:xfrm>
          <a:prstGeom prst="rect">
            <a:avLst/>
          </a:prstGeom>
          <a:noFill/>
        </p:spPr>
        <p:txBody>
          <a:bodyPr wrap="square" rtlCol="0">
            <a:spAutoFit/>
          </a:bodyPr>
          <a:lstStyle/>
          <a:p>
            <a:r>
              <a:rPr kumimoji="1" lang="ja-JP" altLang="en-US" sz="2400" dirty="0">
                <a:latin typeface="UD デジタル 教科書体 NK" panose="02020400000000000000" pitchFamily="18" charset="-128"/>
                <a:ea typeface="UD デジタル 教科書体 NK" panose="02020400000000000000" pitchFamily="18" charset="-128"/>
              </a:rPr>
              <a:t>陸上養殖の特徴：</a:t>
            </a:r>
            <a:r>
              <a:rPr kumimoji="1" lang="ja-JP" altLang="en-US" sz="2400" u="sng" dirty="0">
                <a:latin typeface="UD デジタル 教科書体 NK" panose="02020400000000000000" pitchFamily="18" charset="-128"/>
                <a:ea typeface="UD デジタル 教科書体 NK" panose="02020400000000000000" pitchFamily="18" charset="-128"/>
              </a:rPr>
              <a:t>停電に弱い</a:t>
            </a:r>
            <a:r>
              <a:rPr kumimoji="1" lang="ja-JP" altLang="en-US" sz="2400" dirty="0">
                <a:latin typeface="UD デジタル 教科書体 NK" panose="02020400000000000000" pitchFamily="18" charset="-128"/>
                <a:ea typeface="UD デジタル 教科書体 NK" panose="02020400000000000000" pitchFamily="18" charset="-128"/>
              </a:rPr>
              <a:t>→</a:t>
            </a:r>
            <a:r>
              <a:rPr kumimoji="1" lang="ja-JP" altLang="en-US" sz="2400" dirty="0">
                <a:solidFill>
                  <a:srgbClr val="FF0000"/>
                </a:solidFill>
                <a:latin typeface="UD デジタル 教科書体 NK" panose="02020400000000000000" pitchFamily="18" charset="-128"/>
                <a:ea typeface="UD デジタル 教科書体 NK" panose="02020400000000000000" pitchFamily="18" charset="-128"/>
              </a:rPr>
              <a:t>安定した</a:t>
            </a:r>
            <a:r>
              <a:rPr kumimoji="1" lang="ja-JP" altLang="en-US" sz="2400" dirty="0">
                <a:latin typeface="UD デジタル 教科書体 NK" panose="02020400000000000000" pitchFamily="18" charset="-128"/>
                <a:ea typeface="UD デジタル 教科書体 NK" panose="02020400000000000000" pitchFamily="18" charset="-128"/>
              </a:rPr>
              <a:t>電力供給が必要</a:t>
            </a:r>
            <a:endParaRPr kumimoji="1" lang="en-US" altLang="ja-JP" sz="2400" dirty="0">
              <a:latin typeface="UD デジタル 教科書体 NK" panose="02020400000000000000" pitchFamily="18" charset="-128"/>
              <a:ea typeface="UD デジタル 教科書体 NK" panose="02020400000000000000" pitchFamily="18" charset="-128"/>
            </a:endParaRPr>
          </a:p>
        </p:txBody>
      </p:sp>
      <p:sp>
        <p:nvSpPr>
          <p:cNvPr id="5" name="テキスト ボックス 4">
            <a:extLst>
              <a:ext uri="{FF2B5EF4-FFF2-40B4-BE49-F238E27FC236}">
                <a16:creationId xmlns:a16="http://schemas.microsoft.com/office/drawing/2014/main" id="{A7FA4E56-FF59-4C1C-8CCF-DD767D133BDF}"/>
              </a:ext>
            </a:extLst>
          </p:cNvPr>
          <p:cNvSpPr txBox="1"/>
          <p:nvPr/>
        </p:nvSpPr>
        <p:spPr>
          <a:xfrm>
            <a:off x="895233" y="2702561"/>
            <a:ext cx="5124685" cy="830997"/>
          </a:xfrm>
          <a:prstGeom prst="rect">
            <a:avLst/>
          </a:prstGeom>
          <a:solidFill>
            <a:schemeClr val="accent1">
              <a:lumMod val="40000"/>
              <a:lumOff val="60000"/>
            </a:schemeClr>
          </a:solidFill>
          <a:ln>
            <a:solidFill>
              <a:schemeClr val="tx1"/>
            </a:solidFill>
          </a:ln>
        </p:spPr>
        <p:txBody>
          <a:bodyPr wrap="square" rtlCol="0">
            <a:spAutoFit/>
          </a:bodyPr>
          <a:lstStyle/>
          <a:p>
            <a:r>
              <a:rPr kumimoji="1" lang="ja-JP" altLang="en-US" sz="2400" dirty="0">
                <a:latin typeface="UD デジタル 教科書体 NK" panose="02020400000000000000" pitchFamily="18" charset="-128"/>
                <a:ea typeface="UD デジタル 教科書体 NK" panose="02020400000000000000" pitchFamily="18" charset="-128"/>
              </a:rPr>
              <a:t>・資源枯渇</a:t>
            </a:r>
            <a:endParaRPr kumimoji="1" lang="en-US" altLang="ja-JP" sz="2400" dirty="0">
              <a:latin typeface="UD デジタル 教科書体 NK" panose="02020400000000000000" pitchFamily="18" charset="-128"/>
              <a:ea typeface="UD デジタル 教科書体 NK" panose="02020400000000000000" pitchFamily="18" charset="-128"/>
            </a:endParaRPr>
          </a:p>
          <a:p>
            <a:r>
              <a:rPr kumimoji="1" lang="ja-JP" altLang="en-US" sz="2400" dirty="0">
                <a:latin typeface="UD デジタル 教科書体 NK" panose="02020400000000000000" pitchFamily="18" charset="-128"/>
                <a:ea typeface="UD デジタル 教科書体 NK" panose="02020400000000000000" pitchFamily="18" charset="-128"/>
              </a:rPr>
              <a:t>・地球温暖化などの環境負荷の危惧</a:t>
            </a:r>
          </a:p>
        </p:txBody>
      </p:sp>
      <p:sp>
        <p:nvSpPr>
          <p:cNvPr id="9" name="テキスト ボックス 8">
            <a:extLst>
              <a:ext uri="{FF2B5EF4-FFF2-40B4-BE49-F238E27FC236}">
                <a16:creationId xmlns:a16="http://schemas.microsoft.com/office/drawing/2014/main" id="{30DB93A4-42EF-45A2-A74F-A721A8E53F8D}"/>
              </a:ext>
            </a:extLst>
          </p:cNvPr>
          <p:cNvSpPr txBox="1"/>
          <p:nvPr/>
        </p:nvSpPr>
        <p:spPr>
          <a:xfrm>
            <a:off x="57151" y="2689766"/>
            <a:ext cx="1266825" cy="461665"/>
          </a:xfrm>
          <a:prstGeom prst="rect">
            <a:avLst/>
          </a:prstGeom>
          <a:noFill/>
        </p:spPr>
        <p:txBody>
          <a:bodyPr wrap="square" rtlCol="0">
            <a:spAutoFit/>
          </a:bodyPr>
          <a:lstStyle/>
          <a:p>
            <a:r>
              <a:rPr kumimoji="1" lang="ja-JP" altLang="en-US" sz="2400" dirty="0">
                <a:latin typeface="UD デジタル 教科書体 NK" panose="02020400000000000000" pitchFamily="18" charset="-128"/>
                <a:ea typeface="UD デジタル 教科書体 NK" panose="02020400000000000000" pitchFamily="18" charset="-128"/>
              </a:rPr>
              <a:t>また、</a:t>
            </a:r>
          </a:p>
        </p:txBody>
      </p:sp>
      <p:sp>
        <p:nvSpPr>
          <p:cNvPr id="10" name="テキスト ボックス 9">
            <a:extLst>
              <a:ext uri="{FF2B5EF4-FFF2-40B4-BE49-F238E27FC236}">
                <a16:creationId xmlns:a16="http://schemas.microsoft.com/office/drawing/2014/main" id="{9A25049C-5AA9-4E64-BDAA-DF3B530222A5}"/>
              </a:ext>
            </a:extLst>
          </p:cNvPr>
          <p:cNvSpPr txBox="1"/>
          <p:nvPr/>
        </p:nvSpPr>
        <p:spPr>
          <a:xfrm>
            <a:off x="6715243" y="2702561"/>
            <a:ext cx="2057400" cy="830997"/>
          </a:xfrm>
          <a:prstGeom prst="rect">
            <a:avLst/>
          </a:prstGeom>
          <a:noFill/>
        </p:spPr>
        <p:txBody>
          <a:bodyPr wrap="square" rtlCol="0">
            <a:spAutoFit/>
          </a:bodyPr>
          <a:lstStyle/>
          <a:p>
            <a:r>
              <a:rPr kumimoji="1" lang="ja-JP" altLang="en-US" sz="2400" dirty="0">
                <a:latin typeface="UD デジタル 教科書体 NK" panose="02020400000000000000" pitchFamily="18" charset="-128"/>
                <a:ea typeface="UD デジタル 教科書体 NK" panose="02020400000000000000" pitchFamily="18" charset="-128"/>
              </a:rPr>
              <a:t>拡大する</a:t>
            </a:r>
            <a:endParaRPr kumimoji="1" lang="en-US" altLang="ja-JP" sz="2400" dirty="0">
              <a:latin typeface="UD デジタル 教科書体 NK" panose="02020400000000000000" pitchFamily="18" charset="-128"/>
              <a:ea typeface="UD デジタル 教科書体 NK" panose="02020400000000000000" pitchFamily="18" charset="-128"/>
            </a:endParaRPr>
          </a:p>
          <a:p>
            <a:r>
              <a:rPr kumimoji="1" lang="ja-JP" altLang="en-US" sz="2400" dirty="0">
                <a:latin typeface="UD デジタル 教科書体 NK" panose="02020400000000000000" pitchFamily="18" charset="-128"/>
                <a:ea typeface="UD デジタル 教科書体 NK" panose="02020400000000000000" pitchFamily="18" charset="-128"/>
              </a:rPr>
              <a:t>政策・支援</a:t>
            </a:r>
          </a:p>
        </p:txBody>
      </p:sp>
      <p:sp>
        <p:nvSpPr>
          <p:cNvPr id="14" name="矢印: 右 13">
            <a:extLst>
              <a:ext uri="{FF2B5EF4-FFF2-40B4-BE49-F238E27FC236}">
                <a16:creationId xmlns:a16="http://schemas.microsoft.com/office/drawing/2014/main" id="{B8F9DE23-4730-4B98-8FD0-8A6E9DCD1267}"/>
              </a:ext>
            </a:extLst>
          </p:cNvPr>
          <p:cNvSpPr/>
          <p:nvPr/>
        </p:nvSpPr>
        <p:spPr>
          <a:xfrm>
            <a:off x="6019918" y="2920598"/>
            <a:ext cx="695325" cy="369332"/>
          </a:xfrm>
          <a:prstGeom prst="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04892D0A-1F33-4B5C-A17B-3DA583AC5126}"/>
              </a:ext>
            </a:extLst>
          </p:cNvPr>
          <p:cNvSpPr/>
          <p:nvPr/>
        </p:nvSpPr>
        <p:spPr>
          <a:xfrm>
            <a:off x="3993662" y="3989514"/>
            <a:ext cx="1039446" cy="981075"/>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7E17D08-B7A5-4135-978C-BEF76B74739A}"/>
              </a:ext>
            </a:extLst>
          </p:cNvPr>
          <p:cNvSpPr txBox="1"/>
          <p:nvPr/>
        </p:nvSpPr>
        <p:spPr>
          <a:xfrm>
            <a:off x="1295283" y="4997801"/>
            <a:ext cx="6553434" cy="523220"/>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en-US" altLang="ja-JP" sz="2800" dirty="0">
                <a:solidFill>
                  <a:srgbClr val="FF0000"/>
                </a:solidFill>
                <a:latin typeface="UD デジタル 教科書体 NK" panose="02020400000000000000" pitchFamily="18" charset="-128"/>
                <a:ea typeface="UD デジタル 教科書体 NK" panose="02020400000000000000" pitchFamily="18" charset="-128"/>
              </a:rPr>
              <a:t>PV</a:t>
            </a:r>
            <a:r>
              <a:rPr kumimoji="1" lang="ja-JP" altLang="en-US" sz="2800" dirty="0">
                <a:latin typeface="UD デジタル 教科書体 NK" panose="02020400000000000000" pitchFamily="18" charset="-128"/>
                <a:ea typeface="UD デジタル 教科書体 NK" panose="02020400000000000000" pitchFamily="18" charset="-128"/>
              </a:rPr>
              <a:t>およびそれに対応する蓄電池を利用</a:t>
            </a:r>
            <a:endParaRPr kumimoji="1" lang="en-US" altLang="ja-JP" sz="2800" dirty="0">
              <a:latin typeface="UD デジタル 教科書体 NK" panose="02020400000000000000" pitchFamily="18" charset="-128"/>
              <a:ea typeface="UD デジタル 教科書体 NK" panose="02020400000000000000" pitchFamily="18" charset="-128"/>
            </a:endParaRPr>
          </a:p>
        </p:txBody>
      </p:sp>
    </p:spTree>
    <p:extLst>
      <p:ext uri="{BB962C8B-B14F-4D97-AF65-F5344CB8AC3E}">
        <p14:creationId xmlns:p14="http://schemas.microsoft.com/office/powerpoint/2010/main" val="225865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0E1339A-6A8A-492E-B350-75065DCCEB5A}"/>
              </a:ext>
            </a:extLst>
          </p:cNvPr>
          <p:cNvSpPr>
            <a:spLocks noGrp="1"/>
          </p:cNvSpPr>
          <p:nvPr>
            <p:ph type="sldNum" sz="quarter" idx="12"/>
          </p:nvPr>
        </p:nvSpPr>
        <p:spPr/>
        <p:txBody>
          <a:bodyPr/>
          <a:lstStyle/>
          <a:p>
            <a:fld id="{1E203FCF-F1F4-420F-AF5B-6265842F8611}" type="slidenum">
              <a:rPr kumimoji="1" lang="ja-JP" altLang="en-US" smtClean="0"/>
              <a:t>2</a:t>
            </a:fld>
            <a:endParaRPr kumimoji="1" lang="ja-JP" altLang="en-US" dirty="0"/>
          </a:p>
        </p:txBody>
      </p:sp>
      <p:sp>
        <p:nvSpPr>
          <p:cNvPr id="6" name="テキスト ボックス 5">
            <a:extLst>
              <a:ext uri="{FF2B5EF4-FFF2-40B4-BE49-F238E27FC236}">
                <a16:creationId xmlns:a16="http://schemas.microsoft.com/office/drawing/2014/main" id="{C26E0EC2-5A91-4DCC-9E88-925F66ED4151}"/>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Times New Roman" panose="02020603050405020304" pitchFamily="18" charset="0"/>
                <a:ea typeface="UD デジタル 教科書体 NK" panose="02020400000000000000" pitchFamily="18" charset="-128"/>
                <a:cs typeface="Times New Roman" panose="02020603050405020304" pitchFamily="18" charset="0"/>
              </a:rPr>
              <a:t>２</a:t>
            </a:r>
            <a:r>
              <a:rPr kumimoji="1" lang="ja-JP" altLang="en-US" sz="3600" dirty="0">
                <a:latin typeface="UD デジタル 教科書体 NK" panose="02020400000000000000" pitchFamily="18" charset="-128"/>
                <a:ea typeface="UD デジタル 教科書体 NK" panose="02020400000000000000" pitchFamily="18" charset="-128"/>
              </a:rPr>
              <a:t>．</a:t>
            </a:r>
            <a:r>
              <a:rPr kumimoji="1" lang="ja-JP" altLang="en-US" sz="3600" dirty="0">
                <a:latin typeface="UD デジタル 教科書体 NK" panose="02020400000000000000" pitchFamily="18" charset="-128"/>
                <a:ea typeface="UD デジタル 教科書体 NK" panose="02020400000000000000" pitchFamily="18" charset="-128"/>
                <a:cs typeface="Times New Roman" panose="02020603050405020304" pitchFamily="18" charset="0"/>
              </a:rPr>
              <a:t>目的</a:t>
            </a:r>
            <a:endParaRPr kumimoji="1" lang="ja-JP" altLang="en-US" dirty="0"/>
          </a:p>
        </p:txBody>
      </p:sp>
      <p:sp>
        <p:nvSpPr>
          <p:cNvPr id="19" name="テキスト ボックス 18">
            <a:extLst>
              <a:ext uri="{FF2B5EF4-FFF2-40B4-BE49-F238E27FC236}">
                <a16:creationId xmlns:a16="http://schemas.microsoft.com/office/drawing/2014/main" id="{19E2007D-EAED-4478-BB93-5810A630AA2D}"/>
              </a:ext>
            </a:extLst>
          </p:cNvPr>
          <p:cNvSpPr txBox="1"/>
          <p:nvPr/>
        </p:nvSpPr>
        <p:spPr>
          <a:xfrm>
            <a:off x="1384735" y="1921734"/>
            <a:ext cx="6296025" cy="523220"/>
          </a:xfrm>
          <a:prstGeom prst="rect">
            <a:avLst/>
          </a:prstGeom>
          <a:noFill/>
        </p:spPr>
        <p:txBody>
          <a:bodyPr wrap="square" rtlCol="0">
            <a:spAutoFit/>
          </a:bodyPr>
          <a:lstStyle/>
          <a:p>
            <a:r>
              <a:rPr kumimoji="1" lang="ja-JP" altLang="en-US" sz="2800" dirty="0">
                <a:latin typeface="UD デジタル 教科書体 NK" panose="02020400000000000000" pitchFamily="18" charset="-128"/>
                <a:ea typeface="UD デジタル 教科書体 NK" panose="02020400000000000000" pitchFamily="18" charset="-128"/>
              </a:rPr>
              <a:t>天候・季節に左右される</a:t>
            </a:r>
            <a:r>
              <a:rPr kumimoji="1" lang="en-US" altLang="ja-JP" sz="2800" dirty="0">
                <a:latin typeface="UD デジタル 教科書体 NK" panose="02020400000000000000" pitchFamily="18" charset="-128"/>
                <a:ea typeface="UD デジタル 教科書体 NK" panose="02020400000000000000" pitchFamily="18" charset="-128"/>
              </a:rPr>
              <a:t>PV</a:t>
            </a:r>
            <a:r>
              <a:rPr kumimoji="1" lang="ja-JP" altLang="en-US" sz="2800" dirty="0">
                <a:latin typeface="UD デジタル 教科書体 NK" panose="02020400000000000000" pitchFamily="18" charset="-128"/>
                <a:ea typeface="UD デジタル 教科書体 NK" panose="02020400000000000000" pitchFamily="18" charset="-128"/>
              </a:rPr>
              <a:t>の不安定性</a:t>
            </a:r>
          </a:p>
        </p:txBody>
      </p:sp>
      <p:sp>
        <p:nvSpPr>
          <p:cNvPr id="21" name="矢印: 下 20">
            <a:extLst>
              <a:ext uri="{FF2B5EF4-FFF2-40B4-BE49-F238E27FC236}">
                <a16:creationId xmlns:a16="http://schemas.microsoft.com/office/drawing/2014/main" id="{D772DB6F-08B0-4B8C-8998-EDCEEBB34977}"/>
              </a:ext>
            </a:extLst>
          </p:cNvPr>
          <p:cNvSpPr/>
          <p:nvPr/>
        </p:nvSpPr>
        <p:spPr>
          <a:xfrm>
            <a:off x="4344759" y="2510132"/>
            <a:ext cx="449716" cy="397148"/>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下 21">
            <a:extLst>
              <a:ext uri="{FF2B5EF4-FFF2-40B4-BE49-F238E27FC236}">
                <a16:creationId xmlns:a16="http://schemas.microsoft.com/office/drawing/2014/main" id="{88D02118-67B2-49CE-9E70-F850FA0B2482}"/>
              </a:ext>
            </a:extLst>
          </p:cNvPr>
          <p:cNvSpPr/>
          <p:nvPr/>
        </p:nvSpPr>
        <p:spPr>
          <a:xfrm>
            <a:off x="4344758" y="3421929"/>
            <a:ext cx="449716" cy="443126"/>
          </a:xfrm>
          <a:prstGeom prst="down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82D96B53-D627-456D-B2B4-CB67F8FB9829}"/>
              </a:ext>
            </a:extLst>
          </p:cNvPr>
          <p:cNvSpPr txBox="1"/>
          <p:nvPr/>
        </p:nvSpPr>
        <p:spPr>
          <a:xfrm>
            <a:off x="1219067" y="5205576"/>
            <a:ext cx="6182867" cy="1384995"/>
          </a:xfrm>
          <a:prstGeom prst="rect">
            <a:avLst/>
          </a:prstGeom>
          <a:noFill/>
        </p:spPr>
        <p:txBody>
          <a:bodyPr wrap="square">
            <a:spAutoFit/>
          </a:bodyPr>
          <a:lstStyle/>
          <a:p>
            <a:r>
              <a:rPr lang="ja-JP" altLang="en-US" sz="2800" dirty="0"/>
              <a:t>閉鎖循環式陸上養殖の実現のために</a:t>
            </a:r>
          </a:p>
          <a:p>
            <a:endParaRPr lang="en-US" altLang="ja-JP" sz="2800" dirty="0">
              <a:solidFill>
                <a:srgbClr val="FF0000"/>
              </a:solidFill>
              <a:latin typeface="UD デジタル 教科書体 NK" panose="02020400000000000000" pitchFamily="18" charset="-128"/>
              <a:ea typeface="UD デジタル 教科書体 NK" panose="02020400000000000000" pitchFamily="18" charset="-128"/>
            </a:endParaRPr>
          </a:p>
          <a:p>
            <a:r>
              <a:rPr lang="ja-JP" altLang="en-US" sz="2800" dirty="0">
                <a:latin typeface="UD デジタル 教科書体 NK" panose="02020400000000000000" pitchFamily="18" charset="-128"/>
                <a:ea typeface="UD デジタル 教科書体 NK" panose="02020400000000000000" pitchFamily="18" charset="-128"/>
              </a:rPr>
              <a:t>→</a:t>
            </a:r>
            <a:r>
              <a:rPr lang="ja-JP" altLang="en-US" sz="2800" dirty="0">
                <a:solidFill>
                  <a:srgbClr val="FF0000"/>
                </a:solidFill>
                <a:latin typeface="UD デジタル 教科書体 NK" panose="02020400000000000000" pitchFamily="18" charset="-128"/>
                <a:ea typeface="UD デジタル 教科書体 NK" panose="02020400000000000000" pitchFamily="18" charset="-128"/>
              </a:rPr>
              <a:t>高精度な日射量の予測</a:t>
            </a:r>
            <a:r>
              <a:rPr lang="ja-JP" altLang="en-US" sz="2800" dirty="0">
                <a:latin typeface="UD デジタル 教科書体 NK" panose="02020400000000000000" pitchFamily="18" charset="-128"/>
                <a:ea typeface="UD デジタル 教科書体 NK" panose="02020400000000000000" pitchFamily="18" charset="-128"/>
              </a:rPr>
              <a:t>が必要</a:t>
            </a:r>
            <a:endParaRPr lang="ja-JP" altLang="en-US" sz="2800" dirty="0">
              <a:solidFill>
                <a:srgbClr val="FF0000"/>
              </a:solidFill>
              <a:latin typeface="UD デジタル 教科書体 NK" panose="02020400000000000000" pitchFamily="18" charset="-128"/>
              <a:ea typeface="UD デジタル 教科書体 NK" panose="02020400000000000000" pitchFamily="18" charset="-128"/>
            </a:endParaRPr>
          </a:p>
        </p:txBody>
      </p:sp>
      <p:sp>
        <p:nvSpPr>
          <p:cNvPr id="26" name="テキスト ボックス 25">
            <a:extLst>
              <a:ext uri="{FF2B5EF4-FFF2-40B4-BE49-F238E27FC236}">
                <a16:creationId xmlns:a16="http://schemas.microsoft.com/office/drawing/2014/main" id="{658FF955-6964-4939-9FF6-479AF5B75771}"/>
              </a:ext>
            </a:extLst>
          </p:cNvPr>
          <p:cNvSpPr txBox="1"/>
          <p:nvPr/>
        </p:nvSpPr>
        <p:spPr>
          <a:xfrm>
            <a:off x="619994" y="895171"/>
            <a:ext cx="1529481" cy="646331"/>
          </a:xfrm>
          <a:prstGeom prst="rect">
            <a:avLst/>
          </a:prstGeom>
          <a:noFill/>
        </p:spPr>
        <p:txBody>
          <a:bodyPr wrap="square" rtlCol="0">
            <a:spAutoFit/>
          </a:bodyPr>
          <a:lstStyle/>
          <a:p>
            <a:r>
              <a:rPr kumimoji="1" lang="ja-JP" altLang="en-US" sz="3600" u="sng" dirty="0">
                <a:latin typeface="UD デジタル 教科書体 NK" panose="02020400000000000000" pitchFamily="18" charset="-128"/>
                <a:ea typeface="UD デジタル 教科書体 NK" panose="02020400000000000000" pitchFamily="18" charset="-128"/>
              </a:rPr>
              <a:t>課題</a:t>
            </a:r>
          </a:p>
        </p:txBody>
      </p:sp>
      <p:sp>
        <p:nvSpPr>
          <p:cNvPr id="13" name="テキスト ボックス 12">
            <a:extLst>
              <a:ext uri="{FF2B5EF4-FFF2-40B4-BE49-F238E27FC236}">
                <a16:creationId xmlns:a16="http://schemas.microsoft.com/office/drawing/2014/main" id="{4DA6DD59-8A17-444D-B4AE-16A8B5D7B0BE}"/>
              </a:ext>
            </a:extLst>
          </p:cNvPr>
          <p:cNvSpPr txBox="1"/>
          <p:nvPr/>
        </p:nvSpPr>
        <p:spPr>
          <a:xfrm>
            <a:off x="222474" y="2913802"/>
            <a:ext cx="9144000" cy="523220"/>
          </a:xfrm>
          <a:prstGeom prst="rect">
            <a:avLst/>
          </a:prstGeom>
          <a:noFill/>
        </p:spPr>
        <p:txBody>
          <a:bodyPr wrap="square">
            <a:spAutoFit/>
          </a:bodyPr>
          <a:lstStyle/>
          <a:p>
            <a:r>
              <a:rPr lang="ja-JP" altLang="en-US" sz="2800"/>
              <a:t>お魚の生存と生育管理に必要な電力（エネルギー）の確保</a:t>
            </a:r>
            <a:endParaRPr lang="en-US" altLang="ja-JP" sz="2800" dirty="0"/>
          </a:p>
        </p:txBody>
      </p:sp>
      <p:sp>
        <p:nvSpPr>
          <p:cNvPr id="15" name="テキスト ボックス 14">
            <a:extLst>
              <a:ext uri="{FF2B5EF4-FFF2-40B4-BE49-F238E27FC236}">
                <a16:creationId xmlns:a16="http://schemas.microsoft.com/office/drawing/2014/main" id="{481967BB-9532-4157-B5CA-C16B4E0E97AA}"/>
              </a:ext>
            </a:extLst>
          </p:cNvPr>
          <p:cNvSpPr txBox="1"/>
          <p:nvPr/>
        </p:nvSpPr>
        <p:spPr>
          <a:xfrm>
            <a:off x="3079038" y="3865055"/>
            <a:ext cx="3154142" cy="523220"/>
          </a:xfrm>
          <a:prstGeom prst="rect">
            <a:avLst/>
          </a:prstGeom>
          <a:noFill/>
        </p:spPr>
        <p:txBody>
          <a:bodyPr wrap="square">
            <a:spAutoFit/>
          </a:bodyPr>
          <a:lstStyle/>
          <a:p>
            <a:r>
              <a:rPr lang="ja-JP" altLang="en-US" sz="2800" dirty="0">
                <a:solidFill>
                  <a:srgbClr val="FF0000"/>
                </a:solidFill>
              </a:rPr>
              <a:t>日射量予測</a:t>
            </a:r>
            <a:r>
              <a:rPr lang="ja-JP" altLang="en-US" sz="2800" dirty="0"/>
              <a:t>が重要</a:t>
            </a:r>
            <a:endParaRPr lang="en-US" altLang="ja-JP" sz="2800" dirty="0"/>
          </a:p>
        </p:txBody>
      </p:sp>
      <p:sp>
        <p:nvSpPr>
          <p:cNvPr id="5" name="テキスト ボックス 4">
            <a:extLst>
              <a:ext uri="{FF2B5EF4-FFF2-40B4-BE49-F238E27FC236}">
                <a16:creationId xmlns:a16="http://schemas.microsoft.com/office/drawing/2014/main" id="{E99CA6F4-F2CA-4E74-9464-F79E05706CEE}"/>
              </a:ext>
            </a:extLst>
          </p:cNvPr>
          <p:cNvSpPr txBox="1"/>
          <p:nvPr/>
        </p:nvSpPr>
        <p:spPr>
          <a:xfrm>
            <a:off x="222474" y="4547712"/>
            <a:ext cx="996593" cy="523220"/>
          </a:xfrm>
          <a:prstGeom prst="rect">
            <a:avLst/>
          </a:prstGeom>
          <a:noFill/>
        </p:spPr>
        <p:txBody>
          <a:bodyPr wrap="square" rtlCol="0">
            <a:spAutoFit/>
          </a:bodyPr>
          <a:lstStyle/>
          <a:p>
            <a:r>
              <a:rPr kumimoji="1" lang="ja-JP" altLang="en-US" sz="2800" u="sng" dirty="0"/>
              <a:t>目的</a:t>
            </a:r>
          </a:p>
        </p:txBody>
      </p:sp>
    </p:spTree>
    <p:extLst>
      <p:ext uri="{BB962C8B-B14F-4D97-AF65-F5344CB8AC3E}">
        <p14:creationId xmlns:p14="http://schemas.microsoft.com/office/powerpoint/2010/main" val="9512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3746D30-D011-4CA8-8BC8-451519459D13}"/>
              </a:ext>
            </a:extLst>
          </p:cNvPr>
          <p:cNvSpPr txBox="1"/>
          <p:nvPr/>
        </p:nvSpPr>
        <p:spPr>
          <a:xfrm>
            <a:off x="0" y="133350"/>
            <a:ext cx="9144000" cy="646331"/>
          </a:xfrm>
          <a:prstGeom prst="rect">
            <a:avLst/>
          </a:prstGeom>
          <a:noFill/>
        </p:spPr>
        <p:txBody>
          <a:bodyPr wrap="square" rtlCol="0">
            <a:spAutoFit/>
          </a:bodyPr>
          <a:lstStyle/>
          <a:p>
            <a:r>
              <a:rPr kumimoji="1" lang="ja-JP" altLang="en-US" sz="3600" dirty="0">
                <a:latin typeface="Times New Roman" panose="02020603050405020304" pitchFamily="18" charset="0"/>
                <a:cs typeface="Times New Roman" panose="02020603050405020304" pitchFamily="18" charset="0"/>
              </a:rPr>
              <a:t>３</a:t>
            </a:r>
            <a:r>
              <a:rPr kumimoji="1" lang="ja-JP" altLang="en-US" sz="3600" dirty="0">
                <a:latin typeface="UD デジタル 教科書体 NK" panose="02020400000000000000" pitchFamily="18" charset="-128"/>
                <a:ea typeface="UD デジタル 教科書体 NK" panose="02020400000000000000" pitchFamily="18" charset="-128"/>
              </a:rPr>
              <a:t>．現状</a:t>
            </a:r>
          </a:p>
        </p:txBody>
      </p:sp>
      <p:sp>
        <p:nvSpPr>
          <p:cNvPr id="3" name="スライド番号プレースホルダー 2">
            <a:extLst>
              <a:ext uri="{FF2B5EF4-FFF2-40B4-BE49-F238E27FC236}">
                <a16:creationId xmlns:a16="http://schemas.microsoft.com/office/drawing/2014/main" id="{1850D89A-4BF7-4CDF-959D-EE7AF2663053}"/>
              </a:ext>
            </a:extLst>
          </p:cNvPr>
          <p:cNvSpPr>
            <a:spLocks noGrp="1"/>
          </p:cNvSpPr>
          <p:nvPr>
            <p:ph type="sldNum" sz="quarter" idx="12"/>
          </p:nvPr>
        </p:nvSpPr>
        <p:spPr/>
        <p:txBody>
          <a:bodyPr/>
          <a:lstStyle/>
          <a:p>
            <a:fld id="{1E203FCF-F1F4-420F-AF5B-6265842F8611}" type="slidenum">
              <a:rPr kumimoji="1" lang="ja-JP" altLang="en-US" smtClean="0"/>
              <a:t>3</a:t>
            </a:fld>
            <a:endParaRPr kumimoji="1" lang="ja-JP" altLang="en-US"/>
          </a:p>
        </p:txBody>
      </p:sp>
      <p:sp>
        <p:nvSpPr>
          <p:cNvPr id="4" name="テキスト ボックス 3">
            <a:extLst>
              <a:ext uri="{FF2B5EF4-FFF2-40B4-BE49-F238E27FC236}">
                <a16:creationId xmlns:a16="http://schemas.microsoft.com/office/drawing/2014/main" id="{5B9722AC-8429-4FAF-9A9A-934D3FD0E5A5}"/>
              </a:ext>
            </a:extLst>
          </p:cNvPr>
          <p:cNvSpPr txBox="1"/>
          <p:nvPr/>
        </p:nvSpPr>
        <p:spPr>
          <a:xfrm>
            <a:off x="289250" y="989045"/>
            <a:ext cx="1931436" cy="461665"/>
          </a:xfrm>
          <a:prstGeom prst="rect">
            <a:avLst/>
          </a:prstGeom>
          <a:noFill/>
        </p:spPr>
        <p:txBody>
          <a:bodyPr wrap="square" rtlCol="0">
            <a:spAutoFit/>
          </a:bodyPr>
          <a:lstStyle/>
          <a:p>
            <a:r>
              <a:rPr kumimoji="1" lang="ja-JP" altLang="en-US" sz="2400" u="sng" dirty="0"/>
              <a:t>分かったこと</a:t>
            </a:r>
          </a:p>
        </p:txBody>
      </p:sp>
      <p:sp>
        <p:nvSpPr>
          <p:cNvPr id="5" name="テキスト ボックス 4">
            <a:extLst>
              <a:ext uri="{FF2B5EF4-FFF2-40B4-BE49-F238E27FC236}">
                <a16:creationId xmlns:a16="http://schemas.microsoft.com/office/drawing/2014/main" id="{C4C4C645-E12B-4687-8B92-027636EC8AB6}"/>
              </a:ext>
            </a:extLst>
          </p:cNvPr>
          <p:cNvSpPr txBox="1"/>
          <p:nvPr/>
        </p:nvSpPr>
        <p:spPr>
          <a:xfrm>
            <a:off x="4937060" y="989045"/>
            <a:ext cx="2648728" cy="461665"/>
          </a:xfrm>
          <a:prstGeom prst="rect">
            <a:avLst/>
          </a:prstGeom>
          <a:noFill/>
        </p:spPr>
        <p:txBody>
          <a:bodyPr wrap="square" rtlCol="0">
            <a:spAutoFit/>
          </a:bodyPr>
          <a:lstStyle/>
          <a:p>
            <a:r>
              <a:rPr kumimoji="1" lang="ja-JP" altLang="en-US" sz="2400" u="sng" dirty="0"/>
              <a:t>分からなかったこと</a:t>
            </a:r>
          </a:p>
        </p:txBody>
      </p:sp>
      <p:sp>
        <p:nvSpPr>
          <p:cNvPr id="6" name="テキスト ボックス 5">
            <a:extLst>
              <a:ext uri="{FF2B5EF4-FFF2-40B4-BE49-F238E27FC236}">
                <a16:creationId xmlns:a16="http://schemas.microsoft.com/office/drawing/2014/main" id="{636F1C76-5C61-4649-8EC8-776AC847D964}"/>
              </a:ext>
            </a:extLst>
          </p:cNvPr>
          <p:cNvSpPr txBox="1"/>
          <p:nvPr/>
        </p:nvSpPr>
        <p:spPr>
          <a:xfrm>
            <a:off x="3097763" y="2963473"/>
            <a:ext cx="1138335" cy="369332"/>
          </a:xfrm>
          <a:prstGeom prst="rect">
            <a:avLst/>
          </a:prstGeom>
          <a:noFill/>
        </p:spPr>
        <p:txBody>
          <a:bodyPr wrap="square" rtlCol="0">
            <a:spAutoFit/>
          </a:bodyPr>
          <a:lstStyle/>
          <a:p>
            <a:r>
              <a:rPr kumimoji="1" lang="ja-JP" altLang="en-US" dirty="0"/>
              <a:t>適宜追加</a:t>
            </a:r>
          </a:p>
        </p:txBody>
      </p:sp>
    </p:spTree>
    <p:extLst>
      <p:ext uri="{BB962C8B-B14F-4D97-AF65-F5344CB8AC3E}">
        <p14:creationId xmlns:p14="http://schemas.microsoft.com/office/powerpoint/2010/main" val="238129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644BA9-C72F-4B06-8B2F-B9B2F406B14E}"/>
              </a:ext>
            </a:extLst>
          </p:cNvPr>
          <p:cNvSpPr>
            <a:spLocks noGrp="1"/>
          </p:cNvSpPr>
          <p:nvPr>
            <p:ph type="sldNum" sz="quarter" idx="12"/>
          </p:nvPr>
        </p:nvSpPr>
        <p:spPr/>
        <p:txBody>
          <a:bodyPr/>
          <a:lstStyle/>
          <a:p>
            <a:fld id="{1E203FCF-F1F4-420F-AF5B-6265842F8611}" type="slidenum">
              <a:rPr kumimoji="1" lang="ja-JP" altLang="en-US" smtClean="0"/>
              <a:t>4</a:t>
            </a:fld>
            <a:endParaRPr kumimoji="1" lang="ja-JP" altLang="en-US"/>
          </a:p>
        </p:txBody>
      </p:sp>
      <p:sp>
        <p:nvSpPr>
          <p:cNvPr id="5" name="テキスト ボックス 4">
            <a:extLst>
              <a:ext uri="{FF2B5EF4-FFF2-40B4-BE49-F238E27FC236}">
                <a16:creationId xmlns:a16="http://schemas.microsoft.com/office/drawing/2014/main" id="{ED88A7F5-2E96-49A5-B75C-797EC93AF8E7}"/>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引継ぎ内容①　</a:t>
            </a:r>
            <a:r>
              <a:rPr kumimoji="1" lang="en-US" altLang="ja-JP" sz="3600" dirty="0">
                <a:latin typeface="UD デジタル 教科書体 NK" panose="02020400000000000000" pitchFamily="18" charset="-128"/>
                <a:ea typeface="UD デジタル 教科書体 NK" panose="02020400000000000000" pitchFamily="18" charset="-128"/>
              </a:rPr>
              <a:t>MSM</a:t>
            </a:r>
            <a:r>
              <a:rPr kumimoji="1" lang="ja-JP" altLang="en-US" sz="3600" dirty="0">
                <a:latin typeface="UD デジタル 教科書体 NK" panose="02020400000000000000" pitchFamily="18" charset="-128"/>
                <a:ea typeface="UD デジタル 教科書体 NK" panose="02020400000000000000" pitchFamily="18" charset="-128"/>
              </a:rPr>
              <a:t>データ分析</a:t>
            </a:r>
          </a:p>
        </p:txBody>
      </p:sp>
      <p:sp>
        <p:nvSpPr>
          <p:cNvPr id="7" name="テキスト ボックス 6">
            <a:extLst>
              <a:ext uri="{FF2B5EF4-FFF2-40B4-BE49-F238E27FC236}">
                <a16:creationId xmlns:a16="http://schemas.microsoft.com/office/drawing/2014/main" id="{520A6FA2-706B-43DC-8E56-B63BEF939673}"/>
              </a:ext>
            </a:extLst>
          </p:cNvPr>
          <p:cNvSpPr txBox="1"/>
          <p:nvPr/>
        </p:nvSpPr>
        <p:spPr>
          <a:xfrm>
            <a:off x="235957" y="939808"/>
            <a:ext cx="2100843" cy="461665"/>
          </a:xfrm>
          <a:prstGeom prst="rect">
            <a:avLst/>
          </a:prstGeom>
          <a:noFill/>
        </p:spPr>
        <p:txBody>
          <a:bodyPr wrap="square" rtlCol="0">
            <a:spAutoFit/>
          </a:bodyPr>
          <a:lstStyle/>
          <a:p>
            <a:r>
              <a:rPr kumimoji="1" lang="ja-JP" altLang="en-US" sz="2400" b="1" u="sng" dirty="0">
                <a:latin typeface="UD デジタル 教科書体 N" panose="02020400000000000000" pitchFamily="17" charset="-128"/>
                <a:ea typeface="UD デジタル 教科書体 N" panose="02020400000000000000" pitchFamily="17" charset="-128"/>
              </a:rPr>
              <a:t>ＭＳＭデータ</a:t>
            </a:r>
          </a:p>
        </p:txBody>
      </p:sp>
      <p:sp>
        <p:nvSpPr>
          <p:cNvPr id="8" name="テキスト ボックス 7">
            <a:extLst>
              <a:ext uri="{FF2B5EF4-FFF2-40B4-BE49-F238E27FC236}">
                <a16:creationId xmlns:a16="http://schemas.microsoft.com/office/drawing/2014/main" id="{4085E6E0-9D34-4BB7-A098-7AFDD3EA7069}"/>
              </a:ext>
            </a:extLst>
          </p:cNvPr>
          <p:cNvSpPr txBox="1"/>
          <p:nvPr/>
        </p:nvSpPr>
        <p:spPr>
          <a:xfrm>
            <a:off x="235958" y="1369931"/>
            <a:ext cx="3109027" cy="461665"/>
          </a:xfrm>
          <a:prstGeom prst="rect">
            <a:avLst/>
          </a:prstGeom>
          <a:noFill/>
        </p:spPr>
        <p:txBody>
          <a:bodyPr wrap="square" rtlCol="0">
            <a:spAutoFit/>
          </a:bodyPr>
          <a:lstStyle/>
          <a:p>
            <a:r>
              <a:rPr kumimoji="1" lang="ja-JP" altLang="en-US" sz="2400" dirty="0">
                <a:latin typeface="UD デジタル 教科書体 NK" panose="02020400000000000000" pitchFamily="18" charset="-128"/>
                <a:ea typeface="UD デジタル 教科書体 NK" panose="02020400000000000000" pitchFamily="18" charset="-128"/>
              </a:rPr>
              <a:t>→メソ数値予測モデル</a:t>
            </a:r>
          </a:p>
        </p:txBody>
      </p:sp>
      <p:sp>
        <p:nvSpPr>
          <p:cNvPr id="9" name="テキスト ボックス 8">
            <a:extLst>
              <a:ext uri="{FF2B5EF4-FFF2-40B4-BE49-F238E27FC236}">
                <a16:creationId xmlns:a16="http://schemas.microsoft.com/office/drawing/2014/main" id="{7C1840D7-5EA6-4876-9A4A-9B3A1743E9DF}"/>
              </a:ext>
            </a:extLst>
          </p:cNvPr>
          <p:cNvSpPr txBox="1"/>
          <p:nvPr/>
        </p:nvSpPr>
        <p:spPr>
          <a:xfrm>
            <a:off x="235958" y="1831596"/>
            <a:ext cx="8022336" cy="2677656"/>
          </a:xfrm>
          <a:prstGeom prst="rect">
            <a:avLst/>
          </a:prstGeom>
          <a:noFill/>
        </p:spPr>
        <p:txBody>
          <a:bodyPr wrap="square" rtlCol="0">
            <a:spAutoFit/>
          </a:bodyPr>
          <a:lstStyle/>
          <a:p>
            <a:pPr marL="0" indent="0">
              <a:buNone/>
            </a:pPr>
            <a:r>
              <a:rPr lang="ja-JP" altLang="en-US" sz="2400" dirty="0">
                <a:latin typeface="UD デジタル 教科書体 N" panose="02020400000000000000" pitchFamily="17" charset="-128"/>
                <a:ea typeface="UD デジタル 教科書体 N" panose="02020400000000000000" pitchFamily="17" charset="-128"/>
              </a:rPr>
              <a:t>発行元：気象庁</a:t>
            </a:r>
          </a:p>
          <a:p>
            <a:pPr marL="0" indent="0">
              <a:buNone/>
            </a:pPr>
            <a:r>
              <a:rPr lang="ja-JP" altLang="en-US" sz="2400" dirty="0">
                <a:latin typeface="UD デジタル 教科書体 N" panose="02020400000000000000" pitchFamily="17" charset="-128"/>
                <a:ea typeface="UD デジタル 教科書体 N" panose="02020400000000000000" pitchFamily="17" charset="-128"/>
              </a:rPr>
              <a:t>領域：日本とその近海を</a:t>
            </a:r>
            <a:r>
              <a:rPr lang="en-US" altLang="ja-JP" sz="2400" dirty="0">
                <a:latin typeface="UD デジタル 教科書体 N" panose="02020400000000000000" pitchFamily="17" charset="-128"/>
                <a:ea typeface="UD デジタル 教科書体 N" panose="02020400000000000000" pitchFamily="17" charset="-128"/>
              </a:rPr>
              <a:t>5km</a:t>
            </a:r>
            <a:r>
              <a:rPr lang="ja-JP" altLang="en-US" sz="2400" dirty="0">
                <a:latin typeface="UD デジタル 教科書体 N" panose="02020400000000000000" pitchFamily="17" charset="-128"/>
                <a:ea typeface="UD デジタル 教科書体 N" panose="02020400000000000000" pitchFamily="17" charset="-128"/>
              </a:rPr>
              <a:t>メッシュ</a:t>
            </a:r>
          </a:p>
          <a:p>
            <a:pPr marL="0" indent="0">
              <a:buNone/>
            </a:pPr>
            <a:r>
              <a:rPr lang="ja-JP" altLang="en-US" sz="2400" dirty="0">
                <a:latin typeface="UD デジタル 教科書体 N" panose="02020400000000000000" pitchFamily="17" charset="-128"/>
                <a:ea typeface="UD デジタル 教科書体 N" panose="02020400000000000000" pitchFamily="17" charset="-128"/>
              </a:rPr>
              <a:t>要素：</a:t>
            </a:r>
            <a:r>
              <a:rPr lang="ja-JP" altLang="en-US" sz="2400" dirty="0">
                <a:solidFill>
                  <a:srgbClr val="FF0000"/>
                </a:solidFill>
                <a:latin typeface="UD デジタル 教科書体 N" panose="02020400000000000000" pitchFamily="17" charset="-128"/>
                <a:ea typeface="UD デジタル 教科書体 N" panose="02020400000000000000" pitchFamily="17" charset="-128"/>
              </a:rPr>
              <a:t>日射量</a:t>
            </a:r>
            <a:r>
              <a:rPr lang="ja-JP" altLang="en-US" sz="2400" dirty="0">
                <a:latin typeface="UD デジタル 教科書体 N" panose="02020400000000000000" pitchFamily="17" charset="-128"/>
                <a:ea typeface="UD デジタル 教科書体 N" panose="02020400000000000000" pitchFamily="17" charset="-128"/>
              </a:rPr>
              <a:t>・気温・相対湿度</a:t>
            </a:r>
            <a:r>
              <a:rPr lang="en-US" altLang="ja-JP" sz="2400" dirty="0">
                <a:latin typeface="UD デジタル 教科書体 N" panose="02020400000000000000" pitchFamily="17" charset="-128"/>
                <a:ea typeface="UD デジタル 教科書体 N" panose="02020400000000000000" pitchFamily="17" charset="-128"/>
              </a:rPr>
              <a:t>etc.</a:t>
            </a:r>
          </a:p>
          <a:p>
            <a:r>
              <a:rPr kumimoji="1" lang="ja-JP" altLang="en-US" sz="2400" dirty="0">
                <a:latin typeface="UD デジタル 教科書体 N" panose="02020400000000000000" pitchFamily="17" charset="-128"/>
                <a:ea typeface="UD デジタル 教科書体 N" panose="02020400000000000000" pitchFamily="17" charset="-128"/>
              </a:rPr>
              <a:t>予報時間：</a:t>
            </a:r>
            <a:r>
              <a:rPr kumimoji="1" lang="en-US" altLang="ja-JP" sz="2400" dirty="0">
                <a:solidFill>
                  <a:srgbClr val="FF0000"/>
                </a:solidFill>
                <a:latin typeface="UD デジタル 教科書体 N" panose="02020400000000000000" pitchFamily="17" charset="-128"/>
                <a:ea typeface="UD デジタル 教科書体 N" panose="02020400000000000000" pitchFamily="17" charset="-128"/>
              </a:rPr>
              <a:t>78</a:t>
            </a:r>
            <a:r>
              <a:rPr kumimoji="1" lang="ja-JP" altLang="en-US" sz="2400" dirty="0">
                <a:latin typeface="UD デジタル 教科書体 N" panose="02020400000000000000" pitchFamily="17" charset="-128"/>
                <a:ea typeface="UD デジタル 教科書体 N" panose="02020400000000000000" pitchFamily="17" charset="-128"/>
              </a:rPr>
              <a:t>時間予報（初期時刻（</a:t>
            </a:r>
            <a:r>
              <a:rPr kumimoji="1" lang="en-US" altLang="ja-JP" sz="2400" dirty="0">
                <a:latin typeface="UD デジタル 教科書体 N" panose="02020400000000000000" pitchFamily="17" charset="-128"/>
                <a:ea typeface="UD デジタル 教科書体 N" panose="02020400000000000000" pitchFamily="17" charset="-128"/>
              </a:rPr>
              <a:t>JST</a:t>
            </a:r>
            <a:r>
              <a:rPr kumimoji="1" lang="ja-JP" altLang="en-US" sz="2400" dirty="0">
                <a:latin typeface="UD デジタル 教科書体 N" panose="02020400000000000000" pitchFamily="17" charset="-128"/>
                <a:ea typeface="UD デジタル 教科書体 N" panose="02020400000000000000" pitchFamily="17" charset="-128"/>
              </a:rPr>
              <a:t>）</a:t>
            </a:r>
            <a:r>
              <a:rPr kumimoji="1" lang="en-US" altLang="ja-JP" sz="2400" dirty="0">
                <a:latin typeface="UD デジタル 教科書体 N" panose="02020400000000000000" pitchFamily="17" charset="-128"/>
                <a:ea typeface="UD デジタル 教科書体 N" panose="02020400000000000000" pitchFamily="17" charset="-128"/>
              </a:rPr>
              <a:t>9:00,21:00</a:t>
            </a:r>
            <a:r>
              <a:rPr kumimoji="1" lang="ja-JP" altLang="en-US" sz="2400" dirty="0">
                <a:latin typeface="UD デジタル 教科書体 N" panose="02020400000000000000" pitchFamily="17" charset="-128"/>
                <a:ea typeface="UD デジタル 教科書体 N" panose="02020400000000000000" pitchFamily="17" charset="-128"/>
              </a:rPr>
              <a:t>）</a:t>
            </a:r>
            <a:endParaRPr kumimoji="1" lang="en-US" altLang="ja-JP" sz="2400" dirty="0">
              <a:latin typeface="UD デジタル 教科書体 N" panose="02020400000000000000" pitchFamily="17" charset="-128"/>
              <a:ea typeface="UD デジタル 教科書体 N" panose="02020400000000000000" pitchFamily="17" charset="-128"/>
            </a:endParaRPr>
          </a:p>
          <a:p>
            <a:r>
              <a:rPr kumimoji="1" lang="ja-JP" altLang="en-US" sz="2400" dirty="0">
                <a:latin typeface="UD デジタル 教科書体 N" panose="02020400000000000000" pitchFamily="17" charset="-128"/>
                <a:ea typeface="UD デジタル 教科書体 N" panose="02020400000000000000" pitchFamily="17" charset="-128"/>
              </a:rPr>
              <a:t>　　　　　</a:t>
            </a:r>
            <a:r>
              <a:rPr kumimoji="1" lang="en-US" altLang="ja-JP" sz="2400" dirty="0">
                <a:solidFill>
                  <a:srgbClr val="FF0000"/>
                </a:solidFill>
                <a:latin typeface="UD デジタル 教科書体 N" panose="02020400000000000000" pitchFamily="17" charset="-128"/>
                <a:ea typeface="UD デジタル 教科書体 N" panose="02020400000000000000" pitchFamily="17" charset="-128"/>
              </a:rPr>
              <a:t>39</a:t>
            </a:r>
            <a:r>
              <a:rPr kumimoji="1" lang="ja-JP" altLang="en-US" sz="2400" dirty="0">
                <a:latin typeface="UD デジタル 教科書体 N" panose="02020400000000000000" pitchFamily="17" charset="-128"/>
                <a:ea typeface="UD デジタル 教科書体 N" panose="02020400000000000000" pitchFamily="17" charset="-128"/>
              </a:rPr>
              <a:t>時間予報（初期時刻　上記以外の時間帯）</a:t>
            </a:r>
            <a:endParaRPr kumimoji="1" lang="en-US" altLang="ja-JP" sz="2400" dirty="0">
              <a:latin typeface="UD デジタル 教科書体 N" panose="02020400000000000000" pitchFamily="17" charset="-128"/>
              <a:ea typeface="UD デジタル 教科書体 N" panose="02020400000000000000" pitchFamily="17" charset="-128"/>
            </a:endParaRPr>
          </a:p>
          <a:p>
            <a:r>
              <a:rPr kumimoji="1" lang="en-US" altLang="ja-JP" sz="2400" dirty="0">
                <a:latin typeface="UD デジタル 教科書体 N" panose="02020400000000000000" pitchFamily="17" charset="-128"/>
                <a:ea typeface="UD デジタル 教科書体 N" panose="02020400000000000000" pitchFamily="17" charset="-128"/>
              </a:rPr>
              <a:t>※1</a:t>
            </a:r>
            <a:r>
              <a:rPr kumimoji="1" lang="ja-JP" altLang="en-US" sz="2400" dirty="0">
                <a:latin typeface="UD デジタル 教科書体 N" panose="02020400000000000000" pitchFamily="17" charset="-128"/>
                <a:ea typeface="UD デジタル 教科書体 N" panose="02020400000000000000" pitchFamily="17" charset="-128"/>
              </a:rPr>
              <a:t>時間ごとの数値を算出</a:t>
            </a:r>
            <a:endParaRPr kumimoji="1" lang="en-US" altLang="ja-JP" sz="2400" dirty="0">
              <a:latin typeface="UD デジタル 教科書体 N" panose="02020400000000000000" pitchFamily="17" charset="-128"/>
              <a:ea typeface="UD デジタル 教科書体 N" panose="02020400000000000000" pitchFamily="17" charset="-128"/>
            </a:endParaRPr>
          </a:p>
          <a:p>
            <a:r>
              <a:rPr kumimoji="1" lang="en-US" altLang="ja-JP" sz="2400" dirty="0">
                <a:latin typeface="UD デジタル 教科書体 N" panose="02020400000000000000" pitchFamily="17" charset="-128"/>
                <a:ea typeface="UD デジタル 教科書体 N" panose="02020400000000000000" pitchFamily="17" charset="-128"/>
              </a:rPr>
              <a:t>※</a:t>
            </a:r>
            <a:r>
              <a:rPr kumimoji="1" lang="ja-JP" altLang="en-US" sz="2400" dirty="0">
                <a:latin typeface="UD デジタル 教科書体 N" panose="02020400000000000000" pitchFamily="17" charset="-128"/>
                <a:ea typeface="UD デジタル 教科書体 N" panose="02020400000000000000" pitchFamily="17" charset="-128"/>
              </a:rPr>
              <a:t>３時間間隔で予報</a:t>
            </a:r>
            <a:endParaRPr kumimoji="1" lang="en-US" altLang="ja-JP" sz="2400" dirty="0">
              <a:latin typeface="UD デジタル 教科書体 N" panose="02020400000000000000" pitchFamily="17" charset="-128"/>
              <a:ea typeface="UD デジタル 教科書体 N" panose="02020400000000000000" pitchFamily="17" charset="-128"/>
            </a:endParaRPr>
          </a:p>
        </p:txBody>
      </p:sp>
      <p:sp>
        <p:nvSpPr>
          <p:cNvPr id="4" name="テキスト ボックス 3">
            <a:extLst>
              <a:ext uri="{FF2B5EF4-FFF2-40B4-BE49-F238E27FC236}">
                <a16:creationId xmlns:a16="http://schemas.microsoft.com/office/drawing/2014/main" id="{EE714A89-88FE-422F-AE1D-8F21830DA75C}"/>
              </a:ext>
            </a:extLst>
          </p:cNvPr>
          <p:cNvSpPr txBox="1"/>
          <p:nvPr/>
        </p:nvSpPr>
        <p:spPr>
          <a:xfrm>
            <a:off x="6846277" y="3739335"/>
            <a:ext cx="1552694" cy="307777"/>
          </a:xfrm>
          <a:prstGeom prst="rect">
            <a:avLst/>
          </a:prstGeom>
          <a:noFill/>
        </p:spPr>
        <p:txBody>
          <a:bodyPr wrap="square" rtlCol="0">
            <a:spAutoFit/>
          </a:bodyPr>
          <a:lstStyle/>
          <a:p>
            <a:r>
              <a:rPr kumimoji="1" lang="en-US" altLang="ja-JP" sz="1400" dirty="0"/>
              <a:t>MSM</a:t>
            </a:r>
            <a:r>
              <a:rPr kumimoji="1" lang="ja-JP" altLang="en-US" sz="1400" dirty="0"/>
              <a:t>の計算領域</a:t>
            </a:r>
          </a:p>
        </p:txBody>
      </p:sp>
      <p:pic>
        <p:nvPicPr>
          <p:cNvPr id="49" name="図 48">
            <a:extLst>
              <a:ext uri="{FF2B5EF4-FFF2-40B4-BE49-F238E27FC236}">
                <a16:creationId xmlns:a16="http://schemas.microsoft.com/office/drawing/2014/main" id="{2C6EAFBA-10CE-4CBA-A1AF-EA9E32DF6D8E}"/>
              </a:ext>
            </a:extLst>
          </p:cNvPr>
          <p:cNvPicPr>
            <a:picLocks noChangeAspect="1"/>
          </p:cNvPicPr>
          <p:nvPr/>
        </p:nvPicPr>
        <p:blipFill>
          <a:blip r:embed="rId3"/>
          <a:stretch>
            <a:fillRect/>
          </a:stretch>
        </p:blipFill>
        <p:spPr>
          <a:xfrm>
            <a:off x="0" y="4807358"/>
            <a:ext cx="5410390" cy="1657920"/>
          </a:xfrm>
          <a:prstGeom prst="rect">
            <a:avLst/>
          </a:prstGeom>
        </p:spPr>
      </p:pic>
      <p:sp>
        <p:nvSpPr>
          <p:cNvPr id="50" name="フリーフォーム: 図形 49">
            <a:extLst>
              <a:ext uri="{FF2B5EF4-FFF2-40B4-BE49-F238E27FC236}">
                <a16:creationId xmlns:a16="http://schemas.microsoft.com/office/drawing/2014/main" id="{F5AE689C-D010-411D-96A9-DE4F04D640B5}"/>
              </a:ext>
            </a:extLst>
          </p:cNvPr>
          <p:cNvSpPr/>
          <p:nvPr/>
        </p:nvSpPr>
        <p:spPr>
          <a:xfrm>
            <a:off x="5410390" y="4973266"/>
            <a:ext cx="116942" cy="155544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84C7F3E2-2D77-4E0F-9895-670B6755E449}"/>
              </a:ext>
            </a:extLst>
          </p:cNvPr>
          <p:cNvSpPr/>
          <p:nvPr/>
        </p:nvSpPr>
        <p:spPr>
          <a:xfrm>
            <a:off x="5536642" y="4985321"/>
            <a:ext cx="116942" cy="155544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a:extLst>
              <a:ext uri="{FF2B5EF4-FFF2-40B4-BE49-F238E27FC236}">
                <a16:creationId xmlns:a16="http://schemas.microsoft.com/office/drawing/2014/main" id="{E38EB654-C3DD-4066-B029-58E3BDC5E91F}"/>
              </a:ext>
            </a:extLst>
          </p:cNvPr>
          <p:cNvCxnSpPr/>
          <p:nvPr/>
        </p:nvCxnSpPr>
        <p:spPr>
          <a:xfrm>
            <a:off x="5653584" y="5698281"/>
            <a:ext cx="447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図 52">
            <a:extLst>
              <a:ext uri="{FF2B5EF4-FFF2-40B4-BE49-F238E27FC236}">
                <a16:creationId xmlns:a16="http://schemas.microsoft.com/office/drawing/2014/main" id="{7D1FE84A-89C4-4924-97CB-55BB6694CD8C}"/>
              </a:ext>
            </a:extLst>
          </p:cNvPr>
          <p:cNvPicPr>
            <a:picLocks noChangeAspect="1"/>
          </p:cNvPicPr>
          <p:nvPr/>
        </p:nvPicPr>
        <p:blipFill>
          <a:blip r:embed="rId4"/>
          <a:stretch>
            <a:fillRect/>
          </a:stretch>
        </p:blipFill>
        <p:spPr>
          <a:xfrm>
            <a:off x="6098373" y="4076602"/>
            <a:ext cx="2927209" cy="2792237"/>
          </a:xfrm>
          <a:prstGeom prst="rect">
            <a:avLst/>
          </a:prstGeom>
        </p:spPr>
      </p:pic>
    </p:spTree>
    <p:extLst>
      <p:ext uri="{BB962C8B-B14F-4D97-AF65-F5344CB8AC3E}">
        <p14:creationId xmlns:p14="http://schemas.microsoft.com/office/powerpoint/2010/main" val="219969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644BA9-C72F-4B06-8B2F-B9B2F406B14E}"/>
              </a:ext>
            </a:extLst>
          </p:cNvPr>
          <p:cNvSpPr>
            <a:spLocks noGrp="1"/>
          </p:cNvSpPr>
          <p:nvPr>
            <p:ph type="sldNum" sz="quarter" idx="12"/>
          </p:nvPr>
        </p:nvSpPr>
        <p:spPr/>
        <p:txBody>
          <a:bodyPr/>
          <a:lstStyle/>
          <a:p>
            <a:fld id="{1E203FCF-F1F4-420F-AF5B-6265842F8611}" type="slidenum">
              <a:rPr kumimoji="1" lang="ja-JP" altLang="en-US" smtClean="0"/>
              <a:t>5</a:t>
            </a:fld>
            <a:endParaRPr kumimoji="1" lang="ja-JP" altLang="en-US"/>
          </a:p>
        </p:txBody>
      </p:sp>
      <p:sp>
        <p:nvSpPr>
          <p:cNvPr id="5" name="テキスト ボックス 4">
            <a:extLst>
              <a:ext uri="{FF2B5EF4-FFF2-40B4-BE49-F238E27FC236}">
                <a16:creationId xmlns:a16="http://schemas.microsoft.com/office/drawing/2014/main" id="{ED88A7F5-2E96-49A5-B75C-797EC93AF8E7}"/>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引継ぎ内容①　</a:t>
            </a:r>
            <a:r>
              <a:rPr kumimoji="1" lang="en-US" altLang="ja-JP" sz="3600" dirty="0">
                <a:latin typeface="+mj-ea"/>
                <a:ea typeface="+mj-ea"/>
                <a:cs typeface="Times New Roman" panose="02020603050405020304" pitchFamily="18" charset="0"/>
              </a:rPr>
              <a:t>MSM</a:t>
            </a:r>
            <a:r>
              <a:rPr kumimoji="1" lang="ja-JP" altLang="en-US" sz="3600" dirty="0">
                <a:latin typeface="UD デジタル 教科書体 NK" panose="02020400000000000000" pitchFamily="18" charset="-128"/>
                <a:ea typeface="UD デジタル 教科書体 NK" panose="02020400000000000000" pitchFamily="18" charset="-128"/>
              </a:rPr>
              <a:t>データ分析</a:t>
            </a:r>
          </a:p>
        </p:txBody>
      </p:sp>
      <p:sp>
        <p:nvSpPr>
          <p:cNvPr id="3" name="テキスト ボックス 2">
            <a:extLst>
              <a:ext uri="{FF2B5EF4-FFF2-40B4-BE49-F238E27FC236}">
                <a16:creationId xmlns:a16="http://schemas.microsoft.com/office/drawing/2014/main" id="{1D2A94B2-3396-4C89-A01B-B36E0B0515F6}"/>
              </a:ext>
            </a:extLst>
          </p:cNvPr>
          <p:cNvSpPr txBox="1"/>
          <p:nvPr/>
        </p:nvSpPr>
        <p:spPr>
          <a:xfrm>
            <a:off x="239485" y="996927"/>
            <a:ext cx="3233179" cy="523220"/>
          </a:xfrm>
          <a:prstGeom prst="rect">
            <a:avLst/>
          </a:prstGeom>
          <a:noFill/>
        </p:spPr>
        <p:txBody>
          <a:bodyPr wrap="square" rtlCol="0">
            <a:spAutoFit/>
          </a:bodyPr>
          <a:lstStyle/>
          <a:p>
            <a:r>
              <a:rPr kumimoji="1" lang="ja-JP" altLang="en-US" sz="2800" u="sng" dirty="0">
                <a:latin typeface="UD デジタル 教科書体 N" panose="02020400000000000000" pitchFamily="17" charset="-128"/>
                <a:ea typeface="UD デジタル 教科書体 N" panose="02020400000000000000" pitchFamily="17" charset="-128"/>
              </a:rPr>
              <a:t>予測精度</a:t>
            </a:r>
            <a:r>
              <a:rPr kumimoji="1" lang="en-US" altLang="ja-JP" sz="2800" u="sng" dirty="0">
                <a:latin typeface="UD デジタル 教科書体 N" panose="02020400000000000000" pitchFamily="17" charset="-128"/>
                <a:ea typeface="UD デジタル 教科書体 N" panose="02020400000000000000" pitchFamily="17" charset="-128"/>
              </a:rPr>
              <a:t>-</a:t>
            </a:r>
            <a:r>
              <a:rPr kumimoji="1" lang="en-US" altLang="ja-JP" sz="2800" u="sng" dirty="0">
                <a:latin typeface="+mn-ea"/>
              </a:rPr>
              <a:t>MSM</a:t>
            </a:r>
          </a:p>
        </p:txBody>
      </p:sp>
      <p:sp>
        <p:nvSpPr>
          <p:cNvPr id="6" name="テキスト ボックス 44">
            <a:extLst>
              <a:ext uri="{FF2B5EF4-FFF2-40B4-BE49-F238E27FC236}">
                <a16:creationId xmlns:a16="http://schemas.microsoft.com/office/drawing/2014/main" id="{7B43EAD6-30D5-4F91-B00C-47D0DDBD55C6}"/>
              </a:ext>
            </a:extLst>
          </p:cNvPr>
          <p:cNvSpPr txBox="1"/>
          <p:nvPr/>
        </p:nvSpPr>
        <p:spPr>
          <a:xfrm>
            <a:off x="294260" y="1853065"/>
            <a:ext cx="6391493" cy="707886"/>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地点：沖縄県那覇市（東経</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127</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度</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68</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分、北緯</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26</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度</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分）</a:t>
            </a:r>
            <a:endPar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予測対象日：</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2023</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年</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月</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2023</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年</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12</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月</a:t>
            </a:r>
            <a:r>
              <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31</a:t>
            </a:r>
            <a:r>
              <a:rPr lang="ja-JP" altLang="en-US"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a:t>
            </a:r>
            <a:endParaRPr lang="en-US" altLang="ja-JP" sz="2000"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7" name="テキスト ボックス 45">
            <a:extLst>
              <a:ext uri="{FF2B5EF4-FFF2-40B4-BE49-F238E27FC236}">
                <a16:creationId xmlns:a16="http://schemas.microsoft.com/office/drawing/2014/main" id="{609E5AEE-04CB-4832-A57F-6AEE2257F24F}"/>
              </a:ext>
            </a:extLst>
          </p:cNvPr>
          <p:cNvSpPr txBox="1"/>
          <p:nvPr/>
        </p:nvSpPr>
        <p:spPr>
          <a:xfrm>
            <a:off x="294260" y="1491698"/>
            <a:ext cx="7550650" cy="400110"/>
          </a:xfrm>
          <a:prstGeom prst="rect">
            <a:avLst/>
          </a:prstGeom>
          <a:no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u="sng" dirty="0">
                <a:solidFill>
                  <a:prstClr val="black">
                    <a:lumMod val="75000"/>
                    <a:lumOff val="25000"/>
                  </a:prstClr>
                </a:solidFill>
                <a:latin typeface="UD デジタル 教科書体 NK-B" panose="02020700000000000000" pitchFamily="18" charset="-128"/>
                <a:ea typeface="UD デジタル 教科書体 NK-B" panose="02020700000000000000" pitchFamily="18" charset="-128"/>
              </a:rPr>
              <a:t>条件</a:t>
            </a:r>
          </a:p>
        </p:txBody>
      </p:sp>
      <p:grpSp>
        <p:nvGrpSpPr>
          <p:cNvPr id="11" name="グループ化 10">
            <a:extLst>
              <a:ext uri="{FF2B5EF4-FFF2-40B4-BE49-F238E27FC236}">
                <a16:creationId xmlns:a16="http://schemas.microsoft.com/office/drawing/2014/main" id="{3A904290-9EF5-4A44-AA79-E8D79F2F7AD3}"/>
              </a:ext>
            </a:extLst>
          </p:cNvPr>
          <p:cNvGrpSpPr/>
          <p:nvPr/>
        </p:nvGrpSpPr>
        <p:grpSpPr>
          <a:xfrm>
            <a:off x="64030" y="3077085"/>
            <a:ext cx="5644988" cy="2619633"/>
            <a:chOff x="100174" y="4171944"/>
            <a:chExt cx="5644988" cy="2619633"/>
          </a:xfrm>
        </p:grpSpPr>
        <p:grpSp>
          <p:nvGrpSpPr>
            <p:cNvPr id="13" name="グループ化 12">
              <a:extLst>
                <a:ext uri="{FF2B5EF4-FFF2-40B4-BE49-F238E27FC236}">
                  <a16:creationId xmlns:a16="http://schemas.microsoft.com/office/drawing/2014/main" id="{AA242EDD-8B4B-469B-BDBF-653C6FA78098}"/>
                </a:ext>
              </a:extLst>
            </p:cNvPr>
            <p:cNvGrpSpPr/>
            <p:nvPr/>
          </p:nvGrpSpPr>
          <p:grpSpPr>
            <a:xfrm>
              <a:off x="521974" y="6422244"/>
              <a:ext cx="5223188" cy="369333"/>
              <a:chOff x="468788" y="5438573"/>
              <a:chExt cx="5223188" cy="369333"/>
            </a:xfrm>
          </p:grpSpPr>
          <p:cxnSp>
            <p:nvCxnSpPr>
              <p:cNvPr id="18" name="直線矢印コネクタ 17">
                <a:extLst>
                  <a:ext uri="{FF2B5EF4-FFF2-40B4-BE49-F238E27FC236}">
                    <a16:creationId xmlns:a16="http://schemas.microsoft.com/office/drawing/2014/main" id="{B8772392-DA23-4058-B587-FBFE1594C4A1}"/>
                  </a:ext>
                </a:extLst>
              </p:cNvPr>
              <p:cNvCxnSpPr>
                <a:cxnSpLocks/>
              </p:cNvCxnSpPr>
              <p:nvPr/>
            </p:nvCxnSpPr>
            <p:spPr>
              <a:xfrm>
                <a:off x="582707" y="5473856"/>
                <a:ext cx="4991100" cy="0"/>
              </a:xfrm>
              <a:prstGeom prst="straightConnector1">
                <a:avLst/>
              </a:prstGeom>
              <a:ln w="19050">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07CC83D0-B6DF-4D10-8BCB-B035DBB627D5}"/>
                  </a:ext>
                </a:extLst>
              </p:cNvPr>
              <p:cNvCxnSpPr>
                <a:cxnSpLocks/>
              </p:cNvCxnSpPr>
              <p:nvPr/>
            </p:nvCxnSpPr>
            <p:spPr>
              <a:xfrm flipH="1">
                <a:off x="530320" y="5475599"/>
                <a:ext cx="4991100" cy="0"/>
              </a:xfrm>
              <a:prstGeom prst="straightConnector1">
                <a:avLst/>
              </a:prstGeom>
              <a:ln w="19050">
                <a:solidFill>
                  <a:schemeClr val="tx1">
                    <a:lumMod val="65000"/>
                    <a:lumOff val="35000"/>
                  </a:schemeClr>
                </a:solidFill>
                <a:tailEnd type="triangle"/>
              </a:ln>
            </p:spPr>
            <p:style>
              <a:lnRef idx="1">
                <a:schemeClr val="dk1"/>
              </a:lnRef>
              <a:fillRef idx="0">
                <a:schemeClr val="dk1"/>
              </a:fillRef>
              <a:effectRef idx="0">
                <a:schemeClr val="dk1"/>
              </a:effectRef>
              <a:fontRef idx="minor">
                <a:schemeClr val="tx1"/>
              </a:fontRef>
            </p:style>
          </p:cxnSp>
          <p:sp>
            <p:nvSpPr>
              <p:cNvPr id="20" name="テキスト ボックス 35">
                <a:extLst>
                  <a:ext uri="{FF2B5EF4-FFF2-40B4-BE49-F238E27FC236}">
                    <a16:creationId xmlns:a16="http://schemas.microsoft.com/office/drawing/2014/main" id="{EF3D2E8D-494E-4083-89BC-F19B06478769}"/>
                  </a:ext>
                </a:extLst>
              </p:cNvPr>
              <p:cNvSpPr txBox="1"/>
              <p:nvPr/>
            </p:nvSpPr>
            <p:spPr>
              <a:xfrm>
                <a:off x="468788" y="5438573"/>
                <a:ext cx="633507"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遠い</a:t>
                </a:r>
              </a:p>
            </p:txBody>
          </p:sp>
          <p:sp>
            <p:nvSpPr>
              <p:cNvPr id="21" name="テキスト ボックス 36">
                <a:extLst>
                  <a:ext uri="{FF2B5EF4-FFF2-40B4-BE49-F238E27FC236}">
                    <a16:creationId xmlns:a16="http://schemas.microsoft.com/office/drawing/2014/main" id="{05D9390A-D6DB-4381-A5CF-1CA94536BE86}"/>
                  </a:ext>
                </a:extLst>
              </p:cNvPr>
              <p:cNvSpPr txBox="1"/>
              <p:nvPr/>
            </p:nvSpPr>
            <p:spPr>
              <a:xfrm>
                <a:off x="5061675" y="5438573"/>
                <a:ext cx="630301"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近い</a:t>
                </a:r>
              </a:p>
            </p:txBody>
          </p:sp>
          <p:sp>
            <p:nvSpPr>
              <p:cNvPr id="22" name="テキスト ボックス 37">
                <a:extLst>
                  <a:ext uri="{FF2B5EF4-FFF2-40B4-BE49-F238E27FC236}">
                    <a16:creationId xmlns:a16="http://schemas.microsoft.com/office/drawing/2014/main" id="{61B6B640-27FC-4F0A-89B2-15B9AF15D6CD}"/>
                  </a:ext>
                </a:extLst>
              </p:cNvPr>
              <p:cNvSpPr txBox="1"/>
              <p:nvPr/>
            </p:nvSpPr>
            <p:spPr>
              <a:xfrm>
                <a:off x="2524259" y="5438573"/>
                <a:ext cx="1107996" cy="369333"/>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予報時刻</a:t>
                </a:r>
              </a:p>
            </p:txBody>
          </p:sp>
        </p:grpSp>
        <p:pic>
          <p:nvPicPr>
            <p:cNvPr id="14" name="図 13">
              <a:extLst>
                <a:ext uri="{FF2B5EF4-FFF2-40B4-BE49-F238E27FC236}">
                  <a16:creationId xmlns:a16="http://schemas.microsoft.com/office/drawing/2014/main" id="{6834DE1B-E5D4-4CAD-AC11-545CEB75B9CA}"/>
                </a:ext>
              </a:extLst>
            </p:cNvPr>
            <p:cNvPicPr>
              <a:picLocks noChangeAspect="1"/>
            </p:cNvPicPr>
            <p:nvPr/>
          </p:nvPicPr>
          <p:blipFill rotWithShape="1">
            <a:blip r:embed="rId3">
              <a:extLst>
                <a:ext uri="{28A0092B-C50C-407E-A947-70E740481C1C}">
                  <a14:useLocalDpi xmlns:a14="http://schemas.microsoft.com/office/drawing/2010/main" val="0"/>
                </a:ext>
              </a:extLst>
            </a:blip>
            <a:srcRect l="1666" t="3686" r="1342" b="3828"/>
            <a:stretch/>
          </p:blipFill>
          <p:spPr>
            <a:xfrm>
              <a:off x="100174" y="4171944"/>
              <a:ext cx="5629411" cy="2147120"/>
            </a:xfrm>
            <a:prstGeom prst="rect">
              <a:avLst/>
            </a:prstGeom>
          </p:spPr>
        </p:pic>
        <p:cxnSp>
          <p:nvCxnSpPr>
            <p:cNvPr id="16" name="直線矢印コネクタ 15">
              <a:extLst>
                <a:ext uri="{FF2B5EF4-FFF2-40B4-BE49-F238E27FC236}">
                  <a16:creationId xmlns:a16="http://schemas.microsoft.com/office/drawing/2014/main" id="{02C658DC-144A-4F06-B4AE-2DEC3C1F2BF2}"/>
                </a:ext>
              </a:extLst>
            </p:cNvPr>
            <p:cNvCxnSpPr>
              <a:cxnSpLocks/>
            </p:cNvCxnSpPr>
            <p:nvPr/>
          </p:nvCxnSpPr>
          <p:spPr>
            <a:xfrm flipV="1">
              <a:off x="993080" y="4989422"/>
              <a:ext cx="4276725" cy="4246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315B0012-8774-4AF4-8733-5CE4E5F8942E}"/>
                  </a:ext>
                </a:extLst>
              </p:cNvPr>
              <p:cNvSpPr/>
              <p:nvPr/>
            </p:nvSpPr>
            <p:spPr>
              <a:xfrm>
                <a:off x="6215749" y="4453322"/>
                <a:ext cx="2541802" cy="593432"/>
              </a:xfrm>
              <a:prstGeom prst="rect">
                <a:avLst/>
              </a:prstGeom>
              <a:ln>
                <a:solidFill>
                  <a:schemeClr val="tx1"/>
                </a:solidFill>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sz="1600" dirty="0">
                    <a:solidFill>
                      <a:schemeClr val="tx1">
                        <a:lumMod val="75000"/>
                        <a:lumOff val="25000"/>
                      </a:schemeClr>
                    </a:solidFill>
                    <a:latin typeface="+mn-ea"/>
                  </a:rPr>
                  <a:t>RMSE</a:t>
                </a:r>
                <a14:m>
                  <m:oMath xmlns:m="http://schemas.openxmlformats.org/officeDocument/2006/math">
                    <m:r>
                      <a:rPr lang="ja-JP" altLang="en-US" sz="1600" i="0">
                        <a:solidFill>
                          <a:schemeClr val="tx1">
                            <a:lumMod val="75000"/>
                            <a:lumOff val="25000"/>
                          </a:schemeClr>
                        </a:solidFill>
                        <a:latin typeface="Cambria Math" panose="02040503050406030204" pitchFamily="18" charset="0"/>
                      </a:rPr>
                      <m:t>=</m:t>
                    </m:r>
                    <m:rad>
                      <m:radPr>
                        <m:degHide m:val="on"/>
                        <m:ctrlPr>
                          <a:rPr lang="ja-JP" altLang="en-US" sz="1600" i="1">
                            <a:solidFill>
                              <a:schemeClr val="tx1">
                                <a:lumMod val="75000"/>
                                <a:lumOff val="25000"/>
                              </a:schemeClr>
                            </a:solidFill>
                            <a:latin typeface="Cambria Math" panose="02040503050406030204" pitchFamily="18" charset="0"/>
                          </a:rPr>
                        </m:ctrlPr>
                      </m:radPr>
                      <m:deg/>
                      <m:e>
                        <m:f>
                          <m:fPr>
                            <m:ctrlPr>
                              <a:rPr lang="ja-JP" altLang="en-US" sz="1600" i="1">
                                <a:solidFill>
                                  <a:schemeClr val="tx1">
                                    <a:lumMod val="75000"/>
                                    <a:lumOff val="25000"/>
                                  </a:schemeClr>
                                </a:solidFill>
                                <a:latin typeface="Cambria Math" panose="02040503050406030204" pitchFamily="18" charset="0"/>
                              </a:rPr>
                            </m:ctrlPr>
                          </m:fPr>
                          <m:num>
                            <m:r>
                              <a:rPr lang="ja-JP" altLang="en-US" sz="1600" i="0">
                                <a:solidFill>
                                  <a:schemeClr val="tx1">
                                    <a:lumMod val="75000"/>
                                    <a:lumOff val="25000"/>
                                  </a:schemeClr>
                                </a:solidFill>
                                <a:latin typeface="Cambria Math" panose="02040503050406030204" pitchFamily="18" charset="0"/>
                              </a:rPr>
                              <m:t>1</m:t>
                            </m:r>
                          </m:num>
                          <m:den>
                            <m:r>
                              <m:rPr>
                                <m:sty m:val="p"/>
                              </m:rPr>
                              <a:rPr lang="ja-JP" altLang="en-US" sz="1600" i="0">
                                <a:solidFill>
                                  <a:schemeClr val="tx1">
                                    <a:lumMod val="75000"/>
                                    <a:lumOff val="25000"/>
                                  </a:schemeClr>
                                </a:solidFill>
                                <a:latin typeface="Cambria Math" panose="02040503050406030204" pitchFamily="18" charset="0"/>
                              </a:rPr>
                              <m:t>n</m:t>
                            </m:r>
                          </m:den>
                        </m:f>
                        <m:nary>
                          <m:naryPr>
                            <m:chr m:val="∑"/>
                            <m:limLoc m:val="subSup"/>
                            <m:ctrlPr>
                              <a:rPr lang="ja-JP" altLang="en-US" sz="1600" i="1" smtClean="0">
                                <a:solidFill>
                                  <a:schemeClr val="tx1">
                                    <a:lumMod val="75000"/>
                                    <a:lumOff val="25000"/>
                                  </a:schemeClr>
                                </a:solidFill>
                                <a:latin typeface="Cambria Math" panose="02040503050406030204" pitchFamily="18" charset="0"/>
                              </a:rPr>
                            </m:ctrlPr>
                          </m:naryPr>
                          <m:sub>
                            <m:r>
                              <m:rPr>
                                <m:sty m:val="p"/>
                              </m:rPr>
                              <a:rPr lang="ja-JP" altLang="en-US" sz="1600" i="0">
                                <a:solidFill>
                                  <a:schemeClr val="tx1">
                                    <a:lumMod val="75000"/>
                                    <a:lumOff val="25000"/>
                                  </a:schemeClr>
                                </a:solidFill>
                                <a:latin typeface="Cambria Math" panose="02040503050406030204" pitchFamily="18" charset="0"/>
                              </a:rPr>
                              <m:t>i</m:t>
                            </m:r>
                            <m:r>
                              <a:rPr lang="ja-JP" altLang="en-US" sz="1600" i="0">
                                <a:solidFill>
                                  <a:schemeClr val="tx1">
                                    <a:lumMod val="75000"/>
                                    <a:lumOff val="25000"/>
                                  </a:schemeClr>
                                </a:solidFill>
                                <a:latin typeface="Cambria Math" panose="02040503050406030204" pitchFamily="18" charset="0"/>
                              </a:rPr>
                              <m:t>=1</m:t>
                            </m:r>
                          </m:sub>
                          <m:sup>
                            <m:r>
                              <m:rPr>
                                <m:sty m:val="p"/>
                              </m:rPr>
                              <a:rPr lang="ja-JP" altLang="en-US" sz="1600" i="0">
                                <a:solidFill>
                                  <a:schemeClr val="tx1">
                                    <a:lumMod val="75000"/>
                                    <a:lumOff val="25000"/>
                                  </a:schemeClr>
                                </a:solidFill>
                                <a:latin typeface="Cambria Math" panose="02040503050406030204" pitchFamily="18" charset="0"/>
                              </a:rPr>
                              <m:t>n</m:t>
                            </m:r>
                          </m:sup>
                          <m:e>
                            <m:sSup>
                              <m:sSupPr>
                                <m:ctrlPr>
                                  <a:rPr lang="ja-JP" altLang="en-US" sz="1600" i="1">
                                    <a:solidFill>
                                      <a:schemeClr val="tx1">
                                        <a:lumMod val="75000"/>
                                        <a:lumOff val="25000"/>
                                      </a:schemeClr>
                                    </a:solidFill>
                                    <a:latin typeface="Cambria Math" panose="02040503050406030204" pitchFamily="18" charset="0"/>
                                  </a:rPr>
                                </m:ctrlPr>
                              </m:sSupPr>
                              <m:e>
                                <m:d>
                                  <m:dPr>
                                    <m:begChr m:val=""/>
                                    <m:ctrlPr>
                                      <a:rPr lang="ja-JP" altLang="en-US" sz="1600" i="1">
                                        <a:solidFill>
                                          <a:schemeClr val="tx1">
                                            <a:lumMod val="75000"/>
                                            <a:lumOff val="25000"/>
                                          </a:schemeClr>
                                        </a:solidFill>
                                        <a:latin typeface="Cambria Math" panose="02040503050406030204" pitchFamily="18" charset="0"/>
                                      </a:rPr>
                                    </m:ctrlPr>
                                  </m:dPr>
                                  <m:e>
                                    <m:r>
                                      <a:rPr lang="en-US" altLang="ja-JP" sz="1600" b="0" i="1" smtClean="0">
                                        <a:solidFill>
                                          <a:schemeClr val="tx1">
                                            <a:lumMod val="75000"/>
                                            <a:lumOff val="25000"/>
                                          </a:schemeClr>
                                        </a:solidFill>
                                        <a:latin typeface="Cambria Math" panose="02040503050406030204" pitchFamily="18" charset="0"/>
                                      </a:rPr>
                                      <m:t>(</m:t>
                                    </m:r>
                                    <m:acc>
                                      <m:accPr>
                                        <m:chr m:val="̂"/>
                                        <m:ctrlPr>
                                          <a:rPr lang="ja-JP" altLang="en-US" sz="1600" i="1">
                                            <a:solidFill>
                                              <a:schemeClr val="tx1">
                                                <a:lumMod val="75000"/>
                                                <a:lumOff val="25000"/>
                                              </a:schemeClr>
                                            </a:solidFill>
                                            <a:latin typeface="Cambria Math" panose="02040503050406030204" pitchFamily="18" charset="0"/>
                                          </a:rPr>
                                        </m:ctrlPr>
                                      </m:accPr>
                                      <m:e>
                                        <m:sSub>
                                          <m:sSubPr>
                                            <m:ctrlPr>
                                              <a:rPr lang="ja-JP" altLang="en-US" sz="1600" i="1">
                                                <a:solidFill>
                                                  <a:schemeClr val="tx1">
                                                    <a:lumMod val="75000"/>
                                                    <a:lumOff val="25000"/>
                                                  </a:schemeClr>
                                                </a:solidFill>
                                                <a:latin typeface="Cambria Math" panose="02040503050406030204" pitchFamily="18" charset="0"/>
                                              </a:rPr>
                                            </m:ctrlPr>
                                          </m:sSubPr>
                                          <m:e>
                                            <m:r>
                                              <m:rPr>
                                                <m:sty m:val="p"/>
                                              </m:rPr>
                                              <a:rPr lang="ja-JP" altLang="en-US" sz="1600" i="0">
                                                <a:solidFill>
                                                  <a:schemeClr val="tx1">
                                                    <a:lumMod val="75000"/>
                                                    <a:lumOff val="25000"/>
                                                  </a:schemeClr>
                                                </a:solidFill>
                                                <a:latin typeface="Cambria Math" panose="02040503050406030204" pitchFamily="18" charset="0"/>
                                              </a:rPr>
                                              <m:t>y</m:t>
                                            </m:r>
                                          </m:e>
                                          <m:sub>
                                            <m:r>
                                              <m:rPr>
                                                <m:sty m:val="p"/>
                                              </m:rPr>
                                              <a:rPr lang="ja-JP" altLang="en-US" sz="1600" i="0">
                                                <a:solidFill>
                                                  <a:schemeClr val="tx1">
                                                    <a:lumMod val="75000"/>
                                                    <a:lumOff val="25000"/>
                                                  </a:schemeClr>
                                                </a:solidFill>
                                                <a:latin typeface="Cambria Math" panose="02040503050406030204" pitchFamily="18" charset="0"/>
                                              </a:rPr>
                                              <m:t>i</m:t>
                                            </m:r>
                                          </m:sub>
                                        </m:sSub>
                                      </m:e>
                                    </m:acc>
                                    <m:r>
                                      <a:rPr lang="en-US" altLang="ja-JP" sz="1600" b="0" i="1" smtClean="0">
                                        <a:solidFill>
                                          <a:schemeClr val="tx1">
                                            <a:lumMod val="75000"/>
                                            <a:lumOff val="25000"/>
                                          </a:schemeClr>
                                        </a:solidFill>
                                        <a:latin typeface="Cambria Math" panose="02040503050406030204" pitchFamily="18" charset="0"/>
                                      </a:rPr>
                                      <m:t>−</m:t>
                                    </m:r>
                                    <m:sSub>
                                      <m:sSubPr>
                                        <m:ctrlPr>
                                          <a:rPr lang="ja-JP" altLang="en-US" sz="1600" i="1">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𝑦</m:t>
                                        </m:r>
                                      </m:e>
                                      <m:sub>
                                        <m:r>
                                          <m:rPr>
                                            <m:sty m:val="p"/>
                                          </m:rPr>
                                          <a:rPr lang="ja-JP" altLang="en-US" sz="1600">
                                            <a:solidFill>
                                              <a:schemeClr val="tx1">
                                                <a:lumMod val="75000"/>
                                                <a:lumOff val="25000"/>
                                              </a:schemeClr>
                                            </a:solidFill>
                                            <a:latin typeface="Cambria Math" panose="02040503050406030204" pitchFamily="18" charset="0"/>
                                          </a:rPr>
                                          <m:t>i</m:t>
                                        </m:r>
                                      </m:sub>
                                    </m:sSub>
                                  </m:e>
                                </m:d>
                              </m:e>
                              <m:sup>
                                <m:r>
                                  <a:rPr lang="ja-JP" altLang="en-US" sz="1600" i="0">
                                    <a:solidFill>
                                      <a:schemeClr val="tx1">
                                        <a:lumMod val="75000"/>
                                        <a:lumOff val="25000"/>
                                      </a:schemeClr>
                                    </a:solidFill>
                                    <a:latin typeface="Cambria Math" panose="02040503050406030204" pitchFamily="18" charset="0"/>
                                  </a:rPr>
                                  <m:t>2</m:t>
                                </m:r>
                              </m:sup>
                            </m:sSup>
                          </m:e>
                        </m:nary>
                      </m:e>
                    </m:rad>
                  </m:oMath>
                </a14:m>
                <a:endParaRPr lang="ja-JP" altLang="en-US" sz="1400" dirty="0">
                  <a:solidFill>
                    <a:schemeClr val="tx1">
                      <a:lumMod val="75000"/>
                      <a:lumOff val="25000"/>
                    </a:schemeClr>
                  </a:solidFill>
                  <a:latin typeface="+mn-ea"/>
                </a:endParaRPr>
              </a:p>
            </p:txBody>
          </p:sp>
        </mc:Choice>
        <mc:Fallback xmlns="">
          <p:sp>
            <p:nvSpPr>
              <p:cNvPr id="23" name="正方形/長方形 22">
                <a:extLst>
                  <a:ext uri="{FF2B5EF4-FFF2-40B4-BE49-F238E27FC236}">
                    <a16:creationId xmlns:a16="http://schemas.microsoft.com/office/drawing/2014/main" id="{315B0012-8774-4AF4-8733-5CE4E5F8942E}"/>
                  </a:ext>
                </a:extLst>
              </p:cNvPr>
              <p:cNvSpPr>
                <a:spLocks noRot="1" noChangeAspect="1" noMove="1" noResize="1" noEditPoints="1" noAdjustHandles="1" noChangeArrowheads="1" noChangeShapeType="1" noTextEdit="1"/>
              </p:cNvSpPr>
              <p:nvPr/>
            </p:nvSpPr>
            <p:spPr>
              <a:xfrm>
                <a:off x="6215749" y="4453322"/>
                <a:ext cx="2541802" cy="593432"/>
              </a:xfrm>
              <a:prstGeom prst="rect">
                <a:avLst/>
              </a:prstGeom>
              <a:blipFill>
                <a:blip r:embed="rId4"/>
                <a:stretch>
                  <a:fillRect l="-1193"/>
                </a:stretch>
              </a:blipFill>
              <a:ln>
                <a:solidFill>
                  <a:schemeClr val="tx1"/>
                </a:solidFill>
              </a:ln>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4E5C9F4-71AA-43D7-84F8-14182384886F}"/>
              </a:ext>
            </a:extLst>
          </p:cNvPr>
          <p:cNvSpPr txBox="1"/>
          <p:nvPr/>
        </p:nvSpPr>
        <p:spPr>
          <a:xfrm>
            <a:off x="1772011" y="2726266"/>
            <a:ext cx="2541802" cy="369332"/>
          </a:xfrm>
          <a:prstGeom prst="rect">
            <a:avLst/>
          </a:prstGeom>
          <a:noFill/>
        </p:spPr>
        <p:txBody>
          <a:bodyPr wrap="square">
            <a:spAutoFit/>
          </a:bodyPr>
          <a:lstStyle/>
          <a:p>
            <a:r>
              <a:rPr kumimoji="1" lang="ja-JP" altLang="en-US" dirty="0">
                <a:latin typeface="UD デジタル 教科書体 NK" panose="02020400000000000000" pitchFamily="18" charset="-128"/>
                <a:ea typeface="UD デジタル 教科書体 NK" panose="02020400000000000000" pitchFamily="18" charset="-128"/>
              </a:rPr>
              <a:t>初期時刻ごとの</a:t>
            </a:r>
            <a:r>
              <a:rPr kumimoji="1" lang="en-US" altLang="ja-JP" dirty="0"/>
              <a:t>RMSE</a:t>
            </a:r>
          </a:p>
        </p:txBody>
      </p:sp>
      <p:sp>
        <p:nvSpPr>
          <p:cNvPr id="28" name="テキスト ボックス 27">
            <a:extLst>
              <a:ext uri="{FF2B5EF4-FFF2-40B4-BE49-F238E27FC236}">
                <a16:creationId xmlns:a16="http://schemas.microsoft.com/office/drawing/2014/main" id="{A4054BEF-3EE3-4AD8-8431-954F9B0BAE2B}"/>
              </a:ext>
            </a:extLst>
          </p:cNvPr>
          <p:cNvSpPr txBox="1"/>
          <p:nvPr/>
        </p:nvSpPr>
        <p:spPr>
          <a:xfrm>
            <a:off x="5776722" y="3205638"/>
            <a:ext cx="1362456" cy="1200329"/>
          </a:xfrm>
          <a:prstGeom prst="rect">
            <a:avLst/>
          </a:prstGeom>
          <a:noFill/>
        </p:spPr>
        <p:txBody>
          <a:bodyPr wrap="square">
            <a:spAutoFit/>
          </a:bodyPr>
          <a:lstStyle/>
          <a:p>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3D</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3</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日前</a:t>
            </a:r>
            <a:endPar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2D</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2</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日前</a:t>
            </a:r>
            <a:endPar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1D</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a:t>
            </a:r>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1</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日前</a:t>
            </a:r>
            <a:endPar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endParaRPr>
          </a:p>
          <a:p>
            <a:r>
              <a:rPr lang="en-US" altLang="ja-JP"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OD</a:t>
            </a:r>
            <a:r>
              <a:rPr lang="ja-JP" altLang="en-US" sz="1800" dirty="0">
                <a:solidFill>
                  <a:prstClr val="black">
                    <a:lumMod val="75000"/>
                    <a:lumOff val="25000"/>
                  </a:prstClr>
                </a:solidFill>
                <a:latin typeface="UD デジタル 教科書体 NK-R" panose="02020400000000000000" pitchFamily="18" charset="-128"/>
                <a:ea typeface="UD デジタル 教科書体 NK-R" panose="02020400000000000000" pitchFamily="18" charset="-128"/>
              </a:rPr>
              <a:t>：当日</a:t>
            </a:r>
            <a:endParaRPr lang="ja-JP" altLang="en-US" dirty="0"/>
          </a:p>
        </p:txBody>
      </p:sp>
      <p:sp>
        <p:nvSpPr>
          <p:cNvPr id="10" name="テキスト ボックス 9">
            <a:extLst>
              <a:ext uri="{FF2B5EF4-FFF2-40B4-BE49-F238E27FC236}">
                <a16:creationId xmlns:a16="http://schemas.microsoft.com/office/drawing/2014/main" id="{70171500-AD6B-4F6A-B214-EA84370BD47A}"/>
              </a:ext>
            </a:extLst>
          </p:cNvPr>
          <p:cNvSpPr txBox="1"/>
          <p:nvPr/>
        </p:nvSpPr>
        <p:spPr>
          <a:xfrm>
            <a:off x="36132" y="5696718"/>
            <a:ext cx="6421817" cy="369332"/>
          </a:xfrm>
          <a:prstGeom prst="rect">
            <a:avLst/>
          </a:prstGeom>
          <a:noFill/>
        </p:spPr>
        <p:txBody>
          <a:bodyPr wrap="square" rtlCol="0">
            <a:spAutoFit/>
          </a:bodyPr>
          <a:lstStyle/>
          <a:p>
            <a:r>
              <a:rPr kumimoji="1" lang="ja-JP" altLang="en-US" dirty="0"/>
              <a:t>・　３</a:t>
            </a:r>
            <a:r>
              <a:rPr kumimoji="1" lang="en-US" altLang="ja-JP" dirty="0"/>
              <a:t>D</a:t>
            </a:r>
            <a:r>
              <a:rPr kumimoji="1" lang="ja-JP" altLang="en-US" dirty="0"/>
              <a:t>２１と</a:t>
            </a:r>
            <a:r>
              <a:rPr kumimoji="1" lang="en-US" altLang="ja-JP" dirty="0"/>
              <a:t>OD</a:t>
            </a:r>
            <a:r>
              <a:rPr kumimoji="1" lang="ja-JP" altLang="en-US" dirty="0"/>
              <a:t>の比較→約６割の日が３</a:t>
            </a:r>
            <a:r>
              <a:rPr kumimoji="1" lang="en-US" altLang="ja-JP" dirty="0"/>
              <a:t>D</a:t>
            </a:r>
            <a:r>
              <a:rPr kumimoji="1" lang="ja-JP" altLang="en-US" dirty="0"/>
              <a:t>２１の方が</a:t>
            </a:r>
            <a:r>
              <a:rPr kumimoji="1" lang="en-US" altLang="ja-JP" dirty="0"/>
              <a:t>RMSE </a:t>
            </a:r>
            <a:r>
              <a:rPr kumimoji="1" lang="ja-JP" altLang="en-US" dirty="0">
                <a:solidFill>
                  <a:srgbClr val="FF0000"/>
                </a:solidFill>
              </a:rPr>
              <a:t>小さい</a:t>
            </a:r>
          </a:p>
        </p:txBody>
      </p:sp>
      <p:sp>
        <p:nvSpPr>
          <p:cNvPr id="29" name="テキスト ボックス 28">
            <a:extLst>
              <a:ext uri="{FF2B5EF4-FFF2-40B4-BE49-F238E27FC236}">
                <a16:creationId xmlns:a16="http://schemas.microsoft.com/office/drawing/2014/main" id="{5D9EDC5F-EF51-4897-9543-81F1951DBCC1}"/>
              </a:ext>
            </a:extLst>
          </p:cNvPr>
          <p:cNvSpPr txBox="1"/>
          <p:nvPr/>
        </p:nvSpPr>
        <p:spPr>
          <a:xfrm>
            <a:off x="36132" y="6106088"/>
            <a:ext cx="6998668" cy="646331"/>
          </a:xfrm>
          <a:prstGeom prst="rect">
            <a:avLst/>
          </a:prstGeom>
          <a:noFill/>
        </p:spPr>
        <p:txBody>
          <a:bodyPr wrap="square">
            <a:spAutoFit/>
          </a:body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3D21</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の予報は平均的な日射を予報するのに対し、</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　　</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OD03</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は日射のピークを狙うため</a:t>
            </a:r>
            <a:r>
              <a:rPr lang="ja-JP" altLang="en-US" u="sng"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誤差が大きくなる可能性あり</a:t>
            </a:r>
            <a:endParaRPr lang="ja-JP" altLang="en-US" u="sng" dirty="0"/>
          </a:p>
        </p:txBody>
      </p:sp>
      <p:pic>
        <p:nvPicPr>
          <p:cNvPr id="24" name="図 23">
            <a:extLst>
              <a:ext uri="{FF2B5EF4-FFF2-40B4-BE49-F238E27FC236}">
                <a16:creationId xmlns:a16="http://schemas.microsoft.com/office/drawing/2014/main" id="{0F4FA74F-97CF-4358-BE35-42DBF0E4EDB4}"/>
              </a:ext>
            </a:extLst>
          </p:cNvPr>
          <p:cNvPicPr>
            <a:picLocks noChangeAspect="1"/>
          </p:cNvPicPr>
          <p:nvPr/>
        </p:nvPicPr>
        <p:blipFill>
          <a:blip r:embed="rId5"/>
          <a:stretch>
            <a:fillRect/>
          </a:stretch>
        </p:blipFill>
        <p:spPr>
          <a:xfrm>
            <a:off x="5288896" y="871075"/>
            <a:ext cx="3344831" cy="1024966"/>
          </a:xfrm>
          <a:prstGeom prst="rect">
            <a:avLst/>
          </a:prstGeom>
        </p:spPr>
      </p:pic>
      <p:sp>
        <p:nvSpPr>
          <p:cNvPr id="25" name="フリーフォーム: 図形 24">
            <a:extLst>
              <a:ext uri="{FF2B5EF4-FFF2-40B4-BE49-F238E27FC236}">
                <a16:creationId xmlns:a16="http://schemas.microsoft.com/office/drawing/2014/main" id="{DE0B3057-5E6B-4F15-838D-32B018E5CC48}"/>
              </a:ext>
            </a:extLst>
          </p:cNvPr>
          <p:cNvSpPr/>
          <p:nvPr/>
        </p:nvSpPr>
        <p:spPr>
          <a:xfrm>
            <a:off x="8628358" y="871075"/>
            <a:ext cx="71750" cy="112636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BA04D07-859B-48EF-8B68-24CFD18633CA}"/>
              </a:ext>
            </a:extLst>
          </p:cNvPr>
          <p:cNvSpPr/>
          <p:nvPr/>
        </p:nvSpPr>
        <p:spPr>
          <a:xfrm>
            <a:off x="8693524" y="871075"/>
            <a:ext cx="64027" cy="112636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99FFE5D4-A426-403D-9EA0-600BB7205180}"/>
              </a:ext>
            </a:extLst>
          </p:cNvPr>
          <p:cNvCxnSpPr>
            <a:cxnSpLocks/>
          </p:cNvCxnSpPr>
          <p:nvPr/>
        </p:nvCxnSpPr>
        <p:spPr>
          <a:xfrm>
            <a:off x="8788654" y="1417869"/>
            <a:ext cx="287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CD56F75-29A5-4EB9-9C94-862D7E3C49FB}"/>
              </a:ext>
            </a:extLst>
          </p:cNvPr>
          <p:cNvCxnSpPr>
            <a:cxnSpLocks/>
          </p:cNvCxnSpPr>
          <p:nvPr/>
        </p:nvCxnSpPr>
        <p:spPr>
          <a:xfrm>
            <a:off x="7613151" y="888622"/>
            <a:ext cx="0" cy="11088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6CCF08B-710F-49C6-81ED-AFEF7849DC02}"/>
              </a:ext>
            </a:extLst>
          </p:cNvPr>
          <p:cNvCxnSpPr>
            <a:cxnSpLocks/>
          </p:cNvCxnSpPr>
          <p:nvPr/>
        </p:nvCxnSpPr>
        <p:spPr>
          <a:xfrm>
            <a:off x="8330629" y="888622"/>
            <a:ext cx="0" cy="1108814"/>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F416FE4C-D921-4984-BB2C-4A9503246718}"/>
              </a:ext>
            </a:extLst>
          </p:cNvPr>
          <p:cNvSpPr txBox="1"/>
          <p:nvPr/>
        </p:nvSpPr>
        <p:spPr>
          <a:xfrm>
            <a:off x="6887819" y="2370147"/>
            <a:ext cx="2188394" cy="646331"/>
          </a:xfrm>
          <a:prstGeom prst="rect">
            <a:avLst/>
          </a:prstGeom>
          <a:noFill/>
          <a:ln>
            <a:solidFill>
              <a:schemeClr val="tx1"/>
            </a:solidFill>
          </a:ln>
        </p:spPr>
        <p:txBody>
          <a:bodyPr wrap="square" rtlCol="0">
            <a:spAutoFit/>
          </a:bodyPr>
          <a:lstStyle/>
          <a:p>
            <a:r>
              <a:rPr kumimoji="1" lang="ja-JP" altLang="en-US" dirty="0"/>
              <a:t>それぞれの更新時の当日の予報を比較</a:t>
            </a:r>
          </a:p>
        </p:txBody>
      </p:sp>
      <p:sp>
        <p:nvSpPr>
          <p:cNvPr id="40" name="矢印: 上 39">
            <a:extLst>
              <a:ext uri="{FF2B5EF4-FFF2-40B4-BE49-F238E27FC236}">
                <a16:creationId xmlns:a16="http://schemas.microsoft.com/office/drawing/2014/main" id="{8FF351D0-49D9-49C0-B663-FC19C01BA433}"/>
              </a:ext>
            </a:extLst>
          </p:cNvPr>
          <p:cNvSpPr/>
          <p:nvPr/>
        </p:nvSpPr>
        <p:spPr>
          <a:xfrm>
            <a:off x="7866648" y="1943396"/>
            <a:ext cx="176422" cy="40616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C19FDA6-AF71-4ADA-B812-DEB42EBED97B}"/>
                  </a:ext>
                </a:extLst>
              </p:cNvPr>
              <p:cNvSpPr txBox="1"/>
              <p:nvPr/>
            </p:nvSpPr>
            <p:spPr>
              <a:xfrm>
                <a:off x="6384193" y="5161878"/>
                <a:ext cx="2315915" cy="1261884"/>
              </a:xfrm>
              <a:prstGeom prst="rect">
                <a:avLst/>
              </a:prstGeom>
              <a:noFill/>
            </p:spPr>
            <p:txBody>
              <a:bodyPr wrap="square" rtlCol="0">
                <a:spAutoFit/>
              </a:bodyPr>
              <a:lstStyle/>
              <a:p>
                <a:r>
                  <a:rPr kumimoji="1" lang="en-US" altLang="ja-JP" sz="1600" dirty="0"/>
                  <a:t>n:</a:t>
                </a:r>
                <a:r>
                  <a:rPr kumimoji="1" lang="ja-JP" altLang="en-US" sz="1600" dirty="0"/>
                  <a:t>データの個数</a:t>
                </a:r>
                <a:endParaRPr kumimoji="1" lang="en-US" altLang="ja-JP" sz="1600" dirty="0"/>
              </a:p>
              <a:p>
                <a:r>
                  <a:rPr kumimoji="1" lang="en-US" altLang="ja-JP" sz="1600" dirty="0"/>
                  <a:t>i:</a:t>
                </a:r>
                <a:r>
                  <a:rPr kumimoji="1" lang="ja-JP" altLang="en-US" sz="1600" dirty="0"/>
                  <a:t>データ番号</a:t>
                </a:r>
                <a:endParaRPr kumimoji="1" lang="en-US" altLang="ja-JP" sz="1600" dirty="0"/>
              </a:p>
              <a:p>
                <a14:m>
                  <m:oMath xmlns:m="http://schemas.openxmlformats.org/officeDocument/2006/math">
                    <m:acc>
                      <m:accPr>
                        <m:chr m:val="̂"/>
                        <m:ctrlPr>
                          <a:rPr lang="ja-JP" altLang="en-US" sz="1600" i="1" smtClean="0">
                            <a:solidFill>
                              <a:schemeClr val="tx1">
                                <a:lumMod val="75000"/>
                                <a:lumOff val="25000"/>
                              </a:schemeClr>
                            </a:solidFill>
                            <a:latin typeface="Cambria Math" panose="02040503050406030204" pitchFamily="18" charset="0"/>
                          </a:rPr>
                        </m:ctrlPr>
                      </m:accPr>
                      <m:e>
                        <m:sSub>
                          <m:sSubPr>
                            <m:ctrlPr>
                              <a:rPr lang="ja-JP" altLang="en-US" sz="1600" i="1">
                                <a:solidFill>
                                  <a:schemeClr val="tx1">
                                    <a:lumMod val="75000"/>
                                    <a:lumOff val="25000"/>
                                  </a:schemeClr>
                                </a:solidFill>
                                <a:latin typeface="Cambria Math" panose="02040503050406030204" pitchFamily="18" charset="0"/>
                              </a:rPr>
                            </m:ctrlPr>
                          </m:sSubPr>
                          <m:e>
                            <m:r>
                              <m:rPr>
                                <m:sty m:val="p"/>
                              </m:rPr>
                              <a:rPr lang="ja-JP" altLang="en-US" sz="1600" i="0">
                                <a:solidFill>
                                  <a:schemeClr val="tx1">
                                    <a:lumMod val="75000"/>
                                    <a:lumOff val="25000"/>
                                  </a:schemeClr>
                                </a:solidFill>
                                <a:latin typeface="Cambria Math" panose="02040503050406030204" pitchFamily="18" charset="0"/>
                              </a:rPr>
                              <m:t>y</m:t>
                            </m:r>
                          </m:e>
                          <m:sub>
                            <m:r>
                              <m:rPr>
                                <m:sty m:val="p"/>
                              </m:rPr>
                              <a:rPr lang="ja-JP" altLang="en-US" sz="1600" i="0">
                                <a:solidFill>
                                  <a:schemeClr val="tx1">
                                    <a:lumMod val="75000"/>
                                    <a:lumOff val="25000"/>
                                  </a:schemeClr>
                                </a:solidFill>
                                <a:latin typeface="Cambria Math" panose="02040503050406030204" pitchFamily="18" charset="0"/>
                              </a:rPr>
                              <m:t>i</m:t>
                            </m:r>
                          </m:sub>
                        </m:sSub>
                      </m:e>
                    </m:acc>
                  </m:oMath>
                </a14:m>
                <a:r>
                  <a:rPr kumimoji="1" lang="en-US" altLang="ja-JP" sz="1600" dirty="0"/>
                  <a:t>:</a:t>
                </a:r>
                <a:r>
                  <a:rPr kumimoji="1" lang="en-US" altLang="ja-JP" sz="1600" dirty="0" err="1"/>
                  <a:t>i</a:t>
                </a:r>
                <a:r>
                  <a:rPr kumimoji="1" lang="ja-JP" altLang="en-US" sz="1600" dirty="0"/>
                  <a:t>番目の実測値</a:t>
                </a:r>
                <a:endParaRPr kumimoji="1" lang="en-US" altLang="ja-JP" sz="1600" dirty="0"/>
              </a:p>
              <a:p>
                <a14:m>
                  <m:oMath xmlns:m="http://schemas.openxmlformats.org/officeDocument/2006/math">
                    <m:sSub>
                      <m:sSubPr>
                        <m:ctrlPr>
                          <a:rPr lang="ja-JP" altLang="en-US" sz="1600" i="1" smtClean="0">
                            <a:solidFill>
                              <a:schemeClr val="tx1">
                                <a:lumMod val="75000"/>
                                <a:lumOff val="25000"/>
                              </a:schemeClr>
                            </a:solidFill>
                            <a:latin typeface="Cambria Math" panose="02040503050406030204" pitchFamily="18" charset="0"/>
                          </a:rPr>
                        </m:ctrlPr>
                      </m:sSubPr>
                      <m:e>
                        <m:r>
                          <a:rPr lang="en-US" altLang="ja-JP" sz="1600" b="0" i="1" smtClean="0">
                            <a:solidFill>
                              <a:schemeClr val="tx1">
                                <a:lumMod val="75000"/>
                                <a:lumOff val="25000"/>
                              </a:schemeClr>
                            </a:solidFill>
                            <a:latin typeface="Cambria Math" panose="02040503050406030204" pitchFamily="18" charset="0"/>
                          </a:rPr>
                          <m:t>𝑦</m:t>
                        </m:r>
                      </m:e>
                      <m:sub>
                        <m:r>
                          <m:rPr>
                            <m:sty m:val="p"/>
                          </m:rPr>
                          <a:rPr lang="ja-JP" altLang="en-US" sz="1600">
                            <a:solidFill>
                              <a:schemeClr val="tx1">
                                <a:lumMod val="75000"/>
                                <a:lumOff val="25000"/>
                              </a:schemeClr>
                            </a:solidFill>
                            <a:latin typeface="Cambria Math" panose="02040503050406030204" pitchFamily="18" charset="0"/>
                          </a:rPr>
                          <m:t>i</m:t>
                        </m:r>
                      </m:sub>
                    </m:sSub>
                  </m:oMath>
                </a14:m>
                <a:r>
                  <a:rPr kumimoji="1" lang="ja-JP" altLang="en-US" sz="1600" dirty="0"/>
                  <a:t>：</a:t>
                </a:r>
                <a:r>
                  <a:rPr kumimoji="1" lang="en-US" altLang="ja-JP" sz="1600" dirty="0" err="1"/>
                  <a:t>i</a:t>
                </a:r>
                <a:r>
                  <a:rPr kumimoji="1" lang="ja-JP" altLang="en-US" sz="1600" dirty="0"/>
                  <a:t>番目の予測値</a:t>
                </a:r>
                <a:endParaRPr kumimoji="1" lang="en-US" altLang="ja-JP" sz="1600" dirty="0"/>
              </a:p>
              <a:p>
                <a:endParaRPr kumimoji="1" lang="ja-JP" altLang="en-US" sz="1200" dirty="0"/>
              </a:p>
            </p:txBody>
          </p:sp>
        </mc:Choice>
        <mc:Fallback xmlns="">
          <p:sp>
            <p:nvSpPr>
              <p:cNvPr id="4" name="テキスト ボックス 3">
                <a:extLst>
                  <a:ext uri="{FF2B5EF4-FFF2-40B4-BE49-F238E27FC236}">
                    <a16:creationId xmlns:a16="http://schemas.microsoft.com/office/drawing/2014/main" id="{1C19FDA6-AF71-4ADA-B812-DEB42EBED97B}"/>
                  </a:ext>
                </a:extLst>
              </p:cNvPr>
              <p:cNvSpPr txBox="1">
                <a:spLocks noRot="1" noChangeAspect="1" noMove="1" noResize="1" noEditPoints="1" noAdjustHandles="1" noChangeArrowheads="1" noChangeShapeType="1" noTextEdit="1"/>
              </p:cNvSpPr>
              <p:nvPr/>
            </p:nvSpPr>
            <p:spPr>
              <a:xfrm>
                <a:off x="6384193" y="5161878"/>
                <a:ext cx="2315915" cy="1261884"/>
              </a:xfrm>
              <a:prstGeom prst="rect">
                <a:avLst/>
              </a:prstGeom>
              <a:blipFill>
                <a:blip r:embed="rId6"/>
                <a:stretch>
                  <a:fillRect l="-1316" t="-193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75169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F644BA9-C72F-4B06-8B2F-B9B2F406B14E}"/>
              </a:ext>
            </a:extLst>
          </p:cNvPr>
          <p:cNvSpPr>
            <a:spLocks noGrp="1"/>
          </p:cNvSpPr>
          <p:nvPr>
            <p:ph type="sldNum" sz="quarter" idx="12"/>
          </p:nvPr>
        </p:nvSpPr>
        <p:spPr/>
        <p:txBody>
          <a:bodyPr/>
          <a:lstStyle/>
          <a:p>
            <a:fld id="{1E203FCF-F1F4-420F-AF5B-6265842F8611}" type="slidenum">
              <a:rPr kumimoji="1" lang="ja-JP" altLang="en-US" smtClean="0"/>
              <a:t>6</a:t>
            </a:fld>
            <a:endParaRPr kumimoji="1" lang="ja-JP" altLang="en-US"/>
          </a:p>
        </p:txBody>
      </p:sp>
      <p:sp>
        <p:nvSpPr>
          <p:cNvPr id="5" name="テキスト ボックス 4">
            <a:extLst>
              <a:ext uri="{FF2B5EF4-FFF2-40B4-BE49-F238E27FC236}">
                <a16:creationId xmlns:a16="http://schemas.microsoft.com/office/drawing/2014/main" id="{ED88A7F5-2E96-49A5-B75C-797EC93AF8E7}"/>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引継ぎ内容②　</a:t>
            </a:r>
            <a:r>
              <a:rPr kumimoji="1" lang="en-US" altLang="ja-JP" sz="3600" dirty="0">
                <a:latin typeface="UD デジタル 教科書体 NK" panose="02020400000000000000" pitchFamily="18" charset="-128"/>
                <a:ea typeface="UD デジタル 教科書体 NK" panose="02020400000000000000" pitchFamily="18" charset="-128"/>
              </a:rPr>
              <a:t>CNN</a:t>
            </a:r>
            <a:r>
              <a:rPr kumimoji="1" lang="ja-JP" altLang="en-US" sz="3600" dirty="0">
                <a:latin typeface="UD デジタル 教科書体 NK" panose="02020400000000000000" pitchFamily="18" charset="-128"/>
                <a:ea typeface="UD デジタル 教科書体 NK" panose="02020400000000000000" pitchFamily="18" charset="-128"/>
              </a:rPr>
              <a:t>：画像認識による予測</a:t>
            </a:r>
          </a:p>
        </p:txBody>
      </p:sp>
      <p:sp>
        <p:nvSpPr>
          <p:cNvPr id="4" name="テキスト ボックス 3">
            <a:extLst>
              <a:ext uri="{FF2B5EF4-FFF2-40B4-BE49-F238E27FC236}">
                <a16:creationId xmlns:a16="http://schemas.microsoft.com/office/drawing/2014/main" id="{65C200BE-3A52-41EE-8275-6C0E4E510635}"/>
              </a:ext>
            </a:extLst>
          </p:cNvPr>
          <p:cNvSpPr txBox="1"/>
          <p:nvPr/>
        </p:nvSpPr>
        <p:spPr>
          <a:xfrm>
            <a:off x="0" y="897170"/>
            <a:ext cx="8973312" cy="830997"/>
          </a:xfrm>
          <a:prstGeom prst="rect">
            <a:avLst/>
          </a:prstGeom>
          <a:noFill/>
        </p:spPr>
        <p:txBody>
          <a:bodyPr wrap="square" rtlCol="0">
            <a:spAutoFit/>
          </a:bodyPr>
          <a:lstStyle/>
          <a:p>
            <a:r>
              <a:rPr lang="ja-JP" altLang="en-US" sz="2400" u="sng" dirty="0">
                <a:solidFill>
                  <a:srgbClr val="002060"/>
                </a:solidFill>
                <a:latin typeface="UD デジタル 教科書体 NK-R" panose="02020400000000000000" pitchFamily="18" charset="-128"/>
                <a:ea typeface="UD デジタル 教科書体 NK-R" panose="02020400000000000000" pitchFamily="18" charset="-128"/>
              </a:rPr>
              <a:t>３</a:t>
            </a:r>
            <a:r>
              <a:rPr lang="en-US" altLang="ja-JP" sz="2400" u="sng" dirty="0">
                <a:solidFill>
                  <a:srgbClr val="002060"/>
                </a:solidFill>
                <a:latin typeface="UD デジタル 教科書体 NK-R" panose="02020400000000000000" pitchFamily="18" charset="-128"/>
                <a:ea typeface="UD デジタル 教科書体 NK-R" panose="02020400000000000000" pitchFamily="18" charset="-128"/>
              </a:rPr>
              <a:t>D</a:t>
            </a:r>
            <a:r>
              <a:rPr lang="ja-JP" altLang="en-US" sz="2400" u="sng" dirty="0">
                <a:solidFill>
                  <a:srgbClr val="002060"/>
                </a:solidFill>
                <a:latin typeface="UD デジタル 教科書体 NK-R" panose="02020400000000000000" pitchFamily="18" charset="-128"/>
                <a:ea typeface="UD デジタル 教科書体 NK-R" panose="02020400000000000000" pitchFamily="18" charset="-128"/>
              </a:rPr>
              <a:t>２１から</a:t>
            </a:r>
            <a:r>
              <a:rPr lang="en-US" altLang="ja-JP" sz="2400" u="sng" dirty="0">
                <a:solidFill>
                  <a:srgbClr val="002060"/>
                </a:solidFill>
                <a:latin typeface="UD デジタル 教科書体 NK-R" panose="02020400000000000000" pitchFamily="18" charset="-128"/>
                <a:ea typeface="UD デジタル 教科書体 NK-R" panose="02020400000000000000" pitchFamily="18" charset="-128"/>
              </a:rPr>
              <a:t>OD03</a:t>
            </a:r>
            <a:r>
              <a:rPr lang="ja-JP" altLang="en-US" sz="2400" u="sng" dirty="0">
                <a:solidFill>
                  <a:srgbClr val="002060"/>
                </a:solidFill>
                <a:latin typeface="UD デジタル 教科書体 NK-R" panose="02020400000000000000" pitchFamily="18" charset="-128"/>
                <a:ea typeface="UD デジタル 教科書体 NK-R" panose="02020400000000000000" pitchFamily="18" charset="-128"/>
              </a:rPr>
              <a:t>の予報データを使用したい</a:t>
            </a:r>
            <a:endParaRPr lang="en-US" altLang="ja-JP" sz="2400" u="sng" dirty="0">
              <a:solidFill>
                <a:srgbClr val="002060"/>
              </a:solidFill>
              <a:latin typeface="UD デジタル 教科書体 NK-R" panose="02020400000000000000" pitchFamily="18" charset="-128"/>
              <a:ea typeface="UD デジタル 教科書体 NK-R" panose="02020400000000000000" pitchFamily="18" charset="-128"/>
            </a:endParaRPr>
          </a:p>
          <a:p>
            <a:r>
              <a:rPr lang="ja-JP" altLang="en-US" sz="2400" dirty="0">
                <a:solidFill>
                  <a:srgbClr val="FF0000"/>
                </a:solidFill>
                <a:latin typeface="UD デジタル 教科書体 NK-R" panose="02020400000000000000" pitchFamily="18" charset="-128"/>
                <a:ea typeface="UD デジタル 教科書体 NK-R" panose="02020400000000000000" pitchFamily="18" charset="-128"/>
              </a:rPr>
              <a:t>→二次元化（画像化）</a:t>
            </a:r>
            <a:endParaRPr kumimoji="1" lang="ja-JP" altLang="en-US" sz="2400" dirty="0">
              <a:solidFill>
                <a:srgbClr val="FF0000"/>
              </a:solidFill>
            </a:endParaRPr>
          </a:p>
        </p:txBody>
      </p:sp>
      <p:sp>
        <p:nvSpPr>
          <p:cNvPr id="6" name="正方形/長方形 5">
            <a:extLst>
              <a:ext uri="{FF2B5EF4-FFF2-40B4-BE49-F238E27FC236}">
                <a16:creationId xmlns:a16="http://schemas.microsoft.com/office/drawing/2014/main" id="{460B62B2-9182-404F-B5B3-B0CA986088D4}"/>
              </a:ext>
            </a:extLst>
          </p:cNvPr>
          <p:cNvSpPr/>
          <p:nvPr/>
        </p:nvSpPr>
        <p:spPr>
          <a:xfrm>
            <a:off x="72989" y="1951672"/>
            <a:ext cx="7532584" cy="1477328"/>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342900" indent="-342900">
              <a:buAutoNum type="arabicPeriod"/>
            </a:pP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データを取得し、下図のように並べ、予測対象区間を切り取る</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2. </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要素ごとに正規化しグレースケール画像に変換する</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 32×32pixel</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にリサイズする（バイキュービック法）</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4. </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説明変数を</a:t>
            </a:r>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3</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要素にする場合、それぞれの要素を</a:t>
            </a:r>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RGB</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に当てはめ変換する</a:t>
            </a:r>
            <a:endPar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endParaRPr>
          </a:p>
          <a:p>
            <a:pPr marL="342900" indent="-342900">
              <a:buAutoNum type="arabicPeriod"/>
            </a:pP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12" name="テキスト ボックス 11">
            <a:extLst>
              <a:ext uri="{FF2B5EF4-FFF2-40B4-BE49-F238E27FC236}">
                <a16:creationId xmlns:a16="http://schemas.microsoft.com/office/drawing/2014/main" id="{BDA2DEE0-2AC7-48F5-AD97-580D63946DBD}"/>
              </a:ext>
            </a:extLst>
          </p:cNvPr>
          <p:cNvSpPr txBox="1"/>
          <p:nvPr/>
        </p:nvSpPr>
        <p:spPr>
          <a:xfrm>
            <a:off x="62523" y="1629522"/>
            <a:ext cx="687754" cy="369332"/>
          </a:xfrm>
          <a:prstGeom prst="rect">
            <a:avLst/>
          </a:prstGeom>
          <a:noFill/>
        </p:spPr>
        <p:txBody>
          <a:bodyPr wrap="square" rtlCol="0">
            <a:spAutoFit/>
          </a:bodyPr>
          <a:lstStyle/>
          <a:p>
            <a:r>
              <a:rPr kumimoji="1" lang="ja-JP" altLang="en-US" u="sng" dirty="0"/>
              <a:t>手順</a:t>
            </a:r>
          </a:p>
        </p:txBody>
      </p:sp>
      <p:pic>
        <p:nvPicPr>
          <p:cNvPr id="13" name="図 12">
            <a:extLst>
              <a:ext uri="{FF2B5EF4-FFF2-40B4-BE49-F238E27FC236}">
                <a16:creationId xmlns:a16="http://schemas.microsoft.com/office/drawing/2014/main" id="{A624B4D5-D946-4967-97A5-8F21B1CE4B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3560" y="1079274"/>
            <a:ext cx="1412875" cy="1541318"/>
          </a:xfrm>
          <a:prstGeom prst="rect">
            <a:avLst/>
          </a:prstGeom>
        </p:spPr>
      </p:pic>
      <p:cxnSp>
        <p:nvCxnSpPr>
          <p:cNvPr id="14" name="直線矢印コネクタ 13">
            <a:extLst>
              <a:ext uri="{FF2B5EF4-FFF2-40B4-BE49-F238E27FC236}">
                <a16:creationId xmlns:a16="http://schemas.microsoft.com/office/drawing/2014/main" id="{5DBBA49F-2184-4495-9C92-BBB157409DFE}"/>
              </a:ext>
            </a:extLst>
          </p:cNvPr>
          <p:cNvCxnSpPr/>
          <p:nvPr/>
        </p:nvCxnSpPr>
        <p:spPr>
          <a:xfrm>
            <a:off x="7485935" y="2726978"/>
            <a:ext cx="158702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 name="テキスト ボックス 10">
            <a:extLst>
              <a:ext uri="{FF2B5EF4-FFF2-40B4-BE49-F238E27FC236}">
                <a16:creationId xmlns:a16="http://schemas.microsoft.com/office/drawing/2014/main" id="{12D1005C-22AB-4CAA-A844-DD9F497749C9}"/>
              </a:ext>
            </a:extLst>
          </p:cNvPr>
          <p:cNvSpPr txBox="1"/>
          <p:nvPr/>
        </p:nvSpPr>
        <p:spPr>
          <a:xfrm>
            <a:off x="7549066" y="2744564"/>
            <a:ext cx="1519968"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時系列データ</a:t>
            </a:r>
          </a:p>
        </p:txBody>
      </p:sp>
      <p:cxnSp>
        <p:nvCxnSpPr>
          <p:cNvPr id="16" name="直線矢印コネクタ 15">
            <a:extLst>
              <a:ext uri="{FF2B5EF4-FFF2-40B4-BE49-F238E27FC236}">
                <a16:creationId xmlns:a16="http://schemas.microsoft.com/office/drawing/2014/main" id="{54386EC1-71AB-46F2-87E4-1D8278FC73C6}"/>
              </a:ext>
            </a:extLst>
          </p:cNvPr>
          <p:cNvCxnSpPr>
            <a:cxnSpLocks/>
          </p:cNvCxnSpPr>
          <p:nvPr/>
        </p:nvCxnSpPr>
        <p:spPr>
          <a:xfrm>
            <a:off x="7366729" y="1079274"/>
            <a:ext cx="0" cy="16564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7" name="テキスト ボックス 12">
            <a:extLst>
              <a:ext uri="{FF2B5EF4-FFF2-40B4-BE49-F238E27FC236}">
                <a16:creationId xmlns:a16="http://schemas.microsoft.com/office/drawing/2014/main" id="{7FD75ADA-A2A2-4E5B-AFF7-7958B00B316A}"/>
              </a:ext>
            </a:extLst>
          </p:cNvPr>
          <p:cNvSpPr txBox="1"/>
          <p:nvPr/>
        </p:nvSpPr>
        <p:spPr>
          <a:xfrm rot="16200000">
            <a:off x="6155121" y="1618724"/>
            <a:ext cx="1973274" cy="369332"/>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時系列予報更新</a:t>
            </a:r>
          </a:p>
        </p:txBody>
      </p:sp>
      <p:pic>
        <p:nvPicPr>
          <p:cNvPr id="7" name="図 6">
            <a:extLst>
              <a:ext uri="{FF2B5EF4-FFF2-40B4-BE49-F238E27FC236}">
                <a16:creationId xmlns:a16="http://schemas.microsoft.com/office/drawing/2014/main" id="{847C5408-2197-4485-9908-AF1FAB1040CC}"/>
              </a:ext>
            </a:extLst>
          </p:cNvPr>
          <p:cNvPicPr>
            <a:picLocks noChangeAspect="1"/>
          </p:cNvPicPr>
          <p:nvPr/>
        </p:nvPicPr>
        <p:blipFill>
          <a:blip r:embed="rId4"/>
          <a:stretch>
            <a:fillRect/>
          </a:stretch>
        </p:blipFill>
        <p:spPr>
          <a:xfrm>
            <a:off x="32358" y="3345815"/>
            <a:ext cx="7362725" cy="3010536"/>
          </a:xfrm>
          <a:prstGeom prst="rect">
            <a:avLst/>
          </a:prstGeom>
        </p:spPr>
      </p:pic>
      <p:sp>
        <p:nvSpPr>
          <p:cNvPr id="26" name="テキスト ボックス 25">
            <a:extLst>
              <a:ext uri="{FF2B5EF4-FFF2-40B4-BE49-F238E27FC236}">
                <a16:creationId xmlns:a16="http://schemas.microsoft.com/office/drawing/2014/main" id="{A85791F3-DDE2-4F13-B14D-9237EA272926}"/>
              </a:ext>
            </a:extLst>
          </p:cNvPr>
          <p:cNvSpPr txBox="1"/>
          <p:nvPr/>
        </p:nvSpPr>
        <p:spPr>
          <a:xfrm>
            <a:off x="239549" y="3279843"/>
            <a:ext cx="556009" cy="430887"/>
          </a:xfrm>
          <a:prstGeom prst="rect">
            <a:avLst/>
          </a:prstGeom>
          <a:solidFill>
            <a:schemeClr val="bg1"/>
          </a:solidFill>
        </p:spPr>
        <p:txBody>
          <a:bodyPr wrap="square" rtlCol="0">
            <a:spAutoFit/>
          </a:bodyPr>
          <a:lstStyle/>
          <a:p>
            <a:r>
              <a:rPr kumimoji="1" lang="en-US" altLang="ja-JP" sz="1100" dirty="0"/>
              <a:t>3</a:t>
            </a:r>
            <a:r>
              <a:rPr kumimoji="1" lang="ja-JP" altLang="en-US" sz="1100" dirty="0"/>
              <a:t>日前</a:t>
            </a:r>
            <a:r>
              <a:rPr kumimoji="1" lang="en-US" altLang="ja-JP" sz="1100" dirty="0"/>
              <a:t>0:00</a:t>
            </a:r>
          </a:p>
        </p:txBody>
      </p:sp>
      <p:sp>
        <p:nvSpPr>
          <p:cNvPr id="28" name="テキスト ボックス 27">
            <a:extLst>
              <a:ext uri="{FF2B5EF4-FFF2-40B4-BE49-F238E27FC236}">
                <a16:creationId xmlns:a16="http://schemas.microsoft.com/office/drawing/2014/main" id="{D1C58C32-DCDE-4EEE-9675-E1AAB4FBC71F}"/>
              </a:ext>
            </a:extLst>
          </p:cNvPr>
          <p:cNvSpPr txBox="1"/>
          <p:nvPr/>
        </p:nvSpPr>
        <p:spPr>
          <a:xfrm>
            <a:off x="853455" y="3279843"/>
            <a:ext cx="556009" cy="430887"/>
          </a:xfrm>
          <a:prstGeom prst="rect">
            <a:avLst/>
          </a:prstGeom>
          <a:solidFill>
            <a:schemeClr val="bg1"/>
          </a:solidFill>
        </p:spPr>
        <p:txBody>
          <a:bodyPr wrap="square" rtlCol="0">
            <a:spAutoFit/>
          </a:bodyPr>
          <a:lstStyle/>
          <a:p>
            <a:r>
              <a:rPr kumimoji="1" lang="en-US" altLang="ja-JP" sz="1100" dirty="0"/>
              <a:t>3</a:t>
            </a:r>
            <a:r>
              <a:rPr kumimoji="1" lang="ja-JP" altLang="en-US" sz="1100" dirty="0"/>
              <a:t>日前</a:t>
            </a:r>
            <a:r>
              <a:rPr kumimoji="1" lang="en-US" altLang="ja-JP" sz="1100" dirty="0"/>
              <a:t>9:00</a:t>
            </a:r>
          </a:p>
        </p:txBody>
      </p:sp>
      <p:sp>
        <p:nvSpPr>
          <p:cNvPr id="29" name="テキスト ボックス 28">
            <a:extLst>
              <a:ext uri="{FF2B5EF4-FFF2-40B4-BE49-F238E27FC236}">
                <a16:creationId xmlns:a16="http://schemas.microsoft.com/office/drawing/2014/main" id="{A8EEE513-ED13-4BC1-AB26-0FD94382353E}"/>
              </a:ext>
            </a:extLst>
          </p:cNvPr>
          <p:cNvSpPr txBox="1"/>
          <p:nvPr/>
        </p:nvSpPr>
        <p:spPr>
          <a:xfrm>
            <a:off x="1789520" y="3279842"/>
            <a:ext cx="556009" cy="430887"/>
          </a:xfrm>
          <a:prstGeom prst="rect">
            <a:avLst/>
          </a:prstGeom>
          <a:solidFill>
            <a:schemeClr val="bg1"/>
          </a:solidFill>
        </p:spPr>
        <p:txBody>
          <a:bodyPr wrap="square" rtlCol="0">
            <a:spAutoFit/>
          </a:bodyPr>
          <a:lstStyle/>
          <a:p>
            <a:r>
              <a:rPr kumimoji="1" lang="en-US" altLang="ja-JP" sz="1100" dirty="0"/>
              <a:t>2</a:t>
            </a:r>
            <a:r>
              <a:rPr kumimoji="1" lang="ja-JP" altLang="en-US" sz="1100" dirty="0"/>
              <a:t>日前</a:t>
            </a:r>
            <a:r>
              <a:rPr kumimoji="1" lang="en-US" altLang="ja-JP" sz="1100" dirty="0"/>
              <a:t>0:00</a:t>
            </a:r>
          </a:p>
        </p:txBody>
      </p:sp>
      <p:sp>
        <p:nvSpPr>
          <p:cNvPr id="30" name="テキスト ボックス 29">
            <a:extLst>
              <a:ext uri="{FF2B5EF4-FFF2-40B4-BE49-F238E27FC236}">
                <a16:creationId xmlns:a16="http://schemas.microsoft.com/office/drawing/2014/main" id="{42F0F6BA-836B-4202-BEAB-5ACD3BA213C0}"/>
              </a:ext>
            </a:extLst>
          </p:cNvPr>
          <p:cNvSpPr txBox="1"/>
          <p:nvPr/>
        </p:nvSpPr>
        <p:spPr>
          <a:xfrm>
            <a:off x="3211083" y="3279842"/>
            <a:ext cx="556009" cy="430887"/>
          </a:xfrm>
          <a:prstGeom prst="rect">
            <a:avLst/>
          </a:prstGeom>
          <a:solidFill>
            <a:schemeClr val="bg1"/>
          </a:solidFill>
        </p:spPr>
        <p:txBody>
          <a:bodyPr wrap="square" rtlCol="0">
            <a:spAutoFit/>
          </a:bodyPr>
          <a:lstStyle/>
          <a:p>
            <a:r>
              <a:rPr kumimoji="1" lang="en-US" altLang="ja-JP" sz="1100" dirty="0"/>
              <a:t>1</a:t>
            </a:r>
            <a:r>
              <a:rPr kumimoji="1" lang="ja-JP" altLang="en-US" sz="1100" dirty="0"/>
              <a:t>日前</a:t>
            </a:r>
            <a:r>
              <a:rPr kumimoji="1" lang="en-US" altLang="ja-JP" sz="1100" dirty="0"/>
              <a:t>0:00</a:t>
            </a:r>
          </a:p>
        </p:txBody>
      </p:sp>
      <p:sp>
        <p:nvSpPr>
          <p:cNvPr id="31" name="テキスト ボックス 30">
            <a:extLst>
              <a:ext uri="{FF2B5EF4-FFF2-40B4-BE49-F238E27FC236}">
                <a16:creationId xmlns:a16="http://schemas.microsoft.com/office/drawing/2014/main" id="{D848B66A-15ED-4713-A1AF-8494D2DC8826}"/>
              </a:ext>
            </a:extLst>
          </p:cNvPr>
          <p:cNvSpPr txBox="1"/>
          <p:nvPr/>
        </p:nvSpPr>
        <p:spPr>
          <a:xfrm>
            <a:off x="4715692" y="3275278"/>
            <a:ext cx="556009" cy="430887"/>
          </a:xfrm>
          <a:prstGeom prst="rect">
            <a:avLst/>
          </a:prstGeom>
          <a:solidFill>
            <a:schemeClr val="bg1"/>
          </a:solidFill>
        </p:spPr>
        <p:txBody>
          <a:bodyPr wrap="square" rtlCol="0">
            <a:spAutoFit/>
          </a:bodyPr>
          <a:lstStyle/>
          <a:p>
            <a:r>
              <a:rPr kumimoji="1" lang="ja-JP" altLang="en-US" sz="1100" dirty="0"/>
              <a:t> 当日</a:t>
            </a:r>
            <a:r>
              <a:rPr kumimoji="1" lang="en-US" altLang="ja-JP" sz="1100" dirty="0"/>
              <a:t>0:00</a:t>
            </a:r>
          </a:p>
        </p:txBody>
      </p:sp>
      <p:sp>
        <p:nvSpPr>
          <p:cNvPr id="32" name="テキスト ボックス 31">
            <a:extLst>
              <a:ext uri="{FF2B5EF4-FFF2-40B4-BE49-F238E27FC236}">
                <a16:creationId xmlns:a16="http://schemas.microsoft.com/office/drawing/2014/main" id="{B863957E-BAEC-4584-8034-79FCBB1F79B4}"/>
              </a:ext>
            </a:extLst>
          </p:cNvPr>
          <p:cNvSpPr txBox="1"/>
          <p:nvPr/>
        </p:nvSpPr>
        <p:spPr>
          <a:xfrm>
            <a:off x="6179945" y="3275277"/>
            <a:ext cx="556009" cy="430887"/>
          </a:xfrm>
          <a:prstGeom prst="rect">
            <a:avLst/>
          </a:prstGeom>
          <a:solidFill>
            <a:schemeClr val="bg1"/>
          </a:solidFill>
        </p:spPr>
        <p:txBody>
          <a:bodyPr wrap="square" rtlCol="0">
            <a:spAutoFit/>
          </a:bodyPr>
          <a:lstStyle/>
          <a:p>
            <a:r>
              <a:rPr kumimoji="1" lang="ja-JP" altLang="en-US" sz="1100" dirty="0"/>
              <a:t> 翌日</a:t>
            </a:r>
            <a:r>
              <a:rPr kumimoji="1" lang="en-US" altLang="ja-JP" sz="1100" dirty="0"/>
              <a:t>0:00</a:t>
            </a:r>
          </a:p>
        </p:txBody>
      </p:sp>
      <p:cxnSp>
        <p:nvCxnSpPr>
          <p:cNvPr id="33" name="直線矢印コネクタ 32">
            <a:extLst>
              <a:ext uri="{FF2B5EF4-FFF2-40B4-BE49-F238E27FC236}">
                <a16:creationId xmlns:a16="http://schemas.microsoft.com/office/drawing/2014/main" id="{73E8C119-0864-422F-AE83-E32BA0D5A50B}"/>
              </a:ext>
            </a:extLst>
          </p:cNvPr>
          <p:cNvCxnSpPr>
            <a:cxnSpLocks/>
          </p:cNvCxnSpPr>
          <p:nvPr/>
        </p:nvCxnSpPr>
        <p:spPr>
          <a:xfrm flipV="1">
            <a:off x="6277109" y="3113896"/>
            <a:ext cx="2052564" cy="1088856"/>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E7F900A-C53E-486C-B6A4-3C125BDBC528}"/>
              </a:ext>
            </a:extLst>
          </p:cNvPr>
          <p:cNvSpPr txBox="1"/>
          <p:nvPr/>
        </p:nvSpPr>
        <p:spPr>
          <a:xfrm>
            <a:off x="1050159" y="4627818"/>
            <a:ext cx="2087180" cy="756106"/>
          </a:xfrm>
          <a:prstGeom prst="rect">
            <a:avLst/>
          </a:prstGeom>
          <a:noFill/>
        </p:spPr>
        <p:txBody>
          <a:bodyPr wrap="square" rtlCol="0">
            <a:spAutoFit/>
          </a:bodyPr>
          <a:lstStyle/>
          <a:p>
            <a:r>
              <a:rPr kumimoji="1" lang="ja-JP" altLang="en-US" sz="1400" dirty="0"/>
              <a:t>今回の予測では、これらすべての時間帯の予報を用いるわけではない。</a:t>
            </a:r>
          </a:p>
        </p:txBody>
      </p:sp>
      <p:sp>
        <p:nvSpPr>
          <p:cNvPr id="9" name="右中かっこ 8">
            <a:extLst>
              <a:ext uri="{FF2B5EF4-FFF2-40B4-BE49-F238E27FC236}">
                <a16:creationId xmlns:a16="http://schemas.microsoft.com/office/drawing/2014/main" id="{BA8016C8-F815-414B-9251-888B2FBA9338}"/>
              </a:ext>
            </a:extLst>
          </p:cNvPr>
          <p:cNvSpPr/>
          <p:nvPr/>
        </p:nvSpPr>
        <p:spPr>
          <a:xfrm>
            <a:off x="628650" y="3710729"/>
            <a:ext cx="421509" cy="2645622"/>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5544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9589B8-35C5-42F9-B014-2E56D0A4D4D6}"/>
              </a:ext>
            </a:extLst>
          </p:cNvPr>
          <p:cNvSpPr>
            <a:spLocks noGrp="1"/>
          </p:cNvSpPr>
          <p:nvPr>
            <p:ph type="sldNum" sz="quarter" idx="12"/>
          </p:nvPr>
        </p:nvSpPr>
        <p:spPr/>
        <p:txBody>
          <a:bodyPr/>
          <a:lstStyle/>
          <a:p>
            <a:fld id="{1E203FCF-F1F4-420F-AF5B-6265842F8611}" type="slidenum">
              <a:rPr kumimoji="1" lang="ja-JP" altLang="en-US" smtClean="0"/>
              <a:t>7</a:t>
            </a:fld>
            <a:endParaRPr kumimoji="1" lang="ja-JP" altLang="en-US"/>
          </a:p>
        </p:txBody>
      </p:sp>
      <p:pic>
        <p:nvPicPr>
          <p:cNvPr id="3" name="図 2">
            <a:extLst>
              <a:ext uri="{FF2B5EF4-FFF2-40B4-BE49-F238E27FC236}">
                <a16:creationId xmlns:a16="http://schemas.microsoft.com/office/drawing/2014/main" id="{724B4402-C12D-4234-821B-550FF422CD89}"/>
              </a:ext>
            </a:extLst>
          </p:cNvPr>
          <p:cNvPicPr>
            <a:picLocks noChangeAspect="1"/>
          </p:cNvPicPr>
          <p:nvPr/>
        </p:nvPicPr>
        <p:blipFill>
          <a:blip r:embed="rId3"/>
          <a:stretch>
            <a:fillRect/>
          </a:stretch>
        </p:blipFill>
        <p:spPr>
          <a:xfrm>
            <a:off x="1289169" y="4156061"/>
            <a:ext cx="5184609" cy="1311401"/>
          </a:xfrm>
          <a:prstGeom prst="rect">
            <a:avLst/>
          </a:prstGeom>
        </p:spPr>
      </p:pic>
      <p:sp>
        <p:nvSpPr>
          <p:cNvPr id="4" name="テキスト ボックス 5">
            <a:extLst>
              <a:ext uri="{FF2B5EF4-FFF2-40B4-BE49-F238E27FC236}">
                <a16:creationId xmlns:a16="http://schemas.microsoft.com/office/drawing/2014/main" id="{26731074-38D4-4A46-98E9-7DD177AF8822}"/>
              </a:ext>
            </a:extLst>
          </p:cNvPr>
          <p:cNvSpPr txBox="1"/>
          <p:nvPr/>
        </p:nvSpPr>
        <p:spPr>
          <a:xfrm>
            <a:off x="6951854" y="2868974"/>
            <a:ext cx="1837734" cy="923330"/>
          </a:xfrm>
          <a:prstGeom prst="rect">
            <a:avLst/>
          </a:prstGeom>
          <a:noFill/>
          <a:ln>
            <a:solidFill>
              <a:schemeClr val="tx1"/>
            </a:solidFill>
          </a:ln>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R="0" lvl="0" algn="l" defTabSz="914400" rtl="0" eaLnBrk="1" fontAlgn="auto" latinLnBrk="0" hangingPunct="1">
              <a:lnSpc>
                <a:spcPct val="100000"/>
              </a:lnSpc>
              <a:spcBef>
                <a:spcPts val="0"/>
              </a:spcBef>
              <a:spcAft>
                <a:spcPts val="0"/>
              </a:spcAft>
              <a:buClrTx/>
              <a:buSzTx/>
              <a:tabLst/>
              <a:defRPr/>
            </a:pPr>
            <a:r>
              <a:rPr kumimoji="1" lang="ja-JP" altLang="en-US"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赤：日射量</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(R)</a:t>
            </a:r>
          </a:p>
          <a:p>
            <a:pPr marR="0" lvl="0" algn="l" defTabSz="914400" rtl="0" eaLnBrk="1" fontAlgn="auto" latinLnBrk="0" hangingPunct="1">
              <a:lnSpc>
                <a:spcPct val="100000"/>
              </a:lnSpc>
              <a:spcBef>
                <a:spcPts val="0"/>
              </a:spcBef>
              <a:spcAft>
                <a:spcPts val="0"/>
              </a:spcAft>
              <a:buClrTx/>
              <a:buSzTx/>
              <a:tabLst/>
              <a:defRPr/>
            </a:pPr>
            <a:r>
              <a:rPr kumimoji="1" lang="ja-JP" altLang="en-US"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緑：気温</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(G)</a:t>
            </a:r>
            <a:br>
              <a:rPr kumimoji="1" lang="en-US" altLang="ja-JP"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br>
            <a:r>
              <a:rPr kumimoji="1" lang="ja-JP" altLang="en-US"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青：相対湿度</a:t>
            </a:r>
            <a:r>
              <a:rPr kumimoji="1" lang="en-US" altLang="ja-JP" sz="1800" b="0" i="0" u="none" strike="noStrike" kern="1200" cap="none" spc="0" normalizeH="0" baseline="0" noProof="0" dirty="0">
                <a:ln>
                  <a:noFill/>
                </a:ln>
                <a:solidFill>
                  <a:prstClr val="black">
                    <a:lumMod val="75000"/>
                    <a:lumOff val="25000"/>
                  </a:prstClr>
                </a:solidFill>
                <a:effectLst/>
                <a:uLnTx/>
                <a:uFillTx/>
                <a:latin typeface="UD デジタル 教科書体 NK-R" panose="02020400000000000000" pitchFamily="18" charset="-128"/>
                <a:ea typeface="UD デジタル 教科書体 NK-R" panose="02020400000000000000" pitchFamily="18" charset="-128"/>
              </a:rPr>
              <a:t>(B)</a:t>
            </a:r>
          </a:p>
        </p:txBody>
      </p:sp>
      <p:pic>
        <p:nvPicPr>
          <p:cNvPr id="5" name="図 4">
            <a:extLst>
              <a:ext uri="{FF2B5EF4-FFF2-40B4-BE49-F238E27FC236}">
                <a16:creationId xmlns:a16="http://schemas.microsoft.com/office/drawing/2014/main" id="{EEAE59D3-40F2-45BA-A9A2-641486DCF85D}"/>
              </a:ext>
            </a:extLst>
          </p:cNvPr>
          <p:cNvPicPr>
            <a:picLocks noChangeAspect="1"/>
          </p:cNvPicPr>
          <p:nvPr/>
        </p:nvPicPr>
        <p:blipFill rotWithShape="1">
          <a:blip r:embed="rId3"/>
          <a:srcRect r="80544" b="31802"/>
          <a:stretch/>
        </p:blipFill>
        <p:spPr>
          <a:xfrm>
            <a:off x="1289168" y="3061484"/>
            <a:ext cx="1008693" cy="894350"/>
          </a:xfrm>
          <a:prstGeom prst="rect">
            <a:avLst/>
          </a:prstGeom>
        </p:spPr>
      </p:pic>
      <p:sp>
        <p:nvSpPr>
          <p:cNvPr id="6" name="テキスト ボックス 15">
            <a:extLst>
              <a:ext uri="{FF2B5EF4-FFF2-40B4-BE49-F238E27FC236}">
                <a16:creationId xmlns:a16="http://schemas.microsoft.com/office/drawing/2014/main" id="{209BC7D9-8582-40D3-8BA9-6E6B1EF560B1}"/>
              </a:ext>
            </a:extLst>
          </p:cNvPr>
          <p:cNvSpPr txBox="1"/>
          <p:nvPr/>
        </p:nvSpPr>
        <p:spPr>
          <a:xfrm>
            <a:off x="148021" y="3355841"/>
            <a:ext cx="845103"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dirty="0"/>
              <a:t>CNN(L)</a:t>
            </a:r>
            <a:endParaRPr kumimoji="1" lang="ja-JP" altLang="en-US" dirty="0"/>
          </a:p>
        </p:txBody>
      </p:sp>
      <p:sp>
        <p:nvSpPr>
          <p:cNvPr id="7" name="テキスト ボックス 16">
            <a:extLst>
              <a:ext uri="{FF2B5EF4-FFF2-40B4-BE49-F238E27FC236}">
                <a16:creationId xmlns:a16="http://schemas.microsoft.com/office/drawing/2014/main" id="{012C90FF-2A46-4094-9FAC-8AB2C4AA290D}"/>
              </a:ext>
            </a:extLst>
          </p:cNvPr>
          <p:cNvSpPr txBox="1"/>
          <p:nvPr/>
        </p:nvSpPr>
        <p:spPr>
          <a:xfrm>
            <a:off x="0" y="4432694"/>
            <a:ext cx="1141146" cy="369332"/>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en-US" altLang="ja-JP" dirty="0"/>
              <a:t>CNN(RGB)</a:t>
            </a:r>
            <a:endParaRPr kumimoji="1" lang="ja-JP" altLang="en-US" dirty="0"/>
          </a:p>
        </p:txBody>
      </p:sp>
      <p:sp>
        <p:nvSpPr>
          <p:cNvPr id="8" name="テキスト ボックス 7">
            <a:extLst>
              <a:ext uri="{FF2B5EF4-FFF2-40B4-BE49-F238E27FC236}">
                <a16:creationId xmlns:a16="http://schemas.microsoft.com/office/drawing/2014/main" id="{E49A1154-5B88-4432-87EF-7A8D0F3CE0B6}"/>
              </a:ext>
            </a:extLst>
          </p:cNvPr>
          <p:cNvSpPr txBox="1"/>
          <p:nvPr/>
        </p:nvSpPr>
        <p:spPr>
          <a:xfrm>
            <a:off x="0" y="896303"/>
            <a:ext cx="8072399" cy="400110"/>
          </a:xfrm>
          <a:prstGeom prst="rect">
            <a:avLst/>
          </a:prstGeom>
          <a:noFill/>
        </p:spPr>
        <p:txBody>
          <a:bodyPr wrap="square">
            <a:spAutoFit/>
          </a:bodyPr>
          <a:lstStyle/>
          <a:p>
            <a:r>
              <a:rPr lang="ja-JP" altLang="en-US" sz="2000" u="sng"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説明変数を</a:t>
            </a:r>
            <a:r>
              <a:rPr lang="en-US" altLang="ja-JP" sz="2000" dirty="0">
                <a:solidFill>
                  <a:srgbClr val="FF0000"/>
                </a:solidFill>
                <a:latin typeface="UD デジタル 教科書体 NK-R" panose="02020400000000000000" pitchFamily="18" charset="-128"/>
                <a:ea typeface="UD デジタル 教科書体 NK-R" panose="02020400000000000000" pitchFamily="18" charset="-128"/>
              </a:rPr>
              <a:t>3</a:t>
            </a:r>
            <a:r>
              <a:rPr lang="ja-JP" altLang="en-US" sz="2000" dirty="0">
                <a:solidFill>
                  <a:srgbClr val="FF0000"/>
                </a:solidFill>
                <a:latin typeface="UD デジタル 教科書体 NK-R" panose="02020400000000000000" pitchFamily="18" charset="-128"/>
                <a:ea typeface="UD デジタル 教科書体 NK-R" panose="02020400000000000000" pitchFamily="18" charset="-128"/>
              </a:rPr>
              <a:t>要素</a:t>
            </a:r>
            <a:r>
              <a:rPr lang="ja-JP" altLang="en-US" sz="2000" u="sng"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（日射量・気温・相対湿度）にして画像に変換する場合</a:t>
            </a:r>
            <a:endParaRPr lang="ja-JP" altLang="en-US" sz="2000" u="sng" dirty="0"/>
          </a:p>
        </p:txBody>
      </p:sp>
      <p:sp>
        <p:nvSpPr>
          <p:cNvPr id="9" name="矢印: 右 8">
            <a:extLst>
              <a:ext uri="{FF2B5EF4-FFF2-40B4-BE49-F238E27FC236}">
                <a16:creationId xmlns:a16="http://schemas.microsoft.com/office/drawing/2014/main" id="{F467182A-F24F-4779-A81D-B4647771ABFA}"/>
              </a:ext>
            </a:extLst>
          </p:cNvPr>
          <p:cNvSpPr/>
          <p:nvPr/>
        </p:nvSpPr>
        <p:spPr>
          <a:xfrm>
            <a:off x="2416779" y="3369065"/>
            <a:ext cx="978408" cy="20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56B05C9-6E30-43BB-BE36-60E70D690EEE}"/>
              </a:ext>
            </a:extLst>
          </p:cNvPr>
          <p:cNvSpPr txBox="1"/>
          <p:nvPr/>
        </p:nvSpPr>
        <p:spPr>
          <a:xfrm>
            <a:off x="3514105" y="3178878"/>
            <a:ext cx="877078" cy="646331"/>
          </a:xfrm>
          <a:prstGeom prst="rect">
            <a:avLst/>
          </a:prstGeom>
          <a:noFill/>
          <a:ln>
            <a:solidFill>
              <a:schemeClr val="tx1"/>
            </a:solidFill>
          </a:ln>
        </p:spPr>
        <p:txBody>
          <a:bodyPr wrap="square" rtlCol="0">
            <a:spAutoFit/>
          </a:bodyPr>
          <a:lstStyle/>
          <a:p>
            <a:pPr algn="ctr"/>
            <a:r>
              <a:rPr kumimoji="1" lang="en-US" altLang="ja-JP" dirty="0"/>
              <a:t>CNN</a:t>
            </a:r>
            <a:r>
              <a:rPr kumimoji="1" lang="ja-JP" altLang="en-US" dirty="0"/>
              <a:t>　入力層</a:t>
            </a:r>
          </a:p>
        </p:txBody>
      </p:sp>
      <p:sp>
        <p:nvSpPr>
          <p:cNvPr id="11" name="テキスト ボックス 10">
            <a:extLst>
              <a:ext uri="{FF2B5EF4-FFF2-40B4-BE49-F238E27FC236}">
                <a16:creationId xmlns:a16="http://schemas.microsoft.com/office/drawing/2014/main" id="{5F0E8F25-2BC7-43AE-9417-33545EF5BC4A}"/>
              </a:ext>
            </a:extLst>
          </p:cNvPr>
          <p:cNvSpPr txBox="1"/>
          <p:nvPr/>
        </p:nvSpPr>
        <p:spPr>
          <a:xfrm>
            <a:off x="7496132" y="4260597"/>
            <a:ext cx="877078" cy="646331"/>
          </a:xfrm>
          <a:prstGeom prst="rect">
            <a:avLst/>
          </a:prstGeom>
          <a:noFill/>
          <a:ln>
            <a:solidFill>
              <a:schemeClr val="tx1"/>
            </a:solidFill>
          </a:ln>
        </p:spPr>
        <p:txBody>
          <a:bodyPr wrap="square" rtlCol="0">
            <a:spAutoFit/>
          </a:bodyPr>
          <a:lstStyle/>
          <a:p>
            <a:pPr algn="ctr"/>
            <a:r>
              <a:rPr kumimoji="1" lang="en-US" altLang="ja-JP" dirty="0"/>
              <a:t>CNN</a:t>
            </a:r>
            <a:r>
              <a:rPr kumimoji="1" lang="ja-JP" altLang="en-US" dirty="0"/>
              <a:t>　入力層</a:t>
            </a:r>
          </a:p>
        </p:txBody>
      </p:sp>
      <p:sp>
        <p:nvSpPr>
          <p:cNvPr id="12" name="矢印: 右 11">
            <a:extLst>
              <a:ext uri="{FF2B5EF4-FFF2-40B4-BE49-F238E27FC236}">
                <a16:creationId xmlns:a16="http://schemas.microsoft.com/office/drawing/2014/main" id="{3FF06A81-D7EE-4AD8-899B-6C7269124261}"/>
              </a:ext>
            </a:extLst>
          </p:cNvPr>
          <p:cNvSpPr/>
          <p:nvPr/>
        </p:nvSpPr>
        <p:spPr>
          <a:xfrm>
            <a:off x="6517724" y="4480878"/>
            <a:ext cx="978408" cy="205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7C3FD2C-85F7-4FCB-8A91-494635FB69B5}"/>
              </a:ext>
            </a:extLst>
          </p:cNvPr>
          <p:cNvSpPr/>
          <p:nvPr/>
        </p:nvSpPr>
        <p:spPr>
          <a:xfrm>
            <a:off x="60001" y="1586939"/>
            <a:ext cx="7532584" cy="1477328"/>
          </a:xfrm>
          <a:prstGeom prst="rect">
            <a:avLst/>
          </a:prstGeom>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342900" indent="-342900">
              <a:buAutoNum type="arabicPeriod"/>
            </a:pPr>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MSM</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データを取得し、下図のように並べ、予測対象区間を切り取る</a:t>
            </a:r>
            <a:endPar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2. </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要素ごとに正規化しグレースケール画像に変換する</a:t>
            </a:r>
            <a:endPar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3. 32×32pixel</a:t>
            </a:r>
            <a:r>
              <a:rPr lang="ja-JP" altLang="en-US" dirty="0">
                <a:solidFill>
                  <a:schemeClr val="bg2">
                    <a:lumMod val="90000"/>
                  </a:schemeClr>
                </a:solidFill>
                <a:latin typeface="UD デジタル 教科書体 NK-R" panose="02020400000000000000" pitchFamily="18" charset="-128"/>
                <a:ea typeface="UD デジタル 教科書体 NK-R" panose="02020400000000000000" pitchFamily="18" charset="-128"/>
              </a:rPr>
              <a:t>にリサイズする</a:t>
            </a:r>
            <a:endParaRPr lang="en-US" altLang="ja-JP" dirty="0">
              <a:solidFill>
                <a:schemeClr val="bg2">
                  <a:lumMod val="90000"/>
                </a:schemeClr>
              </a:solidFill>
              <a:latin typeface="UD デジタル 教科書体 NK-R" panose="02020400000000000000" pitchFamily="18" charset="-128"/>
              <a:ea typeface="UD デジタル 教科書体 NK-R" panose="02020400000000000000" pitchFamily="18" charset="-128"/>
            </a:endParaRPr>
          </a:p>
          <a:p>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4. </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説明変数を</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3</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要素にする場合、それぞれの要素を</a:t>
            </a:r>
            <a:r>
              <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RGB</a:t>
            </a:r>
            <a:r>
              <a:rPr lang="ja-JP" altLang="en-US"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rPr>
              <a:t>に当てはめ変換する</a:t>
            </a: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a:p>
            <a:pPr marL="342900" indent="-342900">
              <a:buAutoNum type="arabicPeriod"/>
            </a:pPr>
            <a:endParaRPr lang="en-US" altLang="ja-JP" dirty="0">
              <a:solidFill>
                <a:schemeClr val="tx1">
                  <a:lumMod val="75000"/>
                  <a:lumOff val="25000"/>
                </a:schemeClr>
              </a:solidFill>
              <a:latin typeface="UD デジタル 教科書体 NK-R" panose="02020400000000000000" pitchFamily="18" charset="-128"/>
              <a:ea typeface="UD デジタル 教科書体 NK-R" panose="02020400000000000000" pitchFamily="18" charset="-128"/>
            </a:endParaRPr>
          </a:p>
        </p:txBody>
      </p:sp>
      <p:sp>
        <p:nvSpPr>
          <p:cNvPr id="14" name="テキスト ボックス 13">
            <a:extLst>
              <a:ext uri="{FF2B5EF4-FFF2-40B4-BE49-F238E27FC236}">
                <a16:creationId xmlns:a16="http://schemas.microsoft.com/office/drawing/2014/main" id="{DE226D7D-750F-46ED-B27F-AB8D1A236C0E}"/>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引継ぎ内容②　</a:t>
            </a:r>
            <a:r>
              <a:rPr kumimoji="1" lang="en-US" altLang="ja-JP" sz="3600" dirty="0">
                <a:latin typeface="UD デジタル 教科書体 NK" panose="02020400000000000000" pitchFamily="18" charset="-128"/>
                <a:ea typeface="UD デジタル 教科書体 NK" panose="02020400000000000000" pitchFamily="18" charset="-128"/>
              </a:rPr>
              <a:t>CNN</a:t>
            </a:r>
            <a:r>
              <a:rPr kumimoji="1" lang="ja-JP" altLang="en-US" sz="3600" dirty="0">
                <a:latin typeface="UD デジタル 教科書体 NK" panose="02020400000000000000" pitchFamily="18" charset="-128"/>
                <a:ea typeface="UD デジタル 教科書体 NK" panose="02020400000000000000" pitchFamily="18" charset="-128"/>
              </a:rPr>
              <a:t>：画像認識による予測</a:t>
            </a:r>
          </a:p>
        </p:txBody>
      </p:sp>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A6C1313D-431F-4AD9-877D-481771EED820}"/>
                  </a:ext>
                </a:extLst>
              </p:cNvPr>
              <p:cNvGraphicFramePr>
                <a:graphicFrameLocks noGrp="1"/>
              </p:cNvGraphicFramePr>
              <p:nvPr>
                <p:extLst>
                  <p:ext uri="{D42A27DB-BD31-4B8C-83A1-F6EECF244321}">
                    <p14:modId xmlns:p14="http://schemas.microsoft.com/office/powerpoint/2010/main" val="20455092"/>
                  </p:ext>
                </p:extLst>
              </p:nvPr>
            </p:nvGraphicFramePr>
            <p:xfrm>
              <a:off x="1381925" y="5818379"/>
              <a:ext cx="5393690" cy="670560"/>
            </p:xfrm>
            <a:graphic>
              <a:graphicData uri="http://schemas.openxmlformats.org/drawingml/2006/table">
                <a:tbl>
                  <a:tblPr firstRow="1" firstCol="1" bandRow="1">
                    <a:tableStyleId>{5C22544A-7EE6-4342-B048-85BDC9FD1C3A}</a:tableStyleId>
                  </a:tblPr>
                  <a:tblGrid>
                    <a:gridCol w="1348105">
                      <a:extLst>
                        <a:ext uri="{9D8B030D-6E8A-4147-A177-3AD203B41FA5}">
                          <a16:colId xmlns:a16="http://schemas.microsoft.com/office/drawing/2014/main" val="1950993944"/>
                        </a:ext>
                      </a:extLst>
                    </a:gridCol>
                    <a:gridCol w="1348105">
                      <a:extLst>
                        <a:ext uri="{9D8B030D-6E8A-4147-A177-3AD203B41FA5}">
                          <a16:colId xmlns:a16="http://schemas.microsoft.com/office/drawing/2014/main" val="2167133703"/>
                        </a:ext>
                      </a:extLst>
                    </a:gridCol>
                    <a:gridCol w="1348740">
                      <a:extLst>
                        <a:ext uri="{9D8B030D-6E8A-4147-A177-3AD203B41FA5}">
                          <a16:colId xmlns:a16="http://schemas.microsoft.com/office/drawing/2014/main" val="640176784"/>
                        </a:ext>
                      </a:extLst>
                    </a:gridCol>
                    <a:gridCol w="1348740">
                      <a:extLst>
                        <a:ext uri="{9D8B030D-6E8A-4147-A177-3AD203B41FA5}">
                          <a16:colId xmlns:a16="http://schemas.microsoft.com/office/drawing/2014/main" val="2406531140"/>
                        </a:ext>
                      </a:extLst>
                    </a:gridCol>
                  </a:tblGrid>
                  <a:tr h="0">
                    <a:tc>
                      <a:txBody>
                        <a:bodyPr/>
                        <a:lstStyle/>
                        <a:p>
                          <a:pPr algn="ctr"/>
                          <a:r>
                            <a:rPr lang="en-US" sz="1100" kern="100">
                              <a:effectLst/>
                            </a:rPr>
                            <a:t> </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 </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Max</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Min</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687152501"/>
                      </a:ext>
                    </a:extLst>
                  </a:tr>
                  <a:tr h="0">
                    <a:tc>
                      <a:txBody>
                        <a:bodyPr/>
                        <a:lstStyle/>
                        <a:p>
                          <a:pPr algn="ctr"/>
                          <a:r>
                            <a:rPr lang="en-US" sz="1100" kern="100">
                              <a:effectLst/>
                            </a:rPr>
                            <a:t>R</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1100" kern="100">
                              <a:effectLst/>
                            </a:rPr>
                            <a:t>日射量 </a:t>
                          </a:r>
                          <a:r>
                            <a:rPr lang="en-US" sz="1100" kern="100">
                              <a:effectLst/>
                            </a:rPr>
                            <a:t>[Wh/</a:t>
                          </a:r>
                          <a14:m>
                            <m:oMath xmlns:m="http://schemas.openxmlformats.org/officeDocument/2006/math">
                              <m:sSup>
                                <m:sSupPr>
                                  <m:ctrlPr>
                                    <a:rPr lang="ja-JP" sz="1100" i="1" kern="100">
                                      <a:effectLst/>
                                      <a:latin typeface="Cambria Math" panose="02040503050406030204" pitchFamily="18" charset="0"/>
                                    </a:rPr>
                                  </m:ctrlPr>
                                </m:sSupPr>
                                <m:e>
                                  <m:r>
                                    <m:rPr>
                                      <m:sty m:val="p"/>
                                    </m:rPr>
                                    <a:rPr lang="en-US" sz="1100" kern="100">
                                      <a:effectLst/>
                                      <a:latin typeface="Cambria Math" panose="02040503050406030204" pitchFamily="18" charset="0"/>
                                    </a:rPr>
                                    <m:t>m</m:t>
                                  </m:r>
                                </m:e>
                                <m:sup>
                                  <m:r>
                                    <a:rPr lang="en-US" sz="1100" kern="100">
                                      <a:effectLst/>
                                      <a:latin typeface="Cambria Math" panose="02040503050406030204" pitchFamily="18" charset="0"/>
                                    </a:rPr>
                                    <m:t>2</m:t>
                                  </m:r>
                                </m:sup>
                              </m:sSup>
                            </m:oMath>
                          </a14:m>
                          <a:r>
                            <a:rPr lang="en-US" sz="1100" kern="100">
                              <a:effectLst/>
                            </a:rPr>
                            <a:t>]</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1300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67849842"/>
                      </a:ext>
                    </a:extLst>
                  </a:tr>
                  <a:tr h="0">
                    <a:tc>
                      <a:txBody>
                        <a:bodyPr/>
                        <a:lstStyle/>
                        <a:p>
                          <a:pPr algn="ctr"/>
                          <a:r>
                            <a:rPr lang="en-US" sz="1100" kern="100">
                              <a:effectLst/>
                            </a:rPr>
                            <a:t>G</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1100" kern="100">
                              <a:effectLst/>
                            </a:rPr>
                            <a:t>気温</a:t>
                          </a:r>
                          <a:r>
                            <a:rPr lang="en-US" sz="1100" kern="100">
                              <a:effectLst/>
                            </a:rPr>
                            <a:t> [K]</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311</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276</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9918751"/>
                      </a:ext>
                    </a:extLst>
                  </a:tr>
                  <a:tr h="0">
                    <a:tc>
                      <a:txBody>
                        <a:bodyPr/>
                        <a:lstStyle/>
                        <a:p>
                          <a:pPr algn="ctr"/>
                          <a:r>
                            <a:rPr lang="en-US" sz="1100" kern="100">
                              <a:effectLst/>
                            </a:rPr>
                            <a:t>B</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1100" kern="100">
                              <a:effectLst/>
                            </a:rPr>
                            <a:t>相対湿度 </a:t>
                          </a:r>
                          <a:r>
                            <a:rPr lang="en-US" sz="1100" kern="100">
                              <a:effectLst/>
                            </a:rPr>
                            <a:t>[%]</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100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dirty="0">
                              <a:effectLst/>
                            </a:rPr>
                            <a:t>0</a:t>
                          </a:r>
                          <a:endParaRPr lang="ja-JP" sz="11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64563164"/>
                      </a:ext>
                    </a:extLst>
                  </a:tr>
                </a:tbl>
              </a:graphicData>
            </a:graphic>
          </p:graphicFrame>
        </mc:Choice>
        <mc:Fallback xmlns="">
          <p:graphicFrame>
            <p:nvGraphicFramePr>
              <p:cNvPr id="15" name="表 14">
                <a:extLst>
                  <a:ext uri="{FF2B5EF4-FFF2-40B4-BE49-F238E27FC236}">
                    <a16:creationId xmlns:a16="http://schemas.microsoft.com/office/drawing/2014/main" id="{A6C1313D-431F-4AD9-877D-481771EED820}"/>
                  </a:ext>
                </a:extLst>
              </p:cNvPr>
              <p:cNvGraphicFramePr>
                <a:graphicFrameLocks noGrp="1"/>
              </p:cNvGraphicFramePr>
              <p:nvPr>
                <p:extLst>
                  <p:ext uri="{D42A27DB-BD31-4B8C-83A1-F6EECF244321}">
                    <p14:modId xmlns:p14="http://schemas.microsoft.com/office/powerpoint/2010/main" val="20455092"/>
                  </p:ext>
                </p:extLst>
              </p:nvPr>
            </p:nvGraphicFramePr>
            <p:xfrm>
              <a:off x="1381925" y="5818379"/>
              <a:ext cx="5393690" cy="674370"/>
            </p:xfrm>
            <a:graphic>
              <a:graphicData uri="http://schemas.openxmlformats.org/drawingml/2006/table">
                <a:tbl>
                  <a:tblPr firstRow="1" firstCol="1" bandRow="1">
                    <a:tableStyleId>{5C22544A-7EE6-4342-B048-85BDC9FD1C3A}</a:tableStyleId>
                  </a:tblPr>
                  <a:tblGrid>
                    <a:gridCol w="1348105">
                      <a:extLst>
                        <a:ext uri="{9D8B030D-6E8A-4147-A177-3AD203B41FA5}">
                          <a16:colId xmlns:a16="http://schemas.microsoft.com/office/drawing/2014/main" val="1950993944"/>
                        </a:ext>
                      </a:extLst>
                    </a:gridCol>
                    <a:gridCol w="1348105">
                      <a:extLst>
                        <a:ext uri="{9D8B030D-6E8A-4147-A177-3AD203B41FA5}">
                          <a16:colId xmlns:a16="http://schemas.microsoft.com/office/drawing/2014/main" val="2167133703"/>
                        </a:ext>
                      </a:extLst>
                    </a:gridCol>
                    <a:gridCol w="1348740">
                      <a:extLst>
                        <a:ext uri="{9D8B030D-6E8A-4147-A177-3AD203B41FA5}">
                          <a16:colId xmlns:a16="http://schemas.microsoft.com/office/drawing/2014/main" val="640176784"/>
                        </a:ext>
                      </a:extLst>
                    </a:gridCol>
                    <a:gridCol w="1348740">
                      <a:extLst>
                        <a:ext uri="{9D8B030D-6E8A-4147-A177-3AD203B41FA5}">
                          <a16:colId xmlns:a16="http://schemas.microsoft.com/office/drawing/2014/main" val="2406531140"/>
                        </a:ext>
                      </a:extLst>
                    </a:gridCol>
                  </a:tblGrid>
                  <a:tr h="167640">
                    <a:tc>
                      <a:txBody>
                        <a:bodyPr/>
                        <a:lstStyle/>
                        <a:p>
                          <a:pPr algn="ctr"/>
                          <a:r>
                            <a:rPr lang="en-US" sz="1100" kern="100">
                              <a:effectLst/>
                            </a:rPr>
                            <a:t> </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 </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Max</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Min</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687152501"/>
                      </a:ext>
                    </a:extLst>
                  </a:tr>
                  <a:tr h="171450">
                    <a:tc>
                      <a:txBody>
                        <a:bodyPr/>
                        <a:lstStyle/>
                        <a:p>
                          <a:pPr algn="ctr"/>
                          <a:r>
                            <a:rPr lang="en-US" sz="1100" kern="100">
                              <a:effectLst/>
                            </a:rPr>
                            <a:t>R</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endParaRPr lang="ja-JP"/>
                        </a:p>
                      </a:txBody>
                      <a:tcPr marL="68580" marR="68580" marT="0" marB="0">
                        <a:blipFill>
                          <a:blip r:embed="rId4"/>
                          <a:stretch>
                            <a:fillRect l="-100000" t="-128571" r="-201351" b="-246429"/>
                          </a:stretch>
                        </a:blipFill>
                      </a:tcPr>
                    </a:tc>
                    <a:tc>
                      <a:txBody>
                        <a:bodyPr/>
                        <a:lstStyle/>
                        <a:p>
                          <a:pPr algn="ctr"/>
                          <a:r>
                            <a:rPr lang="en-US" sz="1100" kern="100">
                              <a:effectLst/>
                            </a:rPr>
                            <a:t>1300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1567849842"/>
                      </a:ext>
                    </a:extLst>
                  </a:tr>
                  <a:tr h="167640">
                    <a:tc>
                      <a:txBody>
                        <a:bodyPr/>
                        <a:lstStyle/>
                        <a:p>
                          <a:pPr algn="ctr"/>
                          <a:r>
                            <a:rPr lang="en-US" sz="1100" kern="100">
                              <a:effectLst/>
                            </a:rPr>
                            <a:t>G</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1100" kern="100">
                              <a:effectLst/>
                            </a:rPr>
                            <a:t>気温</a:t>
                          </a:r>
                          <a:r>
                            <a:rPr lang="en-US" sz="1100" kern="100">
                              <a:effectLst/>
                            </a:rPr>
                            <a:t> [K]</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311</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276</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799918751"/>
                      </a:ext>
                    </a:extLst>
                  </a:tr>
                  <a:tr h="167640">
                    <a:tc>
                      <a:txBody>
                        <a:bodyPr/>
                        <a:lstStyle/>
                        <a:p>
                          <a:pPr algn="ctr"/>
                          <a:r>
                            <a:rPr lang="en-US" sz="1100" kern="100">
                              <a:effectLst/>
                            </a:rPr>
                            <a:t>B</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ja-JP" sz="1100" kern="100">
                              <a:effectLst/>
                            </a:rPr>
                            <a:t>相対湿度 </a:t>
                          </a:r>
                          <a:r>
                            <a:rPr lang="en-US" sz="1100" kern="100">
                              <a:effectLst/>
                            </a:rPr>
                            <a:t>[%]</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a:effectLst/>
                            </a:rPr>
                            <a:t>100</a:t>
                          </a:r>
                          <a:endParaRPr lang="ja-JP" sz="1100" kern="10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tc>
                      <a:txBody>
                        <a:bodyPr/>
                        <a:lstStyle/>
                        <a:p>
                          <a:pPr algn="ctr"/>
                          <a:r>
                            <a:rPr lang="en-US" sz="1100" kern="100" dirty="0">
                              <a:effectLst/>
                            </a:rPr>
                            <a:t>0</a:t>
                          </a:r>
                          <a:endParaRPr lang="ja-JP" sz="1100" kern="100" dirty="0">
                            <a:effectLst/>
                            <a:latin typeface="Times New Roman" panose="02020603050405020304" pitchFamily="18" charset="0"/>
                            <a:ea typeface="ＭＳ 明朝" panose="02020609040205080304" pitchFamily="17" charset="-128"/>
                            <a:cs typeface="Times New Roman" panose="02020603050405020304" pitchFamily="18" charset="0"/>
                          </a:endParaRPr>
                        </a:p>
                      </a:txBody>
                      <a:tcPr marL="68580" marR="68580" marT="0" marB="0"/>
                    </a:tc>
                    <a:extLst>
                      <a:ext uri="{0D108BD9-81ED-4DB2-BD59-A6C34878D82A}">
                        <a16:rowId xmlns:a16="http://schemas.microsoft.com/office/drawing/2014/main" val="2264563164"/>
                      </a:ext>
                    </a:extLst>
                  </a:tr>
                </a:tbl>
              </a:graphicData>
            </a:graphic>
          </p:graphicFrame>
        </mc:Fallback>
      </mc:AlternateContent>
      <p:sp>
        <p:nvSpPr>
          <p:cNvPr id="16" name="テキスト ボックス 15">
            <a:extLst>
              <a:ext uri="{FF2B5EF4-FFF2-40B4-BE49-F238E27FC236}">
                <a16:creationId xmlns:a16="http://schemas.microsoft.com/office/drawing/2014/main" id="{D430E985-C924-41CC-8249-27A98B3438F7}"/>
              </a:ext>
            </a:extLst>
          </p:cNvPr>
          <p:cNvSpPr txBox="1"/>
          <p:nvPr/>
        </p:nvSpPr>
        <p:spPr>
          <a:xfrm>
            <a:off x="2979125" y="5483023"/>
            <a:ext cx="2199289" cy="369332"/>
          </a:xfrm>
          <a:prstGeom prst="rect">
            <a:avLst/>
          </a:prstGeom>
          <a:noFill/>
        </p:spPr>
        <p:txBody>
          <a:bodyPr wrap="square" rtlCol="0">
            <a:spAutoFit/>
          </a:bodyPr>
          <a:lstStyle/>
          <a:p>
            <a:r>
              <a:rPr kumimoji="1" lang="ja-JP" altLang="en-US" dirty="0"/>
              <a:t>正規化に使用した値</a:t>
            </a:r>
          </a:p>
        </p:txBody>
      </p:sp>
    </p:spTree>
    <p:extLst>
      <p:ext uri="{BB962C8B-B14F-4D97-AF65-F5344CB8AC3E}">
        <p14:creationId xmlns:p14="http://schemas.microsoft.com/office/powerpoint/2010/main" val="2465864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8" name="コネクタ: カギ線 177">
            <a:extLst>
              <a:ext uri="{FF2B5EF4-FFF2-40B4-BE49-F238E27FC236}">
                <a16:creationId xmlns:a16="http://schemas.microsoft.com/office/drawing/2014/main" id="{B8B67966-F85F-4BD2-A965-A54D73F8DE78}"/>
              </a:ext>
            </a:extLst>
          </p:cNvPr>
          <p:cNvCxnSpPr>
            <a:cxnSpLocks/>
          </p:cNvCxnSpPr>
          <p:nvPr/>
        </p:nvCxnSpPr>
        <p:spPr>
          <a:xfrm flipV="1">
            <a:off x="1137004" y="3558518"/>
            <a:ext cx="5826512" cy="2726041"/>
          </a:xfrm>
          <a:prstGeom prst="bentConnector3">
            <a:avLst>
              <a:gd name="adj1" fmla="val 9989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0" name="コネクタ: カギ線 169">
            <a:extLst>
              <a:ext uri="{FF2B5EF4-FFF2-40B4-BE49-F238E27FC236}">
                <a16:creationId xmlns:a16="http://schemas.microsoft.com/office/drawing/2014/main" id="{B5A68B71-5495-4544-BE83-7F6E007736C5}"/>
              </a:ext>
            </a:extLst>
          </p:cNvPr>
          <p:cNvCxnSpPr>
            <a:cxnSpLocks/>
            <a:stCxn id="8" idx="3"/>
          </p:cNvCxnSpPr>
          <p:nvPr/>
        </p:nvCxnSpPr>
        <p:spPr>
          <a:xfrm flipV="1">
            <a:off x="1461479" y="3653922"/>
            <a:ext cx="4296529" cy="1908180"/>
          </a:xfrm>
          <a:prstGeom prst="bentConnector3">
            <a:avLst>
              <a:gd name="adj1" fmla="val 10020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コネクタ: カギ線 129">
            <a:extLst>
              <a:ext uri="{FF2B5EF4-FFF2-40B4-BE49-F238E27FC236}">
                <a16:creationId xmlns:a16="http://schemas.microsoft.com/office/drawing/2014/main" id="{2DF859A5-425E-40AD-8F74-228F3AF08C66}"/>
              </a:ext>
            </a:extLst>
          </p:cNvPr>
          <p:cNvCxnSpPr>
            <a:cxnSpLocks/>
            <a:stCxn id="10" idx="3"/>
          </p:cNvCxnSpPr>
          <p:nvPr/>
        </p:nvCxnSpPr>
        <p:spPr>
          <a:xfrm flipV="1">
            <a:off x="1661732" y="2665068"/>
            <a:ext cx="1326549" cy="208696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スライド番号プレースホルダー 1">
            <a:extLst>
              <a:ext uri="{FF2B5EF4-FFF2-40B4-BE49-F238E27FC236}">
                <a16:creationId xmlns:a16="http://schemas.microsoft.com/office/drawing/2014/main" id="{FF644BA9-C72F-4B06-8B2F-B9B2F406B14E}"/>
              </a:ext>
            </a:extLst>
          </p:cNvPr>
          <p:cNvSpPr>
            <a:spLocks noGrp="1"/>
          </p:cNvSpPr>
          <p:nvPr>
            <p:ph type="sldNum" sz="quarter" idx="12"/>
          </p:nvPr>
        </p:nvSpPr>
        <p:spPr/>
        <p:txBody>
          <a:bodyPr/>
          <a:lstStyle/>
          <a:p>
            <a:fld id="{1E203FCF-F1F4-420F-AF5B-6265842F8611}" type="slidenum">
              <a:rPr kumimoji="1" lang="ja-JP" altLang="en-US" smtClean="0"/>
              <a:t>8</a:t>
            </a:fld>
            <a:endParaRPr kumimoji="1" lang="ja-JP" altLang="en-US" dirty="0"/>
          </a:p>
        </p:txBody>
      </p:sp>
      <p:sp>
        <p:nvSpPr>
          <p:cNvPr id="5" name="テキスト ボックス 4">
            <a:extLst>
              <a:ext uri="{FF2B5EF4-FFF2-40B4-BE49-F238E27FC236}">
                <a16:creationId xmlns:a16="http://schemas.microsoft.com/office/drawing/2014/main" id="{ED88A7F5-2E96-49A5-B75C-797EC93AF8E7}"/>
              </a:ext>
            </a:extLst>
          </p:cNvPr>
          <p:cNvSpPr txBox="1"/>
          <p:nvPr/>
        </p:nvSpPr>
        <p:spPr>
          <a:xfrm>
            <a:off x="0" y="136524"/>
            <a:ext cx="9144000" cy="646331"/>
          </a:xfrm>
          <a:prstGeom prst="rect">
            <a:avLst/>
          </a:prstGeom>
          <a:noFill/>
        </p:spPr>
        <p:txBody>
          <a:bodyPr wrap="square" rtlCol="0">
            <a:spAutoFit/>
          </a:bodyPr>
          <a:lstStyle/>
          <a:p>
            <a:r>
              <a:rPr kumimoji="1" lang="ja-JP" altLang="en-US" sz="3600" dirty="0">
                <a:latin typeface="+mn-ea"/>
                <a:ea typeface="UD デジタル 教科書体 NK" panose="02020400000000000000" pitchFamily="18" charset="-128"/>
              </a:rPr>
              <a:t>４．</a:t>
            </a:r>
            <a:r>
              <a:rPr kumimoji="1" lang="ja-JP" altLang="en-US" sz="3600" dirty="0">
                <a:latin typeface="UD デジタル 教科書体 NK" panose="02020400000000000000" pitchFamily="18" charset="-128"/>
                <a:ea typeface="UD デジタル 教科書体 NK" panose="02020400000000000000" pitchFamily="18" charset="-128"/>
              </a:rPr>
              <a:t>引継ぎ内容②　</a:t>
            </a:r>
            <a:r>
              <a:rPr kumimoji="1" lang="en-US" altLang="ja-JP" sz="3600" dirty="0">
                <a:latin typeface="UD デジタル 教科書体 NK" panose="02020400000000000000" pitchFamily="18" charset="-128"/>
                <a:ea typeface="UD デジタル 教科書体 NK" panose="02020400000000000000" pitchFamily="18" charset="-128"/>
              </a:rPr>
              <a:t>CNN</a:t>
            </a:r>
            <a:r>
              <a:rPr kumimoji="1" lang="ja-JP" altLang="en-US" sz="3600" dirty="0">
                <a:latin typeface="UD デジタル 教科書体 NK" panose="02020400000000000000" pitchFamily="18" charset="-128"/>
                <a:ea typeface="UD デジタル 教科書体 NK" panose="02020400000000000000" pitchFamily="18" charset="-128"/>
              </a:rPr>
              <a:t>：画像認識による予測</a:t>
            </a:r>
          </a:p>
        </p:txBody>
      </p:sp>
      <p:sp>
        <p:nvSpPr>
          <p:cNvPr id="3" name="テキスト ボックス 2">
            <a:extLst>
              <a:ext uri="{FF2B5EF4-FFF2-40B4-BE49-F238E27FC236}">
                <a16:creationId xmlns:a16="http://schemas.microsoft.com/office/drawing/2014/main" id="{0E873FCD-F38C-49CA-81F3-11B12BBC5023}"/>
              </a:ext>
            </a:extLst>
          </p:cNvPr>
          <p:cNvSpPr txBox="1"/>
          <p:nvPr/>
        </p:nvSpPr>
        <p:spPr>
          <a:xfrm>
            <a:off x="0" y="908840"/>
            <a:ext cx="8166765" cy="461665"/>
          </a:xfrm>
          <a:prstGeom prst="rect">
            <a:avLst/>
          </a:prstGeom>
          <a:noFill/>
        </p:spPr>
        <p:txBody>
          <a:bodyPr wrap="square" rtlCol="0">
            <a:spAutoFit/>
          </a:bodyPr>
          <a:lstStyle/>
          <a:p>
            <a:r>
              <a:rPr kumimoji="1" lang="en-US" altLang="ja-JP" sz="2400" u="sng" dirty="0">
                <a:latin typeface="+mj-ea"/>
                <a:ea typeface="+mj-ea"/>
              </a:rPr>
              <a:t>CNN</a:t>
            </a:r>
            <a:r>
              <a:rPr kumimoji="1" lang="ja-JP" altLang="en-US" u="sng" dirty="0">
                <a:latin typeface="+mj-ea"/>
                <a:ea typeface="+mj-ea"/>
              </a:rPr>
              <a:t>（</a:t>
            </a:r>
            <a:r>
              <a:rPr lang="en-US" altLang="ja-JP" b="0" i="0" u="sng" dirty="0">
                <a:solidFill>
                  <a:srgbClr val="253947"/>
                </a:solidFill>
                <a:effectLst/>
                <a:latin typeface="+mj-ea"/>
                <a:ea typeface="+mj-ea"/>
              </a:rPr>
              <a:t>Convolutional Neural Network</a:t>
            </a:r>
            <a:r>
              <a:rPr kumimoji="1" lang="ja-JP" altLang="en-US" u="sng" dirty="0">
                <a:latin typeface="+mj-ea"/>
                <a:ea typeface="+mj-ea"/>
              </a:rPr>
              <a:t>）：　畳み込みニューラルネットワーク</a:t>
            </a:r>
          </a:p>
        </p:txBody>
      </p:sp>
      <p:sp>
        <p:nvSpPr>
          <p:cNvPr id="4" name="テキスト ボックス 3">
            <a:extLst>
              <a:ext uri="{FF2B5EF4-FFF2-40B4-BE49-F238E27FC236}">
                <a16:creationId xmlns:a16="http://schemas.microsoft.com/office/drawing/2014/main" id="{E8AA8411-0214-4091-884D-21406B690EC8}"/>
              </a:ext>
            </a:extLst>
          </p:cNvPr>
          <p:cNvSpPr txBox="1"/>
          <p:nvPr/>
        </p:nvSpPr>
        <p:spPr>
          <a:xfrm>
            <a:off x="0" y="1397041"/>
            <a:ext cx="6244493" cy="369332"/>
          </a:xfrm>
          <a:prstGeom prst="rect">
            <a:avLst/>
          </a:prstGeom>
          <a:noFill/>
        </p:spPr>
        <p:txBody>
          <a:bodyPr wrap="square" rtlCol="0">
            <a:spAutoFit/>
          </a:bodyPr>
          <a:lstStyle/>
          <a:p>
            <a:r>
              <a:rPr kumimoji="1" lang="ja-JP" altLang="en-US" dirty="0"/>
              <a:t>・</a:t>
            </a:r>
            <a:r>
              <a:rPr kumimoji="1" lang="ja-JP" altLang="en-US" u="sng" dirty="0"/>
              <a:t>画像認識</a:t>
            </a:r>
            <a:r>
              <a:rPr kumimoji="1" lang="ja-JP" altLang="en-US" dirty="0"/>
              <a:t>の分野で利用→</a:t>
            </a:r>
            <a:r>
              <a:rPr kumimoji="1" lang="ja-JP" altLang="en-US" dirty="0">
                <a:solidFill>
                  <a:srgbClr val="FF0000"/>
                </a:solidFill>
              </a:rPr>
              <a:t>二次元化した</a:t>
            </a:r>
            <a:r>
              <a:rPr kumimoji="1" lang="ja-JP" altLang="en-US" dirty="0"/>
              <a:t>時系列データの学習</a:t>
            </a:r>
            <a:endParaRPr kumimoji="1" lang="en-US" altLang="ja-JP" dirty="0"/>
          </a:p>
        </p:txBody>
      </p:sp>
      <p:sp>
        <p:nvSpPr>
          <p:cNvPr id="7" name="テキスト ボックス 6">
            <a:extLst>
              <a:ext uri="{FF2B5EF4-FFF2-40B4-BE49-F238E27FC236}">
                <a16:creationId xmlns:a16="http://schemas.microsoft.com/office/drawing/2014/main" id="{FAB1BAF8-B956-4D3C-99DD-7ADBD5768BD6}"/>
              </a:ext>
            </a:extLst>
          </p:cNvPr>
          <p:cNvSpPr txBox="1"/>
          <p:nvPr/>
        </p:nvSpPr>
        <p:spPr>
          <a:xfrm>
            <a:off x="9273" y="3549176"/>
            <a:ext cx="1430217" cy="369332"/>
          </a:xfrm>
          <a:prstGeom prst="rect">
            <a:avLst/>
          </a:prstGeom>
          <a:noFill/>
          <a:ln>
            <a:solidFill>
              <a:schemeClr val="tx1"/>
            </a:solidFill>
          </a:ln>
        </p:spPr>
        <p:txBody>
          <a:bodyPr wrap="square" rtlCol="0">
            <a:spAutoFit/>
          </a:bodyPr>
          <a:lstStyle/>
          <a:p>
            <a:r>
              <a:rPr kumimoji="1" lang="ja-JP" altLang="en-US" dirty="0"/>
              <a:t>・畳み込み層</a:t>
            </a:r>
            <a:endParaRPr kumimoji="1" lang="en-US" altLang="ja-JP" dirty="0"/>
          </a:p>
        </p:txBody>
      </p:sp>
      <p:sp>
        <p:nvSpPr>
          <p:cNvPr id="9" name="テキスト ボックス 8">
            <a:extLst>
              <a:ext uri="{FF2B5EF4-FFF2-40B4-BE49-F238E27FC236}">
                <a16:creationId xmlns:a16="http://schemas.microsoft.com/office/drawing/2014/main" id="{DD816FB6-AE30-4265-AD86-68D91FE13485}"/>
              </a:ext>
            </a:extLst>
          </p:cNvPr>
          <p:cNvSpPr txBox="1"/>
          <p:nvPr/>
        </p:nvSpPr>
        <p:spPr>
          <a:xfrm>
            <a:off x="255971" y="3931312"/>
            <a:ext cx="8725877" cy="646331"/>
          </a:xfrm>
          <a:prstGeom prst="rect">
            <a:avLst/>
          </a:prstGeom>
          <a:solidFill>
            <a:schemeClr val="bg1"/>
          </a:solidFill>
        </p:spPr>
        <p:txBody>
          <a:bodyPr wrap="square" rtlCol="0">
            <a:spAutoFit/>
          </a:bodyPr>
          <a:lstStyle/>
          <a:p>
            <a:r>
              <a:rPr kumimoji="1" lang="en-US" altLang="ja-JP" dirty="0"/>
              <a:t>CNN</a:t>
            </a:r>
            <a:r>
              <a:rPr kumimoji="1" lang="ja-JP" altLang="en-US" dirty="0"/>
              <a:t>が、画像から様々な要素で特徴づけをし、各要素のカーネル（フィルタ）を通して特徴を残した画像を抽出する。構造の項目は設計者が決定（カーネルサイズ、フィルタ数</a:t>
            </a:r>
            <a:r>
              <a:rPr kumimoji="1" lang="en-US" altLang="ja-JP" dirty="0"/>
              <a:t>etc.</a:t>
            </a:r>
            <a:r>
              <a:rPr kumimoji="1" lang="ja-JP" altLang="en-US" dirty="0"/>
              <a:t>）</a:t>
            </a:r>
            <a:endParaRPr kumimoji="1" lang="en-US" altLang="ja-JP" dirty="0"/>
          </a:p>
        </p:txBody>
      </p:sp>
      <p:sp>
        <p:nvSpPr>
          <p:cNvPr id="10" name="テキスト ボックス 9">
            <a:extLst>
              <a:ext uri="{FF2B5EF4-FFF2-40B4-BE49-F238E27FC236}">
                <a16:creationId xmlns:a16="http://schemas.microsoft.com/office/drawing/2014/main" id="{D1644D27-4E87-4944-AF2C-86292C6E455A}"/>
              </a:ext>
            </a:extLst>
          </p:cNvPr>
          <p:cNvSpPr txBox="1"/>
          <p:nvPr/>
        </p:nvSpPr>
        <p:spPr>
          <a:xfrm>
            <a:off x="28318" y="4567364"/>
            <a:ext cx="1633414" cy="369332"/>
          </a:xfrm>
          <a:prstGeom prst="rect">
            <a:avLst/>
          </a:prstGeom>
          <a:noFill/>
          <a:ln>
            <a:solidFill>
              <a:schemeClr val="tx1"/>
            </a:solidFill>
          </a:ln>
        </p:spPr>
        <p:txBody>
          <a:bodyPr wrap="square" rtlCol="0">
            <a:spAutoFit/>
          </a:bodyPr>
          <a:lstStyle/>
          <a:p>
            <a:r>
              <a:rPr kumimoji="1" lang="ja-JP" altLang="en-US" dirty="0"/>
              <a:t>・プーリング層</a:t>
            </a:r>
          </a:p>
        </p:txBody>
      </p:sp>
      <p:sp>
        <p:nvSpPr>
          <p:cNvPr id="11" name="テキスト ボックス 10">
            <a:extLst>
              <a:ext uri="{FF2B5EF4-FFF2-40B4-BE49-F238E27FC236}">
                <a16:creationId xmlns:a16="http://schemas.microsoft.com/office/drawing/2014/main" id="{CA5AFE3E-7303-457E-A062-94E51437BE35}"/>
              </a:ext>
            </a:extLst>
          </p:cNvPr>
          <p:cNvSpPr txBox="1"/>
          <p:nvPr/>
        </p:nvSpPr>
        <p:spPr>
          <a:xfrm>
            <a:off x="255971" y="4949500"/>
            <a:ext cx="8159751" cy="369332"/>
          </a:xfrm>
          <a:prstGeom prst="rect">
            <a:avLst/>
          </a:prstGeom>
          <a:solidFill>
            <a:schemeClr val="bg1"/>
          </a:solidFill>
        </p:spPr>
        <p:txBody>
          <a:bodyPr wrap="square" rtlCol="0">
            <a:spAutoFit/>
          </a:bodyPr>
          <a:lstStyle/>
          <a:p>
            <a:r>
              <a:rPr kumimoji="1" lang="ja-JP" altLang="en-US" dirty="0"/>
              <a:t>設計者が決めたルールで処理を行う。（プーリング方法、プーリングサイズ</a:t>
            </a:r>
            <a:r>
              <a:rPr kumimoji="1" lang="en-US" altLang="ja-JP" dirty="0"/>
              <a:t>etc.</a:t>
            </a:r>
            <a:r>
              <a:rPr kumimoji="1" lang="ja-JP" altLang="en-US" dirty="0"/>
              <a:t>）</a:t>
            </a:r>
          </a:p>
        </p:txBody>
      </p:sp>
      <p:sp>
        <p:nvSpPr>
          <p:cNvPr id="8" name="テキスト ボックス 7">
            <a:extLst>
              <a:ext uri="{FF2B5EF4-FFF2-40B4-BE49-F238E27FC236}">
                <a16:creationId xmlns:a16="http://schemas.microsoft.com/office/drawing/2014/main" id="{9E27B215-1672-4C42-8526-B624804B8BEE}"/>
              </a:ext>
            </a:extLst>
          </p:cNvPr>
          <p:cNvSpPr txBox="1"/>
          <p:nvPr/>
        </p:nvSpPr>
        <p:spPr>
          <a:xfrm>
            <a:off x="31262" y="5377436"/>
            <a:ext cx="1430217" cy="369332"/>
          </a:xfrm>
          <a:prstGeom prst="rect">
            <a:avLst/>
          </a:prstGeom>
          <a:noFill/>
          <a:ln>
            <a:solidFill>
              <a:schemeClr val="tx1"/>
            </a:solidFill>
          </a:ln>
        </p:spPr>
        <p:txBody>
          <a:bodyPr wrap="square" rtlCol="0">
            <a:spAutoFit/>
          </a:bodyPr>
          <a:lstStyle/>
          <a:p>
            <a:r>
              <a:rPr kumimoji="1" lang="ja-JP" altLang="en-US" dirty="0"/>
              <a:t>・</a:t>
            </a:r>
            <a:r>
              <a:rPr kumimoji="1" lang="en-US" altLang="ja-JP" dirty="0"/>
              <a:t>Flatten</a:t>
            </a:r>
            <a:r>
              <a:rPr kumimoji="1" lang="ja-JP" altLang="en-US" dirty="0"/>
              <a:t>層</a:t>
            </a:r>
          </a:p>
        </p:txBody>
      </p:sp>
      <p:sp>
        <p:nvSpPr>
          <p:cNvPr id="12" name="テキスト ボックス 11">
            <a:extLst>
              <a:ext uri="{FF2B5EF4-FFF2-40B4-BE49-F238E27FC236}">
                <a16:creationId xmlns:a16="http://schemas.microsoft.com/office/drawing/2014/main" id="{1C150C73-62B9-4445-8C67-E64EDBD81821}"/>
              </a:ext>
            </a:extLst>
          </p:cNvPr>
          <p:cNvSpPr txBox="1"/>
          <p:nvPr/>
        </p:nvSpPr>
        <p:spPr>
          <a:xfrm>
            <a:off x="255971" y="5767929"/>
            <a:ext cx="7434367" cy="369332"/>
          </a:xfrm>
          <a:prstGeom prst="rect">
            <a:avLst/>
          </a:prstGeom>
          <a:solidFill>
            <a:schemeClr val="bg1"/>
          </a:solidFill>
        </p:spPr>
        <p:txBody>
          <a:bodyPr wrap="square" rtlCol="0">
            <a:spAutoFit/>
          </a:bodyPr>
          <a:lstStyle/>
          <a:p>
            <a:r>
              <a:rPr kumimoji="1" lang="ja-JP" altLang="en-US" dirty="0"/>
              <a:t>畳み込み・プーリングで抽出された画像のデータをすべて１列に並べる。</a:t>
            </a:r>
          </a:p>
        </p:txBody>
      </p:sp>
      <p:sp>
        <p:nvSpPr>
          <p:cNvPr id="13" name="テキスト ボックス 12">
            <a:extLst>
              <a:ext uri="{FF2B5EF4-FFF2-40B4-BE49-F238E27FC236}">
                <a16:creationId xmlns:a16="http://schemas.microsoft.com/office/drawing/2014/main" id="{5C7C519A-4472-40A4-AAD6-658B239A554B}"/>
              </a:ext>
            </a:extLst>
          </p:cNvPr>
          <p:cNvSpPr txBox="1"/>
          <p:nvPr/>
        </p:nvSpPr>
        <p:spPr>
          <a:xfrm>
            <a:off x="1082642" y="6293826"/>
            <a:ext cx="7627644" cy="369332"/>
          </a:xfrm>
          <a:prstGeom prst="rect">
            <a:avLst/>
          </a:prstGeom>
          <a:noFill/>
        </p:spPr>
        <p:txBody>
          <a:bodyPr wrap="square" rtlCol="0">
            <a:spAutoFit/>
          </a:bodyPr>
          <a:lstStyle/>
          <a:p>
            <a:r>
              <a:rPr kumimoji="1" lang="ja-JP" altLang="en-US" dirty="0"/>
              <a:t>で抽象化された特徴を判断材料にし、出力層で最終的に</a:t>
            </a:r>
            <a:r>
              <a:rPr kumimoji="1" lang="ja-JP" altLang="en-US" dirty="0">
                <a:solidFill>
                  <a:srgbClr val="FF0000"/>
                </a:solidFill>
              </a:rPr>
              <a:t>分類・回帰（数値化）</a:t>
            </a:r>
          </a:p>
        </p:txBody>
      </p:sp>
      <p:pic>
        <p:nvPicPr>
          <p:cNvPr id="17" name="図 16">
            <a:extLst>
              <a:ext uri="{FF2B5EF4-FFF2-40B4-BE49-F238E27FC236}">
                <a16:creationId xmlns:a16="http://schemas.microsoft.com/office/drawing/2014/main" id="{5D496314-507C-4A08-A084-6F03D0311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94" y="1830029"/>
            <a:ext cx="864000" cy="864000"/>
          </a:xfrm>
          <a:prstGeom prst="rect">
            <a:avLst/>
          </a:prstGeom>
        </p:spPr>
      </p:pic>
      <p:sp>
        <p:nvSpPr>
          <p:cNvPr id="23" name="正方形/長方形 22">
            <a:extLst>
              <a:ext uri="{FF2B5EF4-FFF2-40B4-BE49-F238E27FC236}">
                <a16:creationId xmlns:a16="http://schemas.microsoft.com/office/drawing/2014/main" id="{4C8EEEA8-C2E1-46E7-8569-56DA1660B626}"/>
              </a:ext>
            </a:extLst>
          </p:cNvPr>
          <p:cNvSpPr/>
          <p:nvPr/>
        </p:nvSpPr>
        <p:spPr>
          <a:xfrm>
            <a:off x="255971" y="2188308"/>
            <a:ext cx="168302" cy="178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B28C3F6C-6E87-4781-9DC0-0E8E7F6C580D}"/>
              </a:ext>
            </a:extLst>
          </p:cNvPr>
          <p:cNvSpPr/>
          <p:nvPr/>
        </p:nvSpPr>
        <p:spPr>
          <a:xfrm>
            <a:off x="1857314" y="1770975"/>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39D65F42-757C-4586-84B5-4BAEF5417313}"/>
              </a:ext>
            </a:extLst>
          </p:cNvPr>
          <p:cNvSpPr/>
          <p:nvPr/>
        </p:nvSpPr>
        <p:spPr>
          <a:xfrm>
            <a:off x="1775114" y="1814468"/>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BAD2B65-25C1-4DBB-8150-D1E712DCC9C2}"/>
              </a:ext>
            </a:extLst>
          </p:cNvPr>
          <p:cNvSpPr/>
          <p:nvPr/>
        </p:nvSpPr>
        <p:spPr>
          <a:xfrm>
            <a:off x="1664676" y="1892122"/>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8F5A587-266E-4072-BF86-E3121040EDC6}"/>
              </a:ext>
            </a:extLst>
          </p:cNvPr>
          <p:cNvSpPr/>
          <p:nvPr/>
        </p:nvSpPr>
        <p:spPr>
          <a:xfrm>
            <a:off x="1530627" y="1974966"/>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C45F3BA-A20F-446C-8661-D45AA501DD08}"/>
              </a:ext>
            </a:extLst>
          </p:cNvPr>
          <p:cNvSpPr/>
          <p:nvPr/>
        </p:nvSpPr>
        <p:spPr>
          <a:xfrm>
            <a:off x="1664676" y="2348107"/>
            <a:ext cx="108465" cy="1195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コネクタ 19">
            <a:extLst>
              <a:ext uri="{FF2B5EF4-FFF2-40B4-BE49-F238E27FC236}">
                <a16:creationId xmlns:a16="http://schemas.microsoft.com/office/drawing/2014/main" id="{1FBFFA01-3BC4-49E5-828B-003698CCFAE7}"/>
              </a:ext>
            </a:extLst>
          </p:cNvPr>
          <p:cNvCxnSpPr>
            <a:cxnSpLocks/>
            <a:endCxn id="27" idx="2"/>
          </p:cNvCxnSpPr>
          <p:nvPr/>
        </p:nvCxnSpPr>
        <p:spPr>
          <a:xfrm>
            <a:off x="383577" y="2377593"/>
            <a:ext cx="1335332" cy="90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B622839-974A-455A-920E-E5EA6302ADD7}"/>
              </a:ext>
            </a:extLst>
          </p:cNvPr>
          <p:cNvCxnSpPr>
            <a:cxnSpLocks/>
            <a:endCxn id="27" idx="0"/>
          </p:cNvCxnSpPr>
          <p:nvPr/>
        </p:nvCxnSpPr>
        <p:spPr>
          <a:xfrm>
            <a:off x="383577" y="2184675"/>
            <a:ext cx="1335332" cy="163432"/>
          </a:xfrm>
          <a:prstGeom prst="line">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8D9AFBE3-7D97-4709-8075-2F094196955F}"/>
              </a:ext>
            </a:extLst>
          </p:cNvPr>
          <p:cNvSpPr txBox="1"/>
          <p:nvPr/>
        </p:nvSpPr>
        <p:spPr>
          <a:xfrm>
            <a:off x="1664676" y="2911974"/>
            <a:ext cx="1029693" cy="276999"/>
          </a:xfrm>
          <a:prstGeom prst="rect">
            <a:avLst/>
          </a:prstGeom>
          <a:noFill/>
        </p:spPr>
        <p:txBody>
          <a:bodyPr wrap="square" rtlCol="0">
            <a:spAutoFit/>
          </a:bodyPr>
          <a:lstStyle/>
          <a:p>
            <a:r>
              <a:rPr kumimoji="1" lang="ja-JP" altLang="en-US" sz="1200" dirty="0"/>
              <a:t>カーネル</a:t>
            </a:r>
          </a:p>
        </p:txBody>
      </p:sp>
      <p:sp>
        <p:nvSpPr>
          <p:cNvPr id="35" name="テキスト ボックス 34">
            <a:extLst>
              <a:ext uri="{FF2B5EF4-FFF2-40B4-BE49-F238E27FC236}">
                <a16:creationId xmlns:a16="http://schemas.microsoft.com/office/drawing/2014/main" id="{13581464-699E-4FE7-AD41-348BBC8A9043}"/>
              </a:ext>
            </a:extLst>
          </p:cNvPr>
          <p:cNvSpPr txBox="1"/>
          <p:nvPr/>
        </p:nvSpPr>
        <p:spPr>
          <a:xfrm>
            <a:off x="354738" y="2717612"/>
            <a:ext cx="539188" cy="276999"/>
          </a:xfrm>
          <a:prstGeom prst="rect">
            <a:avLst/>
          </a:prstGeom>
          <a:noFill/>
        </p:spPr>
        <p:txBody>
          <a:bodyPr wrap="square" rtlCol="0">
            <a:spAutoFit/>
          </a:bodyPr>
          <a:lstStyle/>
          <a:p>
            <a:r>
              <a:rPr kumimoji="1" lang="ja-JP" altLang="en-US" sz="1200" dirty="0"/>
              <a:t>入力</a:t>
            </a:r>
          </a:p>
        </p:txBody>
      </p:sp>
      <p:cxnSp>
        <p:nvCxnSpPr>
          <p:cNvPr id="37" name="直線矢印コネクタ 36">
            <a:extLst>
              <a:ext uri="{FF2B5EF4-FFF2-40B4-BE49-F238E27FC236}">
                <a16:creationId xmlns:a16="http://schemas.microsoft.com/office/drawing/2014/main" id="{053EF2DB-4371-4F5B-BEA7-555ECC36B056}"/>
              </a:ext>
            </a:extLst>
          </p:cNvPr>
          <p:cNvCxnSpPr>
            <a:cxnSpLocks/>
          </p:cNvCxnSpPr>
          <p:nvPr/>
        </p:nvCxnSpPr>
        <p:spPr>
          <a:xfrm flipH="1" flipV="1">
            <a:off x="1262450" y="2619621"/>
            <a:ext cx="21028" cy="871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08EEB7AF-6B90-486B-B42C-4173FF6AF81B}"/>
              </a:ext>
            </a:extLst>
          </p:cNvPr>
          <p:cNvSpPr/>
          <p:nvPr/>
        </p:nvSpPr>
        <p:spPr>
          <a:xfrm>
            <a:off x="2091842" y="2527512"/>
            <a:ext cx="168302" cy="1789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35A96D7A-2FF8-4BBA-BE9C-59444F5F0FB7}"/>
              </a:ext>
            </a:extLst>
          </p:cNvPr>
          <p:cNvSpPr/>
          <p:nvPr/>
        </p:nvSpPr>
        <p:spPr>
          <a:xfrm>
            <a:off x="3790290" y="1799057"/>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0A1F3E5E-4F79-4143-8BFE-20BA90B8B8E6}"/>
              </a:ext>
            </a:extLst>
          </p:cNvPr>
          <p:cNvSpPr/>
          <p:nvPr/>
        </p:nvSpPr>
        <p:spPr>
          <a:xfrm>
            <a:off x="3708090" y="1842550"/>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D480C45D-7687-4C22-96AD-EDB4F31721B1}"/>
              </a:ext>
            </a:extLst>
          </p:cNvPr>
          <p:cNvSpPr/>
          <p:nvPr/>
        </p:nvSpPr>
        <p:spPr>
          <a:xfrm>
            <a:off x="3597652" y="1920204"/>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5E775D66-12A1-40E2-A2B5-C89E619EDE71}"/>
              </a:ext>
            </a:extLst>
          </p:cNvPr>
          <p:cNvSpPr/>
          <p:nvPr/>
        </p:nvSpPr>
        <p:spPr>
          <a:xfrm>
            <a:off x="3463603" y="2003048"/>
            <a:ext cx="970060" cy="970677"/>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296FEB90-5416-497C-9CAB-752DB3B6F117}"/>
              </a:ext>
            </a:extLst>
          </p:cNvPr>
          <p:cNvSpPr/>
          <p:nvPr/>
        </p:nvSpPr>
        <p:spPr>
          <a:xfrm>
            <a:off x="4024817" y="2555594"/>
            <a:ext cx="207345" cy="2140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C3857E23-8CA7-4B09-B7C8-29B73C706BE8}"/>
              </a:ext>
            </a:extLst>
          </p:cNvPr>
          <p:cNvSpPr/>
          <p:nvPr/>
        </p:nvSpPr>
        <p:spPr>
          <a:xfrm flipH="1" flipV="1">
            <a:off x="3547722" y="2279265"/>
            <a:ext cx="96424" cy="1105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コネクタ 42">
            <a:extLst>
              <a:ext uri="{FF2B5EF4-FFF2-40B4-BE49-F238E27FC236}">
                <a16:creationId xmlns:a16="http://schemas.microsoft.com/office/drawing/2014/main" id="{0F35D719-9320-4160-AF71-58E794913639}"/>
              </a:ext>
            </a:extLst>
          </p:cNvPr>
          <p:cNvCxnSpPr>
            <a:cxnSpLocks/>
            <a:endCxn id="48" idx="0"/>
          </p:cNvCxnSpPr>
          <p:nvPr/>
        </p:nvCxnSpPr>
        <p:spPr>
          <a:xfrm flipV="1">
            <a:off x="2192447" y="2389767"/>
            <a:ext cx="1403487" cy="324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33175297-B33F-443F-AF24-E8CB76336EA0}"/>
              </a:ext>
            </a:extLst>
          </p:cNvPr>
          <p:cNvCxnSpPr>
            <a:cxnSpLocks/>
            <a:stCxn id="38" idx="0"/>
          </p:cNvCxnSpPr>
          <p:nvPr/>
        </p:nvCxnSpPr>
        <p:spPr>
          <a:xfrm flipV="1">
            <a:off x="2175993" y="2322857"/>
            <a:ext cx="1362419" cy="204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E6005D51-5C12-490F-B93E-014E19C6656E}"/>
              </a:ext>
            </a:extLst>
          </p:cNvPr>
          <p:cNvCxnSpPr>
            <a:cxnSpLocks/>
          </p:cNvCxnSpPr>
          <p:nvPr/>
        </p:nvCxnSpPr>
        <p:spPr>
          <a:xfrm flipV="1">
            <a:off x="4232162" y="2584888"/>
            <a:ext cx="1322050" cy="197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C1D60347-7C7D-407C-9B09-1C1767DCF1E8}"/>
              </a:ext>
            </a:extLst>
          </p:cNvPr>
          <p:cNvCxnSpPr>
            <a:cxnSpLocks/>
          </p:cNvCxnSpPr>
          <p:nvPr/>
        </p:nvCxnSpPr>
        <p:spPr>
          <a:xfrm flipV="1">
            <a:off x="4232162" y="2505407"/>
            <a:ext cx="1299692" cy="72445"/>
          </a:xfrm>
          <a:prstGeom prst="line">
            <a:avLst/>
          </a:prstGeom>
        </p:spPr>
        <p:style>
          <a:lnRef idx="1">
            <a:schemeClr val="accent1"/>
          </a:lnRef>
          <a:fillRef idx="0">
            <a:schemeClr val="accent1"/>
          </a:fillRef>
          <a:effectRef idx="0">
            <a:schemeClr val="accent1"/>
          </a:effectRef>
          <a:fontRef idx="minor">
            <a:schemeClr val="tx1"/>
          </a:fontRef>
        </p:style>
      </p:cxnSp>
      <p:sp>
        <p:nvSpPr>
          <p:cNvPr id="62" name="フリーフォーム: 図形 61">
            <a:extLst>
              <a:ext uri="{FF2B5EF4-FFF2-40B4-BE49-F238E27FC236}">
                <a16:creationId xmlns:a16="http://schemas.microsoft.com/office/drawing/2014/main" id="{D9B5F865-FE27-4FF7-9266-0DD01F2DE456}"/>
              </a:ext>
            </a:extLst>
          </p:cNvPr>
          <p:cNvSpPr/>
          <p:nvPr/>
        </p:nvSpPr>
        <p:spPr>
          <a:xfrm>
            <a:off x="5514814" y="1791087"/>
            <a:ext cx="116942" cy="155544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フリーフォーム: 図形 62">
            <a:extLst>
              <a:ext uri="{FF2B5EF4-FFF2-40B4-BE49-F238E27FC236}">
                <a16:creationId xmlns:a16="http://schemas.microsoft.com/office/drawing/2014/main" id="{6D2836A6-EF58-48C3-BBB8-0D8883EC44F7}"/>
              </a:ext>
            </a:extLst>
          </p:cNvPr>
          <p:cNvSpPr/>
          <p:nvPr/>
        </p:nvSpPr>
        <p:spPr>
          <a:xfrm>
            <a:off x="5641066" y="1803142"/>
            <a:ext cx="116942" cy="1555441"/>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4" name="直線矢印コネクタ 63">
            <a:extLst>
              <a:ext uri="{FF2B5EF4-FFF2-40B4-BE49-F238E27FC236}">
                <a16:creationId xmlns:a16="http://schemas.microsoft.com/office/drawing/2014/main" id="{3728D867-B625-486B-94A9-F850F0F8CF39}"/>
              </a:ext>
            </a:extLst>
          </p:cNvPr>
          <p:cNvCxnSpPr>
            <a:cxnSpLocks/>
          </p:cNvCxnSpPr>
          <p:nvPr/>
        </p:nvCxnSpPr>
        <p:spPr>
          <a:xfrm>
            <a:off x="5762763" y="2590938"/>
            <a:ext cx="374800" cy="73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3D476ECE-B64F-4D39-8DE6-25A6AA45DEF4}"/>
              </a:ext>
            </a:extLst>
          </p:cNvPr>
          <p:cNvSpPr/>
          <p:nvPr/>
        </p:nvSpPr>
        <p:spPr>
          <a:xfrm>
            <a:off x="6220389" y="160377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B4F3C5C0-D2AD-4CD2-9F58-D0FCE5F478A9}"/>
              </a:ext>
            </a:extLst>
          </p:cNvPr>
          <p:cNvSpPr/>
          <p:nvPr/>
        </p:nvSpPr>
        <p:spPr>
          <a:xfrm>
            <a:off x="6220389" y="1699644"/>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6B1ED8D0-9439-44D3-8FC0-6A104E243AF5}"/>
              </a:ext>
            </a:extLst>
          </p:cNvPr>
          <p:cNvSpPr/>
          <p:nvPr/>
        </p:nvSpPr>
        <p:spPr>
          <a:xfrm>
            <a:off x="6220389" y="179789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43FAB33E-7EB4-405D-82C2-D02D70CF9256}"/>
              </a:ext>
            </a:extLst>
          </p:cNvPr>
          <p:cNvSpPr/>
          <p:nvPr/>
        </p:nvSpPr>
        <p:spPr>
          <a:xfrm>
            <a:off x="6220389" y="1896140"/>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1376B112-4C77-4CB5-B1D6-C4986BC0D304}"/>
              </a:ext>
            </a:extLst>
          </p:cNvPr>
          <p:cNvSpPr/>
          <p:nvPr/>
        </p:nvSpPr>
        <p:spPr>
          <a:xfrm>
            <a:off x="6220389" y="198243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BC69523A-9DAF-41E1-9A49-DBB6C18D9015}"/>
              </a:ext>
            </a:extLst>
          </p:cNvPr>
          <p:cNvSpPr/>
          <p:nvPr/>
        </p:nvSpPr>
        <p:spPr>
          <a:xfrm>
            <a:off x="6220389" y="207324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7C766D92-856B-4820-A1D9-30097ECDCCBA}"/>
              </a:ext>
            </a:extLst>
          </p:cNvPr>
          <p:cNvSpPr/>
          <p:nvPr/>
        </p:nvSpPr>
        <p:spPr>
          <a:xfrm>
            <a:off x="6220389" y="2167224"/>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5F0861D5-B9D8-464F-80D4-BAD6CAD571E2}"/>
              </a:ext>
            </a:extLst>
          </p:cNvPr>
          <p:cNvSpPr/>
          <p:nvPr/>
        </p:nvSpPr>
        <p:spPr>
          <a:xfrm>
            <a:off x="6220389" y="226464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58DA842-98EF-48D7-B4CF-CC4FE4DC5935}"/>
              </a:ext>
            </a:extLst>
          </p:cNvPr>
          <p:cNvSpPr/>
          <p:nvPr/>
        </p:nvSpPr>
        <p:spPr>
          <a:xfrm>
            <a:off x="6220389" y="2364820"/>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CDD0B960-66D8-4C73-839E-1F1F07E1F65F}"/>
              </a:ext>
            </a:extLst>
          </p:cNvPr>
          <p:cNvSpPr/>
          <p:nvPr/>
        </p:nvSpPr>
        <p:spPr>
          <a:xfrm>
            <a:off x="6220389" y="246411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0114BDCE-F355-42B5-AD32-EE347D0F91A0}"/>
              </a:ext>
            </a:extLst>
          </p:cNvPr>
          <p:cNvSpPr/>
          <p:nvPr/>
        </p:nvSpPr>
        <p:spPr>
          <a:xfrm>
            <a:off x="6220389" y="255048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8276BF6-16AB-4C8D-A900-E1987F182BDF}"/>
              </a:ext>
            </a:extLst>
          </p:cNvPr>
          <p:cNvSpPr/>
          <p:nvPr/>
        </p:nvSpPr>
        <p:spPr>
          <a:xfrm>
            <a:off x="6220389" y="263277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5C960679-DCCD-46CC-AFF4-1D25B387B017}"/>
              </a:ext>
            </a:extLst>
          </p:cNvPr>
          <p:cNvSpPr/>
          <p:nvPr/>
        </p:nvSpPr>
        <p:spPr>
          <a:xfrm>
            <a:off x="6220389" y="2730190"/>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3F35E9F5-0C85-48C7-A4A3-27D3042072C4}"/>
              </a:ext>
            </a:extLst>
          </p:cNvPr>
          <p:cNvSpPr/>
          <p:nvPr/>
        </p:nvSpPr>
        <p:spPr>
          <a:xfrm>
            <a:off x="6220389" y="283036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750F6077-BF16-4D44-A26F-B5B1C67A02FC}"/>
              </a:ext>
            </a:extLst>
          </p:cNvPr>
          <p:cNvSpPr/>
          <p:nvPr/>
        </p:nvSpPr>
        <p:spPr>
          <a:xfrm>
            <a:off x="6220389" y="2929660"/>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956C7251-454D-4015-96B5-665ABCC702CE}"/>
              </a:ext>
            </a:extLst>
          </p:cNvPr>
          <p:cNvSpPr/>
          <p:nvPr/>
        </p:nvSpPr>
        <p:spPr>
          <a:xfrm>
            <a:off x="6220386" y="320721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図形 116">
            <a:extLst>
              <a:ext uri="{FF2B5EF4-FFF2-40B4-BE49-F238E27FC236}">
                <a16:creationId xmlns:a16="http://schemas.microsoft.com/office/drawing/2014/main" id="{DA90B774-AE62-4E99-AE6D-E347B5857CE9}"/>
              </a:ext>
            </a:extLst>
          </p:cNvPr>
          <p:cNvSpPr/>
          <p:nvPr/>
        </p:nvSpPr>
        <p:spPr>
          <a:xfrm rot="5400000">
            <a:off x="6241934" y="3072694"/>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フリーフォーム: 図形 117">
            <a:extLst>
              <a:ext uri="{FF2B5EF4-FFF2-40B4-BE49-F238E27FC236}">
                <a16:creationId xmlns:a16="http://schemas.microsoft.com/office/drawing/2014/main" id="{DE7EFDFE-9E48-498A-A7EE-5E8DE34A221B}"/>
              </a:ext>
            </a:extLst>
          </p:cNvPr>
          <p:cNvSpPr/>
          <p:nvPr/>
        </p:nvSpPr>
        <p:spPr>
          <a:xfrm rot="5400000">
            <a:off x="6241933" y="3052601"/>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フリーフォーム: 図形 118">
            <a:extLst>
              <a:ext uri="{FF2B5EF4-FFF2-40B4-BE49-F238E27FC236}">
                <a16:creationId xmlns:a16="http://schemas.microsoft.com/office/drawing/2014/main" id="{4F5712ED-448A-4823-A5C4-B0DABCDA67BD}"/>
              </a:ext>
            </a:extLst>
          </p:cNvPr>
          <p:cNvSpPr/>
          <p:nvPr/>
        </p:nvSpPr>
        <p:spPr>
          <a:xfrm rot="5400000">
            <a:off x="6241935" y="1353928"/>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図形 119">
            <a:extLst>
              <a:ext uri="{FF2B5EF4-FFF2-40B4-BE49-F238E27FC236}">
                <a16:creationId xmlns:a16="http://schemas.microsoft.com/office/drawing/2014/main" id="{28DA64E6-D946-4E47-97F7-0A4A2674D6FE}"/>
              </a:ext>
            </a:extLst>
          </p:cNvPr>
          <p:cNvSpPr/>
          <p:nvPr/>
        </p:nvSpPr>
        <p:spPr>
          <a:xfrm rot="5400000">
            <a:off x="6241934" y="1333835"/>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2E72E907-CAD1-4C7C-A27A-1408EF461385}"/>
              </a:ext>
            </a:extLst>
          </p:cNvPr>
          <p:cNvSpPr/>
          <p:nvPr/>
        </p:nvSpPr>
        <p:spPr>
          <a:xfrm>
            <a:off x="6220386" y="335826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194AC343-62C8-4BEE-A79D-0B418D0EF071}"/>
              </a:ext>
            </a:extLst>
          </p:cNvPr>
          <p:cNvSpPr/>
          <p:nvPr/>
        </p:nvSpPr>
        <p:spPr>
          <a:xfrm>
            <a:off x="6220386" y="344463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1B2A2E3E-68FE-4401-8C7C-21D3408198C9}"/>
              </a:ext>
            </a:extLst>
          </p:cNvPr>
          <p:cNvSpPr/>
          <p:nvPr/>
        </p:nvSpPr>
        <p:spPr>
          <a:xfrm>
            <a:off x="6220389" y="138505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77882BDE-3773-4364-9A0D-69C52160E2A7}"/>
              </a:ext>
            </a:extLst>
          </p:cNvPr>
          <p:cNvSpPr/>
          <p:nvPr/>
        </p:nvSpPr>
        <p:spPr>
          <a:xfrm>
            <a:off x="6220389" y="147142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a:extLst>
              <a:ext uri="{FF2B5EF4-FFF2-40B4-BE49-F238E27FC236}">
                <a16:creationId xmlns:a16="http://schemas.microsoft.com/office/drawing/2014/main" id="{9FBFB1AE-494F-4D4D-8F3F-43F0BF3163C0}"/>
              </a:ext>
            </a:extLst>
          </p:cNvPr>
          <p:cNvSpPr txBox="1"/>
          <p:nvPr/>
        </p:nvSpPr>
        <p:spPr>
          <a:xfrm>
            <a:off x="1445843" y="3072568"/>
            <a:ext cx="1422699" cy="369332"/>
          </a:xfrm>
          <a:prstGeom prst="rect">
            <a:avLst/>
          </a:prstGeom>
          <a:noFill/>
        </p:spPr>
        <p:txBody>
          <a:bodyPr wrap="square" rtlCol="0">
            <a:spAutoFit/>
          </a:bodyPr>
          <a:lstStyle/>
          <a:p>
            <a:r>
              <a:rPr kumimoji="1" lang="en-US" altLang="ja-JP" dirty="0"/>
              <a:t>(</a:t>
            </a:r>
            <a:r>
              <a:rPr kumimoji="1" lang="ja-JP" altLang="en-US" dirty="0"/>
              <a:t>〇</a:t>
            </a:r>
            <a:r>
              <a:rPr kumimoji="1" lang="en-US" altLang="ja-JP" dirty="0"/>
              <a:t>×</a:t>
            </a:r>
            <a:r>
              <a:rPr kumimoji="1" lang="ja-JP" altLang="en-US" dirty="0"/>
              <a:t>〇</a:t>
            </a:r>
            <a:r>
              <a:rPr kumimoji="1" lang="en-US" altLang="ja-JP" dirty="0"/>
              <a:t>×</a:t>
            </a:r>
            <a:r>
              <a:rPr kumimoji="1" lang="ja-JP" altLang="en-US" dirty="0">
                <a:solidFill>
                  <a:srgbClr val="FF0000"/>
                </a:solidFill>
              </a:rPr>
              <a:t>〇</a:t>
            </a:r>
            <a:r>
              <a:rPr kumimoji="1" lang="en-US" altLang="ja-JP" dirty="0"/>
              <a:t>)</a:t>
            </a:r>
            <a:endParaRPr kumimoji="1" lang="ja-JP" altLang="en-US" dirty="0"/>
          </a:p>
        </p:txBody>
      </p:sp>
      <p:cxnSp>
        <p:nvCxnSpPr>
          <p:cNvPr id="127" name="直線矢印コネクタ 126">
            <a:extLst>
              <a:ext uri="{FF2B5EF4-FFF2-40B4-BE49-F238E27FC236}">
                <a16:creationId xmlns:a16="http://schemas.microsoft.com/office/drawing/2014/main" id="{80D39191-B884-499A-9222-A6BF9F9C9498}"/>
              </a:ext>
            </a:extLst>
          </p:cNvPr>
          <p:cNvCxnSpPr>
            <a:cxnSpLocks/>
          </p:cNvCxnSpPr>
          <p:nvPr/>
        </p:nvCxnSpPr>
        <p:spPr>
          <a:xfrm>
            <a:off x="2572100" y="3280271"/>
            <a:ext cx="1116524" cy="26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5" name="テキスト ボックス 134">
            <a:extLst>
              <a:ext uri="{FF2B5EF4-FFF2-40B4-BE49-F238E27FC236}">
                <a16:creationId xmlns:a16="http://schemas.microsoft.com/office/drawing/2014/main" id="{94F19B89-F75F-4B09-83E7-2F93F6C3433B}"/>
              </a:ext>
            </a:extLst>
          </p:cNvPr>
          <p:cNvSpPr txBox="1"/>
          <p:nvPr/>
        </p:nvSpPr>
        <p:spPr>
          <a:xfrm>
            <a:off x="3607790" y="3522730"/>
            <a:ext cx="1170659" cy="369332"/>
          </a:xfrm>
          <a:prstGeom prst="rect">
            <a:avLst/>
          </a:prstGeom>
          <a:noFill/>
        </p:spPr>
        <p:txBody>
          <a:bodyPr wrap="square" rtlCol="0">
            <a:spAutoFit/>
          </a:bodyPr>
          <a:lstStyle/>
          <a:p>
            <a:r>
              <a:rPr kumimoji="1" lang="ja-JP" altLang="en-US" dirty="0"/>
              <a:t>フィルタ数</a:t>
            </a:r>
          </a:p>
        </p:txBody>
      </p:sp>
      <p:sp>
        <p:nvSpPr>
          <p:cNvPr id="136" name="正方形/長方形 135">
            <a:extLst>
              <a:ext uri="{FF2B5EF4-FFF2-40B4-BE49-F238E27FC236}">
                <a16:creationId xmlns:a16="http://schemas.microsoft.com/office/drawing/2014/main" id="{FF478B25-E339-4E22-8B87-6F6E35D101F2}"/>
              </a:ext>
            </a:extLst>
          </p:cNvPr>
          <p:cNvSpPr/>
          <p:nvPr/>
        </p:nvSpPr>
        <p:spPr>
          <a:xfrm>
            <a:off x="6220389" y="302531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6F2A18F3-D33E-4703-88FA-FB33DBA58F34}"/>
              </a:ext>
            </a:extLst>
          </p:cNvPr>
          <p:cNvSpPr/>
          <p:nvPr/>
        </p:nvSpPr>
        <p:spPr>
          <a:xfrm>
            <a:off x="6220389" y="311168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7A387C57-3859-4062-B343-0C50B1992E68}"/>
              </a:ext>
            </a:extLst>
          </p:cNvPr>
          <p:cNvCxnSpPr>
            <a:cxnSpLocks/>
          </p:cNvCxnSpPr>
          <p:nvPr/>
        </p:nvCxnSpPr>
        <p:spPr>
          <a:xfrm>
            <a:off x="6589365" y="2588014"/>
            <a:ext cx="374800" cy="73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08CDD344-EED2-4008-A8AF-CEF86B0DE022}"/>
              </a:ext>
            </a:extLst>
          </p:cNvPr>
          <p:cNvCxnSpPr>
            <a:cxnSpLocks/>
            <a:stCxn id="123" idx="0"/>
          </p:cNvCxnSpPr>
          <p:nvPr/>
        </p:nvCxnSpPr>
        <p:spPr>
          <a:xfrm>
            <a:off x="6265996" y="1385052"/>
            <a:ext cx="1045812" cy="389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C8CEC313-43AA-443C-9C15-C07BA1964AA1}"/>
              </a:ext>
            </a:extLst>
          </p:cNvPr>
          <p:cNvCxnSpPr>
            <a:cxnSpLocks/>
          </p:cNvCxnSpPr>
          <p:nvPr/>
        </p:nvCxnSpPr>
        <p:spPr>
          <a:xfrm flipV="1">
            <a:off x="6255832" y="3295241"/>
            <a:ext cx="1055976" cy="236082"/>
          </a:xfrm>
          <a:prstGeom prst="line">
            <a:avLst/>
          </a:prstGeom>
        </p:spPr>
        <p:style>
          <a:lnRef idx="1">
            <a:schemeClr val="accent1"/>
          </a:lnRef>
          <a:fillRef idx="0">
            <a:schemeClr val="accent1"/>
          </a:fillRef>
          <a:effectRef idx="0">
            <a:schemeClr val="accent1"/>
          </a:effectRef>
          <a:fontRef idx="minor">
            <a:schemeClr val="tx1"/>
          </a:fontRef>
        </p:style>
      </p:cxnSp>
      <p:sp>
        <p:nvSpPr>
          <p:cNvPr id="144" name="正方形/長方形 143">
            <a:extLst>
              <a:ext uri="{FF2B5EF4-FFF2-40B4-BE49-F238E27FC236}">
                <a16:creationId xmlns:a16="http://schemas.microsoft.com/office/drawing/2014/main" id="{B9F07B6A-0E0B-48A4-B85E-D894CDEBCA5B}"/>
              </a:ext>
            </a:extLst>
          </p:cNvPr>
          <p:cNvSpPr/>
          <p:nvPr/>
        </p:nvSpPr>
        <p:spPr>
          <a:xfrm>
            <a:off x="7266201" y="2001149"/>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正方形/長方形 144">
            <a:extLst>
              <a:ext uri="{FF2B5EF4-FFF2-40B4-BE49-F238E27FC236}">
                <a16:creationId xmlns:a16="http://schemas.microsoft.com/office/drawing/2014/main" id="{CFA87022-49AA-4664-8C4E-84A682E984C6}"/>
              </a:ext>
            </a:extLst>
          </p:cNvPr>
          <p:cNvSpPr/>
          <p:nvPr/>
        </p:nvSpPr>
        <p:spPr>
          <a:xfrm>
            <a:off x="7266201" y="209702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正方形/長方形 145">
            <a:extLst>
              <a:ext uri="{FF2B5EF4-FFF2-40B4-BE49-F238E27FC236}">
                <a16:creationId xmlns:a16="http://schemas.microsoft.com/office/drawing/2014/main" id="{DAE439F7-87B4-41D1-87C7-61BECE291E92}"/>
              </a:ext>
            </a:extLst>
          </p:cNvPr>
          <p:cNvSpPr/>
          <p:nvPr/>
        </p:nvSpPr>
        <p:spPr>
          <a:xfrm>
            <a:off x="7266201" y="2195269"/>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正方形/長方形 146">
            <a:extLst>
              <a:ext uri="{FF2B5EF4-FFF2-40B4-BE49-F238E27FC236}">
                <a16:creationId xmlns:a16="http://schemas.microsoft.com/office/drawing/2014/main" id="{C488A9E5-5BC6-4454-A43D-4F3F9310D92F}"/>
              </a:ext>
            </a:extLst>
          </p:cNvPr>
          <p:cNvSpPr/>
          <p:nvPr/>
        </p:nvSpPr>
        <p:spPr>
          <a:xfrm>
            <a:off x="7266201" y="2293517"/>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20129F1B-014E-4482-AB17-6B71C160C38D}"/>
              </a:ext>
            </a:extLst>
          </p:cNvPr>
          <p:cNvSpPr/>
          <p:nvPr/>
        </p:nvSpPr>
        <p:spPr>
          <a:xfrm>
            <a:off x="7266201" y="2379809"/>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正方形/長方形 148">
            <a:extLst>
              <a:ext uri="{FF2B5EF4-FFF2-40B4-BE49-F238E27FC236}">
                <a16:creationId xmlns:a16="http://schemas.microsoft.com/office/drawing/2014/main" id="{16B2F5E1-03D4-4EA7-A048-EB759C07FD41}"/>
              </a:ext>
            </a:extLst>
          </p:cNvPr>
          <p:cNvSpPr/>
          <p:nvPr/>
        </p:nvSpPr>
        <p:spPr>
          <a:xfrm>
            <a:off x="7266201" y="247061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正方形/長方形 149">
            <a:extLst>
              <a:ext uri="{FF2B5EF4-FFF2-40B4-BE49-F238E27FC236}">
                <a16:creationId xmlns:a16="http://schemas.microsoft.com/office/drawing/2014/main" id="{B330E516-3DBE-4DAD-88ED-D6B247865CE5}"/>
              </a:ext>
            </a:extLst>
          </p:cNvPr>
          <p:cNvSpPr/>
          <p:nvPr/>
        </p:nvSpPr>
        <p:spPr>
          <a:xfrm>
            <a:off x="7266201" y="256460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正方形/長方形 150">
            <a:extLst>
              <a:ext uri="{FF2B5EF4-FFF2-40B4-BE49-F238E27FC236}">
                <a16:creationId xmlns:a16="http://schemas.microsoft.com/office/drawing/2014/main" id="{20055E77-FF30-4E0E-ABCD-EADCFCF1F19A}"/>
              </a:ext>
            </a:extLst>
          </p:cNvPr>
          <p:cNvSpPr/>
          <p:nvPr/>
        </p:nvSpPr>
        <p:spPr>
          <a:xfrm>
            <a:off x="7266201" y="2662019"/>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76057308-78D3-4505-8281-20D8108CA8DC}"/>
              </a:ext>
            </a:extLst>
          </p:cNvPr>
          <p:cNvSpPr/>
          <p:nvPr/>
        </p:nvSpPr>
        <p:spPr>
          <a:xfrm>
            <a:off x="7266203" y="2106093"/>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a:extLst>
              <a:ext uri="{FF2B5EF4-FFF2-40B4-BE49-F238E27FC236}">
                <a16:creationId xmlns:a16="http://schemas.microsoft.com/office/drawing/2014/main" id="{5E586E9D-0F2E-4473-8DD5-317617E2E3A1}"/>
              </a:ext>
            </a:extLst>
          </p:cNvPr>
          <p:cNvSpPr/>
          <p:nvPr/>
        </p:nvSpPr>
        <p:spPr>
          <a:xfrm>
            <a:off x="7266203" y="220538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AE1436DC-3350-4689-AB92-C1E8B8341A34}"/>
              </a:ext>
            </a:extLst>
          </p:cNvPr>
          <p:cNvSpPr/>
          <p:nvPr/>
        </p:nvSpPr>
        <p:spPr>
          <a:xfrm>
            <a:off x="7266203" y="229175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a:extLst>
              <a:ext uri="{FF2B5EF4-FFF2-40B4-BE49-F238E27FC236}">
                <a16:creationId xmlns:a16="http://schemas.microsoft.com/office/drawing/2014/main" id="{FEA08212-34CC-42D9-9F5F-D3E167E16CC1}"/>
              </a:ext>
            </a:extLst>
          </p:cNvPr>
          <p:cNvSpPr/>
          <p:nvPr/>
        </p:nvSpPr>
        <p:spPr>
          <a:xfrm>
            <a:off x="7266203" y="237404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6" name="正方形/長方形 155">
            <a:extLst>
              <a:ext uri="{FF2B5EF4-FFF2-40B4-BE49-F238E27FC236}">
                <a16:creationId xmlns:a16="http://schemas.microsoft.com/office/drawing/2014/main" id="{07101184-DEA7-46FF-8806-5947D0BE89F7}"/>
              </a:ext>
            </a:extLst>
          </p:cNvPr>
          <p:cNvSpPr/>
          <p:nvPr/>
        </p:nvSpPr>
        <p:spPr>
          <a:xfrm>
            <a:off x="7266203" y="2471463"/>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正方形/長方形 156">
            <a:extLst>
              <a:ext uri="{FF2B5EF4-FFF2-40B4-BE49-F238E27FC236}">
                <a16:creationId xmlns:a16="http://schemas.microsoft.com/office/drawing/2014/main" id="{D95A0BFD-ED35-46CF-A453-50C7B092C138}"/>
              </a:ext>
            </a:extLst>
          </p:cNvPr>
          <p:cNvSpPr/>
          <p:nvPr/>
        </p:nvSpPr>
        <p:spPr>
          <a:xfrm>
            <a:off x="7266203" y="257164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正方形/長方形 157">
            <a:extLst>
              <a:ext uri="{FF2B5EF4-FFF2-40B4-BE49-F238E27FC236}">
                <a16:creationId xmlns:a16="http://schemas.microsoft.com/office/drawing/2014/main" id="{F153D767-8824-434D-9F7C-CAC381BA40FC}"/>
              </a:ext>
            </a:extLst>
          </p:cNvPr>
          <p:cNvSpPr/>
          <p:nvPr/>
        </p:nvSpPr>
        <p:spPr>
          <a:xfrm>
            <a:off x="7266203" y="2670933"/>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a:extLst>
              <a:ext uri="{FF2B5EF4-FFF2-40B4-BE49-F238E27FC236}">
                <a16:creationId xmlns:a16="http://schemas.microsoft.com/office/drawing/2014/main" id="{388FFD17-81C7-4691-97B1-AAACF1F25655}"/>
              </a:ext>
            </a:extLst>
          </p:cNvPr>
          <p:cNvSpPr/>
          <p:nvPr/>
        </p:nvSpPr>
        <p:spPr>
          <a:xfrm>
            <a:off x="7266200" y="2948484"/>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フリーフォーム: 図形 159">
            <a:extLst>
              <a:ext uri="{FF2B5EF4-FFF2-40B4-BE49-F238E27FC236}">
                <a16:creationId xmlns:a16="http://schemas.microsoft.com/office/drawing/2014/main" id="{EC29DC9F-32AA-43F8-80FA-933455AA3108}"/>
              </a:ext>
            </a:extLst>
          </p:cNvPr>
          <p:cNvSpPr/>
          <p:nvPr/>
        </p:nvSpPr>
        <p:spPr>
          <a:xfrm rot="5400000">
            <a:off x="7287748" y="2813967"/>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フリーフォーム: 図形 160">
            <a:extLst>
              <a:ext uri="{FF2B5EF4-FFF2-40B4-BE49-F238E27FC236}">
                <a16:creationId xmlns:a16="http://schemas.microsoft.com/office/drawing/2014/main" id="{631564FF-D0F2-485D-B05E-ECF059BAE74E}"/>
              </a:ext>
            </a:extLst>
          </p:cNvPr>
          <p:cNvSpPr/>
          <p:nvPr/>
        </p:nvSpPr>
        <p:spPr>
          <a:xfrm rot="5400000">
            <a:off x="7287747" y="2793874"/>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フリーフォーム: 図形 161">
            <a:extLst>
              <a:ext uri="{FF2B5EF4-FFF2-40B4-BE49-F238E27FC236}">
                <a16:creationId xmlns:a16="http://schemas.microsoft.com/office/drawing/2014/main" id="{D2EDC42D-E376-451F-B55C-8A97681FD7C8}"/>
              </a:ext>
            </a:extLst>
          </p:cNvPr>
          <p:cNvSpPr/>
          <p:nvPr/>
        </p:nvSpPr>
        <p:spPr>
          <a:xfrm rot="5400000">
            <a:off x="7287747" y="1751305"/>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フリーフォーム: 図形 162">
            <a:extLst>
              <a:ext uri="{FF2B5EF4-FFF2-40B4-BE49-F238E27FC236}">
                <a16:creationId xmlns:a16="http://schemas.microsoft.com/office/drawing/2014/main" id="{C06EB787-D9D3-4204-9412-4FF829D0BB30}"/>
              </a:ext>
            </a:extLst>
          </p:cNvPr>
          <p:cNvSpPr/>
          <p:nvPr/>
        </p:nvSpPr>
        <p:spPr>
          <a:xfrm rot="5400000">
            <a:off x="7287746" y="1731212"/>
            <a:ext cx="45719" cy="490012"/>
          </a:xfrm>
          <a:custGeom>
            <a:avLst/>
            <a:gdLst>
              <a:gd name="connsiteX0" fmla="*/ 0 w 457522"/>
              <a:gd name="connsiteY0" fmla="*/ 0 h 3069772"/>
              <a:gd name="connsiteX1" fmla="*/ 457200 w 457522"/>
              <a:gd name="connsiteY1" fmla="*/ 559837 h 3069772"/>
              <a:gd name="connsiteX2" fmla="*/ 27992 w 457522"/>
              <a:gd name="connsiteY2" fmla="*/ 1007706 h 3069772"/>
              <a:gd name="connsiteX3" fmla="*/ 438539 w 457522"/>
              <a:gd name="connsiteY3" fmla="*/ 1492898 h 3069772"/>
              <a:gd name="connsiteX4" fmla="*/ 27992 w 457522"/>
              <a:gd name="connsiteY4" fmla="*/ 2043404 h 3069772"/>
              <a:gd name="connsiteX5" fmla="*/ 457200 w 457522"/>
              <a:gd name="connsiteY5" fmla="*/ 2547257 h 3069772"/>
              <a:gd name="connsiteX6" fmla="*/ 93306 w 457522"/>
              <a:gd name="connsiteY6" fmla="*/ 3069772 h 3069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7522" h="3069772">
                <a:moveTo>
                  <a:pt x="0" y="0"/>
                </a:moveTo>
                <a:cubicBezTo>
                  <a:pt x="226267" y="195943"/>
                  <a:pt x="452535" y="391886"/>
                  <a:pt x="457200" y="559837"/>
                </a:cubicBezTo>
                <a:cubicBezTo>
                  <a:pt x="461865" y="727788"/>
                  <a:pt x="31102" y="852196"/>
                  <a:pt x="27992" y="1007706"/>
                </a:cubicBezTo>
                <a:cubicBezTo>
                  <a:pt x="24882" y="1163216"/>
                  <a:pt x="438539" y="1320282"/>
                  <a:pt x="438539" y="1492898"/>
                </a:cubicBezTo>
                <a:cubicBezTo>
                  <a:pt x="438539" y="1665514"/>
                  <a:pt x="24882" y="1867678"/>
                  <a:pt x="27992" y="2043404"/>
                </a:cubicBezTo>
                <a:cubicBezTo>
                  <a:pt x="31102" y="2219130"/>
                  <a:pt x="446314" y="2376196"/>
                  <a:pt x="457200" y="2547257"/>
                </a:cubicBezTo>
                <a:cubicBezTo>
                  <a:pt x="468086" y="2718318"/>
                  <a:pt x="200608" y="3049556"/>
                  <a:pt x="93306" y="3069772"/>
                </a:cubicBezTo>
              </a:path>
            </a:pathLst>
          </a:cu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正方形/長方形 163">
            <a:extLst>
              <a:ext uri="{FF2B5EF4-FFF2-40B4-BE49-F238E27FC236}">
                <a16:creationId xmlns:a16="http://schemas.microsoft.com/office/drawing/2014/main" id="{2D5E7D99-448A-45EB-8B97-C1CA7787FE7B}"/>
              </a:ext>
            </a:extLst>
          </p:cNvPr>
          <p:cNvSpPr/>
          <p:nvPr/>
        </p:nvSpPr>
        <p:spPr>
          <a:xfrm>
            <a:off x="7266200" y="3099535"/>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正方形/長方形 164">
            <a:extLst>
              <a:ext uri="{FF2B5EF4-FFF2-40B4-BE49-F238E27FC236}">
                <a16:creationId xmlns:a16="http://schemas.microsoft.com/office/drawing/2014/main" id="{14C3BB3B-E415-45D2-B1FF-56291E6A309F}"/>
              </a:ext>
            </a:extLst>
          </p:cNvPr>
          <p:cNvSpPr/>
          <p:nvPr/>
        </p:nvSpPr>
        <p:spPr>
          <a:xfrm>
            <a:off x="7266200" y="318590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a:extLst>
              <a:ext uri="{FF2B5EF4-FFF2-40B4-BE49-F238E27FC236}">
                <a16:creationId xmlns:a16="http://schemas.microsoft.com/office/drawing/2014/main" id="{D0A39956-2A28-4260-BB80-9CA7342F72AB}"/>
              </a:ext>
            </a:extLst>
          </p:cNvPr>
          <p:cNvSpPr/>
          <p:nvPr/>
        </p:nvSpPr>
        <p:spPr>
          <a:xfrm>
            <a:off x="7266201" y="1782429"/>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a:extLst>
              <a:ext uri="{FF2B5EF4-FFF2-40B4-BE49-F238E27FC236}">
                <a16:creationId xmlns:a16="http://schemas.microsoft.com/office/drawing/2014/main" id="{F0B375F8-F7DC-478F-AF09-4A95A9006051}"/>
              </a:ext>
            </a:extLst>
          </p:cNvPr>
          <p:cNvSpPr/>
          <p:nvPr/>
        </p:nvSpPr>
        <p:spPr>
          <a:xfrm>
            <a:off x="7266201" y="1868802"/>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正方形/長方形 167">
            <a:extLst>
              <a:ext uri="{FF2B5EF4-FFF2-40B4-BE49-F238E27FC236}">
                <a16:creationId xmlns:a16="http://schemas.microsoft.com/office/drawing/2014/main" id="{258F8AE7-F16B-482C-A359-F70A3F04A5B5}"/>
              </a:ext>
            </a:extLst>
          </p:cNvPr>
          <p:cNvSpPr/>
          <p:nvPr/>
        </p:nvSpPr>
        <p:spPr>
          <a:xfrm>
            <a:off x="7266203" y="2766588"/>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正方形/長方形 168">
            <a:extLst>
              <a:ext uri="{FF2B5EF4-FFF2-40B4-BE49-F238E27FC236}">
                <a16:creationId xmlns:a16="http://schemas.microsoft.com/office/drawing/2014/main" id="{B81EB5D4-4B73-4CD1-9999-4BA2F4595E3A}"/>
              </a:ext>
            </a:extLst>
          </p:cNvPr>
          <p:cNvSpPr/>
          <p:nvPr/>
        </p:nvSpPr>
        <p:spPr>
          <a:xfrm>
            <a:off x="7266203" y="2852961"/>
            <a:ext cx="91214" cy="90809"/>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7" name="テキスト ボックス 176">
            <a:extLst>
              <a:ext uri="{FF2B5EF4-FFF2-40B4-BE49-F238E27FC236}">
                <a16:creationId xmlns:a16="http://schemas.microsoft.com/office/drawing/2014/main" id="{BB35E615-8734-45A0-B403-9E359AB01EFD}"/>
              </a:ext>
            </a:extLst>
          </p:cNvPr>
          <p:cNvSpPr txBox="1"/>
          <p:nvPr/>
        </p:nvSpPr>
        <p:spPr>
          <a:xfrm>
            <a:off x="0" y="6273756"/>
            <a:ext cx="1156937" cy="369332"/>
          </a:xfrm>
          <a:prstGeom prst="rect">
            <a:avLst/>
          </a:prstGeom>
          <a:noFill/>
          <a:ln>
            <a:solidFill>
              <a:schemeClr val="tx1"/>
            </a:solidFill>
          </a:ln>
        </p:spPr>
        <p:txBody>
          <a:bodyPr wrap="square">
            <a:spAutoFit/>
          </a:bodyPr>
          <a:lstStyle/>
          <a:p>
            <a:r>
              <a:rPr kumimoji="1" lang="ja-JP" altLang="en-US" dirty="0"/>
              <a:t>全結合層</a:t>
            </a:r>
            <a:endParaRPr lang="ja-JP" altLang="en-US" dirty="0"/>
          </a:p>
        </p:txBody>
      </p:sp>
      <p:cxnSp>
        <p:nvCxnSpPr>
          <p:cNvPr id="183" name="直線矢印コネクタ 182">
            <a:extLst>
              <a:ext uri="{FF2B5EF4-FFF2-40B4-BE49-F238E27FC236}">
                <a16:creationId xmlns:a16="http://schemas.microsoft.com/office/drawing/2014/main" id="{0D5E656C-AD4E-4017-8442-EEF7D60D2CF7}"/>
              </a:ext>
            </a:extLst>
          </p:cNvPr>
          <p:cNvCxnSpPr>
            <a:cxnSpLocks/>
          </p:cNvCxnSpPr>
          <p:nvPr/>
        </p:nvCxnSpPr>
        <p:spPr>
          <a:xfrm>
            <a:off x="7555620" y="2564780"/>
            <a:ext cx="374800" cy="73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4" name="テキスト ボックス 183">
            <a:extLst>
              <a:ext uri="{FF2B5EF4-FFF2-40B4-BE49-F238E27FC236}">
                <a16:creationId xmlns:a16="http://schemas.microsoft.com/office/drawing/2014/main" id="{93592ACD-3C6C-4D09-9686-44DA8074E991}"/>
              </a:ext>
            </a:extLst>
          </p:cNvPr>
          <p:cNvSpPr txBox="1"/>
          <p:nvPr/>
        </p:nvSpPr>
        <p:spPr>
          <a:xfrm>
            <a:off x="7930420" y="2403348"/>
            <a:ext cx="671012" cy="369332"/>
          </a:xfrm>
          <a:prstGeom prst="rect">
            <a:avLst/>
          </a:prstGeom>
          <a:noFill/>
        </p:spPr>
        <p:txBody>
          <a:bodyPr wrap="square" rtlCol="0">
            <a:spAutoFit/>
          </a:bodyPr>
          <a:lstStyle/>
          <a:p>
            <a:r>
              <a:rPr kumimoji="1" lang="ja-JP" altLang="en-US" dirty="0"/>
              <a:t>出力</a:t>
            </a:r>
          </a:p>
        </p:txBody>
      </p:sp>
      <p:sp>
        <p:nvSpPr>
          <p:cNvPr id="105" name="テキスト ボックス 104">
            <a:extLst>
              <a:ext uri="{FF2B5EF4-FFF2-40B4-BE49-F238E27FC236}">
                <a16:creationId xmlns:a16="http://schemas.microsoft.com/office/drawing/2014/main" id="{9BC91319-B44C-40A5-BD34-80896EB4691A}"/>
              </a:ext>
            </a:extLst>
          </p:cNvPr>
          <p:cNvSpPr txBox="1"/>
          <p:nvPr/>
        </p:nvSpPr>
        <p:spPr>
          <a:xfrm>
            <a:off x="156481" y="2918228"/>
            <a:ext cx="982469" cy="369332"/>
          </a:xfrm>
          <a:prstGeom prst="rect">
            <a:avLst/>
          </a:prstGeom>
          <a:noFill/>
        </p:spPr>
        <p:txBody>
          <a:bodyPr wrap="square">
            <a:spAutoFit/>
          </a:bodyPr>
          <a:lstStyle/>
          <a:p>
            <a:r>
              <a:rPr kumimoji="1" lang="en-US" altLang="ja-JP" dirty="0"/>
              <a:t>(</a:t>
            </a:r>
            <a:r>
              <a:rPr kumimoji="1" lang="ja-JP" altLang="en-US" dirty="0"/>
              <a:t>〇</a:t>
            </a:r>
            <a:r>
              <a:rPr kumimoji="1" lang="en-US" altLang="ja-JP" dirty="0"/>
              <a:t>×</a:t>
            </a:r>
            <a:r>
              <a:rPr kumimoji="1" lang="ja-JP" altLang="en-US" dirty="0"/>
              <a:t>〇</a:t>
            </a:r>
            <a:r>
              <a:rPr kumimoji="1" lang="en-US" altLang="ja-JP" dirty="0"/>
              <a:t>)</a:t>
            </a:r>
            <a:endParaRPr lang="ja-JP" altLang="en-US" dirty="0"/>
          </a:p>
        </p:txBody>
      </p:sp>
    </p:spTree>
    <p:extLst>
      <p:ext uri="{BB962C8B-B14F-4D97-AF65-F5344CB8AC3E}">
        <p14:creationId xmlns:p14="http://schemas.microsoft.com/office/powerpoint/2010/main" val="67144993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4">
      <a:majorFont>
        <a:latin typeface="Times New Roman"/>
        <a:ea typeface="UD デジタル 教科書体 NK"/>
        <a:cs typeface=""/>
      </a:majorFont>
      <a:minorFont>
        <a:latin typeface="UD デジタル 教科書体 NK"/>
        <a:ea typeface="UD デジタル 教科書体 NK"/>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2D5F4AB7213F4D4FA7DBF4173DA49FE6" ma:contentTypeVersion="1" ma:contentTypeDescription="新しいドキュメントを作成します。" ma:contentTypeScope="" ma:versionID="d4e3439901ca2c7b55e5097cfe93e918">
  <xsd:schema xmlns:xsd="http://www.w3.org/2001/XMLSchema" xmlns:xs="http://www.w3.org/2001/XMLSchema" xmlns:p="http://schemas.microsoft.com/office/2006/metadata/properties" xmlns:ns3="8fed744f-fa2c-4275-894c-7cf7360b1174" targetNamespace="http://schemas.microsoft.com/office/2006/metadata/properties" ma:root="true" ma:fieldsID="d7de774150c0275e8ff220cf588d8237" ns3:_="">
    <xsd:import namespace="8fed744f-fa2c-4275-894c-7cf7360b1174"/>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ed744f-fa2c-4275-894c-7cf7360b117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E3B7FE-C752-4BE5-A122-931C26E543E2}">
  <ds:schemaRefs>
    <ds:schemaRef ds:uri="http://schemas.microsoft.com/sharepoint/v3/contenttype/forms"/>
  </ds:schemaRefs>
</ds:datastoreItem>
</file>

<file path=customXml/itemProps2.xml><?xml version="1.0" encoding="utf-8"?>
<ds:datastoreItem xmlns:ds="http://schemas.openxmlformats.org/officeDocument/2006/customXml" ds:itemID="{6D99CE8B-58CA-4B65-AF1E-E408149A75CA}">
  <ds:schemaRefs>
    <ds:schemaRef ds:uri="http://purl.org/dc/terms/"/>
    <ds:schemaRef ds:uri="http://purl.org/dc/dcmitype/"/>
    <ds:schemaRef ds:uri="http://schemas.openxmlformats.org/package/2006/metadata/core-properties"/>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8fed744f-fa2c-4275-894c-7cf7360b1174"/>
  </ds:schemaRefs>
</ds:datastoreItem>
</file>

<file path=customXml/itemProps3.xml><?xml version="1.0" encoding="utf-8"?>
<ds:datastoreItem xmlns:ds="http://schemas.openxmlformats.org/officeDocument/2006/customXml" ds:itemID="{B5A480D6-9CF9-43D2-AF1C-2A8CA0FD23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ed744f-fa2c-4275-894c-7cf7360b11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3996</TotalTime>
  <Words>3393</Words>
  <Application>Microsoft Office PowerPoint</Application>
  <PresentationFormat>画面に合わせる (4:3)</PresentationFormat>
  <Paragraphs>279</Paragraphs>
  <Slides>18</Slides>
  <Notes>14</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18</vt:i4>
      </vt:variant>
    </vt:vector>
  </HeadingPairs>
  <TitlesOfParts>
    <vt:vector size="29" baseType="lpstr">
      <vt:lpstr>UD デジタル 教科書体 N</vt:lpstr>
      <vt:lpstr>UD デジタル 教科書体 NK</vt:lpstr>
      <vt:lpstr>UD デジタル 教科書体 NK-B</vt:lpstr>
      <vt:lpstr>UD デジタル 教科書体 NK-R</vt:lpstr>
      <vt:lpstr>游ゴシック</vt:lpstr>
      <vt:lpstr>游ゴシック Light</vt:lpstr>
      <vt:lpstr>Arial</vt:lpstr>
      <vt:lpstr>Cambria Math</vt:lpstr>
      <vt:lpstr>Times New Roman</vt:lpstr>
      <vt:lpstr>Office テーマ</vt:lpstr>
      <vt:lpstr>デザインの設定</vt:lpstr>
      <vt:lpstr>MSM予報データの精度分析と  時系列を対象とした深層学習による  日射予測手法の提案 </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悠斗</dc:creator>
  <cp:lastModifiedBy>悠斗 渡辺</cp:lastModifiedBy>
  <cp:revision>119</cp:revision>
  <dcterms:created xsi:type="dcterms:W3CDTF">2025-04-07T06:31:55Z</dcterms:created>
  <dcterms:modified xsi:type="dcterms:W3CDTF">2025-04-25T08:17:43Z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0x0101002D5F4AB7213F4D4FA7DBF4173DA49FE6</vt:lpwstr>
  </property>
</Properties>
</file>