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渡辺 悠斗" userId="7301ec9286ea8034" providerId="LiveId" clId="{FD396DBD-47F5-4AB8-A5BD-9115BA57AC88}"/>
    <pc:docChg chg="modSld">
      <pc:chgData name="渡辺 悠斗" userId="7301ec9286ea8034" providerId="LiveId" clId="{FD396DBD-47F5-4AB8-A5BD-9115BA57AC88}" dt="2022-05-15T12:52:07.257" v="3" actId="20577"/>
      <pc:docMkLst>
        <pc:docMk/>
      </pc:docMkLst>
      <pc:sldChg chg="modSp mod">
        <pc:chgData name="渡辺 悠斗" userId="7301ec9286ea8034" providerId="LiveId" clId="{FD396DBD-47F5-4AB8-A5BD-9115BA57AC88}" dt="2022-05-15T12:52:07.257" v="3" actId="20577"/>
        <pc:sldMkLst>
          <pc:docMk/>
          <pc:sldMk cId="393398446" sldId="256"/>
        </pc:sldMkLst>
        <pc:spChg chg="mod">
          <ac:chgData name="渡辺 悠斗" userId="7301ec9286ea8034" providerId="LiveId" clId="{FD396DBD-47F5-4AB8-A5BD-9115BA57AC88}" dt="2022-05-15T12:36:07.383" v="0" actId="1076"/>
          <ac:spMkLst>
            <pc:docMk/>
            <pc:sldMk cId="393398446" sldId="256"/>
            <ac:spMk id="3" creationId="{6F3D466C-A2CF-61E5-0BCA-5582E1AE4A83}"/>
          </ac:spMkLst>
        </pc:spChg>
        <pc:spChg chg="mod">
          <ac:chgData name="渡辺 悠斗" userId="7301ec9286ea8034" providerId="LiveId" clId="{FD396DBD-47F5-4AB8-A5BD-9115BA57AC88}" dt="2022-05-15T12:52:07.257" v="3" actId="20577"/>
          <ac:spMkLst>
            <pc:docMk/>
            <pc:sldMk cId="393398446" sldId="256"/>
            <ac:spMk id="7" creationId="{C703B7C2-021A-AED6-41DC-6AE8ABDD01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15940-C62A-4F01-A16B-091E50276E0D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3B352-87E1-4B9A-A256-CAF413720C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264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04FA13-26E2-5C25-E83B-167785C8F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677E56-C54F-97F9-0A11-85B02D8F8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4500E7-73BD-7A83-4DE6-5B568AEC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4F8-66F2-4C0D-AB49-EEA783F93E9C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2E60DF-BA50-A4E4-16E6-2AC39264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B0CD07-179E-7E18-9A57-521B5891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CD68-8D55-4542-ABCE-DDC32EDF3D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08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2BB01-D8A8-9A74-7503-01502A1F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DC447B-81C8-615F-42B3-DF6B72A1D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AA7B43-ECBE-D37C-9A7C-339DCB10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4F8-66F2-4C0D-AB49-EEA783F93E9C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8C5B78-63CD-93EB-7DDB-FDE62EC3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2FE9F2-8853-6B9C-3A48-179F5654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CD68-8D55-4542-ABCE-DDC32EDF3D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87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F00846-DBF1-A34E-DA7F-F16B1F731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FC33BC-B5EB-C538-580E-58488819E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8EDAE-18FC-B235-5687-D098564D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4F8-66F2-4C0D-AB49-EEA783F93E9C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1C0BC1-7688-2594-DDEB-B956EE51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82BE09-6C34-3AE6-6E7A-DBB4022B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CD68-8D55-4542-ABCE-DDC32EDF3D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65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145DE9-0062-B26E-976D-A1B35D32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0D1A09-87A6-6BB4-467E-8C9B54A0C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25C583-35E4-FE7B-2E1F-68BD2261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4F8-66F2-4C0D-AB49-EEA783F93E9C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C5AC34-71AE-0B4B-319A-B2DB319C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00B5C3-72C9-67F1-A9AF-69318C05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CD68-8D55-4542-ABCE-DDC32EDF3D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64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FE02E-3333-9D8E-8452-EF39133E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B1FDA9-2181-335F-9692-64EEA1F3F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42AFA3-9DE8-56C7-0B9D-C05A4487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4F8-66F2-4C0D-AB49-EEA783F93E9C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720AB3-0862-0797-B0B7-BAED5857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24512-9172-BF87-35BB-371048F5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CD68-8D55-4542-ABCE-DDC32EDF3D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00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93CA0-F077-92BE-1549-CEBECBFC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6792D5-66BD-94AA-5427-FD4D9CE92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72B7AB-E4B1-97EA-F4D9-C3CC7B68E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EBC280-0E00-7B44-2FC1-47993C77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4F8-66F2-4C0D-AB49-EEA783F93E9C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19BFE2-052F-EB1F-D569-5BC99242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0BAE54-F8E0-D360-DF36-1E242086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CD68-8D55-4542-ABCE-DDC32EDF3D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91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F7E3F-89E7-4351-299B-B3C7FF01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C44A8C-085F-852A-9A55-3A185A99F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213C33-864A-2584-1E2F-D6CA5C4F5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B545682-0FBF-A6CB-4416-9029BBA48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A64DB5-E238-709B-405F-734FB73AB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C5FCC5-14A3-BCFD-C6FF-39543DB3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4F8-66F2-4C0D-AB49-EEA783F93E9C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20F240-6B1C-1598-9EF0-FB86AACD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E7FB04-5D38-5A78-0DF6-4A5949BE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CD68-8D55-4542-ABCE-DDC32EDF3D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66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BBA8A-E0A9-70F5-ABEF-E4E4BA7A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46C386-3B4C-1C14-02A8-6161EC97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4F8-66F2-4C0D-AB49-EEA783F93E9C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E14901-BAE5-7388-5FDB-3EFE0D23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C123DC7-DF93-F2E5-EFA9-58AB6622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CD68-8D55-4542-ABCE-DDC32EDF3D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59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077E317-E2CA-F695-D8E3-F0B6FB8E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4F8-66F2-4C0D-AB49-EEA783F93E9C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70D8E0-30B2-DFE9-543B-A6D26F45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6776BE-3BA4-FDF2-D002-5E95EB2B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CD68-8D55-4542-ABCE-DDC32EDF3D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52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1A4731-D4C8-DCAF-8A44-3E0949BD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E1CDB3-2792-F389-B0B6-084E5326B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A53452-0CD0-35AA-D51A-6B9701F9B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2DDA42-13E4-E6EE-A5DC-BCE7B614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4F8-66F2-4C0D-AB49-EEA783F93E9C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635C7D-9082-127E-07F1-E054A9DD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4DE9F1-71DC-87E3-D415-7FF7462C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CD68-8D55-4542-ABCE-DDC32EDF3D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5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6D662-E21E-8E7B-A812-56DF180B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E20190B-97E7-8B65-D627-1A90BE1B9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2D7EC0-BBA1-11DE-4EFB-AEBA1FD23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FB6EB4-AFDC-8656-0388-DD82F4AC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4F8-66F2-4C0D-AB49-EEA783F93E9C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C256B3-3E36-998F-E026-9E15B81B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A27AC9-AF97-1D6C-ECB2-1496B215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CD68-8D55-4542-ABCE-DDC32EDF3D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49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F5885D-8043-A8DA-A783-583D6B82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36AC45-078F-030C-14CD-6051586CC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30303A-945C-A4CF-879D-0AAA37283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154F8-66F2-4C0D-AB49-EEA783F93E9C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412ADD-FE8E-11A7-3AE1-1E4AC17C9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0B1FF1-F190-CA54-46C2-416582A8A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9CD68-8D55-4542-ABCE-DDC32EDF3D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5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FEA1A-7DAC-C7C2-84E9-33CE34ECD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情報処理基礎</a:t>
            </a:r>
            <a:br>
              <a:rPr kumimoji="1" lang="en-US" altLang="ja-JP" dirty="0"/>
            </a:br>
            <a:r>
              <a:rPr kumimoji="1" lang="en-US" altLang="ja-JP" dirty="0"/>
              <a:t>Power Point </a:t>
            </a:r>
            <a:r>
              <a:rPr kumimoji="1" lang="ja-JP" altLang="en-US" dirty="0"/>
              <a:t>課題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3D466C-A2CF-61E5-0BCA-5582E1AE4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kumimoji="1" lang="ja-JP" altLang="en-US" dirty="0"/>
              <a:t>学籍番号　</a:t>
            </a:r>
            <a:r>
              <a:rPr kumimoji="1" lang="en-US" altLang="ja-JP" dirty="0"/>
              <a:t>221280</a:t>
            </a:r>
            <a:endParaRPr lang="en-US" altLang="ja-JP" dirty="0"/>
          </a:p>
          <a:p>
            <a:r>
              <a:rPr kumimoji="1" lang="ja-JP" altLang="en-US" dirty="0"/>
              <a:t>氏名　渡辺悠斗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03B7C2-021A-AED6-41DC-6AE8ABDD01BD}"/>
              </a:ext>
            </a:extLst>
          </p:cNvPr>
          <p:cNvSpPr txBox="1"/>
          <p:nvPr/>
        </p:nvSpPr>
        <p:spPr>
          <a:xfrm>
            <a:off x="403122" y="4151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令和４年５月</a:t>
            </a:r>
            <a:r>
              <a:rPr lang="en-US" altLang="ja-JP"/>
              <a:t>15</a:t>
            </a:r>
            <a:r>
              <a:rPr lang="ja-JP" altLang="en-US"/>
              <a:t>日</a:t>
            </a:r>
            <a:r>
              <a:rPr lang="ja-JP" altLang="en-US" dirty="0"/>
              <a:t>提出</a:t>
            </a:r>
          </a:p>
        </p:txBody>
      </p:sp>
    </p:spTree>
    <p:extLst>
      <p:ext uri="{BB962C8B-B14F-4D97-AF65-F5344CB8AC3E}">
        <p14:creationId xmlns:p14="http://schemas.microsoft.com/office/powerpoint/2010/main" val="39339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020FB6-DEC4-AEA5-5C57-E68EF0EB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９．画像の取り込み</a:t>
            </a:r>
          </a:p>
        </p:txBody>
      </p:sp>
      <p:pic>
        <p:nvPicPr>
          <p:cNvPr id="2050" name="Picture 2" descr="ソース画像を表示">
            <a:extLst>
              <a:ext uri="{FF2B5EF4-FFF2-40B4-BE49-F238E27FC236}">
                <a16:creationId xmlns:a16="http://schemas.microsoft.com/office/drawing/2014/main" id="{0B4FB174-6A96-8EFC-EF5A-DCA90B24F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948" y="1830456"/>
            <a:ext cx="7369432" cy="492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7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38C10-EF27-10EC-F143-3BCC81DB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１０．画像のトリミング</a:t>
            </a:r>
          </a:p>
        </p:txBody>
      </p:sp>
      <p:pic>
        <p:nvPicPr>
          <p:cNvPr id="1026" name="Picture 2" descr="ソース画像を表示">
            <a:extLst>
              <a:ext uri="{FF2B5EF4-FFF2-40B4-BE49-F238E27FC236}">
                <a16:creationId xmlns:a16="http://schemas.microsoft.com/office/drawing/2014/main" id="{4656297B-2872-3DBA-43EE-356115E9B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7"/>
          <a:stretch/>
        </p:blipFill>
        <p:spPr bwMode="auto">
          <a:xfrm>
            <a:off x="2654709" y="2556386"/>
            <a:ext cx="3694625" cy="157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ソース画像を表示">
            <a:extLst>
              <a:ext uri="{FF2B5EF4-FFF2-40B4-BE49-F238E27FC236}">
                <a16:creationId xmlns:a16="http://schemas.microsoft.com/office/drawing/2014/main" id="{4F0A083B-6C86-4D25-BAAB-00302B349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09" y="4391305"/>
            <a:ext cx="3694625" cy="2466695"/>
          </a:xfrm>
          <a:prstGeom prst="flowChartPreparat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12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B19EF-F0C0-146D-AD6B-52D1AB49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１１．アニメーション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BEB122-8CC9-1693-0CF3-591FFEFE99CC}"/>
              </a:ext>
            </a:extLst>
          </p:cNvPr>
          <p:cNvSpPr txBox="1"/>
          <p:nvPr/>
        </p:nvSpPr>
        <p:spPr>
          <a:xfrm>
            <a:off x="2772697" y="1690688"/>
            <a:ext cx="3785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渡辺悠斗</a:t>
            </a:r>
          </a:p>
        </p:txBody>
      </p:sp>
      <p:pic>
        <p:nvPicPr>
          <p:cNvPr id="3074" name="Picture 2" descr="ビュート　地形 に対する画像結果">
            <a:extLst>
              <a:ext uri="{FF2B5EF4-FFF2-40B4-BE49-F238E27FC236}">
                <a16:creationId xmlns:a16="http://schemas.microsoft.com/office/drawing/2014/main" id="{864C32A8-5A8E-A374-F9DD-3ABF52619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36" y="2516751"/>
            <a:ext cx="37528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9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0C4C93-24FF-EAF6-71BC-BE99AA40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１２．数式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05BE6E1-1F06-FEC5-092B-F7DB928BC0CC}"/>
                  </a:ext>
                </a:extLst>
              </p:cNvPr>
              <p:cNvSpPr txBox="1"/>
              <p:nvPr/>
            </p:nvSpPr>
            <p:spPr>
              <a:xfrm>
                <a:off x="1833995" y="1315923"/>
                <a:ext cx="2824299" cy="1062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kumimoji="1" lang="ja-JP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1" lang="ja-JP" altLang="en-US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kumimoji="1" lang="ja-JP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ja-JP" altLang="en-US" sz="3200" i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kumimoji="1" lang="ja-JP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ja-JP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1" lang="ja-JP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ja-JP" alt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kumimoji="1" lang="ja-JP" altLang="en-US" sz="3200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kumimoji="1" lang="ja-JP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ja-JP" altLang="en-US" sz="3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ja-JP" altLang="en-US" sz="3200" i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kumimoji="1" lang="ja-JP" altLang="en-US" sz="3200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05BE6E1-1F06-FEC5-092B-F7DB928BC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995" y="1315923"/>
                <a:ext cx="2824299" cy="1062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DCFF06C-BC75-EC81-1834-18E9A81668F3}"/>
                  </a:ext>
                </a:extLst>
              </p:cNvPr>
              <p:cNvSpPr txBox="1"/>
              <p:nvPr/>
            </p:nvSpPr>
            <p:spPr>
              <a:xfrm>
                <a:off x="1878121" y="2490425"/>
                <a:ext cx="1097797" cy="10655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box>
                            <m:box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  <m: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ja-JP" altLang="en-US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ad>
                                <m:radPr>
                                  <m:degHide m:val="on"/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DCFF06C-BC75-EC81-1834-18E9A8166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121" y="2490425"/>
                <a:ext cx="1097797" cy="1065548"/>
              </a:xfrm>
              <a:prstGeom prst="rect">
                <a:avLst/>
              </a:prstGeom>
              <a:blipFill>
                <a:blip r:embed="rId3"/>
                <a:stretch>
                  <a:fillRect r="-19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836F577-2154-894B-6561-4C440E115F2A}"/>
                  </a:ext>
                </a:extLst>
              </p:cNvPr>
              <p:cNvSpPr txBox="1"/>
              <p:nvPr/>
            </p:nvSpPr>
            <p:spPr>
              <a:xfrm>
                <a:off x="1347755" y="3655804"/>
                <a:ext cx="5805830" cy="9670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836F577-2154-894B-6561-4C440E115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755" y="3655804"/>
                <a:ext cx="5805830" cy="9670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EAE68E0-86ED-8397-8755-38693210621D}"/>
                  </a:ext>
                </a:extLst>
              </p:cNvPr>
              <p:cNvSpPr txBox="1"/>
              <p:nvPr/>
            </p:nvSpPr>
            <p:spPr>
              <a:xfrm>
                <a:off x="1195075" y="5148019"/>
                <a:ext cx="4990641" cy="508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p>
                      </m:s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EAE68E0-86ED-8397-8755-386932106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75" y="5148019"/>
                <a:ext cx="4990641" cy="5084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83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F03E87-7C95-FABC-2B46-FDBF66A5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１．プレゼンテーションソフトとは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24170A-0645-59A5-A199-9D3173D7C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u"/>
            </a:pPr>
            <a:r>
              <a:rPr kumimoji="1" lang="ja-JP" altLang="en-US" dirty="0"/>
              <a:t>発表会や会議などで使用する資料作成・表示するためのアプリケーションソフトウェア。</a:t>
            </a:r>
            <a:endParaRPr kumimoji="1" lang="en-US" altLang="ja-JP" dirty="0"/>
          </a:p>
          <a:p>
            <a:pPr>
              <a:spcBef>
                <a:spcPts val="180"/>
              </a:spcBef>
              <a:buFont typeface="Wingdings" panose="05000000000000000000" pitchFamily="2" charset="2"/>
              <a:buChar char="u"/>
            </a:pPr>
            <a:r>
              <a:rPr kumimoji="1" lang="ja-JP" altLang="en-US" dirty="0"/>
              <a:t>スライド形式で資料を作成し、 発表の際はスライドを順次表示する。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文字だけでなく、グラフや表、画像などを挿入でき、視覚に訴 えるプレゼンテーションを可能にする。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ja-JP" dirty="0"/>
              <a:t>Microsoft PowerPoint</a:t>
            </a:r>
            <a:r>
              <a:rPr lang="ja-JP" altLang="en-US" dirty="0"/>
              <a:t>の他に、</a:t>
            </a:r>
            <a:r>
              <a:rPr lang="en-US" altLang="ja-JP" dirty="0"/>
              <a:t>Libre Office</a:t>
            </a:r>
            <a:r>
              <a:rPr lang="ja-JP" altLang="en-US" dirty="0"/>
              <a:t>の</a:t>
            </a:r>
            <a:r>
              <a:rPr lang="en-US" altLang="ja-JP" dirty="0"/>
              <a:t>Impress</a:t>
            </a:r>
            <a:r>
              <a:rPr lang="ja-JP" altLang="en-US" dirty="0"/>
              <a:t>などの 類似な機能をもったソフトウェアが利用可能である。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endParaRPr kumimoji="1" lang="en-US" altLang="ja-JP" dirty="0"/>
          </a:p>
          <a:p>
            <a:pPr lvl="5">
              <a:buFont typeface="Wingdings" panose="05000000000000000000" pitchFamily="2" charset="2"/>
              <a:buChar char="u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129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4E3FF-4C99-FEB5-1788-540DC71E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２．キーワード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FE7F6-1F84-9342-CB14-88ADB8180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ja-JP" altLang="en-US" dirty="0"/>
              <a:t>画面構成</a:t>
            </a:r>
            <a:endParaRPr lang="en-US" altLang="ja-JP" dirty="0"/>
          </a:p>
          <a:p>
            <a:pPr marL="971550" lvl="1" indent="-514350">
              <a:buFont typeface="+mj-lt"/>
              <a:buAutoNum type="alphaLcPeriod"/>
            </a:pPr>
            <a:r>
              <a:rPr lang="ja-JP" altLang="en-US" dirty="0"/>
              <a:t>アウトラインペイン</a:t>
            </a:r>
            <a:endParaRPr lang="en-US" altLang="ja-JP" dirty="0"/>
          </a:p>
          <a:p>
            <a:pPr marL="971550" lvl="1" indent="-514350">
              <a:buFont typeface="+mj-lt"/>
              <a:buAutoNum type="alphaLcPeriod"/>
            </a:pPr>
            <a:r>
              <a:rPr lang="ja-JP" altLang="en-US" dirty="0"/>
              <a:t>スライドラインペイン</a:t>
            </a:r>
            <a:endParaRPr lang="en-US" altLang="ja-JP" dirty="0"/>
          </a:p>
          <a:p>
            <a:pPr marL="971550" lvl="1" indent="-514350">
              <a:buFont typeface="+mj-lt"/>
              <a:buAutoNum type="alphaLcPeriod"/>
            </a:pPr>
            <a:r>
              <a:rPr lang="ja-JP" altLang="en-US" dirty="0"/>
              <a:t>ノートペイン</a:t>
            </a:r>
            <a:endParaRPr lang="en-US" altLang="ja-JP" dirty="0"/>
          </a:p>
          <a:p>
            <a:r>
              <a:rPr lang="ja-JP" altLang="en-US" dirty="0"/>
              <a:t>二つの入力形態</a:t>
            </a:r>
            <a:endParaRPr lang="en-US" altLang="ja-JP" dirty="0"/>
          </a:p>
          <a:p>
            <a:pPr marL="971550" lvl="1" indent="-514350">
              <a:buFont typeface="+mj-lt"/>
              <a:buAutoNum type="alphaUcParenR"/>
            </a:pPr>
            <a:r>
              <a:rPr lang="ja-JP" altLang="en-US" dirty="0"/>
              <a:t>プレースホルダーからの入力</a:t>
            </a:r>
            <a:endParaRPr lang="en-US" altLang="ja-JP" dirty="0"/>
          </a:p>
          <a:p>
            <a:pPr marL="971550" lvl="1" indent="-514350">
              <a:buFont typeface="+mj-lt"/>
              <a:buAutoNum type="alphaUcParenR"/>
            </a:pPr>
            <a:r>
              <a:rPr lang="ja-JP" altLang="en-US" dirty="0"/>
              <a:t>任意の場所への入力</a:t>
            </a:r>
            <a:endParaRPr lang="en-US" altLang="ja-JP" dirty="0"/>
          </a:p>
          <a:p>
            <a:r>
              <a:rPr lang="ja-JP" altLang="en-US" dirty="0"/>
              <a:t>箇条書き</a:t>
            </a:r>
            <a:endParaRPr lang="en-US" altLang="ja-JP" dirty="0"/>
          </a:p>
          <a:p>
            <a:pPr marL="1028700" lvl="1" indent="-571500">
              <a:buFont typeface="+mj-lt"/>
              <a:buAutoNum type="romanLcPeriod"/>
            </a:pPr>
            <a:r>
              <a:rPr lang="en-US" altLang="ja-JP" dirty="0"/>
              <a:t>Enter</a:t>
            </a:r>
            <a:r>
              <a:rPr lang="ja-JP" altLang="en-US" dirty="0"/>
              <a:t>と</a:t>
            </a:r>
            <a:r>
              <a:rPr lang="en-US" altLang="ja-JP" dirty="0" err="1"/>
              <a:t>Shift+Enter</a:t>
            </a:r>
            <a:r>
              <a:rPr lang="ja-JP" altLang="en-US" dirty="0"/>
              <a:t>の違い</a:t>
            </a:r>
            <a:endParaRPr lang="en-US" altLang="ja-JP" dirty="0"/>
          </a:p>
          <a:p>
            <a:pPr marL="1028700" lvl="1" indent="-571500">
              <a:buFont typeface="+mj-lt"/>
              <a:buAutoNum type="romanLcPeriod"/>
            </a:pPr>
            <a:r>
              <a:rPr lang="ja-JP" altLang="en-US" dirty="0"/>
              <a:t>行頭文字の変更方法</a:t>
            </a:r>
            <a:endParaRPr lang="en-US" altLang="ja-JP" dirty="0"/>
          </a:p>
          <a:p>
            <a:pPr marL="1028700" lvl="1" indent="-571500">
              <a:buFont typeface="+mj-lt"/>
              <a:buAutoNum type="romanLcPeriod"/>
            </a:pPr>
            <a:r>
              <a:rPr lang="en-US" altLang="ja-JP" dirty="0"/>
              <a:t>Tab</a:t>
            </a:r>
            <a:r>
              <a:rPr lang="ja-JP" altLang="en-US" dirty="0"/>
              <a:t>キーを使った階層構造のある箇条書き</a:t>
            </a:r>
            <a:endParaRPr lang="en-US" altLang="ja-JP" dirty="0"/>
          </a:p>
          <a:p>
            <a:r>
              <a:rPr lang="ja-JP" altLang="en-US" dirty="0"/>
              <a:t>オブジェクトの扱い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位置の揃え方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最前面、最背面への配置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グループ化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画像ファイルの貼り付け</a:t>
            </a:r>
            <a:endParaRPr lang="en-US" altLang="ja-JP" dirty="0"/>
          </a:p>
          <a:p>
            <a:pPr lvl="2"/>
            <a:r>
              <a:rPr lang="ja-JP" altLang="en-US" dirty="0"/>
              <a:t>サイズの調整</a:t>
            </a:r>
            <a:endParaRPr lang="en-US" altLang="ja-JP" dirty="0"/>
          </a:p>
          <a:p>
            <a:pPr lvl="2"/>
            <a:r>
              <a:rPr lang="ja-JP" altLang="en-US" dirty="0"/>
              <a:t>トリミング</a:t>
            </a:r>
            <a:endParaRPr lang="en-US" altLang="ja-JP" dirty="0"/>
          </a:p>
          <a:p>
            <a:pPr marL="1028700" lvl="1" indent="-571500">
              <a:buFont typeface="+mj-lt"/>
              <a:buAutoNum type="romanLcPeriod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04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4E3FF-4C99-FEB5-1788-540DC71E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３．プレースホルダに表を作成</a:t>
            </a: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692A2F03-CFFF-A9FC-F5D2-6F7356638F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938500"/>
              </p:ext>
            </p:extLst>
          </p:nvPr>
        </p:nvGraphicFramePr>
        <p:xfrm>
          <a:off x="1578078" y="1275019"/>
          <a:ext cx="9035844" cy="3686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764">
                  <a:extLst>
                    <a:ext uri="{9D8B030D-6E8A-4147-A177-3AD203B41FA5}">
                      <a16:colId xmlns:a16="http://schemas.microsoft.com/office/drawing/2014/main" val="3360246996"/>
                    </a:ext>
                  </a:extLst>
                </a:gridCol>
                <a:gridCol w="1643216">
                  <a:extLst>
                    <a:ext uri="{9D8B030D-6E8A-4147-A177-3AD203B41FA5}">
                      <a16:colId xmlns:a16="http://schemas.microsoft.com/office/drawing/2014/main" val="2739018323"/>
                    </a:ext>
                  </a:extLst>
                </a:gridCol>
                <a:gridCol w="1643216">
                  <a:extLst>
                    <a:ext uri="{9D8B030D-6E8A-4147-A177-3AD203B41FA5}">
                      <a16:colId xmlns:a16="http://schemas.microsoft.com/office/drawing/2014/main" val="2345104063"/>
                    </a:ext>
                  </a:extLst>
                </a:gridCol>
                <a:gridCol w="1643216">
                  <a:extLst>
                    <a:ext uri="{9D8B030D-6E8A-4147-A177-3AD203B41FA5}">
                      <a16:colId xmlns:a16="http://schemas.microsoft.com/office/drawing/2014/main" val="2396613467"/>
                    </a:ext>
                  </a:extLst>
                </a:gridCol>
                <a:gridCol w="1643216">
                  <a:extLst>
                    <a:ext uri="{9D8B030D-6E8A-4147-A177-3AD203B41FA5}">
                      <a16:colId xmlns:a16="http://schemas.microsoft.com/office/drawing/2014/main" val="4093230382"/>
                    </a:ext>
                  </a:extLst>
                </a:gridCol>
                <a:gridCol w="1643216">
                  <a:extLst>
                    <a:ext uri="{9D8B030D-6E8A-4147-A177-3AD203B41FA5}">
                      <a16:colId xmlns:a16="http://schemas.microsoft.com/office/drawing/2014/main" val="2735983331"/>
                    </a:ext>
                  </a:extLst>
                </a:gridCol>
              </a:tblGrid>
              <a:tr h="44150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71048"/>
                  </a:ext>
                </a:extLst>
              </a:tr>
              <a:tr h="4415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限目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物理学</a:t>
                      </a:r>
                      <a:r>
                        <a:rPr kumimoji="1" lang="en-US" altLang="ja-JP" dirty="0"/>
                        <a:t>A(</a:t>
                      </a:r>
                      <a:r>
                        <a:rPr kumimoji="1" lang="ja-JP" altLang="en-US" dirty="0"/>
                        <a:t>力学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自然史と生物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日本海地域の自然と環境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944702"/>
                  </a:ext>
                </a:extLst>
              </a:tr>
              <a:tr h="4415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限目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映画で学ぶ西洋近現代史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大学教育入門ｾﾐﾅｰ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線形代数</a:t>
                      </a:r>
                      <a:r>
                        <a:rPr kumimoji="1" lang="en-US" altLang="ja-JP" dirty="0"/>
                        <a:t>Ⅰ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電気電子情報数学基礎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微分積分</a:t>
                      </a:r>
                      <a:r>
                        <a:rPr kumimoji="1" lang="en-US" altLang="ja-JP" dirty="0"/>
                        <a:t>Ⅰ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182407"/>
                  </a:ext>
                </a:extLst>
              </a:tr>
              <a:tr h="4415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限目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情報処理基礎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応用数学</a:t>
                      </a:r>
                      <a:r>
                        <a:rPr kumimoji="1" lang="en-US" altLang="ja-JP" dirty="0"/>
                        <a:t>E(</a:t>
                      </a:r>
                      <a:r>
                        <a:rPr kumimoji="1" lang="ja-JP" altLang="en-US" dirty="0"/>
                        <a:t>確率・統計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電気電子情報工学概論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2699"/>
                  </a:ext>
                </a:extLst>
              </a:tr>
              <a:tr h="4415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限目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英語</a:t>
                      </a:r>
                      <a:r>
                        <a:rPr kumimoji="1" lang="en-US" altLang="ja-JP" dirty="0"/>
                        <a:t>Ⅰ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英語</a:t>
                      </a:r>
                      <a:r>
                        <a:rPr kumimoji="1" lang="en-US" altLang="ja-JP" dirty="0"/>
                        <a:t>Ⅱ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940834"/>
                  </a:ext>
                </a:extLst>
              </a:tr>
              <a:tr h="4415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限目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情報処理基礎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576709"/>
                  </a:ext>
                </a:extLst>
              </a:tr>
              <a:tr h="4415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限目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89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11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475D3-A4B0-DE6D-6D17-9955402F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４．図形描画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A7149F0-4A04-8843-C50D-170A1F8DBFB4}"/>
              </a:ext>
            </a:extLst>
          </p:cNvPr>
          <p:cNvSpPr/>
          <p:nvPr/>
        </p:nvSpPr>
        <p:spPr>
          <a:xfrm>
            <a:off x="3991897" y="2404985"/>
            <a:ext cx="3352800" cy="1088923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F35F48C6-6668-3FE4-076F-158210CBF190}"/>
              </a:ext>
            </a:extLst>
          </p:cNvPr>
          <p:cNvSpPr/>
          <p:nvPr/>
        </p:nvSpPr>
        <p:spPr>
          <a:xfrm>
            <a:off x="5161937" y="4483509"/>
            <a:ext cx="3352800" cy="1088923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214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829877-08F3-F6ED-0BBC-63A5F928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オブジェクトの左揃え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448AE02-2A07-62CA-1E08-987FD8CF9D2D}"/>
              </a:ext>
            </a:extLst>
          </p:cNvPr>
          <p:cNvSpPr/>
          <p:nvPr/>
        </p:nvSpPr>
        <p:spPr>
          <a:xfrm>
            <a:off x="3116826" y="2706329"/>
            <a:ext cx="2831691" cy="1445342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右 5">
            <a:extLst>
              <a:ext uri="{FF2B5EF4-FFF2-40B4-BE49-F238E27FC236}">
                <a16:creationId xmlns:a16="http://schemas.microsoft.com/office/drawing/2014/main" id="{66851AF9-040F-9359-5D4D-4BC2E5A606F1}"/>
              </a:ext>
            </a:extLst>
          </p:cNvPr>
          <p:cNvSpPr/>
          <p:nvPr/>
        </p:nvSpPr>
        <p:spPr>
          <a:xfrm>
            <a:off x="3116826" y="4628535"/>
            <a:ext cx="2595716" cy="1042219"/>
          </a:xfrm>
          <a:prstGeom prst="leftRight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6F3E64-4BAC-B9FE-0968-CD8DD119B47F}"/>
              </a:ext>
            </a:extLst>
          </p:cNvPr>
          <p:cNvSpPr txBox="1"/>
          <p:nvPr/>
        </p:nvSpPr>
        <p:spPr>
          <a:xfrm>
            <a:off x="3116826" y="2175510"/>
            <a:ext cx="297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渡辺悠斗</a:t>
            </a:r>
          </a:p>
        </p:txBody>
      </p:sp>
    </p:spTree>
    <p:extLst>
      <p:ext uri="{BB962C8B-B14F-4D97-AF65-F5344CB8AC3E}">
        <p14:creationId xmlns:p14="http://schemas.microsoft.com/office/powerpoint/2010/main" val="46098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15799-C1A6-C224-6985-701092BC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６．重なり順序の変更</a:t>
            </a:r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EA9A7A1-6AFB-20B4-7049-25C5F8103411}"/>
              </a:ext>
            </a:extLst>
          </p:cNvPr>
          <p:cNvSpPr/>
          <p:nvPr/>
        </p:nvSpPr>
        <p:spPr>
          <a:xfrm>
            <a:off x="5565058" y="2337833"/>
            <a:ext cx="1612490" cy="181896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太陽 5">
            <a:extLst>
              <a:ext uri="{FF2B5EF4-FFF2-40B4-BE49-F238E27FC236}">
                <a16:creationId xmlns:a16="http://schemas.microsoft.com/office/drawing/2014/main" id="{E7F5C9BA-624A-855E-8AA0-79D63F835560}"/>
              </a:ext>
            </a:extLst>
          </p:cNvPr>
          <p:cNvSpPr/>
          <p:nvPr/>
        </p:nvSpPr>
        <p:spPr>
          <a:xfrm>
            <a:off x="6529510" y="2463430"/>
            <a:ext cx="1764000" cy="1764000"/>
          </a:xfrm>
          <a:prstGeom prst="sun">
            <a:avLst/>
          </a:prstGeom>
          <a:solidFill>
            <a:srgbClr val="92D050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太陽 9">
            <a:extLst>
              <a:ext uri="{FF2B5EF4-FFF2-40B4-BE49-F238E27FC236}">
                <a16:creationId xmlns:a16="http://schemas.microsoft.com/office/drawing/2014/main" id="{D60054A0-DBD6-0498-788E-18C4BFE85F92}"/>
              </a:ext>
            </a:extLst>
          </p:cNvPr>
          <p:cNvSpPr/>
          <p:nvPr/>
        </p:nvSpPr>
        <p:spPr>
          <a:xfrm>
            <a:off x="6698673" y="4533592"/>
            <a:ext cx="1764000" cy="1764000"/>
          </a:xfrm>
          <a:prstGeom prst="sun">
            <a:avLst/>
          </a:prstGeom>
          <a:solidFill>
            <a:srgbClr val="92D050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稲妻 3">
            <a:extLst>
              <a:ext uri="{FF2B5EF4-FFF2-40B4-BE49-F238E27FC236}">
                <a16:creationId xmlns:a16="http://schemas.microsoft.com/office/drawing/2014/main" id="{73CAECBF-303F-FAFD-BC2C-BE74859B91D1}"/>
              </a:ext>
            </a:extLst>
          </p:cNvPr>
          <p:cNvSpPr/>
          <p:nvPr/>
        </p:nvSpPr>
        <p:spPr>
          <a:xfrm>
            <a:off x="5799020" y="4353027"/>
            <a:ext cx="1612490" cy="181896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98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B40B3-825E-D062-0931-C475466F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７．複数オブジェクトのグループ化</a:t>
            </a:r>
          </a:p>
        </p:txBody>
      </p:sp>
      <p:sp>
        <p:nvSpPr>
          <p:cNvPr id="4" name="直方体 3">
            <a:extLst>
              <a:ext uri="{FF2B5EF4-FFF2-40B4-BE49-F238E27FC236}">
                <a16:creationId xmlns:a16="http://schemas.microsoft.com/office/drawing/2014/main" id="{D2BB059B-69C6-3585-86D0-8E2591FF7CCB}"/>
              </a:ext>
            </a:extLst>
          </p:cNvPr>
          <p:cNvSpPr/>
          <p:nvPr/>
        </p:nvSpPr>
        <p:spPr>
          <a:xfrm rot="2700000">
            <a:off x="2104103" y="3675473"/>
            <a:ext cx="1740310" cy="16929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E7CC22D6-C973-F838-FE23-C6883232E24A}"/>
              </a:ext>
            </a:extLst>
          </p:cNvPr>
          <p:cNvSpPr/>
          <p:nvPr/>
        </p:nvSpPr>
        <p:spPr>
          <a:xfrm rot="2700000">
            <a:off x="6096000" y="3775587"/>
            <a:ext cx="1435510" cy="16929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D50823-F4CD-B162-E26F-3CA58D1DC38C}"/>
              </a:ext>
            </a:extLst>
          </p:cNvPr>
          <p:cNvSpPr txBox="1"/>
          <p:nvPr/>
        </p:nvSpPr>
        <p:spPr>
          <a:xfrm rot="2700000">
            <a:off x="3851501" y="2741776"/>
            <a:ext cx="321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0000FF"/>
                </a:solidFill>
              </a:rPr>
              <a:t>渡辺悠斗</a:t>
            </a:r>
          </a:p>
        </p:txBody>
      </p:sp>
    </p:spTree>
    <p:extLst>
      <p:ext uri="{BB962C8B-B14F-4D97-AF65-F5344CB8AC3E}">
        <p14:creationId xmlns:p14="http://schemas.microsoft.com/office/powerpoint/2010/main" val="33290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95D1B-364B-706D-63A8-C8E36B48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８．水平、垂直方向にコピー</a:t>
            </a:r>
          </a:p>
        </p:txBody>
      </p:sp>
      <p:sp>
        <p:nvSpPr>
          <p:cNvPr id="3" name="弦 2">
            <a:extLst>
              <a:ext uri="{FF2B5EF4-FFF2-40B4-BE49-F238E27FC236}">
                <a16:creationId xmlns:a16="http://schemas.microsoft.com/office/drawing/2014/main" id="{092A9136-A689-2BDA-A3DA-4BDBB54B7D25}"/>
              </a:ext>
            </a:extLst>
          </p:cNvPr>
          <p:cNvSpPr/>
          <p:nvPr/>
        </p:nvSpPr>
        <p:spPr>
          <a:xfrm>
            <a:off x="2290916" y="2094271"/>
            <a:ext cx="1641987" cy="1334729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弦 3">
            <a:extLst>
              <a:ext uri="{FF2B5EF4-FFF2-40B4-BE49-F238E27FC236}">
                <a16:creationId xmlns:a16="http://schemas.microsoft.com/office/drawing/2014/main" id="{EA10B815-0D8B-C9EA-5575-FD9AB915C631}"/>
              </a:ext>
            </a:extLst>
          </p:cNvPr>
          <p:cNvSpPr/>
          <p:nvPr/>
        </p:nvSpPr>
        <p:spPr>
          <a:xfrm>
            <a:off x="5486400" y="2094271"/>
            <a:ext cx="1641987" cy="1334729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弦 4">
            <a:extLst>
              <a:ext uri="{FF2B5EF4-FFF2-40B4-BE49-F238E27FC236}">
                <a16:creationId xmlns:a16="http://schemas.microsoft.com/office/drawing/2014/main" id="{239C9550-C5D2-3C7E-011C-A9A6C348D68F}"/>
              </a:ext>
            </a:extLst>
          </p:cNvPr>
          <p:cNvSpPr/>
          <p:nvPr/>
        </p:nvSpPr>
        <p:spPr>
          <a:xfrm>
            <a:off x="2290916" y="4306529"/>
            <a:ext cx="1641987" cy="1334729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161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318</Words>
  <Application>Microsoft Office PowerPoint</Application>
  <PresentationFormat>ワイド画面</PresentationFormat>
  <Paragraphs>71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游ゴシック</vt:lpstr>
      <vt:lpstr>游ゴシック Light</vt:lpstr>
      <vt:lpstr>Arial</vt:lpstr>
      <vt:lpstr>Cambria Math</vt:lpstr>
      <vt:lpstr>Wingdings</vt:lpstr>
      <vt:lpstr>Office テーマ</vt:lpstr>
      <vt:lpstr>情報処理基礎 Power Point 課題</vt:lpstr>
      <vt:lpstr>１．プレゼンテーションソフトとは</vt:lpstr>
      <vt:lpstr>２．キーワード</vt:lpstr>
      <vt:lpstr>３．プレースホルダに表を作成</vt:lpstr>
      <vt:lpstr>４．図形描画</vt:lpstr>
      <vt:lpstr>オブジェクトの左揃え</vt:lpstr>
      <vt:lpstr>６．重なり順序の変更</vt:lpstr>
      <vt:lpstr>７．複数オブジェクトのグループ化</vt:lpstr>
      <vt:lpstr>８．水平、垂直方向にコピー</vt:lpstr>
      <vt:lpstr>９．画像の取り込み</vt:lpstr>
      <vt:lpstr>１０．画像のトリミング</vt:lpstr>
      <vt:lpstr>１１．アニメーション</vt:lpstr>
      <vt:lpstr>１２．数式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情報処理基礎 Power Point 課題</dc:title>
  <dc:creator>渡辺 悠斗</dc:creator>
  <cp:lastModifiedBy>渡辺 悠斗</cp:lastModifiedBy>
  <cp:revision>18</cp:revision>
  <dcterms:created xsi:type="dcterms:W3CDTF">2022-05-13T16:38:20Z</dcterms:created>
  <dcterms:modified xsi:type="dcterms:W3CDTF">2022-05-15T12:52:16Z</dcterms:modified>
</cp:coreProperties>
</file>