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1" r:id="rId23"/>
    <p:sldId id="282" r:id="rId24"/>
    <p:sldId id="283" r:id="rId25"/>
    <p:sldId id="278" r:id="rId26"/>
    <p:sldId id="279" r:id="rId27"/>
    <p:sldId id="280" r:id="rId28"/>
    <p:sldId id="284" r:id="rId29"/>
    <p:sldId id="285" r:id="rId30"/>
    <p:sldId id="286" r:id="rId31"/>
    <p:sldId id="287" r:id="rId32"/>
    <p:sldId id="288" r:id="rId33"/>
    <p:sldId id="289" r:id="rId34"/>
    <p:sldId id="291" r:id="rId35"/>
    <p:sldId id="295" r:id="rId36"/>
    <p:sldId id="294" r:id="rId37"/>
    <p:sldId id="292" r:id="rId38"/>
    <p:sldId id="293" r:id="rId39"/>
    <p:sldId id="307" r:id="rId40"/>
    <p:sldId id="296" r:id="rId41"/>
    <p:sldId id="297" r:id="rId42"/>
    <p:sldId id="298" r:id="rId43"/>
    <p:sldId id="299" r:id="rId44"/>
    <p:sldId id="300" r:id="rId45"/>
    <p:sldId id="301" r:id="rId46"/>
    <p:sldId id="302" r:id="rId47"/>
    <p:sldId id="303" r:id="rId48"/>
    <p:sldId id="304" r:id="rId49"/>
    <p:sldId id="305" r:id="rId50"/>
    <p:sldId id="306" r:id="rId51"/>
    <p:sldId id="308" r:id="rId52"/>
    <p:sldId id="309" r:id="rId53"/>
    <p:sldId id="310" r:id="rId54"/>
    <p:sldId id="311" r:id="rId55"/>
    <p:sldId id="315" r:id="rId56"/>
    <p:sldId id="321" r:id="rId57"/>
    <p:sldId id="312" r:id="rId58"/>
    <p:sldId id="316" r:id="rId59"/>
    <p:sldId id="319" r:id="rId60"/>
    <p:sldId id="313" r:id="rId61"/>
    <p:sldId id="317" r:id="rId62"/>
    <p:sldId id="320" r:id="rId63"/>
    <p:sldId id="314" r:id="rId64"/>
    <p:sldId id="318" r:id="rId65"/>
    <p:sldId id="322" r:id="rId66"/>
    <p:sldId id="323" r:id="rId67"/>
    <p:sldId id="290" r:id="rId6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D48D5-A048-4BCB-A12F-69C2257DA6B7}" v="8220" dt="2024-07-23T04:59:08.82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5" autoAdjust="0"/>
    <p:restoredTop sz="94660"/>
  </p:normalViewPr>
  <p:slideViewPr>
    <p:cSldViewPr snapToGrid="0">
      <p:cViewPr varScale="1">
        <p:scale>
          <a:sx n="39" d="100"/>
          <a:sy n="39" d="100"/>
        </p:scale>
        <p:origin x="3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悠斗 渡辺" userId="7301ec9286ea8034" providerId="LiveId" clId="{5D9D48D5-A048-4BCB-A12F-69C2257DA6B7}"/>
    <pc:docChg chg="undo redo custSel addSld delSld modSld sldOrd">
      <pc:chgData name="悠斗 渡辺" userId="7301ec9286ea8034" providerId="LiveId" clId="{5D9D48D5-A048-4BCB-A12F-69C2257DA6B7}" dt="2024-07-29T00:03:46.027" v="12213" actId="1036"/>
      <pc:docMkLst>
        <pc:docMk/>
      </pc:docMkLst>
      <pc:sldChg chg="modSp mod">
        <pc:chgData name="悠斗 渡辺" userId="7301ec9286ea8034" providerId="LiveId" clId="{5D9D48D5-A048-4BCB-A12F-69C2257DA6B7}" dt="2024-07-29T00:03:46.027" v="12213" actId="1036"/>
        <pc:sldMkLst>
          <pc:docMk/>
          <pc:sldMk cId="3908590312" sldId="259"/>
        </pc:sldMkLst>
        <pc:picChg chg="mod">
          <ac:chgData name="悠斗 渡辺" userId="7301ec9286ea8034" providerId="LiveId" clId="{5D9D48D5-A048-4BCB-A12F-69C2257DA6B7}" dt="2024-07-29T00:03:46.027" v="12213" actId="1036"/>
          <ac:picMkLst>
            <pc:docMk/>
            <pc:sldMk cId="3908590312" sldId="259"/>
            <ac:picMk id="5" creationId="{EA62D822-A233-2B68-1852-76F604DBACAD}"/>
          </ac:picMkLst>
        </pc:picChg>
      </pc:sldChg>
      <pc:sldChg chg="modSp mod modNotesTx">
        <pc:chgData name="悠斗 渡辺" userId="7301ec9286ea8034" providerId="LiveId" clId="{5D9D48D5-A048-4BCB-A12F-69C2257DA6B7}" dt="2024-07-23T04:36:18.880" v="11141" actId="20577"/>
        <pc:sldMkLst>
          <pc:docMk/>
          <pc:sldMk cId="3772003432" sldId="260"/>
        </pc:sldMkLst>
        <pc:spChg chg="mod">
          <ac:chgData name="悠斗 渡辺" userId="7301ec9286ea8034" providerId="LiveId" clId="{5D9D48D5-A048-4BCB-A12F-69C2257DA6B7}" dt="2024-07-16T10:40:49.884" v="2099" actId="20577"/>
          <ac:spMkLst>
            <pc:docMk/>
            <pc:sldMk cId="3772003432" sldId="260"/>
            <ac:spMk id="13" creationId="{5D42F2D0-86E4-066F-E7B0-37BC76FFD14A}"/>
          </ac:spMkLst>
        </pc:spChg>
      </pc:sldChg>
      <pc:sldChg chg="addSp delSp modSp mod modNotesTx">
        <pc:chgData name="悠斗 渡辺" userId="7301ec9286ea8034" providerId="LiveId" clId="{5D9D48D5-A048-4BCB-A12F-69C2257DA6B7}" dt="2024-07-23T04:38:53.570" v="11210" actId="20577"/>
        <pc:sldMkLst>
          <pc:docMk/>
          <pc:sldMk cId="439907315" sldId="264"/>
        </pc:sldMkLst>
        <pc:spChg chg="mod">
          <ac:chgData name="悠斗 渡辺" userId="7301ec9286ea8034" providerId="LiveId" clId="{5D9D48D5-A048-4BCB-A12F-69C2257DA6B7}" dt="2024-07-23T04:38:46.202" v="11196" actId="1076"/>
          <ac:spMkLst>
            <pc:docMk/>
            <pc:sldMk cId="439907315" sldId="264"/>
            <ac:spMk id="4" creationId="{D82CA142-6A19-8E7C-D05A-D784488FE4D7}"/>
          </ac:spMkLst>
        </pc:spChg>
        <pc:graphicFrameChg chg="add mod">
          <ac:chgData name="悠斗 渡辺" userId="7301ec9286ea8034" providerId="LiveId" clId="{5D9D48D5-A048-4BCB-A12F-69C2257DA6B7}" dt="2024-07-23T04:37:35.786" v="11187" actId="14100"/>
          <ac:graphicFrameMkLst>
            <pc:docMk/>
            <pc:sldMk cId="439907315" sldId="264"/>
            <ac:graphicFrameMk id="2" creationId="{C4B506D7-640B-CDF7-8D96-7A9D965FD7B7}"/>
          </ac:graphicFrameMkLst>
        </pc:graphicFrameChg>
        <pc:graphicFrameChg chg="add mod">
          <ac:chgData name="悠斗 渡辺" userId="7301ec9286ea8034" providerId="LiveId" clId="{5D9D48D5-A048-4BCB-A12F-69C2257DA6B7}" dt="2024-07-23T04:38:47.733" v="11197" actId="1076"/>
          <ac:graphicFrameMkLst>
            <pc:docMk/>
            <pc:sldMk cId="439907315" sldId="264"/>
            <ac:graphicFrameMk id="3" creationId="{5DDBC525-6D35-A66A-4C30-570C71FFABFA}"/>
          </ac:graphicFrameMkLst>
        </pc:graphicFrameChg>
        <pc:graphicFrameChg chg="add del">
          <ac:chgData name="悠斗 渡辺" userId="7301ec9286ea8034" providerId="LiveId" clId="{5D9D48D5-A048-4BCB-A12F-69C2257DA6B7}" dt="2024-07-23T04:38:40.370" v="11194" actId="478"/>
          <ac:graphicFrameMkLst>
            <pc:docMk/>
            <pc:sldMk cId="439907315" sldId="264"/>
            <ac:graphicFrameMk id="5" creationId="{7B440309-E374-A5EF-AFE5-07FE710CC060}"/>
          </ac:graphicFrameMkLst>
        </pc:graphicFrameChg>
      </pc:sldChg>
      <pc:sldChg chg="modSp mod modNotesTx">
        <pc:chgData name="悠斗 渡辺" userId="7301ec9286ea8034" providerId="LiveId" clId="{5D9D48D5-A048-4BCB-A12F-69C2257DA6B7}" dt="2024-07-23T04:36:53.534" v="11178" actId="20577"/>
        <pc:sldMkLst>
          <pc:docMk/>
          <pc:sldMk cId="3222659474" sldId="265"/>
        </pc:sldMkLst>
        <pc:graphicFrameChg chg="mod">
          <ac:chgData name="悠斗 渡辺" userId="7301ec9286ea8034" providerId="LiveId" clId="{5D9D48D5-A048-4BCB-A12F-69C2257DA6B7}" dt="2024-07-23T04:36:39.321" v="11144" actId="1036"/>
          <ac:graphicFrameMkLst>
            <pc:docMk/>
            <pc:sldMk cId="3222659474" sldId="265"/>
            <ac:graphicFrameMk id="4" creationId="{E63E3ADA-DD35-9308-53E4-00704E07CCFA}"/>
          </ac:graphicFrameMkLst>
        </pc:graphicFrameChg>
      </pc:sldChg>
      <pc:sldChg chg="modSp modNotesTx">
        <pc:chgData name="悠斗 渡辺" userId="7301ec9286ea8034" providerId="LiveId" clId="{5D9D48D5-A048-4BCB-A12F-69C2257DA6B7}" dt="2024-07-23T04:39:21.331" v="11240" actId="20577"/>
        <pc:sldMkLst>
          <pc:docMk/>
          <pc:sldMk cId="3785520005" sldId="266"/>
        </pc:sldMkLst>
        <pc:spChg chg="mod">
          <ac:chgData name="悠斗 渡辺" userId="7301ec9286ea8034" providerId="LiveId" clId="{5D9D48D5-A048-4BCB-A12F-69C2257DA6B7}" dt="2024-07-23T04:39:07.315" v="11214" actId="20577"/>
          <ac:spMkLst>
            <pc:docMk/>
            <pc:sldMk cId="3785520005" sldId="266"/>
            <ac:spMk id="4" creationId="{CAACCD86-F6B8-60E4-E9F6-3DCC252A4A9E}"/>
          </ac:spMkLst>
        </pc:spChg>
      </pc:sldChg>
      <pc:sldChg chg="modSp">
        <pc:chgData name="悠斗 渡辺" userId="7301ec9286ea8034" providerId="LiveId" clId="{5D9D48D5-A048-4BCB-A12F-69C2257DA6B7}" dt="2024-07-21T04:39:11.274" v="6581" actId="20577"/>
        <pc:sldMkLst>
          <pc:docMk/>
          <pc:sldMk cId="1632965123" sldId="269"/>
        </pc:sldMkLst>
        <pc:spChg chg="mod">
          <ac:chgData name="悠斗 渡辺" userId="7301ec9286ea8034" providerId="LiveId" clId="{5D9D48D5-A048-4BCB-A12F-69C2257DA6B7}" dt="2024-07-21T04:39:11.274" v="6581" actId="20577"/>
          <ac:spMkLst>
            <pc:docMk/>
            <pc:sldMk cId="1632965123" sldId="269"/>
            <ac:spMk id="6" creationId="{8CACD8A6-BE3B-C63E-EFBB-6A6528C53251}"/>
          </ac:spMkLst>
        </pc:spChg>
      </pc:sldChg>
      <pc:sldChg chg="modSp mod">
        <pc:chgData name="悠斗 渡辺" userId="7301ec9286ea8034" providerId="LiveId" clId="{5D9D48D5-A048-4BCB-A12F-69C2257DA6B7}" dt="2024-07-15T17:30:11.795" v="80" actId="14100"/>
        <pc:sldMkLst>
          <pc:docMk/>
          <pc:sldMk cId="3645370988" sldId="270"/>
        </pc:sldMkLst>
        <pc:graphicFrameChg chg="mod">
          <ac:chgData name="悠斗 渡辺" userId="7301ec9286ea8034" providerId="LiveId" clId="{5D9D48D5-A048-4BCB-A12F-69C2257DA6B7}" dt="2024-07-15T17:30:11.795" v="80" actId="14100"/>
          <ac:graphicFrameMkLst>
            <pc:docMk/>
            <pc:sldMk cId="3645370988" sldId="270"/>
            <ac:graphicFrameMk id="5" creationId="{0513F02D-31A1-987D-BAF9-38AE4660BE2F}"/>
          </ac:graphicFrameMkLst>
        </pc:graphicFrameChg>
      </pc:sldChg>
      <pc:sldChg chg="addSp modSp mod">
        <pc:chgData name="悠斗 渡辺" userId="7301ec9286ea8034" providerId="LiveId" clId="{5D9D48D5-A048-4BCB-A12F-69C2257DA6B7}" dt="2024-07-22T14:50:25.181" v="11109" actId="1076"/>
        <pc:sldMkLst>
          <pc:docMk/>
          <pc:sldMk cId="46019063" sldId="274"/>
        </pc:sldMkLst>
        <pc:picChg chg="add mod">
          <ac:chgData name="悠斗 渡辺" userId="7301ec9286ea8034" providerId="LiveId" clId="{5D9D48D5-A048-4BCB-A12F-69C2257DA6B7}" dt="2024-07-22T14:50:25.181" v="11109" actId="1076"/>
          <ac:picMkLst>
            <pc:docMk/>
            <pc:sldMk cId="46019063" sldId="274"/>
            <ac:picMk id="4" creationId="{2AB33A34-C56C-CFAA-0C8C-0530891D4BAA}"/>
          </ac:picMkLst>
        </pc:picChg>
      </pc:sldChg>
      <pc:sldChg chg="addSp modSp mod">
        <pc:chgData name="悠斗 渡辺" userId="7301ec9286ea8034" providerId="LiveId" clId="{5D9D48D5-A048-4BCB-A12F-69C2257DA6B7}" dt="2024-07-22T14:50:17.081" v="11105" actId="1035"/>
        <pc:sldMkLst>
          <pc:docMk/>
          <pc:sldMk cId="3039207691" sldId="275"/>
        </pc:sldMkLst>
        <pc:picChg chg="add mod">
          <ac:chgData name="悠斗 渡辺" userId="7301ec9286ea8034" providerId="LiveId" clId="{5D9D48D5-A048-4BCB-A12F-69C2257DA6B7}" dt="2024-07-22T14:50:17.081" v="11105" actId="1035"/>
          <ac:picMkLst>
            <pc:docMk/>
            <pc:sldMk cId="3039207691" sldId="275"/>
            <ac:picMk id="4" creationId="{27BFE385-C2F3-CE2A-6F39-99BA36AC4DAA}"/>
          </ac:picMkLst>
        </pc:picChg>
      </pc:sldChg>
      <pc:sldChg chg="addSp delSp modSp mod">
        <pc:chgData name="悠斗 渡辺" userId="7301ec9286ea8034" providerId="LiveId" clId="{5D9D48D5-A048-4BCB-A12F-69C2257DA6B7}" dt="2024-07-21T14:44:55.991" v="7629" actId="1035"/>
        <pc:sldMkLst>
          <pc:docMk/>
          <pc:sldMk cId="1269802696" sldId="276"/>
        </pc:sldMkLst>
        <pc:spChg chg="del">
          <ac:chgData name="悠斗 渡辺" userId="7301ec9286ea8034" providerId="LiveId" clId="{5D9D48D5-A048-4BCB-A12F-69C2257DA6B7}" dt="2024-07-15T17:28:05.454" v="6" actId="478"/>
          <ac:spMkLst>
            <pc:docMk/>
            <pc:sldMk cId="1269802696" sldId="276"/>
            <ac:spMk id="2" creationId="{3A281D41-8285-25A1-18A2-885BB3321003}"/>
          </ac:spMkLst>
        </pc:spChg>
        <pc:spChg chg="del">
          <ac:chgData name="悠斗 渡辺" userId="7301ec9286ea8034" providerId="LiveId" clId="{5D9D48D5-A048-4BCB-A12F-69C2257DA6B7}" dt="2024-07-15T17:27:15.691" v="0"/>
          <ac:spMkLst>
            <pc:docMk/>
            <pc:sldMk cId="1269802696" sldId="276"/>
            <ac:spMk id="3" creationId="{B2A55C15-FDA1-3ECA-E30E-8856135BADAF}"/>
          </ac:spMkLst>
        </pc:spChg>
        <pc:spChg chg="add del mod">
          <ac:chgData name="悠斗 渡辺" userId="7301ec9286ea8034" providerId="LiveId" clId="{5D9D48D5-A048-4BCB-A12F-69C2257DA6B7}" dt="2024-07-15T17:29:02.144" v="11" actId="47"/>
          <ac:spMkLst>
            <pc:docMk/>
            <pc:sldMk cId="1269802696" sldId="276"/>
            <ac:spMk id="5" creationId="{757328A6-625F-164C-9E43-51B2CA346E7E}"/>
          </ac:spMkLst>
        </pc:spChg>
        <pc:spChg chg="add mod">
          <ac:chgData name="悠斗 渡辺" userId="7301ec9286ea8034" providerId="LiveId" clId="{5D9D48D5-A048-4BCB-A12F-69C2257DA6B7}" dt="2024-07-15T17:29:42.305" v="77" actId="255"/>
          <ac:spMkLst>
            <pc:docMk/>
            <pc:sldMk cId="1269802696" sldId="276"/>
            <ac:spMk id="6" creationId="{220BD4E6-0A27-DCE3-025E-1621179DEC4C}"/>
          </ac:spMkLst>
        </pc:spChg>
        <pc:graphicFrameChg chg="add mod">
          <ac:chgData name="悠斗 渡辺" userId="7301ec9286ea8034" providerId="LiveId" clId="{5D9D48D5-A048-4BCB-A12F-69C2257DA6B7}" dt="2024-07-21T14:44:55.991" v="7629" actId="1035"/>
          <ac:graphicFrameMkLst>
            <pc:docMk/>
            <pc:sldMk cId="1269802696" sldId="276"/>
            <ac:graphicFrameMk id="4" creationId="{EC8B94F4-DD43-8A9D-4D40-D0EF2615855C}"/>
          </ac:graphicFrameMkLst>
        </pc:graphicFrameChg>
      </pc:sldChg>
      <pc:sldChg chg="addSp delSp modSp new mod ord modClrScheme chgLayout">
        <pc:chgData name="悠斗 渡辺" userId="7301ec9286ea8034" providerId="LiveId" clId="{5D9D48D5-A048-4BCB-A12F-69C2257DA6B7}" dt="2024-07-22T14:52:13.909" v="11110" actId="1036"/>
        <pc:sldMkLst>
          <pc:docMk/>
          <pc:sldMk cId="3915303053" sldId="277"/>
        </pc:sldMkLst>
        <pc:spChg chg="del">
          <ac:chgData name="悠斗 渡辺" userId="7301ec9286ea8034" providerId="LiveId" clId="{5D9D48D5-A048-4BCB-A12F-69C2257DA6B7}" dt="2024-07-15T17:41:06.038" v="82" actId="700"/>
          <ac:spMkLst>
            <pc:docMk/>
            <pc:sldMk cId="3915303053" sldId="277"/>
            <ac:spMk id="2" creationId="{E4C3DE09-5245-2539-F7ED-4D716B887B31}"/>
          </ac:spMkLst>
        </pc:spChg>
        <pc:spChg chg="del">
          <ac:chgData name="悠斗 渡辺" userId="7301ec9286ea8034" providerId="LiveId" clId="{5D9D48D5-A048-4BCB-A12F-69C2257DA6B7}" dt="2024-07-15T17:41:06.038" v="82" actId="700"/>
          <ac:spMkLst>
            <pc:docMk/>
            <pc:sldMk cId="3915303053" sldId="277"/>
            <ac:spMk id="3" creationId="{C8AB355E-0DE9-ED55-C9AA-EA72DCC8BE88}"/>
          </ac:spMkLst>
        </pc:spChg>
        <pc:spChg chg="add mod">
          <ac:chgData name="悠斗 渡辺" userId="7301ec9286ea8034" providerId="LiveId" clId="{5D9D48D5-A048-4BCB-A12F-69C2257DA6B7}" dt="2024-07-15T18:01:04.805" v="896" actId="1076"/>
          <ac:spMkLst>
            <pc:docMk/>
            <pc:sldMk cId="3915303053" sldId="277"/>
            <ac:spMk id="4" creationId="{1D487B25-DE83-DEA2-6293-01082909B500}"/>
          </ac:spMkLst>
        </pc:spChg>
        <pc:spChg chg="add mod">
          <ac:chgData name="悠斗 渡辺" userId="7301ec9286ea8034" providerId="LiveId" clId="{5D9D48D5-A048-4BCB-A12F-69C2257DA6B7}" dt="2024-07-15T18:03:08.695" v="952" actId="255"/>
          <ac:spMkLst>
            <pc:docMk/>
            <pc:sldMk cId="3915303053" sldId="277"/>
            <ac:spMk id="5" creationId="{5298199B-6556-9685-8D8C-8CC59157EA54}"/>
          </ac:spMkLst>
        </pc:spChg>
        <pc:spChg chg="add del mod">
          <ac:chgData name="悠斗 渡辺" userId="7301ec9286ea8034" providerId="LiveId" clId="{5D9D48D5-A048-4BCB-A12F-69C2257DA6B7}" dt="2024-07-15T17:48:16.919" v="473"/>
          <ac:spMkLst>
            <pc:docMk/>
            <pc:sldMk cId="3915303053" sldId="277"/>
            <ac:spMk id="6" creationId="{ECD27C35-F706-26E0-D962-132FFA1B16F8}"/>
          </ac:spMkLst>
        </pc:spChg>
        <pc:spChg chg="add mod">
          <ac:chgData name="悠斗 渡辺" userId="7301ec9286ea8034" providerId="LiveId" clId="{5D9D48D5-A048-4BCB-A12F-69C2257DA6B7}" dt="2024-07-15T18:03:38.996" v="955" actId="14100"/>
          <ac:spMkLst>
            <pc:docMk/>
            <pc:sldMk cId="3915303053" sldId="277"/>
            <ac:spMk id="7" creationId="{55309239-9C87-7CEC-2059-28183169C5F5}"/>
          </ac:spMkLst>
        </pc:spChg>
        <pc:spChg chg="add del mod">
          <ac:chgData name="悠斗 渡辺" userId="7301ec9286ea8034" providerId="LiveId" clId="{5D9D48D5-A048-4BCB-A12F-69C2257DA6B7}" dt="2024-07-15T18:03:57.890" v="958" actId="14100"/>
          <ac:spMkLst>
            <pc:docMk/>
            <pc:sldMk cId="3915303053" sldId="277"/>
            <ac:spMk id="8" creationId="{9BF635CE-49E7-974D-AB07-11C534DC3491}"/>
          </ac:spMkLst>
        </pc:spChg>
        <pc:spChg chg="add mod">
          <ac:chgData name="悠斗 渡辺" userId="7301ec9286ea8034" providerId="LiveId" clId="{5D9D48D5-A048-4BCB-A12F-69C2257DA6B7}" dt="2024-07-15T18:14:10.747" v="1529"/>
          <ac:spMkLst>
            <pc:docMk/>
            <pc:sldMk cId="3915303053" sldId="277"/>
            <ac:spMk id="9" creationId="{49FAF218-D269-261E-B3AF-60224C9DA16A}"/>
          </ac:spMkLst>
        </pc:spChg>
        <pc:spChg chg="add mod">
          <ac:chgData name="悠斗 渡辺" userId="7301ec9286ea8034" providerId="LiveId" clId="{5D9D48D5-A048-4BCB-A12F-69C2257DA6B7}" dt="2024-07-15T18:14:30.591" v="1539" actId="255"/>
          <ac:spMkLst>
            <pc:docMk/>
            <pc:sldMk cId="3915303053" sldId="277"/>
            <ac:spMk id="10" creationId="{24C7C4DE-67D4-6DF0-AEAC-A11D816A8845}"/>
          </ac:spMkLst>
        </pc:spChg>
        <pc:picChg chg="add mod">
          <ac:chgData name="悠斗 渡辺" userId="7301ec9286ea8034" providerId="LiveId" clId="{5D9D48D5-A048-4BCB-A12F-69C2257DA6B7}" dt="2024-07-22T14:52:13.909" v="11110" actId="1036"/>
          <ac:picMkLst>
            <pc:docMk/>
            <pc:sldMk cId="3915303053" sldId="277"/>
            <ac:picMk id="3" creationId="{738BD05B-3738-D86E-FA0B-C71B78FFA2F9}"/>
          </ac:picMkLst>
        </pc:picChg>
      </pc:sldChg>
      <pc:sldChg chg="addSp modSp new mod modNotesTx">
        <pc:chgData name="悠斗 渡辺" userId="7301ec9286ea8034" providerId="LiveId" clId="{5D9D48D5-A048-4BCB-A12F-69C2257DA6B7}" dt="2024-07-23T04:43:23.335" v="11323" actId="20577"/>
        <pc:sldMkLst>
          <pc:docMk/>
          <pc:sldMk cId="1443805758" sldId="278"/>
        </pc:sldMkLst>
        <pc:spChg chg="add mod">
          <ac:chgData name="悠斗 渡辺" userId="7301ec9286ea8034" providerId="LiveId" clId="{5D9D48D5-A048-4BCB-A12F-69C2257DA6B7}" dt="2024-07-15T18:13:53.016" v="1526" actId="255"/>
          <ac:spMkLst>
            <pc:docMk/>
            <pc:sldMk cId="1443805758" sldId="278"/>
            <ac:spMk id="2" creationId="{F41EE6C1-4BE0-B98B-23C4-FE0CF493ADCF}"/>
          </ac:spMkLst>
        </pc:spChg>
        <pc:spChg chg="add mod">
          <ac:chgData name="悠斗 渡辺" userId="7301ec9286ea8034" providerId="LiveId" clId="{5D9D48D5-A048-4BCB-A12F-69C2257DA6B7}" dt="2024-07-16T10:21:17.949" v="2024" actId="1076"/>
          <ac:spMkLst>
            <pc:docMk/>
            <pc:sldMk cId="1443805758" sldId="278"/>
            <ac:spMk id="4" creationId="{CE44BD06-D916-F9AB-B7BE-E9CCD6762846}"/>
          </ac:spMkLst>
        </pc:spChg>
      </pc:sldChg>
      <pc:sldChg chg="addSp delSp modSp new mod">
        <pc:chgData name="悠斗 渡辺" userId="7301ec9286ea8034" providerId="LiveId" clId="{5D9D48D5-A048-4BCB-A12F-69C2257DA6B7}" dt="2024-07-17T06:01:12.536" v="4107" actId="255"/>
        <pc:sldMkLst>
          <pc:docMk/>
          <pc:sldMk cId="2066417354" sldId="279"/>
        </pc:sldMkLst>
        <pc:spChg chg="add mod">
          <ac:chgData name="悠斗 渡辺" userId="7301ec9286ea8034" providerId="LiveId" clId="{5D9D48D5-A048-4BCB-A12F-69C2257DA6B7}" dt="2024-07-17T05:58:33.314" v="4095" actId="1076"/>
          <ac:spMkLst>
            <pc:docMk/>
            <pc:sldMk cId="2066417354" sldId="279"/>
            <ac:spMk id="2" creationId="{F561FD96-1425-3163-09FA-F8D8E4D25163}"/>
          </ac:spMkLst>
        </pc:spChg>
        <pc:spChg chg="add mod">
          <ac:chgData name="悠斗 渡辺" userId="7301ec9286ea8034" providerId="LiveId" clId="{5D9D48D5-A048-4BCB-A12F-69C2257DA6B7}" dt="2024-07-17T06:01:12.536" v="4107" actId="255"/>
          <ac:spMkLst>
            <pc:docMk/>
            <pc:sldMk cId="2066417354" sldId="279"/>
            <ac:spMk id="3" creationId="{EFD8F237-BF32-3B24-629D-EE0073A6EB37}"/>
          </ac:spMkLst>
        </pc:spChg>
        <pc:spChg chg="add del mod">
          <ac:chgData name="悠斗 渡辺" userId="7301ec9286ea8034" providerId="LiveId" clId="{5D9D48D5-A048-4BCB-A12F-69C2257DA6B7}" dt="2024-07-16T10:30:50.737" v="2029" actId="478"/>
          <ac:spMkLst>
            <pc:docMk/>
            <pc:sldMk cId="2066417354" sldId="279"/>
            <ac:spMk id="5" creationId="{22A077CF-F181-631E-3E50-55853A90824A}"/>
          </ac:spMkLst>
        </pc:spChg>
        <pc:spChg chg="add del mod">
          <ac:chgData name="悠斗 渡辺" userId="7301ec9286ea8034" providerId="LiveId" clId="{5D9D48D5-A048-4BCB-A12F-69C2257DA6B7}" dt="2024-07-17T06:01:04.893" v="4106" actId="478"/>
          <ac:spMkLst>
            <pc:docMk/>
            <pc:sldMk cId="2066417354" sldId="279"/>
            <ac:spMk id="6" creationId="{00B9FB03-C055-23CA-8D96-4DDFE0A1242F}"/>
          </ac:spMkLst>
        </pc:spChg>
      </pc:sldChg>
      <pc:sldChg chg="addSp modSp new mod">
        <pc:chgData name="悠斗 渡辺" userId="7301ec9286ea8034" providerId="LiveId" clId="{5D9D48D5-A048-4BCB-A12F-69C2257DA6B7}" dt="2024-07-17T06:01:29.566" v="4108" actId="1076"/>
        <pc:sldMkLst>
          <pc:docMk/>
          <pc:sldMk cId="3684869432" sldId="280"/>
        </pc:sldMkLst>
        <pc:spChg chg="add mod">
          <ac:chgData name="悠斗 渡辺" userId="7301ec9286ea8034" providerId="LiveId" clId="{5D9D48D5-A048-4BCB-A12F-69C2257DA6B7}" dt="2024-07-17T06:01:29.566" v="4108" actId="1076"/>
          <ac:spMkLst>
            <pc:docMk/>
            <pc:sldMk cId="3684869432" sldId="280"/>
            <ac:spMk id="2" creationId="{5351B90B-981B-D539-3C12-DDA4706E69A9}"/>
          </ac:spMkLst>
        </pc:spChg>
      </pc:sldChg>
      <pc:sldChg chg="addSp delSp modSp new mod modClrScheme chgLayout">
        <pc:chgData name="悠斗 渡辺" userId="7301ec9286ea8034" providerId="LiveId" clId="{5D9D48D5-A048-4BCB-A12F-69C2257DA6B7}" dt="2024-07-16T10:50:30.018" v="2422"/>
        <pc:sldMkLst>
          <pc:docMk/>
          <pc:sldMk cId="666843387" sldId="281"/>
        </pc:sldMkLst>
        <pc:spChg chg="del">
          <ac:chgData name="悠斗 渡辺" userId="7301ec9286ea8034" providerId="LiveId" clId="{5D9D48D5-A048-4BCB-A12F-69C2257DA6B7}" dt="2024-07-16T10:35:14.680" v="2031" actId="700"/>
          <ac:spMkLst>
            <pc:docMk/>
            <pc:sldMk cId="666843387" sldId="281"/>
            <ac:spMk id="2" creationId="{8FB4A8F8-D4C9-0EF6-16CC-81F54F25735B}"/>
          </ac:spMkLst>
        </pc:spChg>
        <pc:spChg chg="del">
          <ac:chgData name="悠斗 渡辺" userId="7301ec9286ea8034" providerId="LiveId" clId="{5D9D48D5-A048-4BCB-A12F-69C2257DA6B7}" dt="2024-07-16T10:35:14.680" v="2031" actId="700"/>
          <ac:spMkLst>
            <pc:docMk/>
            <pc:sldMk cId="666843387" sldId="281"/>
            <ac:spMk id="3" creationId="{8FF7501A-04B8-43B3-AFF0-FEB3AA2FF65F}"/>
          </ac:spMkLst>
        </pc:spChg>
        <pc:spChg chg="add mod">
          <ac:chgData name="悠斗 渡辺" userId="7301ec9286ea8034" providerId="LiveId" clId="{5D9D48D5-A048-4BCB-A12F-69C2257DA6B7}" dt="2024-07-16T10:45:14.353" v="2105" actId="20578"/>
          <ac:spMkLst>
            <pc:docMk/>
            <pc:sldMk cId="666843387" sldId="281"/>
            <ac:spMk id="5" creationId="{2B5FC92C-798E-C776-396D-A8ABE477995C}"/>
          </ac:spMkLst>
        </pc:spChg>
        <pc:spChg chg="add del mod">
          <ac:chgData name="悠斗 渡辺" userId="7301ec9286ea8034" providerId="LiveId" clId="{5D9D48D5-A048-4BCB-A12F-69C2257DA6B7}" dt="2024-07-16T10:50:30.018" v="2422"/>
          <ac:spMkLst>
            <pc:docMk/>
            <pc:sldMk cId="666843387" sldId="281"/>
            <ac:spMk id="6" creationId="{3022182D-E4BD-E1DF-0235-EA19D6F499B7}"/>
          </ac:spMkLst>
        </pc:spChg>
        <pc:spChg chg="add mod">
          <ac:chgData name="悠斗 渡辺" userId="7301ec9286ea8034" providerId="LiveId" clId="{5D9D48D5-A048-4BCB-A12F-69C2257DA6B7}" dt="2024-07-16T10:50:19.977" v="2420" actId="255"/>
          <ac:spMkLst>
            <pc:docMk/>
            <pc:sldMk cId="666843387" sldId="281"/>
            <ac:spMk id="7" creationId="{0B86C89C-CD5F-FBD9-B245-C36225853336}"/>
          </ac:spMkLst>
        </pc:spChg>
        <pc:graphicFrameChg chg="add mod">
          <ac:chgData name="悠斗 渡辺" userId="7301ec9286ea8034" providerId="LiveId" clId="{5D9D48D5-A048-4BCB-A12F-69C2257DA6B7}" dt="2024-07-16T10:44:45.666" v="2103" actId="20577"/>
          <ac:graphicFrameMkLst>
            <pc:docMk/>
            <pc:sldMk cId="666843387" sldId="281"/>
            <ac:graphicFrameMk id="4" creationId="{2C882257-C670-40A9-901B-6FED2D6D7EE7}"/>
          </ac:graphicFrameMkLst>
        </pc:graphicFrameChg>
      </pc:sldChg>
      <pc:sldChg chg="addSp delSp modSp new mod modNotesTx">
        <pc:chgData name="悠斗 渡辺" userId="7301ec9286ea8034" providerId="LiveId" clId="{5D9D48D5-A048-4BCB-A12F-69C2257DA6B7}" dt="2024-07-23T04:40:00.301" v="11265" actId="20577"/>
        <pc:sldMkLst>
          <pc:docMk/>
          <pc:sldMk cId="3949586660" sldId="282"/>
        </pc:sldMkLst>
        <pc:spChg chg="add mod">
          <ac:chgData name="悠斗 渡辺" userId="7301ec9286ea8034" providerId="LiveId" clId="{5D9D48D5-A048-4BCB-A12F-69C2257DA6B7}" dt="2024-07-16T10:57:02.429" v="2483" actId="14100"/>
          <ac:spMkLst>
            <pc:docMk/>
            <pc:sldMk cId="3949586660" sldId="282"/>
            <ac:spMk id="3" creationId="{1A882C33-9724-12F9-ACCB-2A6FD7D4C7E3}"/>
          </ac:spMkLst>
        </pc:spChg>
        <pc:spChg chg="add del mod">
          <ac:chgData name="悠斗 渡辺" userId="7301ec9286ea8034" providerId="LiveId" clId="{5D9D48D5-A048-4BCB-A12F-69C2257DA6B7}" dt="2024-07-16T10:57:07.254" v="2486"/>
          <ac:spMkLst>
            <pc:docMk/>
            <pc:sldMk cId="3949586660" sldId="282"/>
            <ac:spMk id="4" creationId="{A7D7A8D7-4020-17DC-C343-DD8EC201A601}"/>
          </ac:spMkLst>
        </pc:spChg>
        <pc:spChg chg="add mod">
          <ac:chgData name="悠斗 渡辺" userId="7301ec9286ea8034" providerId="LiveId" clId="{5D9D48D5-A048-4BCB-A12F-69C2257DA6B7}" dt="2024-07-16T10:58:19.276" v="2642" actId="14100"/>
          <ac:spMkLst>
            <pc:docMk/>
            <pc:sldMk cId="3949586660" sldId="282"/>
            <ac:spMk id="5" creationId="{BBCCF9EA-9A24-FCA4-8585-4EAAFA855409}"/>
          </ac:spMkLst>
        </pc:spChg>
        <pc:graphicFrameChg chg="add mod">
          <ac:chgData name="悠斗 渡辺" userId="7301ec9286ea8034" providerId="LiveId" clId="{5D9D48D5-A048-4BCB-A12F-69C2257DA6B7}" dt="2024-07-16T10:57:06.078" v="2484" actId="1076"/>
          <ac:graphicFrameMkLst>
            <pc:docMk/>
            <pc:sldMk cId="3949586660" sldId="282"/>
            <ac:graphicFrameMk id="2" creationId="{AB368C7F-FAC1-4440-A304-D81C6D32F42B}"/>
          </ac:graphicFrameMkLst>
        </pc:graphicFrameChg>
      </pc:sldChg>
      <pc:sldChg chg="addSp modSp new mod">
        <pc:chgData name="悠斗 渡辺" userId="7301ec9286ea8034" providerId="LiveId" clId="{5D9D48D5-A048-4BCB-A12F-69C2257DA6B7}" dt="2024-07-16T11:09:53.575" v="2922" actId="255"/>
        <pc:sldMkLst>
          <pc:docMk/>
          <pc:sldMk cId="3373809519" sldId="283"/>
        </pc:sldMkLst>
        <pc:spChg chg="add mod">
          <ac:chgData name="悠斗 渡辺" userId="7301ec9286ea8034" providerId="LiveId" clId="{5D9D48D5-A048-4BCB-A12F-69C2257DA6B7}" dt="2024-07-16T11:05:29.706" v="2657" actId="1076"/>
          <ac:spMkLst>
            <pc:docMk/>
            <pc:sldMk cId="3373809519" sldId="283"/>
            <ac:spMk id="4" creationId="{69A71C7E-EDAB-7D2D-6467-67151C159C53}"/>
          </ac:spMkLst>
        </pc:spChg>
        <pc:spChg chg="add mod">
          <ac:chgData name="悠斗 渡辺" userId="7301ec9286ea8034" providerId="LiveId" clId="{5D9D48D5-A048-4BCB-A12F-69C2257DA6B7}" dt="2024-07-16T11:09:53.575" v="2922" actId="255"/>
          <ac:spMkLst>
            <pc:docMk/>
            <pc:sldMk cId="3373809519" sldId="283"/>
            <ac:spMk id="6" creationId="{41ADF1D6-398B-C426-FAD7-E97FC12394F7}"/>
          </ac:spMkLst>
        </pc:spChg>
        <pc:graphicFrameChg chg="add mod">
          <ac:chgData name="悠斗 渡辺" userId="7301ec9286ea8034" providerId="LiveId" clId="{5D9D48D5-A048-4BCB-A12F-69C2257DA6B7}" dt="2024-07-16T11:05:35.113" v="2658" actId="14100"/>
          <ac:graphicFrameMkLst>
            <pc:docMk/>
            <pc:sldMk cId="3373809519" sldId="283"/>
            <ac:graphicFrameMk id="2" creationId="{4F336DD4-8233-7357-CE5E-2081BBA30888}"/>
          </ac:graphicFrameMkLst>
        </pc:graphicFrameChg>
      </pc:sldChg>
      <pc:sldChg chg="addSp modSp new del">
        <pc:chgData name="悠斗 渡辺" userId="7301ec9286ea8034" providerId="LiveId" clId="{5D9D48D5-A048-4BCB-A12F-69C2257DA6B7}" dt="2024-07-17T06:08:27.242" v="4117" actId="680"/>
        <pc:sldMkLst>
          <pc:docMk/>
          <pc:sldMk cId="669830623" sldId="284"/>
        </pc:sldMkLst>
        <pc:graphicFrameChg chg="add mod">
          <ac:chgData name="悠斗 渡辺" userId="7301ec9286ea8034" providerId="LiveId" clId="{5D9D48D5-A048-4BCB-A12F-69C2257DA6B7}" dt="2024-07-17T06:08:25.282" v="4116"/>
          <ac:graphicFrameMkLst>
            <pc:docMk/>
            <pc:sldMk cId="669830623" sldId="284"/>
            <ac:graphicFrameMk id="2" creationId="{AEDF8E4A-DD44-A2C6-AD3F-8A7C6A4935DE}"/>
          </ac:graphicFrameMkLst>
        </pc:graphicFrameChg>
      </pc:sldChg>
      <pc:sldChg chg="addSp modSp new mod">
        <pc:chgData name="悠斗 渡辺" userId="7301ec9286ea8034" providerId="LiveId" clId="{5D9D48D5-A048-4BCB-A12F-69C2257DA6B7}" dt="2024-07-20T16:22:56.595" v="4634" actId="14100"/>
        <pc:sldMkLst>
          <pc:docMk/>
          <pc:sldMk cId="3541503805" sldId="284"/>
        </pc:sldMkLst>
        <pc:spChg chg="add mod">
          <ac:chgData name="悠斗 渡辺" userId="7301ec9286ea8034" providerId="LiveId" clId="{5D9D48D5-A048-4BCB-A12F-69C2257DA6B7}" dt="2024-07-20T16:22:56.595" v="4634" actId="14100"/>
          <ac:spMkLst>
            <pc:docMk/>
            <pc:sldMk cId="3541503805" sldId="284"/>
            <ac:spMk id="3" creationId="{030E7F82-0359-6D58-3E91-D7ADA665AC7E}"/>
          </ac:spMkLst>
        </pc:spChg>
        <pc:graphicFrameChg chg="add mod">
          <ac:chgData name="悠斗 渡辺" userId="7301ec9286ea8034" providerId="LiveId" clId="{5D9D48D5-A048-4BCB-A12F-69C2257DA6B7}" dt="2024-07-17T06:12:00.329" v="4170"/>
          <ac:graphicFrameMkLst>
            <pc:docMk/>
            <pc:sldMk cId="3541503805" sldId="284"/>
            <ac:graphicFrameMk id="2" creationId="{445E925C-C7F4-5DD5-8CEA-5FE486FF4F6C}"/>
          </ac:graphicFrameMkLst>
        </pc:graphicFrameChg>
      </pc:sldChg>
      <pc:sldChg chg="addSp modSp new mod">
        <pc:chgData name="悠斗 渡辺" userId="7301ec9286ea8034" providerId="LiveId" clId="{5D9D48D5-A048-4BCB-A12F-69C2257DA6B7}" dt="2024-07-20T16:23:20.300" v="4653" actId="14100"/>
        <pc:sldMkLst>
          <pc:docMk/>
          <pc:sldMk cId="3945767257" sldId="285"/>
        </pc:sldMkLst>
        <pc:spChg chg="add mod">
          <ac:chgData name="悠斗 渡辺" userId="7301ec9286ea8034" providerId="LiveId" clId="{5D9D48D5-A048-4BCB-A12F-69C2257DA6B7}" dt="2024-07-20T16:23:20.300" v="4653" actId="14100"/>
          <ac:spMkLst>
            <pc:docMk/>
            <pc:sldMk cId="3945767257" sldId="285"/>
            <ac:spMk id="4" creationId="{BA61D913-BE76-D944-AC5A-05F421BE1692}"/>
          </ac:spMkLst>
        </pc:spChg>
        <pc:graphicFrameChg chg="add mod">
          <ac:chgData name="悠斗 渡辺" userId="7301ec9286ea8034" providerId="LiveId" clId="{5D9D48D5-A048-4BCB-A12F-69C2257DA6B7}" dt="2024-07-17T06:36:11.652" v="4537"/>
          <ac:graphicFrameMkLst>
            <pc:docMk/>
            <pc:sldMk cId="3945767257" sldId="285"/>
            <ac:graphicFrameMk id="2" creationId="{2906BFA5-1249-8D71-EA25-0A19B2DC19FC}"/>
          </ac:graphicFrameMkLst>
        </pc:graphicFrameChg>
      </pc:sldChg>
      <pc:sldChg chg="addSp delSp modSp new mod">
        <pc:chgData name="悠斗 渡辺" userId="7301ec9286ea8034" providerId="LiveId" clId="{5D9D48D5-A048-4BCB-A12F-69C2257DA6B7}" dt="2024-07-20T17:10:05.458" v="5786" actId="255"/>
        <pc:sldMkLst>
          <pc:docMk/>
          <pc:sldMk cId="1032776781" sldId="286"/>
        </pc:sldMkLst>
        <pc:spChg chg="add mod">
          <ac:chgData name="悠斗 渡辺" userId="7301ec9286ea8034" providerId="LiveId" clId="{5D9D48D5-A048-4BCB-A12F-69C2257DA6B7}" dt="2024-07-20T17:10:05.458" v="5786" actId="255"/>
          <ac:spMkLst>
            <pc:docMk/>
            <pc:sldMk cId="1032776781" sldId="286"/>
            <ac:spMk id="2" creationId="{2B7407FA-C3E8-265A-18FD-3D8FA195B01E}"/>
          </ac:spMkLst>
        </pc:spChg>
        <pc:spChg chg="add mod">
          <ac:chgData name="悠斗 渡辺" userId="7301ec9286ea8034" providerId="LiveId" clId="{5D9D48D5-A048-4BCB-A12F-69C2257DA6B7}" dt="2024-07-17T06:18:09.150" v="4341"/>
          <ac:spMkLst>
            <pc:docMk/>
            <pc:sldMk cId="1032776781" sldId="286"/>
            <ac:spMk id="3" creationId="{DB239F73-F213-7B45-CAF6-5EDCB3946991}"/>
          </ac:spMkLst>
        </pc:spChg>
        <pc:graphicFrameChg chg="add del mod">
          <ac:chgData name="悠斗 渡辺" userId="7301ec9286ea8034" providerId="LiveId" clId="{5D9D48D5-A048-4BCB-A12F-69C2257DA6B7}" dt="2024-07-17T06:22:44.327" v="4352" actId="478"/>
          <ac:graphicFrameMkLst>
            <pc:docMk/>
            <pc:sldMk cId="1032776781" sldId="286"/>
            <ac:graphicFrameMk id="4" creationId="{5241AFB2-9381-C55D-96CF-DE085028A3A5}"/>
          </ac:graphicFrameMkLst>
        </pc:graphicFrameChg>
        <pc:graphicFrameChg chg="add mod">
          <ac:chgData name="悠斗 渡辺" userId="7301ec9286ea8034" providerId="LiveId" clId="{5D9D48D5-A048-4BCB-A12F-69C2257DA6B7}" dt="2024-07-17T06:40:08.915" v="4597" actId="1076"/>
          <ac:graphicFrameMkLst>
            <pc:docMk/>
            <pc:sldMk cId="1032776781" sldId="286"/>
            <ac:graphicFrameMk id="5" creationId="{5241AFB2-9381-C55D-96CF-DE085028A3A5}"/>
          </ac:graphicFrameMkLst>
        </pc:graphicFrameChg>
      </pc:sldChg>
      <pc:sldChg chg="addSp modSp new mod">
        <pc:chgData name="悠斗 渡辺" userId="7301ec9286ea8034" providerId="LiveId" clId="{5D9D48D5-A048-4BCB-A12F-69C2257DA6B7}" dt="2024-07-20T17:10:21.872" v="5787" actId="255"/>
        <pc:sldMkLst>
          <pc:docMk/>
          <pc:sldMk cId="435979163" sldId="287"/>
        </pc:sldMkLst>
        <pc:spChg chg="add mod">
          <ac:chgData name="悠斗 渡辺" userId="7301ec9286ea8034" providerId="LiveId" clId="{5D9D48D5-A048-4BCB-A12F-69C2257DA6B7}" dt="2024-07-20T17:10:21.872" v="5787" actId="255"/>
          <ac:spMkLst>
            <pc:docMk/>
            <pc:sldMk cId="435979163" sldId="287"/>
            <ac:spMk id="3" creationId="{0EB42842-E6B8-9033-EB9F-390BAA3F075A}"/>
          </ac:spMkLst>
        </pc:spChg>
        <pc:spChg chg="add mod">
          <ac:chgData name="悠斗 渡辺" userId="7301ec9286ea8034" providerId="LiveId" clId="{5D9D48D5-A048-4BCB-A12F-69C2257DA6B7}" dt="2024-07-20T16:31:53.825" v="5095" actId="1076"/>
          <ac:spMkLst>
            <pc:docMk/>
            <pc:sldMk cId="435979163" sldId="287"/>
            <ac:spMk id="4" creationId="{FF0CAEB4-A3AA-7EB6-9CA4-0B694A3146D2}"/>
          </ac:spMkLst>
        </pc:spChg>
        <pc:spChg chg="add mod">
          <ac:chgData name="悠斗 渡辺" userId="7301ec9286ea8034" providerId="LiveId" clId="{5D9D48D5-A048-4BCB-A12F-69C2257DA6B7}" dt="2024-07-20T16:42:39.026" v="5364" actId="1076"/>
          <ac:spMkLst>
            <pc:docMk/>
            <pc:sldMk cId="435979163" sldId="287"/>
            <ac:spMk id="6" creationId="{88A87C29-1822-0F14-AEE3-F04643EB7DE6}"/>
          </ac:spMkLst>
        </pc:spChg>
        <pc:graphicFrameChg chg="add mod">
          <ac:chgData name="悠斗 渡辺" userId="7301ec9286ea8034" providerId="LiveId" clId="{5D9D48D5-A048-4BCB-A12F-69C2257DA6B7}" dt="2024-07-20T16:31:46.658" v="5094" actId="1076"/>
          <ac:graphicFrameMkLst>
            <pc:docMk/>
            <pc:sldMk cId="435979163" sldId="287"/>
            <ac:graphicFrameMk id="2" creationId="{95A3A30F-B1F8-74D0-5A8B-F3A5DB2318A3}"/>
          </ac:graphicFrameMkLst>
        </pc:graphicFrameChg>
      </pc:sldChg>
      <pc:sldChg chg="addSp delSp modSp new mod modNotesTx">
        <pc:chgData name="悠斗 渡辺" userId="7301ec9286ea8034" providerId="LiveId" clId="{5D9D48D5-A048-4BCB-A12F-69C2257DA6B7}" dt="2024-07-23T04:48:43.085" v="11468" actId="20577"/>
        <pc:sldMkLst>
          <pc:docMk/>
          <pc:sldMk cId="3890601127" sldId="288"/>
        </pc:sldMkLst>
        <pc:spChg chg="add mod">
          <ac:chgData name="悠斗 渡辺" userId="7301ec9286ea8034" providerId="LiveId" clId="{5D9D48D5-A048-4BCB-A12F-69C2257DA6B7}" dt="2024-07-20T17:16:47.111" v="5845" actId="16959"/>
          <ac:spMkLst>
            <pc:docMk/>
            <pc:sldMk cId="3890601127" sldId="288"/>
            <ac:spMk id="5" creationId="{144C3656-1816-D53B-405E-746DC4931DB6}"/>
          </ac:spMkLst>
        </pc:spChg>
        <pc:spChg chg="add mod">
          <ac:chgData name="悠斗 渡辺" userId="7301ec9286ea8034" providerId="LiveId" clId="{5D9D48D5-A048-4BCB-A12F-69C2257DA6B7}" dt="2024-07-23T04:46:39.612" v="11369" actId="255"/>
          <ac:spMkLst>
            <pc:docMk/>
            <pc:sldMk cId="3890601127" sldId="288"/>
            <ac:spMk id="6" creationId="{ED2D54C8-1154-2AE6-CEB9-2A7987E15850}"/>
          </ac:spMkLst>
        </pc:spChg>
        <pc:graphicFrameChg chg="add del mod">
          <ac:chgData name="悠斗 渡辺" userId="7301ec9286ea8034" providerId="LiveId" clId="{5D9D48D5-A048-4BCB-A12F-69C2257DA6B7}" dt="2024-07-20T17:14:39.536" v="5791" actId="478"/>
          <ac:graphicFrameMkLst>
            <pc:docMk/>
            <pc:sldMk cId="3890601127" sldId="288"/>
            <ac:graphicFrameMk id="2" creationId="{C61671AA-F7DD-7D16-B829-C1AB4A43E70B}"/>
          </ac:graphicFrameMkLst>
        </pc:graphicFrameChg>
        <pc:graphicFrameChg chg="add del mod">
          <ac:chgData name="悠斗 渡辺" userId="7301ec9286ea8034" providerId="LiveId" clId="{5D9D48D5-A048-4BCB-A12F-69C2257DA6B7}" dt="2024-07-20T17:27:49.056" v="6023" actId="478"/>
          <ac:graphicFrameMkLst>
            <pc:docMk/>
            <pc:sldMk cId="3890601127" sldId="288"/>
            <ac:graphicFrameMk id="3" creationId="{C61671AA-F7DD-7D16-B829-C1AB4A43E70B}"/>
          </ac:graphicFrameMkLst>
        </pc:graphicFrameChg>
        <pc:graphicFrameChg chg="add mod">
          <ac:chgData name="悠斗 渡辺" userId="7301ec9286ea8034" providerId="LiveId" clId="{5D9D48D5-A048-4BCB-A12F-69C2257DA6B7}" dt="2024-07-20T17:28:25.388" v="6031" actId="14100"/>
          <ac:graphicFrameMkLst>
            <pc:docMk/>
            <pc:sldMk cId="3890601127" sldId="288"/>
            <ac:graphicFrameMk id="7" creationId="{FA190A59-F0AA-4EBE-A47C-DB3AD1342FA3}"/>
          </ac:graphicFrameMkLst>
        </pc:graphicFrameChg>
      </pc:sldChg>
      <pc:sldChg chg="addSp modSp new mod">
        <pc:chgData name="悠斗 渡辺" userId="7301ec9286ea8034" providerId="LiveId" clId="{5D9D48D5-A048-4BCB-A12F-69C2257DA6B7}" dt="2024-07-20T17:33:41.530" v="6258" actId="255"/>
        <pc:sldMkLst>
          <pc:docMk/>
          <pc:sldMk cId="2614124326" sldId="289"/>
        </pc:sldMkLst>
        <pc:spChg chg="add mod">
          <ac:chgData name="悠斗 渡辺" userId="7301ec9286ea8034" providerId="LiveId" clId="{5D9D48D5-A048-4BCB-A12F-69C2257DA6B7}" dt="2024-07-20T17:33:41.530" v="6258" actId="255"/>
          <ac:spMkLst>
            <pc:docMk/>
            <pc:sldMk cId="2614124326" sldId="289"/>
            <ac:spMk id="3" creationId="{14BB4A7A-4BD3-688F-DA6A-2ABFD4F1FBF8}"/>
          </ac:spMkLst>
        </pc:spChg>
      </pc:sldChg>
      <pc:sldChg chg="addSp modSp new mod">
        <pc:chgData name="悠斗 渡辺" userId="7301ec9286ea8034" providerId="LiveId" clId="{5D9D48D5-A048-4BCB-A12F-69C2257DA6B7}" dt="2024-07-23T04:53:35.743" v="11520"/>
        <pc:sldMkLst>
          <pc:docMk/>
          <pc:sldMk cId="3756993206" sldId="290"/>
        </pc:sldMkLst>
        <pc:spChg chg="add mod">
          <ac:chgData name="悠斗 渡辺" userId="7301ec9286ea8034" providerId="LiveId" clId="{5D9D48D5-A048-4BCB-A12F-69C2257DA6B7}" dt="2024-07-23T04:53:35.743" v="11520"/>
          <ac:spMkLst>
            <pc:docMk/>
            <pc:sldMk cId="3756993206" sldId="290"/>
            <ac:spMk id="3" creationId="{772DC796-2D98-0BCD-CB88-88BC197C546A}"/>
          </ac:spMkLst>
        </pc:spChg>
      </pc:sldChg>
      <pc:sldChg chg="addSp delSp modSp new mod">
        <pc:chgData name="悠斗 渡辺" userId="7301ec9286ea8034" providerId="LiveId" clId="{5D9D48D5-A048-4BCB-A12F-69C2257DA6B7}" dt="2024-07-20T17:55:35.037" v="6311" actId="20577"/>
        <pc:sldMkLst>
          <pc:docMk/>
          <pc:sldMk cId="3787796646" sldId="291"/>
        </pc:sldMkLst>
        <pc:spChg chg="add mod">
          <ac:chgData name="悠斗 渡辺" userId="7301ec9286ea8034" providerId="LiveId" clId="{5D9D48D5-A048-4BCB-A12F-69C2257DA6B7}" dt="2024-07-20T17:55:35.037" v="6311" actId="20577"/>
          <ac:spMkLst>
            <pc:docMk/>
            <pc:sldMk cId="3787796646" sldId="291"/>
            <ac:spMk id="2" creationId="{3376114A-FB23-A594-BDF7-445DDB426A4E}"/>
          </ac:spMkLst>
        </pc:spChg>
        <pc:spChg chg="add del mod">
          <ac:chgData name="悠斗 渡辺" userId="7301ec9286ea8034" providerId="LiveId" clId="{5D9D48D5-A048-4BCB-A12F-69C2257DA6B7}" dt="2024-07-20T17:54:55.965" v="6303"/>
          <ac:spMkLst>
            <pc:docMk/>
            <pc:sldMk cId="3787796646" sldId="291"/>
            <ac:spMk id="3" creationId="{8CA5D4F8-7DFF-0843-81FE-E5047719887F}"/>
          </ac:spMkLst>
        </pc:spChg>
        <pc:spChg chg="add mod">
          <ac:chgData name="悠斗 渡辺" userId="7301ec9286ea8034" providerId="LiveId" clId="{5D9D48D5-A048-4BCB-A12F-69C2257DA6B7}" dt="2024-07-20T17:55:20.633" v="6307" actId="255"/>
          <ac:spMkLst>
            <pc:docMk/>
            <pc:sldMk cId="3787796646" sldId="291"/>
            <ac:spMk id="4" creationId="{8F9EFF41-B046-980C-2A4E-79B4449DF880}"/>
          </ac:spMkLst>
        </pc:spChg>
      </pc:sldChg>
      <pc:sldChg chg="addSp delSp modSp new mod">
        <pc:chgData name="悠斗 渡辺" userId="7301ec9286ea8034" providerId="LiveId" clId="{5D9D48D5-A048-4BCB-A12F-69C2257DA6B7}" dt="2024-07-21T07:05:30.829" v="7212" actId="20577"/>
        <pc:sldMkLst>
          <pc:docMk/>
          <pc:sldMk cId="1520789896" sldId="292"/>
        </pc:sldMkLst>
        <pc:spChg chg="add mod">
          <ac:chgData name="悠斗 渡辺" userId="7301ec9286ea8034" providerId="LiveId" clId="{5D9D48D5-A048-4BCB-A12F-69C2257DA6B7}" dt="2024-07-20T18:01:41.606" v="6369" actId="20577"/>
          <ac:spMkLst>
            <pc:docMk/>
            <pc:sldMk cId="1520789896" sldId="292"/>
            <ac:spMk id="3" creationId="{4E2E25C2-0427-CABB-B2B1-410ABA4F4168}"/>
          </ac:spMkLst>
        </pc:spChg>
        <pc:spChg chg="add del mod">
          <ac:chgData name="悠斗 渡辺" userId="7301ec9286ea8034" providerId="LiveId" clId="{5D9D48D5-A048-4BCB-A12F-69C2257DA6B7}" dt="2024-07-20T18:00:31.427" v="6328"/>
          <ac:spMkLst>
            <pc:docMk/>
            <pc:sldMk cId="1520789896" sldId="292"/>
            <ac:spMk id="4" creationId="{1FBDDACF-A731-E23D-8CF7-7CD67F99D9C8}"/>
          </ac:spMkLst>
        </pc:spChg>
        <pc:spChg chg="add mod">
          <ac:chgData name="悠斗 渡辺" userId="7301ec9286ea8034" providerId="LiveId" clId="{5D9D48D5-A048-4BCB-A12F-69C2257DA6B7}" dt="2024-07-21T07:05:30.829" v="7212" actId="20577"/>
          <ac:spMkLst>
            <pc:docMk/>
            <pc:sldMk cId="1520789896" sldId="292"/>
            <ac:spMk id="5" creationId="{01E57958-1566-5EF2-5821-011DBCD34D3C}"/>
          </ac:spMkLst>
        </pc:spChg>
      </pc:sldChg>
      <pc:sldChg chg="addSp modSp new mod">
        <pc:chgData name="悠斗 渡辺" userId="7301ec9286ea8034" providerId="LiveId" clId="{5D9D48D5-A048-4BCB-A12F-69C2257DA6B7}" dt="2024-07-22T12:51:22.288" v="9541"/>
        <pc:sldMkLst>
          <pc:docMk/>
          <pc:sldMk cId="4185590241" sldId="293"/>
        </pc:sldMkLst>
        <pc:spChg chg="add mod">
          <ac:chgData name="悠斗 渡辺" userId="7301ec9286ea8034" providerId="LiveId" clId="{5D9D48D5-A048-4BCB-A12F-69C2257DA6B7}" dt="2024-07-20T18:04:11.976" v="6425" actId="255"/>
          <ac:spMkLst>
            <pc:docMk/>
            <pc:sldMk cId="4185590241" sldId="293"/>
            <ac:spMk id="2" creationId="{A97C1677-C726-B9FF-A17A-538CA4F0D304}"/>
          </ac:spMkLst>
        </pc:spChg>
        <pc:spChg chg="add mod">
          <ac:chgData name="悠斗 渡辺" userId="7301ec9286ea8034" providerId="LiveId" clId="{5D9D48D5-A048-4BCB-A12F-69C2257DA6B7}" dt="2024-07-20T18:05:18.231" v="6432" actId="1076"/>
          <ac:spMkLst>
            <pc:docMk/>
            <pc:sldMk cId="4185590241" sldId="293"/>
            <ac:spMk id="4" creationId="{AC66D5CE-8DC3-CEBF-E106-F037531994BB}"/>
          </ac:spMkLst>
        </pc:spChg>
        <pc:spChg chg="add mod">
          <ac:chgData name="悠斗 渡辺" userId="7301ec9286ea8034" providerId="LiveId" clId="{5D9D48D5-A048-4BCB-A12F-69C2257DA6B7}" dt="2024-07-22T12:51:22.288" v="9541"/>
          <ac:spMkLst>
            <pc:docMk/>
            <pc:sldMk cId="4185590241" sldId="293"/>
            <ac:spMk id="6" creationId="{22681E3A-448F-8398-F090-17AF88E15285}"/>
          </ac:spMkLst>
        </pc:spChg>
      </pc:sldChg>
      <pc:sldChg chg="add del">
        <pc:chgData name="悠斗 渡辺" userId="7301ec9286ea8034" providerId="LiveId" clId="{5D9D48D5-A048-4BCB-A12F-69C2257DA6B7}" dt="2024-07-21T04:36:23.292" v="6434" actId="47"/>
        <pc:sldMkLst>
          <pc:docMk/>
          <pc:sldMk cId="216872507" sldId="294"/>
        </pc:sldMkLst>
      </pc:sldChg>
      <pc:sldChg chg="add del">
        <pc:chgData name="悠斗 渡辺" userId="7301ec9286ea8034" providerId="LiveId" clId="{5D9D48D5-A048-4BCB-A12F-69C2257DA6B7}" dt="2024-07-21T04:37:37.909" v="6438" actId="47"/>
        <pc:sldMkLst>
          <pc:docMk/>
          <pc:sldMk cId="545511320" sldId="294"/>
        </pc:sldMkLst>
      </pc:sldChg>
      <pc:sldChg chg="addSp delSp modSp new mod">
        <pc:chgData name="悠斗 渡辺" userId="7301ec9286ea8034" providerId="LiveId" clId="{5D9D48D5-A048-4BCB-A12F-69C2257DA6B7}" dt="2024-07-21T05:56:50.440" v="6802" actId="255"/>
        <pc:sldMkLst>
          <pc:docMk/>
          <pc:sldMk cId="992822158" sldId="294"/>
        </pc:sldMkLst>
        <pc:spChg chg="add mod">
          <ac:chgData name="悠斗 渡辺" userId="7301ec9286ea8034" providerId="LiveId" clId="{5D9D48D5-A048-4BCB-A12F-69C2257DA6B7}" dt="2024-07-21T05:55:14.639" v="6776" actId="1076"/>
          <ac:spMkLst>
            <pc:docMk/>
            <pc:sldMk cId="992822158" sldId="294"/>
            <ac:spMk id="2" creationId="{67833CAE-BBD1-91E7-E253-33E610784FA9}"/>
          </ac:spMkLst>
        </pc:spChg>
        <pc:spChg chg="add del mod">
          <ac:chgData name="悠斗 渡辺" userId="7301ec9286ea8034" providerId="LiveId" clId="{5D9D48D5-A048-4BCB-A12F-69C2257DA6B7}" dt="2024-07-21T05:55:02.401" v="6772" actId="478"/>
          <ac:spMkLst>
            <pc:docMk/>
            <pc:sldMk cId="992822158" sldId="294"/>
            <ac:spMk id="6" creationId="{AC85CD8B-E2BD-DD56-705E-A29E79E340CD}"/>
          </ac:spMkLst>
        </pc:spChg>
        <pc:spChg chg="add mod">
          <ac:chgData name="悠斗 渡辺" userId="7301ec9286ea8034" providerId="LiveId" clId="{5D9D48D5-A048-4BCB-A12F-69C2257DA6B7}" dt="2024-07-21T05:56:50.440" v="6802" actId="255"/>
          <ac:spMkLst>
            <pc:docMk/>
            <pc:sldMk cId="992822158" sldId="294"/>
            <ac:spMk id="8" creationId="{86104160-3BA6-5EED-6DAE-0FF22425A7C8}"/>
          </ac:spMkLst>
        </pc:spChg>
        <pc:graphicFrameChg chg="add mod">
          <ac:chgData name="悠斗 渡辺" userId="7301ec9286ea8034" providerId="LiveId" clId="{5D9D48D5-A048-4BCB-A12F-69C2257DA6B7}" dt="2024-07-21T05:56:27.677" v="6779" actId="1076"/>
          <ac:graphicFrameMkLst>
            <pc:docMk/>
            <pc:sldMk cId="992822158" sldId="294"/>
            <ac:graphicFrameMk id="3" creationId="{E77DD73C-E6F8-2BAB-7175-6B7EC08B2D78}"/>
          </ac:graphicFrameMkLst>
        </pc:graphicFrameChg>
        <pc:graphicFrameChg chg="add mod">
          <ac:chgData name="悠斗 渡辺" userId="7301ec9286ea8034" providerId="LiveId" clId="{5D9D48D5-A048-4BCB-A12F-69C2257DA6B7}" dt="2024-07-21T05:55:10.527" v="6775" actId="1076"/>
          <ac:graphicFrameMkLst>
            <pc:docMk/>
            <pc:sldMk cId="992822158" sldId="294"/>
            <ac:graphicFrameMk id="4" creationId="{3386A905-B0F8-61EF-CFF2-1B392D1A0B10}"/>
          </ac:graphicFrameMkLst>
        </pc:graphicFrameChg>
        <pc:graphicFrameChg chg="add del mod">
          <ac:chgData name="悠斗 渡辺" userId="7301ec9286ea8034" providerId="LiveId" clId="{5D9D48D5-A048-4BCB-A12F-69C2257DA6B7}" dt="2024-07-21T05:55:03.485" v="6773" actId="478"/>
          <ac:graphicFrameMkLst>
            <pc:docMk/>
            <pc:sldMk cId="992822158" sldId="294"/>
            <ac:graphicFrameMk id="5" creationId="{65A2F370-EC05-D0ED-E972-FFB7AEF42AC6}"/>
          </ac:graphicFrameMkLst>
        </pc:graphicFrameChg>
      </pc:sldChg>
      <pc:sldChg chg="add del">
        <pc:chgData name="悠斗 渡辺" userId="7301ec9286ea8034" providerId="LiveId" clId="{5D9D48D5-A048-4BCB-A12F-69C2257DA6B7}" dt="2024-07-21T04:36:43.096" v="6436" actId="47"/>
        <pc:sldMkLst>
          <pc:docMk/>
          <pc:sldMk cId="1762865941" sldId="294"/>
        </pc:sldMkLst>
      </pc:sldChg>
      <pc:sldChg chg="addSp modSp new mod">
        <pc:chgData name="悠斗 渡辺" userId="7301ec9286ea8034" providerId="LiveId" clId="{5D9D48D5-A048-4BCB-A12F-69C2257DA6B7}" dt="2024-07-21T05:48:39.972" v="6767" actId="20577"/>
        <pc:sldMkLst>
          <pc:docMk/>
          <pc:sldMk cId="2041619776" sldId="295"/>
        </pc:sldMkLst>
        <pc:spChg chg="add mod">
          <ac:chgData name="悠斗 渡辺" userId="7301ec9286ea8034" providerId="LiveId" clId="{5D9D48D5-A048-4BCB-A12F-69C2257DA6B7}" dt="2024-07-21T05:48:39.972" v="6767" actId="20577"/>
          <ac:spMkLst>
            <pc:docMk/>
            <pc:sldMk cId="2041619776" sldId="295"/>
            <ac:spMk id="3" creationId="{CF9556F5-CA8B-2439-AA26-1B601ABFFA25}"/>
          </ac:spMkLst>
        </pc:spChg>
      </pc:sldChg>
      <pc:sldChg chg="addSp modSp new mod">
        <pc:chgData name="悠斗 渡辺" userId="7301ec9286ea8034" providerId="LiveId" clId="{5D9D48D5-A048-4BCB-A12F-69C2257DA6B7}" dt="2024-07-21T05:54:37.057" v="6771" actId="1076"/>
        <pc:sldMkLst>
          <pc:docMk/>
          <pc:sldMk cId="2282129094" sldId="296"/>
        </pc:sldMkLst>
        <pc:spChg chg="add mod">
          <ac:chgData name="悠斗 渡辺" userId="7301ec9286ea8034" providerId="LiveId" clId="{5D9D48D5-A048-4BCB-A12F-69C2257DA6B7}" dt="2024-07-21T05:54:23.607" v="6769" actId="1076"/>
          <ac:spMkLst>
            <pc:docMk/>
            <pc:sldMk cId="2282129094" sldId="296"/>
            <ac:spMk id="2" creationId="{4A0CD609-54FE-4326-8CD6-7CA3F5F8EEC9}"/>
          </ac:spMkLst>
        </pc:spChg>
        <pc:graphicFrameChg chg="add mod">
          <ac:chgData name="悠斗 渡辺" userId="7301ec9286ea8034" providerId="LiveId" clId="{5D9D48D5-A048-4BCB-A12F-69C2257DA6B7}" dt="2024-07-21T05:54:37.057" v="6771" actId="1076"/>
          <ac:graphicFrameMkLst>
            <pc:docMk/>
            <pc:sldMk cId="2282129094" sldId="296"/>
            <ac:graphicFrameMk id="3" creationId="{CE8E1CB6-5DEE-9CB5-BBF2-644FC36B139E}"/>
          </ac:graphicFrameMkLst>
        </pc:graphicFrameChg>
      </pc:sldChg>
      <pc:sldChg chg="addSp modSp new mod">
        <pc:chgData name="悠斗 渡辺" userId="7301ec9286ea8034" providerId="LiveId" clId="{5D9D48D5-A048-4BCB-A12F-69C2257DA6B7}" dt="2024-07-23T04:49:25.093" v="11476"/>
        <pc:sldMkLst>
          <pc:docMk/>
          <pc:sldMk cId="3145205699" sldId="297"/>
        </pc:sldMkLst>
        <pc:spChg chg="add mod">
          <ac:chgData name="悠斗 渡辺" userId="7301ec9286ea8034" providerId="LiveId" clId="{5D9D48D5-A048-4BCB-A12F-69C2257DA6B7}" dt="2024-07-21T07:05:13.552" v="7208" actId="14100"/>
          <ac:spMkLst>
            <pc:docMk/>
            <pc:sldMk cId="3145205699" sldId="297"/>
            <ac:spMk id="4" creationId="{C05EF03C-25EF-7B3A-7C2E-F29FF3E1FB4A}"/>
          </ac:spMkLst>
        </pc:spChg>
        <pc:spChg chg="add mod">
          <ac:chgData name="悠斗 渡辺" userId="7301ec9286ea8034" providerId="LiveId" clId="{5D9D48D5-A048-4BCB-A12F-69C2257DA6B7}" dt="2024-07-23T04:49:25.093" v="11476"/>
          <ac:spMkLst>
            <pc:docMk/>
            <pc:sldMk cId="3145205699" sldId="297"/>
            <ac:spMk id="6" creationId="{B67ED785-3C22-6A89-DFC2-DCF6E8B9E86D}"/>
          </ac:spMkLst>
        </pc:spChg>
        <pc:graphicFrameChg chg="add mod">
          <ac:chgData name="悠斗 渡辺" userId="7301ec9286ea8034" providerId="LiveId" clId="{5D9D48D5-A048-4BCB-A12F-69C2257DA6B7}" dt="2024-07-21T06:32:01.688" v="6910" actId="14100"/>
          <ac:graphicFrameMkLst>
            <pc:docMk/>
            <pc:sldMk cId="3145205699" sldId="297"/>
            <ac:graphicFrameMk id="2" creationId="{6E2E8562-8CD2-82EE-DA99-6B1D9F2F8247}"/>
          </ac:graphicFrameMkLst>
        </pc:graphicFrameChg>
      </pc:sldChg>
      <pc:sldChg chg="addSp modSp new mod">
        <pc:chgData name="悠斗 渡辺" userId="7301ec9286ea8034" providerId="LiveId" clId="{5D9D48D5-A048-4BCB-A12F-69C2257DA6B7}" dt="2024-07-22T14:40:32.441" v="11082" actId="255"/>
        <pc:sldMkLst>
          <pc:docMk/>
          <pc:sldMk cId="3532818097" sldId="298"/>
        </pc:sldMkLst>
        <pc:spChg chg="add mod">
          <ac:chgData name="悠斗 渡辺" userId="7301ec9286ea8034" providerId="LiveId" clId="{5D9D48D5-A048-4BCB-A12F-69C2257DA6B7}" dt="2024-07-21T07:06:56.375" v="7275"/>
          <ac:spMkLst>
            <pc:docMk/>
            <pc:sldMk cId="3532818097" sldId="298"/>
            <ac:spMk id="3" creationId="{99594291-3ED8-FA31-6804-A132716CD768}"/>
          </ac:spMkLst>
        </pc:spChg>
        <pc:spChg chg="add mod">
          <ac:chgData name="悠斗 渡辺" userId="7301ec9286ea8034" providerId="LiveId" clId="{5D9D48D5-A048-4BCB-A12F-69C2257DA6B7}" dt="2024-07-22T14:40:32.441" v="11082" actId="255"/>
          <ac:spMkLst>
            <pc:docMk/>
            <pc:sldMk cId="3532818097" sldId="298"/>
            <ac:spMk id="5" creationId="{DABDD5BC-0A58-95CC-EC56-62D3EF339C55}"/>
          </ac:spMkLst>
        </pc:spChg>
      </pc:sldChg>
      <pc:sldChg chg="addSp modSp new mod">
        <pc:chgData name="悠斗 渡辺" userId="7301ec9286ea8034" providerId="LiveId" clId="{5D9D48D5-A048-4BCB-A12F-69C2257DA6B7}" dt="2024-07-22T14:39:45.196" v="11081" actId="20577"/>
        <pc:sldMkLst>
          <pc:docMk/>
          <pc:sldMk cId="1808014047" sldId="299"/>
        </pc:sldMkLst>
        <pc:spChg chg="add mod">
          <ac:chgData name="悠斗 渡辺" userId="7301ec9286ea8034" providerId="LiveId" clId="{5D9D48D5-A048-4BCB-A12F-69C2257DA6B7}" dt="2024-07-22T14:39:45.196" v="11081" actId="20577"/>
          <ac:spMkLst>
            <pc:docMk/>
            <pc:sldMk cId="1808014047" sldId="299"/>
            <ac:spMk id="3" creationId="{6D912B16-D882-F211-0DCA-CA63B9757CE4}"/>
          </ac:spMkLst>
        </pc:spChg>
      </pc:sldChg>
      <pc:sldChg chg="addSp modSp new mod">
        <pc:chgData name="悠斗 渡辺" userId="7301ec9286ea8034" providerId="LiveId" clId="{5D9D48D5-A048-4BCB-A12F-69C2257DA6B7}" dt="2024-07-21T07:33:00.287" v="7594"/>
        <pc:sldMkLst>
          <pc:docMk/>
          <pc:sldMk cId="3020075307" sldId="300"/>
        </pc:sldMkLst>
        <pc:spChg chg="add mod">
          <ac:chgData name="悠斗 渡辺" userId="7301ec9286ea8034" providerId="LiveId" clId="{5D9D48D5-A048-4BCB-A12F-69C2257DA6B7}" dt="2024-07-21T07:30:46.336" v="7486"/>
          <ac:spMkLst>
            <pc:docMk/>
            <pc:sldMk cId="3020075307" sldId="300"/>
            <ac:spMk id="3" creationId="{B05EE249-DF25-A9FA-EC1D-10626EF99F95}"/>
          </ac:spMkLst>
        </pc:spChg>
        <pc:spChg chg="add mod">
          <ac:chgData name="悠斗 渡辺" userId="7301ec9286ea8034" providerId="LiveId" clId="{5D9D48D5-A048-4BCB-A12F-69C2257DA6B7}" dt="2024-07-21T07:32:31.792" v="7582"/>
          <ac:spMkLst>
            <pc:docMk/>
            <pc:sldMk cId="3020075307" sldId="300"/>
            <ac:spMk id="5" creationId="{E5E6E6E5-A8E6-1C59-B42B-DB954EA0B8C2}"/>
          </ac:spMkLst>
        </pc:spChg>
        <pc:spChg chg="add mod">
          <ac:chgData name="悠斗 渡辺" userId="7301ec9286ea8034" providerId="LiveId" clId="{5D9D48D5-A048-4BCB-A12F-69C2257DA6B7}" dt="2024-07-21T07:33:00.287" v="7594"/>
          <ac:spMkLst>
            <pc:docMk/>
            <pc:sldMk cId="3020075307" sldId="300"/>
            <ac:spMk id="6" creationId="{06F7EC96-3B86-C86A-8257-9EA29C0BCE81}"/>
          </ac:spMkLst>
        </pc:spChg>
      </pc:sldChg>
      <pc:sldChg chg="addSp modSp new mod">
        <pc:chgData name="悠斗 渡辺" userId="7301ec9286ea8034" providerId="LiveId" clId="{5D9D48D5-A048-4BCB-A12F-69C2257DA6B7}" dt="2024-07-23T04:51:08.557" v="11480"/>
        <pc:sldMkLst>
          <pc:docMk/>
          <pc:sldMk cId="1182700094" sldId="301"/>
        </pc:sldMkLst>
        <pc:spChg chg="add mod">
          <ac:chgData name="悠斗 渡辺" userId="7301ec9286ea8034" providerId="LiveId" clId="{5D9D48D5-A048-4BCB-A12F-69C2257DA6B7}" dt="2024-07-22T12:07:21.244" v="7904" actId="1076"/>
          <ac:spMkLst>
            <pc:docMk/>
            <pc:sldMk cId="1182700094" sldId="301"/>
            <ac:spMk id="2" creationId="{D216B9B4-82AD-E4CE-3295-B7715165BC75}"/>
          </ac:spMkLst>
        </pc:spChg>
        <pc:graphicFrameChg chg="add mod">
          <ac:chgData name="悠斗 渡辺" userId="7301ec9286ea8034" providerId="LiveId" clId="{5D9D48D5-A048-4BCB-A12F-69C2257DA6B7}" dt="2024-07-22T12:07:41.918" v="7907"/>
          <ac:graphicFrameMkLst>
            <pc:docMk/>
            <pc:sldMk cId="1182700094" sldId="301"/>
            <ac:graphicFrameMk id="3" creationId="{0DBF7FF5-36AB-2E9E-FF5C-213607FF8DC2}"/>
          </ac:graphicFrameMkLst>
        </pc:graphicFrameChg>
        <pc:graphicFrameChg chg="add mod">
          <ac:chgData name="悠斗 渡辺" userId="7301ec9286ea8034" providerId="LiveId" clId="{5D9D48D5-A048-4BCB-A12F-69C2257DA6B7}" dt="2024-07-23T04:51:08.557" v="11480"/>
          <ac:graphicFrameMkLst>
            <pc:docMk/>
            <pc:sldMk cId="1182700094" sldId="301"/>
            <ac:graphicFrameMk id="4" creationId="{2E1337C1-2041-4652-322D-DF3FED65AA9B}"/>
          </ac:graphicFrameMkLst>
        </pc:graphicFrameChg>
      </pc:sldChg>
      <pc:sldChg chg="addSp modSp new mod">
        <pc:chgData name="悠斗 渡辺" userId="7301ec9286ea8034" providerId="LiveId" clId="{5D9D48D5-A048-4BCB-A12F-69C2257DA6B7}" dt="2024-07-22T13:49:40.569" v="10688" actId="27918"/>
        <pc:sldMkLst>
          <pc:docMk/>
          <pc:sldMk cId="583204422" sldId="302"/>
        </pc:sldMkLst>
        <pc:spChg chg="add mod">
          <ac:chgData name="悠斗 渡辺" userId="7301ec9286ea8034" providerId="LiveId" clId="{5D9D48D5-A048-4BCB-A12F-69C2257DA6B7}" dt="2024-07-22T12:03:59.214" v="7881"/>
          <ac:spMkLst>
            <pc:docMk/>
            <pc:sldMk cId="583204422" sldId="302"/>
            <ac:spMk id="3" creationId="{42B172E0-ED2D-9E57-82D4-CB5E46257D20}"/>
          </ac:spMkLst>
        </pc:spChg>
        <pc:graphicFrameChg chg="add mod">
          <ac:chgData name="悠斗 渡辺" userId="7301ec9286ea8034" providerId="LiveId" clId="{5D9D48D5-A048-4BCB-A12F-69C2257DA6B7}" dt="2024-07-22T12:02:28.217" v="7811" actId="14100"/>
          <ac:graphicFrameMkLst>
            <pc:docMk/>
            <pc:sldMk cId="583204422" sldId="302"/>
            <ac:graphicFrameMk id="2" creationId="{E68D9C60-5680-ACA2-41B6-C5971A9E6E14}"/>
          </ac:graphicFrameMkLst>
        </pc:graphicFrameChg>
      </pc:sldChg>
      <pc:sldChg chg="addSp modSp new mod">
        <pc:chgData name="悠斗 渡辺" userId="7301ec9286ea8034" providerId="LiveId" clId="{5D9D48D5-A048-4BCB-A12F-69C2257DA6B7}" dt="2024-07-22T12:23:06.104" v="8267" actId="255"/>
        <pc:sldMkLst>
          <pc:docMk/>
          <pc:sldMk cId="2148103859" sldId="303"/>
        </pc:sldMkLst>
        <pc:spChg chg="add mod">
          <ac:chgData name="悠斗 渡辺" userId="7301ec9286ea8034" providerId="LiveId" clId="{5D9D48D5-A048-4BCB-A12F-69C2257DA6B7}" dt="2024-07-22T12:04:32.726" v="7891" actId="20577"/>
          <ac:spMkLst>
            <pc:docMk/>
            <pc:sldMk cId="2148103859" sldId="303"/>
            <ac:spMk id="4" creationId="{4A3AAB83-31F3-1156-2DBA-9917B23C8956}"/>
          </ac:spMkLst>
        </pc:spChg>
        <pc:spChg chg="add mod">
          <ac:chgData name="悠斗 渡辺" userId="7301ec9286ea8034" providerId="LiveId" clId="{5D9D48D5-A048-4BCB-A12F-69C2257DA6B7}" dt="2024-07-22T12:23:06.104" v="8267" actId="255"/>
          <ac:spMkLst>
            <pc:docMk/>
            <pc:sldMk cId="2148103859" sldId="303"/>
            <ac:spMk id="6" creationId="{AA77DCCB-5B78-0FAF-8C5A-FDCFCB5A8532}"/>
          </ac:spMkLst>
        </pc:spChg>
        <pc:graphicFrameChg chg="add mod">
          <ac:chgData name="悠斗 渡辺" userId="7301ec9286ea8034" providerId="LiveId" clId="{5D9D48D5-A048-4BCB-A12F-69C2257DA6B7}" dt="2024-07-22T12:09:32.248" v="7923" actId="20577"/>
          <ac:graphicFrameMkLst>
            <pc:docMk/>
            <pc:sldMk cId="2148103859" sldId="303"/>
            <ac:graphicFrameMk id="2" creationId="{FEF4D3FE-3572-4BD4-B684-409364087FA6}"/>
          </ac:graphicFrameMkLst>
        </pc:graphicFrameChg>
      </pc:sldChg>
      <pc:sldChg chg="addSp modSp new mod">
        <pc:chgData name="悠斗 渡辺" userId="7301ec9286ea8034" providerId="LiveId" clId="{5D9D48D5-A048-4BCB-A12F-69C2257DA6B7}" dt="2024-07-22T14:45:58.863" v="11086" actId="1038"/>
        <pc:sldMkLst>
          <pc:docMk/>
          <pc:sldMk cId="4040350816" sldId="304"/>
        </pc:sldMkLst>
        <pc:spChg chg="add mod">
          <ac:chgData name="悠斗 渡辺" userId="7301ec9286ea8034" providerId="LiveId" clId="{5D9D48D5-A048-4BCB-A12F-69C2257DA6B7}" dt="2024-07-22T12:26:20.194" v="8460" actId="255"/>
          <ac:spMkLst>
            <pc:docMk/>
            <pc:sldMk cId="4040350816" sldId="304"/>
            <ac:spMk id="3" creationId="{38126620-CB7C-018D-A5B4-0DFE17E183B5}"/>
          </ac:spMkLst>
        </pc:spChg>
        <pc:spChg chg="add mod">
          <ac:chgData name="悠斗 渡辺" userId="7301ec9286ea8034" providerId="LiveId" clId="{5D9D48D5-A048-4BCB-A12F-69C2257DA6B7}" dt="2024-07-22T12:26:27.245" v="8461" actId="255"/>
          <ac:spMkLst>
            <pc:docMk/>
            <pc:sldMk cId="4040350816" sldId="304"/>
            <ac:spMk id="5" creationId="{10CE8013-DFFE-86B4-1CE6-BD9E4FEB4D37}"/>
          </ac:spMkLst>
        </pc:spChg>
        <pc:spChg chg="add mod">
          <ac:chgData name="悠斗 渡辺" userId="7301ec9286ea8034" providerId="LiveId" clId="{5D9D48D5-A048-4BCB-A12F-69C2257DA6B7}" dt="2024-07-22T12:26:41.113" v="8470"/>
          <ac:spMkLst>
            <pc:docMk/>
            <pc:sldMk cId="4040350816" sldId="304"/>
            <ac:spMk id="6" creationId="{B005B99D-C5DA-82EC-496A-02EB0C8A9DE3}"/>
          </ac:spMkLst>
        </pc:spChg>
        <pc:picChg chg="add mod">
          <ac:chgData name="悠斗 渡辺" userId="7301ec9286ea8034" providerId="LiveId" clId="{5D9D48D5-A048-4BCB-A12F-69C2257DA6B7}" dt="2024-07-22T14:45:58.863" v="11086" actId="1038"/>
          <ac:picMkLst>
            <pc:docMk/>
            <pc:sldMk cId="4040350816" sldId="304"/>
            <ac:picMk id="8" creationId="{FEEFF4F2-99B7-5163-370F-6FDABFD81338}"/>
          </ac:picMkLst>
        </pc:picChg>
      </pc:sldChg>
      <pc:sldChg chg="addSp delSp modSp new mod">
        <pc:chgData name="悠斗 渡辺" userId="7301ec9286ea8034" providerId="LiveId" clId="{5D9D48D5-A048-4BCB-A12F-69C2257DA6B7}" dt="2024-07-22T14:46:14.630" v="11090" actId="1076"/>
        <pc:sldMkLst>
          <pc:docMk/>
          <pc:sldMk cId="1167024408" sldId="305"/>
        </pc:sldMkLst>
        <pc:spChg chg="add mod">
          <ac:chgData name="悠斗 渡辺" userId="7301ec9286ea8034" providerId="LiveId" clId="{5D9D48D5-A048-4BCB-A12F-69C2257DA6B7}" dt="2024-07-22T12:40:49.370" v="8989"/>
          <ac:spMkLst>
            <pc:docMk/>
            <pc:sldMk cId="1167024408" sldId="305"/>
            <ac:spMk id="3" creationId="{79E70AF5-4C53-BF20-ECA6-7B79F857B2BE}"/>
          </ac:spMkLst>
        </pc:spChg>
        <pc:spChg chg="add del mod">
          <ac:chgData name="悠斗 渡辺" userId="7301ec9286ea8034" providerId="LiveId" clId="{5D9D48D5-A048-4BCB-A12F-69C2257DA6B7}" dt="2024-07-22T12:34:32.160" v="8845" actId="478"/>
          <ac:spMkLst>
            <pc:docMk/>
            <pc:sldMk cId="1167024408" sldId="305"/>
            <ac:spMk id="5" creationId="{735E2445-BA0E-BE0F-6C32-8BECEE981739}"/>
          </ac:spMkLst>
        </pc:spChg>
        <pc:spChg chg="add mod">
          <ac:chgData name="悠斗 渡辺" userId="7301ec9286ea8034" providerId="LiveId" clId="{5D9D48D5-A048-4BCB-A12F-69C2257DA6B7}" dt="2024-07-22T12:41:00.396" v="8994"/>
          <ac:spMkLst>
            <pc:docMk/>
            <pc:sldMk cId="1167024408" sldId="305"/>
            <ac:spMk id="7" creationId="{F4CB3B3F-993D-7869-1201-C75AAE92DBDA}"/>
          </ac:spMkLst>
        </pc:spChg>
        <pc:spChg chg="add mod">
          <ac:chgData name="悠斗 渡辺" userId="7301ec9286ea8034" providerId="LiveId" clId="{5D9D48D5-A048-4BCB-A12F-69C2257DA6B7}" dt="2024-07-22T12:41:18.345" v="9063"/>
          <ac:spMkLst>
            <pc:docMk/>
            <pc:sldMk cId="1167024408" sldId="305"/>
            <ac:spMk id="9" creationId="{FE8040D8-B1D3-E233-3900-E0C984DEB6C3}"/>
          </ac:spMkLst>
        </pc:spChg>
        <pc:picChg chg="add mod">
          <ac:chgData name="悠斗 渡辺" userId="7301ec9286ea8034" providerId="LiveId" clId="{5D9D48D5-A048-4BCB-A12F-69C2257DA6B7}" dt="2024-07-22T14:46:14.630" v="11090" actId="1076"/>
          <ac:picMkLst>
            <pc:docMk/>
            <pc:sldMk cId="1167024408" sldId="305"/>
            <ac:picMk id="11" creationId="{CD1CB527-3529-C225-4395-FE6C568591A8}"/>
          </ac:picMkLst>
        </pc:picChg>
      </pc:sldChg>
      <pc:sldChg chg="addSp delSp modSp new mod">
        <pc:chgData name="悠斗 渡辺" userId="7301ec9286ea8034" providerId="LiveId" clId="{5D9D48D5-A048-4BCB-A12F-69C2257DA6B7}" dt="2024-07-22T14:46:23.536" v="11092" actId="1076"/>
        <pc:sldMkLst>
          <pc:docMk/>
          <pc:sldMk cId="2396057732" sldId="306"/>
        </pc:sldMkLst>
        <pc:spChg chg="add mod">
          <ac:chgData name="悠斗 渡辺" userId="7301ec9286ea8034" providerId="LiveId" clId="{5D9D48D5-A048-4BCB-A12F-69C2257DA6B7}" dt="2024-07-22T13:00:56.118" v="9976" actId="1076"/>
          <ac:spMkLst>
            <pc:docMk/>
            <pc:sldMk cId="2396057732" sldId="306"/>
            <ac:spMk id="3" creationId="{2952C78B-9FE5-C124-A79A-947DC9993E11}"/>
          </ac:spMkLst>
        </pc:spChg>
        <pc:spChg chg="add mod">
          <ac:chgData name="悠斗 渡辺" userId="7301ec9286ea8034" providerId="LiveId" clId="{5D9D48D5-A048-4BCB-A12F-69C2257DA6B7}" dt="2024-07-22T13:01:01.613" v="9977" actId="1076"/>
          <ac:spMkLst>
            <pc:docMk/>
            <pc:sldMk cId="2396057732" sldId="306"/>
            <ac:spMk id="5" creationId="{2BC63ACE-9A5B-EE79-590C-C75E7FE58798}"/>
          </ac:spMkLst>
        </pc:spChg>
        <pc:spChg chg="add del mod">
          <ac:chgData name="悠斗 渡辺" userId="7301ec9286ea8034" providerId="LiveId" clId="{5D9D48D5-A048-4BCB-A12F-69C2257DA6B7}" dt="2024-07-22T12:44:15.094" v="9218"/>
          <ac:spMkLst>
            <pc:docMk/>
            <pc:sldMk cId="2396057732" sldId="306"/>
            <ac:spMk id="6" creationId="{A6E911F0-8537-8769-A18A-3EB320C79A13}"/>
          </ac:spMkLst>
        </pc:spChg>
        <pc:spChg chg="add mod">
          <ac:chgData name="悠斗 渡辺" userId="7301ec9286ea8034" providerId="LiveId" clId="{5D9D48D5-A048-4BCB-A12F-69C2257DA6B7}" dt="2024-07-22T13:01:15.164" v="10004"/>
          <ac:spMkLst>
            <pc:docMk/>
            <pc:sldMk cId="2396057732" sldId="306"/>
            <ac:spMk id="8" creationId="{0898D6BF-820C-EB56-8D96-C5D534D6459A}"/>
          </ac:spMkLst>
        </pc:spChg>
        <pc:picChg chg="add mod">
          <ac:chgData name="悠斗 渡辺" userId="7301ec9286ea8034" providerId="LiveId" clId="{5D9D48D5-A048-4BCB-A12F-69C2257DA6B7}" dt="2024-07-22T14:46:23.536" v="11092" actId="1076"/>
          <ac:picMkLst>
            <pc:docMk/>
            <pc:sldMk cId="2396057732" sldId="306"/>
            <ac:picMk id="10" creationId="{78F78430-0C4C-0CC3-AC57-4B71DCE50723}"/>
          </ac:picMkLst>
        </pc:picChg>
      </pc:sldChg>
      <pc:sldChg chg="addSp modSp new mod">
        <pc:chgData name="悠斗 渡辺" userId="7301ec9286ea8034" providerId="LiveId" clId="{5D9D48D5-A048-4BCB-A12F-69C2257DA6B7}" dt="2024-07-22T12:52:41.613" v="9801"/>
        <pc:sldMkLst>
          <pc:docMk/>
          <pc:sldMk cId="4123297093" sldId="307"/>
        </pc:sldMkLst>
        <pc:spChg chg="add mod">
          <ac:chgData name="悠斗 渡辺" userId="7301ec9286ea8034" providerId="LiveId" clId="{5D9D48D5-A048-4BCB-A12F-69C2257DA6B7}" dt="2024-07-22T12:52:12.132" v="9554" actId="20577"/>
          <ac:spMkLst>
            <pc:docMk/>
            <pc:sldMk cId="4123297093" sldId="307"/>
            <ac:spMk id="3" creationId="{28F0CC0A-45C5-8D86-55AD-D4D6273AE71B}"/>
          </ac:spMkLst>
        </pc:spChg>
        <pc:spChg chg="add mod">
          <ac:chgData name="悠斗 渡辺" userId="7301ec9286ea8034" providerId="LiveId" clId="{5D9D48D5-A048-4BCB-A12F-69C2257DA6B7}" dt="2024-07-22T12:52:41.613" v="9801"/>
          <ac:spMkLst>
            <pc:docMk/>
            <pc:sldMk cId="4123297093" sldId="307"/>
            <ac:spMk id="5" creationId="{64898D24-4076-1583-4507-E1AB9F53A6B0}"/>
          </ac:spMkLst>
        </pc:spChg>
      </pc:sldChg>
      <pc:sldChg chg="addSp modSp new mod">
        <pc:chgData name="悠斗 渡辺" userId="7301ec9286ea8034" providerId="LiveId" clId="{5D9D48D5-A048-4BCB-A12F-69C2257DA6B7}" dt="2024-07-22T14:46:29.232" v="11094" actId="1076"/>
        <pc:sldMkLst>
          <pc:docMk/>
          <pc:sldMk cId="528667218" sldId="308"/>
        </pc:sldMkLst>
        <pc:spChg chg="add mod">
          <ac:chgData name="悠斗 渡辺" userId="7301ec9286ea8034" providerId="LiveId" clId="{5D9D48D5-A048-4BCB-A12F-69C2257DA6B7}" dt="2024-07-22T13:01:42.168" v="10008" actId="1076"/>
          <ac:spMkLst>
            <pc:docMk/>
            <pc:sldMk cId="528667218" sldId="308"/>
            <ac:spMk id="3" creationId="{5CDC02BF-88FD-6A7B-1324-BC9FBA438B6C}"/>
          </ac:spMkLst>
        </pc:spChg>
        <pc:spChg chg="add mod">
          <ac:chgData name="悠斗 渡辺" userId="7301ec9286ea8034" providerId="LiveId" clId="{5D9D48D5-A048-4BCB-A12F-69C2257DA6B7}" dt="2024-07-22T13:07:51.244" v="10311" actId="20577"/>
          <ac:spMkLst>
            <pc:docMk/>
            <pc:sldMk cId="528667218" sldId="308"/>
            <ac:spMk id="5" creationId="{459936C0-1168-072D-4954-CBA52E417CDE}"/>
          </ac:spMkLst>
        </pc:spChg>
        <pc:spChg chg="add">
          <ac:chgData name="悠斗 渡辺" userId="7301ec9286ea8034" providerId="LiveId" clId="{5D9D48D5-A048-4BCB-A12F-69C2257DA6B7}" dt="2024-07-22T13:08:24.792" v="10312" actId="22"/>
          <ac:spMkLst>
            <pc:docMk/>
            <pc:sldMk cId="528667218" sldId="308"/>
            <ac:spMk id="7" creationId="{E040CDC6-F819-9B75-B657-6506B48C38B6}"/>
          </ac:spMkLst>
        </pc:spChg>
        <pc:picChg chg="add mod">
          <ac:chgData name="悠斗 渡辺" userId="7301ec9286ea8034" providerId="LiveId" clId="{5D9D48D5-A048-4BCB-A12F-69C2257DA6B7}" dt="2024-07-22T14:46:29.232" v="11094" actId="1076"/>
          <ac:picMkLst>
            <pc:docMk/>
            <pc:sldMk cId="528667218" sldId="308"/>
            <ac:picMk id="9" creationId="{7C61B9B6-3541-D557-6674-B1F4CC780F61}"/>
          </ac:picMkLst>
        </pc:picChg>
      </pc:sldChg>
      <pc:sldChg chg="addSp modSp new mod modNotesTx">
        <pc:chgData name="悠斗 渡辺" userId="7301ec9286ea8034" providerId="LiveId" clId="{5D9D48D5-A048-4BCB-A12F-69C2257DA6B7}" dt="2024-07-23T04:53:03.164" v="11498" actId="20577"/>
        <pc:sldMkLst>
          <pc:docMk/>
          <pc:sldMk cId="4226015514" sldId="309"/>
        </pc:sldMkLst>
        <pc:spChg chg="add mod">
          <ac:chgData name="悠斗 渡辺" userId="7301ec9286ea8034" providerId="LiveId" clId="{5D9D48D5-A048-4BCB-A12F-69C2257DA6B7}" dt="2024-07-22T13:25:11.403" v="10386" actId="255"/>
          <ac:spMkLst>
            <pc:docMk/>
            <pc:sldMk cId="4226015514" sldId="309"/>
            <ac:spMk id="3" creationId="{8C463701-0F1C-D811-B568-89CD3877CE4D}"/>
          </ac:spMkLst>
        </pc:spChg>
        <pc:spChg chg="add mod">
          <ac:chgData name="悠斗 渡辺" userId="7301ec9286ea8034" providerId="LiveId" clId="{5D9D48D5-A048-4BCB-A12F-69C2257DA6B7}" dt="2024-07-22T13:33:50.812" v="10523" actId="1076"/>
          <ac:spMkLst>
            <pc:docMk/>
            <pc:sldMk cId="4226015514" sldId="309"/>
            <ac:spMk id="8" creationId="{011DDB58-8522-E9AF-4AFF-9A4ED6764219}"/>
          </ac:spMkLst>
        </pc:spChg>
        <pc:graphicFrameChg chg="add mod">
          <ac:chgData name="悠斗 渡辺" userId="7301ec9286ea8034" providerId="LiveId" clId="{5D9D48D5-A048-4BCB-A12F-69C2257DA6B7}" dt="2024-07-22T13:24:35.407" v="10384"/>
          <ac:graphicFrameMkLst>
            <pc:docMk/>
            <pc:sldMk cId="4226015514" sldId="309"/>
            <ac:graphicFrameMk id="4" creationId="{A3DC6538-BF23-A5F6-A842-389A28073C9B}"/>
          </ac:graphicFrameMkLst>
        </pc:graphicFrameChg>
        <pc:graphicFrameChg chg="add mod">
          <ac:chgData name="悠斗 渡辺" userId="7301ec9286ea8034" providerId="LiveId" clId="{5D9D48D5-A048-4BCB-A12F-69C2257DA6B7}" dt="2024-07-23T04:52:52.097" v="11482"/>
          <ac:graphicFrameMkLst>
            <pc:docMk/>
            <pc:sldMk cId="4226015514" sldId="309"/>
            <ac:graphicFrameMk id="5" creationId="{689715EC-2BF3-AE98-B233-1D5FC0C2DDC4}"/>
          </ac:graphicFrameMkLst>
        </pc:graphicFrameChg>
        <pc:graphicFrameChg chg="add mod">
          <ac:chgData name="悠斗 渡辺" userId="7301ec9286ea8034" providerId="LiveId" clId="{5D9D48D5-A048-4BCB-A12F-69C2257DA6B7}" dt="2024-07-22T13:32:08.070" v="10419"/>
          <ac:graphicFrameMkLst>
            <pc:docMk/>
            <pc:sldMk cId="4226015514" sldId="309"/>
            <ac:graphicFrameMk id="6" creationId="{8F2FAFA4-1FF9-3E75-CFC6-C843CDD42FA3}"/>
          </ac:graphicFrameMkLst>
        </pc:graphicFrameChg>
      </pc:sldChg>
      <pc:sldChg chg="addSp modSp new mod modNotesTx">
        <pc:chgData name="悠斗 渡辺" userId="7301ec9286ea8034" providerId="LiveId" clId="{5D9D48D5-A048-4BCB-A12F-69C2257DA6B7}" dt="2024-07-23T04:54:21.258" v="11560" actId="20577"/>
        <pc:sldMkLst>
          <pc:docMk/>
          <pc:sldMk cId="315007642" sldId="310"/>
        </pc:sldMkLst>
        <pc:spChg chg="add mod">
          <ac:chgData name="悠斗 渡辺" userId="7301ec9286ea8034" providerId="LiveId" clId="{5D9D48D5-A048-4BCB-A12F-69C2257DA6B7}" dt="2024-07-22T13:34:56.283" v="10590" actId="1076"/>
          <ac:spMkLst>
            <pc:docMk/>
            <pc:sldMk cId="315007642" sldId="310"/>
            <ac:spMk id="3" creationId="{EF707E50-1C81-5D8D-0DDA-B27C4A1D7078}"/>
          </ac:spMkLst>
        </pc:spChg>
        <pc:spChg chg="add mod">
          <ac:chgData name="悠斗 渡辺" userId="7301ec9286ea8034" providerId="LiveId" clId="{5D9D48D5-A048-4BCB-A12F-69C2257DA6B7}" dt="2024-07-22T13:35:38.727" v="10604" actId="255"/>
          <ac:spMkLst>
            <pc:docMk/>
            <pc:sldMk cId="315007642" sldId="310"/>
            <ac:spMk id="5" creationId="{3AA14295-4531-AB9B-3851-BF0134E8C444}"/>
          </ac:spMkLst>
        </pc:spChg>
        <pc:picChg chg="add mod">
          <ac:chgData name="悠斗 渡辺" userId="7301ec9286ea8034" providerId="LiveId" clId="{5D9D48D5-A048-4BCB-A12F-69C2257DA6B7}" dt="2024-07-22T13:36:43.670" v="10609" actId="1076"/>
          <ac:picMkLst>
            <pc:docMk/>
            <pc:sldMk cId="315007642" sldId="310"/>
            <ac:picMk id="7" creationId="{C34B707D-8263-1E24-106D-7B0C65BB29F8}"/>
          </ac:picMkLst>
        </pc:picChg>
      </pc:sldChg>
      <pc:sldChg chg="addSp modSp new mod">
        <pc:chgData name="悠斗 渡辺" userId="7301ec9286ea8034" providerId="LiveId" clId="{5D9D48D5-A048-4BCB-A12F-69C2257DA6B7}" dt="2024-07-22T13:49:38.320" v="10686" actId="1076"/>
        <pc:sldMkLst>
          <pc:docMk/>
          <pc:sldMk cId="2862915843" sldId="311"/>
        </pc:sldMkLst>
        <pc:spChg chg="add mod">
          <ac:chgData name="悠斗 渡辺" userId="7301ec9286ea8034" providerId="LiveId" clId="{5D9D48D5-A048-4BCB-A12F-69C2257DA6B7}" dt="2024-07-22T13:49:32.859" v="10685" actId="1076"/>
          <ac:spMkLst>
            <pc:docMk/>
            <pc:sldMk cId="2862915843" sldId="311"/>
            <ac:spMk id="3" creationId="{4BBDEC57-76BA-EDD0-303C-5D0D97F865ED}"/>
          </ac:spMkLst>
        </pc:spChg>
        <pc:graphicFrameChg chg="add mod">
          <ac:chgData name="悠斗 渡辺" userId="7301ec9286ea8034" providerId="LiveId" clId="{5D9D48D5-A048-4BCB-A12F-69C2257DA6B7}" dt="2024-07-22T13:49:38.320" v="10686" actId="1076"/>
          <ac:graphicFrameMkLst>
            <pc:docMk/>
            <pc:sldMk cId="2862915843" sldId="311"/>
            <ac:graphicFrameMk id="4" creationId="{BBC8AFF7-8963-0661-D2F8-E575C21EBF69}"/>
          </ac:graphicFrameMkLst>
        </pc:graphicFrameChg>
      </pc:sldChg>
      <pc:sldChg chg="addSp modSp new mod">
        <pc:chgData name="悠斗 渡辺" userId="7301ec9286ea8034" providerId="LiveId" clId="{5D9D48D5-A048-4BCB-A12F-69C2257DA6B7}" dt="2024-07-22T13:45:03.797" v="10655" actId="1076"/>
        <pc:sldMkLst>
          <pc:docMk/>
          <pc:sldMk cId="462898453" sldId="312"/>
        </pc:sldMkLst>
        <pc:graphicFrameChg chg="add mod">
          <ac:chgData name="悠斗 渡辺" userId="7301ec9286ea8034" providerId="LiveId" clId="{5D9D48D5-A048-4BCB-A12F-69C2257DA6B7}" dt="2024-07-22T13:45:03.797" v="10655" actId="1076"/>
          <ac:graphicFrameMkLst>
            <pc:docMk/>
            <pc:sldMk cId="462898453" sldId="312"/>
            <ac:graphicFrameMk id="2" creationId="{B68A8CC2-A832-81C3-DFD3-074168B236A3}"/>
          </ac:graphicFrameMkLst>
        </pc:graphicFrameChg>
      </pc:sldChg>
      <pc:sldChg chg="addSp delSp modSp new mod">
        <pc:chgData name="悠斗 渡辺" userId="7301ec9286ea8034" providerId="LiveId" clId="{5D9D48D5-A048-4BCB-A12F-69C2257DA6B7}" dt="2024-07-22T13:47:18.001" v="10673" actId="14100"/>
        <pc:sldMkLst>
          <pc:docMk/>
          <pc:sldMk cId="2207239147" sldId="313"/>
        </pc:sldMkLst>
        <pc:graphicFrameChg chg="add del mod">
          <ac:chgData name="悠斗 渡辺" userId="7301ec9286ea8034" providerId="LiveId" clId="{5D9D48D5-A048-4BCB-A12F-69C2257DA6B7}" dt="2024-07-22T13:47:05.232" v="10670" actId="478"/>
          <ac:graphicFrameMkLst>
            <pc:docMk/>
            <pc:sldMk cId="2207239147" sldId="313"/>
            <ac:graphicFrameMk id="2" creationId="{3A7DBE10-186D-B902-4D55-3D9965DA2897}"/>
          </ac:graphicFrameMkLst>
        </pc:graphicFrameChg>
        <pc:graphicFrameChg chg="add mod">
          <ac:chgData name="悠斗 渡辺" userId="7301ec9286ea8034" providerId="LiveId" clId="{5D9D48D5-A048-4BCB-A12F-69C2257DA6B7}" dt="2024-07-22T13:47:18.001" v="10673" actId="14100"/>
          <ac:graphicFrameMkLst>
            <pc:docMk/>
            <pc:sldMk cId="2207239147" sldId="313"/>
            <ac:graphicFrameMk id="3" creationId="{DD93C22F-12B3-242C-6D8A-35129B7E8EEB}"/>
          </ac:graphicFrameMkLst>
        </pc:graphicFrameChg>
      </pc:sldChg>
      <pc:sldChg chg="addSp modSp new mod">
        <pc:chgData name="悠斗 渡辺" userId="7301ec9286ea8034" providerId="LiveId" clId="{5D9D48D5-A048-4BCB-A12F-69C2257DA6B7}" dt="2024-07-22T13:49:12.494" v="10684" actId="14100"/>
        <pc:sldMkLst>
          <pc:docMk/>
          <pc:sldMk cId="3462058680" sldId="314"/>
        </pc:sldMkLst>
        <pc:graphicFrameChg chg="add mod">
          <ac:chgData name="悠斗 渡辺" userId="7301ec9286ea8034" providerId="LiveId" clId="{5D9D48D5-A048-4BCB-A12F-69C2257DA6B7}" dt="2024-07-22T13:49:12.494" v="10684" actId="14100"/>
          <ac:graphicFrameMkLst>
            <pc:docMk/>
            <pc:sldMk cId="3462058680" sldId="314"/>
            <ac:graphicFrameMk id="2" creationId="{7E3BC44E-A464-DE38-CC5B-23E1B4A6F91B}"/>
          </ac:graphicFrameMkLst>
        </pc:graphicFrameChg>
      </pc:sldChg>
      <pc:sldChg chg="addSp modSp new mod">
        <pc:chgData name="悠斗 渡辺" userId="7301ec9286ea8034" providerId="LiveId" clId="{5D9D48D5-A048-4BCB-A12F-69C2257DA6B7}" dt="2024-07-22T14:17:47.118" v="10998" actId="14100"/>
        <pc:sldMkLst>
          <pc:docMk/>
          <pc:sldMk cId="2936392930" sldId="315"/>
        </pc:sldMkLst>
        <pc:spChg chg="add mod">
          <ac:chgData name="悠斗 渡辺" userId="7301ec9286ea8034" providerId="LiveId" clId="{5D9D48D5-A048-4BCB-A12F-69C2257DA6B7}" dt="2024-07-22T14:17:47.118" v="10998" actId="14100"/>
          <ac:spMkLst>
            <pc:docMk/>
            <pc:sldMk cId="2936392930" sldId="315"/>
            <ac:spMk id="4" creationId="{6380B604-FAFF-FEA3-5836-E33A03F7BF9E}"/>
          </ac:spMkLst>
        </pc:spChg>
        <pc:graphicFrameChg chg="add mod">
          <ac:chgData name="悠斗 渡辺" userId="7301ec9286ea8034" providerId="LiveId" clId="{5D9D48D5-A048-4BCB-A12F-69C2257DA6B7}" dt="2024-07-22T14:09:48.716" v="10964" actId="1076"/>
          <ac:graphicFrameMkLst>
            <pc:docMk/>
            <pc:sldMk cId="2936392930" sldId="315"/>
            <ac:graphicFrameMk id="2" creationId="{37386209-BFAD-AFE9-123B-42DB4E926E92}"/>
          </ac:graphicFrameMkLst>
        </pc:graphicFrameChg>
      </pc:sldChg>
      <pc:sldChg chg="addSp delSp modSp new mod">
        <pc:chgData name="悠斗 渡辺" userId="7301ec9286ea8034" providerId="LiveId" clId="{5D9D48D5-A048-4BCB-A12F-69C2257DA6B7}" dt="2024-07-22T14:08:17.892" v="10946"/>
        <pc:sldMkLst>
          <pc:docMk/>
          <pc:sldMk cId="1088812685" sldId="316"/>
        </pc:sldMkLst>
        <pc:spChg chg="add del">
          <ac:chgData name="悠斗 渡辺" userId="7301ec9286ea8034" providerId="LiveId" clId="{5D9D48D5-A048-4BCB-A12F-69C2257DA6B7}" dt="2024-07-22T13:52:32.263" v="10720" actId="22"/>
          <ac:spMkLst>
            <pc:docMk/>
            <pc:sldMk cId="1088812685" sldId="316"/>
            <ac:spMk id="3" creationId="{0AED47D9-395B-E45B-3037-E123981023D0}"/>
          </ac:spMkLst>
        </pc:spChg>
        <pc:spChg chg="add mod">
          <ac:chgData name="悠斗 渡辺" userId="7301ec9286ea8034" providerId="LiveId" clId="{5D9D48D5-A048-4BCB-A12F-69C2257DA6B7}" dt="2024-07-22T14:08:17.892" v="10946"/>
          <ac:spMkLst>
            <pc:docMk/>
            <pc:sldMk cId="1088812685" sldId="316"/>
            <ac:spMk id="5" creationId="{F5A36131-C95F-A402-1C44-0A7324FF4DCE}"/>
          </ac:spMkLst>
        </pc:spChg>
        <pc:graphicFrameChg chg="add mod">
          <ac:chgData name="悠斗 渡辺" userId="7301ec9286ea8034" providerId="LiveId" clId="{5D9D48D5-A048-4BCB-A12F-69C2257DA6B7}" dt="2024-07-22T14:02:10.958" v="10851" actId="20577"/>
          <ac:graphicFrameMkLst>
            <pc:docMk/>
            <pc:sldMk cId="1088812685" sldId="316"/>
            <ac:graphicFrameMk id="4" creationId="{CEF8E7E8-621F-4E80-9939-419526CDA352}"/>
          </ac:graphicFrameMkLst>
        </pc:graphicFrameChg>
      </pc:sldChg>
      <pc:sldChg chg="addSp modSp new mod">
        <pc:chgData name="悠斗 渡辺" userId="7301ec9286ea8034" providerId="LiveId" clId="{5D9D48D5-A048-4BCB-A12F-69C2257DA6B7}" dt="2024-07-22T14:18:56.696" v="11016" actId="1076"/>
        <pc:sldMkLst>
          <pc:docMk/>
          <pc:sldMk cId="3524100078" sldId="317"/>
        </pc:sldMkLst>
        <pc:spChg chg="add mod">
          <ac:chgData name="悠斗 渡辺" userId="7301ec9286ea8034" providerId="LiveId" clId="{5D9D48D5-A048-4BCB-A12F-69C2257DA6B7}" dt="2024-07-22T14:18:53.568" v="11015" actId="1076"/>
          <ac:spMkLst>
            <pc:docMk/>
            <pc:sldMk cId="3524100078" sldId="317"/>
            <ac:spMk id="4" creationId="{8F47C875-8BFA-C875-57EE-D32F485AD22B}"/>
          </ac:spMkLst>
        </pc:spChg>
        <pc:graphicFrameChg chg="add mod">
          <ac:chgData name="悠斗 渡辺" userId="7301ec9286ea8034" providerId="LiveId" clId="{5D9D48D5-A048-4BCB-A12F-69C2257DA6B7}" dt="2024-07-22T14:18:56.696" v="11016" actId="1076"/>
          <ac:graphicFrameMkLst>
            <pc:docMk/>
            <pc:sldMk cId="3524100078" sldId="317"/>
            <ac:graphicFrameMk id="2" creationId="{556918C5-6EB7-4F12-9BEE-8D5FC60E507D}"/>
          </ac:graphicFrameMkLst>
        </pc:graphicFrameChg>
      </pc:sldChg>
      <pc:sldChg chg="addSp delSp modSp new mod">
        <pc:chgData name="悠斗 渡辺" userId="7301ec9286ea8034" providerId="LiveId" clId="{5D9D48D5-A048-4BCB-A12F-69C2257DA6B7}" dt="2024-07-22T14:07:23.681" v="10934"/>
        <pc:sldMkLst>
          <pc:docMk/>
          <pc:sldMk cId="1381132767" sldId="318"/>
        </pc:sldMkLst>
        <pc:spChg chg="add del mod">
          <ac:chgData name="悠斗 渡辺" userId="7301ec9286ea8034" providerId="LiveId" clId="{5D9D48D5-A048-4BCB-A12F-69C2257DA6B7}" dt="2024-07-22T14:07:23.681" v="10934"/>
          <ac:spMkLst>
            <pc:docMk/>
            <pc:sldMk cId="1381132767" sldId="318"/>
            <ac:spMk id="4" creationId="{39B5E3F5-D1CC-10B0-454F-94BEA5F5FCC9}"/>
          </ac:spMkLst>
        </pc:spChg>
        <pc:spChg chg="add mod">
          <ac:chgData name="悠斗 渡辺" userId="7301ec9286ea8034" providerId="LiveId" clId="{5D9D48D5-A048-4BCB-A12F-69C2257DA6B7}" dt="2024-07-22T14:07:10.072" v="10932" actId="255"/>
          <ac:spMkLst>
            <pc:docMk/>
            <pc:sldMk cId="1381132767" sldId="318"/>
            <ac:spMk id="6" creationId="{587B2247-E7C3-312F-0D1D-2070FBBB81DF}"/>
          </ac:spMkLst>
        </pc:spChg>
        <pc:graphicFrameChg chg="add mod">
          <ac:chgData name="悠斗 渡辺" userId="7301ec9286ea8034" providerId="LiveId" clId="{5D9D48D5-A048-4BCB-A12F-69C2257DA6B7}" dt="2024-07-22T14:06:07.279" v="10912" actId="20577"/>
          <ac:graphicFrameMkLst>
            <pc:docMk/>
            <pc:sldMk cId="1381132767" sldId="318"/>
            <ac:graphicFrameMk id="2" creationId="{E3D0781C-03BF-4995-9820-49DD241EFA18}"/>
          </ac:graphicFrameMkLst>
        </pc:graphicFrameChg>
      </pc:sldChg>
      <pc:sldChg chg="addSp delSp modSp new mod">
        <pc:chgData name="悠斗 渡辺" userId="7301ec9286ea8034" providerId="LiveId" clId="{5D9D48D5-A048-4BCB-A12F-69C2257DA6B7}" dt="2024-07-22T14:08:54.094" v="10960" actId="1076"/>
        <pc:sldMkLst>
          <pc:docMk/>
          <pc:sldMk cId="4085589780" sldId="319"/>
        </pc:sldMkLst>
        <pc:spChg chg="add mod">
          <ac:chgData name="悠斗 渡辺" userId="7301ec9286ea8034" providerId="LiveId" clId="{5D9D48D5-A048-4BCB-A12F-69C2257DA6B7}" dt="2024-07-22T14:08:29.709" v="10955" actId="20577"/>
          <ac:spMkLst>
            <pc:docMk/>
            <pc:sldMk cId="4085589780" sldId="319"/>
            <ac:spMk id="4" creationId="{770E796B-CBC2-3B46-65A3-091EB96C44A0}"/>
          </ac:spMkLst>
        </pc:spChg>
        <pc:graphicFrameChg chg="add del mod">
          <ac:chgData name="悠斗 渡辺" userId="7301ec9286ea8034" providerId="LiveId" clId="{5D9D48D5-A048-4BCB-A12F-69C2257DA6B7}" dt="2024-07-22T14:08:38.468" v="10956" actId="478"/>
          <ac:graphicFrameMkLst>
            <pc:docMk/>
            <pc:sldMk cId="4085589780" sldId="319"/>
            <ac:graphicFrameMk id="2" creationId="{46232CD0-FB67-4EF3-A114-7FB9BC6941ED}"/>
          </ac:graphicFrameMkLst>
        </pc:graphicFrameChg>
        <pc:graphicFrameChg chg="add mod">
          <ac:chgData name="悠斗 渡辺" userId="7301ec9286ea8034" providerId="LiveId" clId="{5D9D48D5-A048-4BCB-A12F-69C2257DA6B7}" dt="2024-07-22T14:08:54.094" v="10960" actId="1076"/>
          <ac:graphicFrameMkLst>
            <pc:docMk/>
            <pc:sldMk cId="4085589780" sldId="319"/>
            <ac:graphicFrameMk id="5" creationId="{D2E593BC-F949-4F25-8233-1E07959311FA}"/>
          </ac:graphicFrameMkLst>
        </pc:graphicFrameChg>
      </pc:sldChg>
      <pc:sldChg chg="addSp delSp modSp new mod">
        <pc:chgData name="悠斗 渡辺" userId="7301ec9286ea8034" providerId="LiveId" clId="{5D9D48D5-A048-4BCB-A12F-69C2257DA6B7}" dt="2024-07-22T14:15:52.446" v="10981" actId="14100"/>
        <pc:sldMkLst>
          <pc:docMk/>
          <pc:sldMk cId="2685400675" sldId="320"/>
        </pc:sldMkLst>
        <pc:spChg chg="add mod">
          <ac:chgData name="悠斗 渡辺" userId="7301ec9286ea8034" providerId="LiveId" clId="{5D9D48D5-A048-4BCB-A12F-69C2257DA6B7}" dt="2024-07-22T14:15:32.180" v="10979"/>
          <ac:spMkLst>
            <pc:docMk/>
            <pc:sldMk cId="2685400675" sldId="320"/>
            <ac:spMk id="4" creationId="{697DB516-9AA0-0F3A-05CC-765539CF1102}"/>
          </ac:spMkLst>
        </pc:spChg>
        <pc:graphicFrameChg chg="add del mod">
          <ac:chgData name="悠斗 渡辺" userId="7301ec9286ea8034" providerId="LiveId" clId="{5D9D48D5-A048-4BCB-A12F-69C2257DA6B7}" dt="2024-07-22T14:13:51.356" v="10967" actId="478"/>
          <ac:graphicFrameMkLst>
            <pc:docMk/>
            <pc:sldMk cId="2685400675" sldId="320"/>
            <ac:graphicFrameMk id="2" creationId="{D2E593BC-F949-4F25-8233-1E07959311FA}"/>
          </ac:graphicFrameMkLst>
        </pc:graphicFrameChg>
        <pc:graphicFrameChg chg="add mod">
          <ac:chgData name="悠斗 渡辺" userId="7301ec9286ea8034" providerId="LiveId" clId="{5D9D48D5-A048-4BCB-A12F-69C2257DA6B7}" dt="2024-07-22T14:15:52.446" v="10981" actId="14100"/>
          <ac:graphicFrameMkLst>
            <pc:docMk/>
            <pc:sldMk cId="2685400675" sldId="320"/>
            <ac:graphicFrameMk id="5" creationId="{D2E29D07-1EFF-4738-A703-AD9580E3800A}"/>
          </ac:graphicFrameMkLst>
        </pc:graphicFrameChg>
      </pc:sldChg>
      <pc:sldChg chg="addSp modSp new mod">
        <pc:chgData name="悠斗 渡辺" userId="7301ec9286ea8034" providerId="LiveId" clId="{5D9D48D5-A048-4BCB-A12F-69C2257DA6B7}" dt="2024-07-22T14:18:24.328" v="11014" actId="14100"/>
        <pc:sldMkLst>
          <pc:docMk/>
          <pc:sldMk cId="879653471" sldId="321"/>
        </pc:sldMkLst>
        <pc:spChg chg="add mod">
          <ac:chgData name="悠斗 渡辺" userId="7301ec9286ea8034" providerId="LiveId" clId="{5D9D48D5-A048-4BCB-A12F-69C2257DA6B7}" dt="2024-07-22T14:18:24.328" v="11014" actId="14100"/>
          <ac:spMkLst>
            <pc:docMk/>
            <pc:sldMk cId="879653471" sldId="321"/>
            <ac:spMk id="4" creationId="{6633C233-B9E6-F774-B48E-C7531CFF57B6}"/>
          </ac:spMkLst>
        </pc:spChg>
        <pc:graphicFrameChg chg="add mod">
          <ac:chgData name="悠斗 渡辺" userId="7301ec9286ea8034" providerId="LiveId" clId="{5D9D48D5-A048-4BCB-A12F-69C2257DA6B7}" dt="2024-07-22T14:09:55.260" v="10966" actId="14100"/>
          <ac:graphicFrameMkLst>
            <pc:docMk/>
            <pc:sldMk cId="879653471" sldId="321"/>
            <ac:graphicFrameMk id="2" creationId="{46232CD0-FB67-4EF3-A114-7FB9BC6941ED}"/>
          </ac:graphicFrameMkLst>
        </pc:graphicFrameChg>
      </pc:sldChg>
      <pc:sldChg chg="addSp modSp new mod">
        <pc:chgData name="悠斗 渡辺" userId="7301ec9286ea8034" providerId="LiveId" clId="{5D9D48D5-A048-4BCB-A12F-69C2257DA6B7}" dt="2024-07-22T14:19:31.893" v="11028" actId="14100"/>
        <pc:sldMkLst>
          <pc:docMk/>
          <pc:sldMk cId="2757207544" sldId="322"/>
        </pc:sldMkLst>
        <pc:spChg chg="add mod">
          <ac:chgData name="悠斗 渡辺" userId="7301ec9286ea8034" providerId="LiveId" clId="{5D9D48D5-A048-4BCB-A12F-69C2257DA6B7}" dt="2024-07-22T14:19:31.893" v="11028" actId="14100"/>
          <ac:spMkLst>
            <pc:docMk/>
            <pc:sldMk cId="2757207544" sldId="322"/>
            <ac:spMk id="4" creationId="{8A785D66-57B8-08C6-1233-17934103CC7B}"/>
          </ac:spMkLst>
        </pc:spChg>
        <pc:graphicFrameChg chg="add mod">
          <ac:chgData name="悠斗 渡辺" userId="7301ec9286ea8034" providerId="LiveId" clId="{5D9D48D5-A048-4BCB-A12F-69C2257DA6B7}" dt="2024-07-22T14:16:21.918" v="10984" actId="14100"/>
          <ac:graphicFrameMkLst>
            <pc:docMk/>
            <pc:sldMk cId="2757207544" sldId="322"/>
            <ac:graphicFrameMk id="2" creationId="{0F7D978E-3B9A-45E2-A651-C533837F67A3}"/>
          </ac:graphicFrameMkLst>
        </pc:graphicFrameChg>
      </pc:sldChg>
      <pc:sldChg chg="add del">
        <pc:chgData name="悠斗 渡辺" userId="7301ec9286ea8034" providerId="LiveId" clId="{5D9D48D5-A048-4BCB-A12F-69C2257DA6B7}" dt="2024-07-22T14:52:34.775" v="11114"/>
        <pc:sldMkLst>
          <pc:docMk/>
          <pc:sldMk cId="420418595" sldId="323"/>
        </pc:sldMkLst>
      </pc:sldChg>
      <pc:sldChg chg="addSp modSp new mod">
        <pc:chgData name="悠斗 渡辺" userId="7301ec9286ea8034" providerId="LiveId" clId="{5D9D48D5-A048-4BCB-A12F-69C2257DA6B7}" dt="2024-07-23T04:59:08.822" v="12212"/>
        <pc:sldMkLst>
          <pc:docMk/>
          <pc:sldMk cId="1882489166" sldId="323"/>
        </pc:sldMkLst>
        <pc:spChg chg="add mod">
          <ac:chgData name="悠斗 渡辺" userId="7301ec9286ea8034" providerId="LiveId" clId="{5D9D48D5-A048-4BCB-A12F-69C2257DA6B7}" dt="2024-07-23T04:55:37.189" v="11567" actId="14100"/>
          <ac:spMkLst>
            <pc:docMk/>
            <pc:sldMk cId="1882489166" sldId="323"/>
            <ac:spMk id="2" creationId="{13FAEC35-34EE-2D7E-4C2B-66599A753E8C}"/>
          </ac:spMkLst>
        </pc:spChg>
        <pc:spChg chg="add mod">
          <ac:chgData name="悠斗 渡辺" userId="7301ec9286ea8034" providerId="LiveId" clId="{5D9D48D5-A048-4BCB-A12F-69C2257DA6B7}" dt="2024-07-23T04:59:08.822" v="12212"/>
          <ac:spMkLst>
            <pc:docMk/>
            <pc:sldMk cId="1882489166" sldId="323"/>
            <ac:spMk id="3" creationId="{96C0D3FB-9D7C-5D93-5FA9-8D9FF546650E}"/>
          </ac:spMkLst>
        </pc:spChg>
      </pc:sldChg>
      <pc:sldChg chg="add del">
        <pc:chgData name="悠斗 渡辺" userId="7301ec9286ea8034" providerId="LiveId" clId="{5D9D48D5-A048-4BCB-A12F-69C2257DA6B7}" dt="2024-07-22T14:52:27.593" v="11112" actId="47"/>
        <pc:sldMkLst>
          <pc:docMk/>
          <pc:sldMk cId="3503237251" sldId="32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65298;&#65288;&#35480;&#23566;&#38651;&#21205;&#27231;&#12398;&#29305;&#24615;&#28204;&#23450;&#35430;&#39443;&#65289;.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65298;&#65288;&#35480;&#23566;&#38651;&#21205;&#27231;&#12398;&#29305;&#24615;&#28204;&#23450;&#35430;&#39443;&#65289;.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65298;&#65288;&#35480;&#23566;&#38651;&#21205;&#27231;&#12398;&#29305;&#24615;&#28204;&#23450;&#35430;&#39443;&#65289;.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3455;&#39443;3.xlsx" TargetMode="External"/><Relationship Id="rId2" Type="http://schemas.microsoft.com/office/2011/relationships/chartColorStyle" Target="colors22.xml"/><Relationship Id="rId1" Type="http://schemas.microsoft.com/office/2011/relationships/chartStyle" Target="style2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7301ec9286ea8034/&#12489;&#12461;&#12517;&#12513;&#12531;&#12488;/&#20234;&#34276;&#20808;&#29983;&#23455;&#3944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'実験1.2変圧比試験'!$A$3:$A$15</c:f>
              <c:numCache>
                <c:formatCode>0.0_ </c:formatCode>
                <c:ptCount val="13"/>
                <c:pt idx="0">
                  <c:v>10</c:v>
                </c:pt>
                <c:pt idx="1">
                  <c:v>20</c:v>
                </c:pt>
                <c:pt idx="2">
                  <c:v>30</c:v>
                </c:pt>
                <c:pt idx="3">
                  <c:v>40</c:v>
                </c:pt>
                <c:pt idx="4">
                  <c:v>50</c:v>
                </c:pt>
                <c:pt idx="5">
                  <c:v>60</c:v>
                </c:pt>
                <c:pt idx="6">
                  <c:v>70</c:v>
                </c:pt>
                <c:pt idx="7">
                  <c:v>80</c:v>
                </c:pt>
                <c:pt idx="8">
                  <c:v>90</c:v>
                </c:pt>
                <c:pt idx="9">
                  <c:v>100</c:v>
                </c:pt>
                <c:pt idx="10">
                  <c:v>110</c:v>
                </c:pt>
                <c:pt idx="11">
                  <c:v>120</c:v>
                </c:pt>
                <c:pt idx="12">
                  <c:v>125</c:v>
                </c:pt>
              </c:numCache>
            </c:numRef>
          </c:xVal>
          <c:yVal>
            <c:numRef>
              <c:f>'実験1.2変圧比試験'!$B$3:$B$15</c:f>
              <c:numCache>
                <c:formatCode>0.0_ </c:formatCode>
                <c:ptCount val="13"/>
                <c:pt idx="0">
                  <c:v>10</c:v>
                </c:pt>
                <c:pt idx="1">
                  <c:v>20.2</c:v>
                </c:pt>
                <c:pt idx="2">
                  <c:v>29.8</c:v>
                </c:pt>
                <c:pt idx="3">
                  <c:v>39.6</c:v>
                </c:pt>
                <c:pt idx="4">
                  <c:v>50</c:v>
                </c:pt>
                <c:pt idx="5">
                  <c:v>59.3</c:v>
                </c:pt>
                <c:pt idx="6">
                  <c:v>69.400000000000006</c:v>
                </c:pt>
                <c:pt idx="7">
                  <c:v>80.099999999999994</c:v>
                </c:pt>
                <c:pt idx="8">
                  <c:v>90</c:v>
                </c:pt>
                <c:pt idx="9">
                  <c:v>99.8</c:v>
                </c:pt>
                <c:pt idx="10">
                  <c:v>110</c:v>
                </c:pt>
                <c:pt idx="11">
                  <c:v>120</c:v>
                </c:pt>
                <c:pt idx="12">
                  <c:v>126</c:v>
                </c:pt>
              </c:numCache>
            </c:numRef>
          </c:yVal>
          <c:smooth val="0"/>
          <c:extLst>
            <c:ext xmlns:c16="http://schemas.microsoft.com/office/drawing/2014/chart" uri="{C3380CC4-5D6E-409C-BE32-E72D297353CC}">
              <c16:uniqueId val="{00000000-B9FC-4A6B-BEA1-777AC1B64051}"/>
            </c:ext>
          </c:extLst>
        </c:ser>
        <c:dLbls>
          <c:showLegendKey val="0"/>
          <c:showVal val="0"/>
          <c:showCatName val="0"/>
          <c:showSerName val="0"/>
          <c:showPercent val="0"/>
          <c:showBubbleSize val="0"/>
        </c:dLbls>
        <c:axId val="1472142911"/>
        <c:axId val="1472144831"/>
      </c:scatterChart>
      <c:valAx>
        <c:axId val="1472142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一次電圧（</a:t>
                </a:r>
                <a:r>
                  <a:rPr lang="en-US" altLang="ja-JP" sz="2000" dirty="0"/>
                  <a:t>V)</a:t>
                </a:r>
                <a:endParaRPr lang="ja-JP"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72144831"/>
        <c:crosses val="autoZero"/>
        <c:crossBetween val="midCat"/>
      </c:valAx>
      <c:valAx>
        <c:axId val="1472144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二次電圧</a:t>
                </a:r>
                <a:r>
                  <a:rPr lang="en-US" altLang="ja-JP" sz="2000" dirty="0"/>
                  <a:t>(V)</a:t>
                </a:r>
                <a:endParaRPr lang="ja-JP" altLang="en-US" sz="20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72142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力率１</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'実験1.4短絡試験'!$S$3:$S$11</c:f>
              <c:numCache>
                <c:formatCode>General</c:formatCode>
                <c:ptCount val="9"/>
                <c:pt idx="0">
                  <c:v>0.5</c:v>
                </c:pt>
                <c:pt idx="1">
                  <c:v>0.9</c:v>
                </c:pt>
                <c:pt idx="2">
                  <c:v>1.2</c:v>
                </c:pt>
                <c:pt idx="3">
                  <c:v>1.5</c:v>
                </c:pt>
                <c:pt idx="4">
                  <c:v>1.8</c:v>
                </c:pt>
                <c:pt idx="5">
                  <c:v>2.1</c:v>
                </c:pt>
                <c:pt idx="6">
                  <c:v>2.4</c:v>
                </c:pt>
                <c:pt idx="7">
                  <c:v>2.7</c:v>
                </c:pt>
                <c:pt idx="8">
                  <c:v>3</c:v>
                </c:pt>
              </c:numCache>
            </c:numRef>
          </c:xVal>
          <c:yVal>
            <c:numRef>
              <c:f>'実験1.4短絡試験'!$V$3:$V$11</c:f>
              <c:numCache>
                <c:formatCode>General</c:formatCode>
                <c:ptCount val="9"/>
                <c:pt idx="0">
                  <c:v>2.2521508040178371</c:v>
                </c:pt>
                <c:pt idx="1">
                  <c:v>4.0538714472321065</c:v>
                </c:pt>
                <c:pt idx="2">
                  <c:v>5.4051619296428086</c:v>
                </c:pt>
                <c:pt idx="3">
                  <c:v>6.7564524120535108</c:v>
                </c:pt>
                <c:pt idx="4">
                  <c:v>8.1077428944642129</c:v>
                </c:pt>
                <c:pt idx="5">
                  <c:v>9.4590333768749169</c:v>
                </c:pt>
                <c:pt idx="6">
                  <c:v>10.810323859285617</c:v>
                </c:pt>
                <c:pt idx="7">
                  <c:v>12.161614341696321</c:v>
                </c:pt>
                <c:pt idx="8">
                  <c:v>13.512904824107022</c:v>
                </c:pt>
              </c:numCache>
            </c:numRef>
          </c:yVal>
          <c:smooth val="0"/>
          <c:extLst>
            <c:ext xmlns:c16="http://schemas.microsoft.com/office/drawing/2014/chart" uri="{C3380CC4-5D6E-409C-BE32-E72D297353CC}">
              <c16:uniqueId val="{00000000-E616-4101-980C-9C08B3151CB2}"/>
            </c:ext>
          </c:extLst>
        </c:ser>
        <c:ser>
          <c:idx val="1"/>
          <c:order val="1"/>
          <c:tx>
            <c:v>遅れ力率</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'実験1.4短絡試験'!$S$3:$S$11</c:f>
              <c:numCache>
                <c:formatCode>General</c:formatCode>
                <c:ptCount val="9"/>
                <c:pt idx="0">
                  <c:v>0.5</c:v>
                </c:pt>
                <c:pt idx="1">
                  <c:v>0.9</c:v>
                </c:pt>
                <c:pt idx="2">
                  <c:v>1.2</c:v>
                </c:pt>
                <c:pt idx="3">
                  <c:v>1.5</c:v>
                </c:pt>
                <c:pt idx="4">
                  <c:v>1.8</c:v>
                </c:pt>
                <c:pt idx="5">
                  <c:v>2.1</c:v>
                </c:pt>
                <c:pt idx="6">
                  <c:v>2.4</c:v>
                </c:pt>
                <c:pt idx="7">
                  <c:v>2.7</c:v>
                </c:pt>
                <c:pt idx="8">
                  <c:v>3</c:v>
                </c:pt>
              </c:numCache>
            </c:numRef>
          </c:xVal>
          <c:yVal>
            <c:numRef>
              <c:f>'実験1.4短絡試験'!$V$15:$V$23</c:f>
              <c:numCache>
                <c:formatCode>General</c:formatCode>
                <c:ptCount val="9"/>
                <c:pt idx="0">
                  <c:v>1.9468385617887187</c:v>
                </c:pt>
                <c:pt idx="1">
                  <c:v>3.5043094112196935</c:v>
                </c:pt>
                <c:pt idx="2">
                  <c:v>4.6724125482929244</c:v>
                </c:pt>
                <c:pt idx="3">
                  <c:v>5.8405156853661557</c:v>
                </c:pt>
                <c:pt idx="4">
                  <c:v>7.0086188224393871</c:v>
                </c:pt>
                <c:pt idx="5">
                  <c:v>8.1767219595126193</c:v>
                </c:pt>
                <c:pt idx="6">
                  <c:v>9.3448250965858488</c:v>
                </c:pt>
                <c:pt idx="7">
                  <c:v>10.512928233659082</c:v>
                </c:pt>
                <c:pt idx="8">
                  <c:v>11.681031370732311</c:v>
                </c:pt>
              </c:numCache>
            </c:numRef>
          </c:yVal>
          <c:smooth val="0"/>
          <c:extLst>
            <c:ext xmlns:c16="http://schemas.microsoft.com/office/drawing/2014/chart" uri="{C3380CC4-5D6E-409C-BE32-E72D297353CC}">
              <c16:uniqueId val="{00000001-E616-4101-980C-9C08B3151CB2}"/>
            </c:ext>
          </c:extLst>
        </c:ser>
        <c:dLbls>
          <c:showLegendKey val="0"/>
          <c:showVal val="0"/>
          <c:showCatName val="0"/>
          <c:showSerName val="0"/>
          <c:showPercent val="0"/>
          <c:showBubbleSize val="0"/>
        </c:dLbls>
        <c:axId val="1805216495"/>
        <c:axId val="1805222735"/>
      </c:scatterChart>
      <c:valAx>
        <c:axId val="1805216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en-US" altLang="ja-JP" sz="1800" b="0" i="0" u="none" strike="noStrike" kern="1200" baseline="0" dirty="0">
                    <a:solidFill>
                      <a:prstClr val="black">
                        <a:lumMod val="65000"/>
                        <a:lumOff val="35000"/>
                      </a:prstClr>
                    </a:solidFill>
                  </a:rPr>
                  <a:t>2</a:t>
                </a:r>
                <a:r>
                  <a:rPr lang="ja-JP" altLang="en-US" sz="1800" b="0" i="0" u="none" strike="noStrike" kern="1200" baseline="0" dirty="0">
                    <a:solidFill>
                      <a:prstClr val="black">
                        <a:lumMod val="65000"/>
                        <a:lumOff val="35000"/>
                      </a:prstClr>
                    </a:solidFill>
                  </a:rPr>
                  <a:t>次負荷電流</a:t>
                </a:r>
                <a:r>
                  <a:rPr lang="en-US" altLang="ja-JP" sz="1800" b="0" i="0" u="none" strike="noStrike" kern="1200" baseline="0" dirty="0">
                    <a:solidFill>
                      <a:prstClr val="black">
                        <a:lumMod val="65000"/>
                        <a:lumOff val="35000"/>
                      </a:prstClr>
                    </a:solidFill>
                  </a:rPr>
                  <a:t>[A]</a:t>
                </a:r>
                <a:endParaRPr lang="ja-JP" altLang="en-US" sz="1800" b="0" i="0" u="none" strike="noStrike" kern="120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crossAx val="1805222735"/>
        <c:crosses val="autoZero"/>
        <c:crossBetween val="midCat"/>
      </c:valAx>
      <c:valAx>
        <c:axId val="1805222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800" dirty="0"/>
                  <a:t>電圧変動率</a:t>
                </a:r>
                <a:r>
                  <a:rPr lang="en-US" altLang="ja-JP" sz="1800" dirty="0" err="1"/>
                  <a:t>qcos</a:t>
                </a:r>
                <a:r>
                  <a:rPr lang="el-GR" altLang="ja-JP" sz="1800" dirty="0"/>
                  <a:t>Φ</a:t>
                </a:r>
                <a:endParaRPr lang="ja-JP" altLang="en-US" sz="18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805216495"/>
        <c:crosses val="autoZero"/>
        <c:crossBetween val="midCat"/>
      </c:valAx>
      <c:spPr>
        <a:noFill/>
        <a:ln>
          <a:noFill/>
        </a:ln>
        <a:effectLst/>
      </c:spPr>
    </c:plotArea>
    <c:legend>
      <c:legendPos val="b"/>
      <c:layout>
        <c:manualLayout>
          <c:xMode val="edge"/>
          <c:yMode val="edge"/>
          <c:x val="0.67149850039334846"/>
          <c:y val="0.60119441353948222"/>
          <c:w val="0.21004390063558159"/>
          <c:h val="0.15550581844653946"/>
        </c:manualLayout>
      </c:layout>
      <c:overlay val="1"/>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力率１</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'実験1.4短絡試験'!$S$3:$S$11</c:f>
              <c:numCache>
                <c:formatCode>General</c:formatCode>
                <c:ptCount val="9"/>
                <c:pt idx="0">
                  <c:v>0.5</c:v>
                </c:pt>
                <c:pt idx="1">
                  <c:v>0.9</c:v>
                </c:pt>
                <c:pt idx="2">
                  <c:v>1.2</c:v>
                </c:pt>
                <c:pt idx="3">
                  <c:v>1.5</c:v>
                </c:pt>
                <c:pt idx="4">
                  <c:v>1.8</c:v>
                </c:pt>
                <c:pt idx="5">
                  <c:v>2.1</c:v>
                </c:pt>
                <c:pt idx="6">
                  <c:v>2.4</c:v>
                </c:pt>
                <c:pt idx="7">
                  <c:v>2.7</c:v>
                </c:pt>
                <c:pt idx="8">
                  <c:v>3</c:v>
                </c:pt>
              </c:numCache>
            </c:numRef>
          </c:xVal>
          <c:yVal>
            <c:numRef>
              <c:f>'実験1.4短絡試験'!$AA$3:$AA$11</c:f>
              <c:numCache>
                <c:formatCode>General</c:formatCode>
                <c:ptCount val="9"/>
                <c:pt idx="0">
                  <c:v>90.887776860937805</c:v>
                </c:pt>
                <c:pt idx="1">
                  <c:v>92.106794279595803</c:v>
                </c:pt>
                <c:pt idx="2">
                  <c:v>91.607069169931151</c:v>
                </c:pt>
                <c:pt idx="3">
                  <c:v>90.960250415972908</c:v>
                </c:pt>
                <c:pt idx="4">
                  <c:v>89.989448813216939</c:v>
                </c:pt>
                <c:pt idx="5">
                  <c:v>88.833655711979802</c:v>
                </c:pt>
                <c:pt idx="6">
                  <c:v>87.743652435698579</c:v>
                </c:pt>
                <c:pt idx="7">
                  <c:v>86.535973970130499</c:v>
                </c:pt>
                <c:pt idx="8">
                  <c:v>85.953813213946532</c:v>
                </c:pt>
              </c:numCache>
            </c:numRef>
          </c:yVal>
          <c:smooth val="0"/>
          <c:extLst>
            <c:ext xmlns:c16="http://schemas.microsoft.com/office/drawing/2014/chart" uri="{C3380CC4-5D6E-409C-BE32-E72D297353CC}">
              <c16:uniqueId val="{00000000-613B-4948-AEA7-4948B7224E96}"/>
            </c:ext>
          </c:extLst>
        </c:ser>
        <c:ser>
          <c:idx val="1"/>
          <c:order val="1"/>
          <c:tx>
            <c:v>遅れ力率</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'実験1.4短絡試験'!$S$3:$S$11</c:f>
              <c:numCache>
                <c:formatCode>General</c:formatCode>
                <c:ptCount val="9"/>
                <c:pt idx="0">
                  <c:v>0.5</c:v>
                </c:pt>
                <c:pt idx="1">
                  <c:v>0.9</c:v>
                </c:pt>
                <c:pt idx="2">
                  <c:v>1.2</c:v>
                </c:pt>
                <c:pt idx="3">
                  <c:v>1.5</c:v>
                </c:pt>
                <c:pt idx="4">
                  <c:v>1.8</c:v>
                </c:pt>
                <c:pt idx="5">
                  <c:v>2.1</c:v>
                </c:pt>
                <c:pt idx="6">
                  <c:v>2.4</c:v>
                </c:pt>
                <c:pt idx="7">
                  <c:v>2.7</c:v>
                </c:pt>
                <c:pt idx="8">
                  <c:v>3</c:v>
                </c:pt>
              </c:numCache>
            </c:numRef>
          </c:xVal>
          <c:yVal>
            <c:numRef>
              <c:f>'実験1.4短絡試験'!$AA$15:$AA$23</c:f>
              <c:numCache>
                <c:formatCode>General</c:formatCode>
                <c:ptCount val="9"/>
                <c:pt idx="0">
                  <c:v>88.894243972452131</c:v>
                </c:pt>
                <c:pt idx="1">
                  <c:v>90.3742212976601</c:v>
                </c:pt>
                <c:pt idx="2">
                  <c:v>89.795366078946145</c:v>
                </c:pt>
                <c:pt idx="3">
                  <c:v>89.045749308576305</c:v>
                </c:pt>
                <c:pt idx="4">
                  <c:v>87.919183716707749</c:v>
                </c:pt>
                <c:pt idx="5">
                  <c:v>86.585326003823198</c:v>
                </c:pt>
                <c:pt idx="6">
                  <c:v>85.340114430660847</c:v>
                </c:pt>
                <c:pt idx="7">
                  <c:v>83.969908608909321</c:v>
                </c:pt>
                <c:pt idx="8">
                  <c:v>83.331074425946881</c:v>
                </c:pt>
              </c:numCache>
            </c:numRef>
          </c:yVal>
          <c:smooth val="0"/>
          <c:extLst>
            <c:ext xmlns:c16="http://schemas.microsoft.com/office/drawing/2014/chart" uri="{C3380CC4-5D6E-409C-BE32-E72D297353CC}">
              <c16:uniqueId val="{00000001-613B-4948-AEA7-4948B7224E96}"/>
            </c:ext>
          </c:extLst>
        </c:ser>
        <c:dLbls>
          <c:showLegendKey val="0"/>
          <c:showVal val="0"/>
          <c:showCatName val="0"/>
          <c:showSerName val="0"/>
          <c:showPercent val="0"/>
          <c:showBubbleSize val="0"/>
        </c:dLbls>
        <c:axId val="1829187871"/>
        <c:axId val="1829188351"/>
      </c:scatterChart>
      <c:valAx>
        <c:axId val="18291878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lgn="ctr" rtl="0">
                  <a:defRPr sz="1500" b="0" i="0" u="none" strike="noStrike" kern="1200" baseline="0">
                    <a:solidFill>
                      <a:schemeClr val="tx1">
                        <a:lumMod val="65000"/>
                        <a:lumOff val="35000"/>
                      </a:schemeClr>
                    </a:solidFill>
                    <a:latin typeface="+mn-lt"/>
                    <a:ea typeface="+mn-ea"/>
                    <a:cs typeface="+mn-cs"/>
                  </a:defRPr>
                </a:pPr>
                <a:r>
                  <a:rPr lang="en-US"/>
                  <a:t>2</a:t>
                </a:r>
                <a:r>
                  <a:rPr lang="ja-JP"/>
                  <a:t>次負荷電流</a:t>
                </a:r>
                <a:r>
                  <a:rPr lang="en-US"/>
                  <a:t>[A]</a:t>
                </a:r>
                <a:endParaRPr lang="ja-JP"/>
              </a:p>
            </c:rich>
          </c:tx>
          <c:overlay val="0"/>
          <c:spPr>
            <a:noFill/>
            <a:ln>
              <a:noFill/>
            </a:ln>
            <a:effectLst/>
          </c:spPr>
          <c:txPr>
            <a:bodyPr rot="0" spcFirstLastPara="1" vertOverflow="ellipsis" vert="horz" wrap="square" anchor="ctr" anchorCtr="1"/>
            <a:lstStyle/>
            <a:p>
              <a:pPr algn="ctr" rtl="0">
                <a:defRPr sz="1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829188351"/>
        <c:crosses val="autoZero"/>
        <c:crossBetween val="midCat"/>
      </c:valAx>
      <c:valAx>
        <c:axId val="182918835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ja-JP"/>
                  <a:t>効率</a:t>
                </a:r>
                <a:r>
                  <a:rPr lang="en-US"/>
                  <a:t>ηcosφ</a:t>
                </a: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829187871"/>
        <c:crosses val="autoZero"/>
        <c:crossBetween val="midCat"/>
      </c:valAx>
      <c:spPr>
        <a:noFill/>
        <a:ln>
          <a:noFill/>
        </a:ln>
        <a:effectLst/>
      </c:spPr>
    </c:plotArea>
    <c:legend>
      <c:legendPos val="r"/>
      <c:layout>
        <c:manualLayout>
          <c:xMode val="edge"/>
          <c:yMode val="edge"/>
          <c:x val="0.73454301075268813"/>
          <c:y val="0.1597014485534978"/>
          <c:w val="0.15120967741935484"/>
          <c:h val="0.1228786781792838"/>
        </c:manualLayout>
      </c:layout>
      <c:overlay val="1"/>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ly"/>
            <c:order val="2"/>
            <c:backward val="40"/>
            <c:dispRSqr val="0"/>
            <c:dispEq val="1"/>
            <c:trendlineLbl>
              <c:layout>
                <c:manualLayout>
                  <c:x val="6.6135527073200417E-2"/>
                  <c:y val="0.38717478518607229"/>
                </c:manualLayout>
              </c:layout>
              <c:numFmt formatCode="General" sourceLinked="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trendlineLbl>
          </c:trendline>
          <c:trendline>
            <c:spPr>
              <a:ln w="19050" cap="rnd">
                <a:solidFill>
                  <a:schemeClr val="accent1"/>
                </a:solidFill>
                <a:prstDash val="sysDot"/>
              </a:ln>
              <a:effectLst/>
            </c:spPr>
            <c:trendlineType val="poly"/>
            <c:order val="2"/>
            <c:dispRSqr val="0"/>
            <c:dispEq val="0"/>
          </c:trendline>
          <c:xVal>
            <c:numRef>
              <c:f>'実験２.2'!$B$3:$B$12</c:f>
              <c:numCache>
                <c:formatCode>0.00</c:formatCode>
                <c:ptCount val="10"/>
                <c:pt idx="0">
                  <c:v>220</c:v>
                </c:pt>
                <c:pt idx="1">
                  <c:v>200</c:v>
                </c:pt>
                <c:pt idx="2">
                  <c:v>180</c:v>
                </c:pt>
                <c:pt idx="3">
                  <c:v>160</c:v>
                </c:pt>
                <c:pt idx="4">
                  <c:v>140</c:v>
                </c:pt>
                <c:pt idx="5">
                  <c:v>120</c:v>
                </c:pt>
                <c:pt idx="6">
                  <c:v>100</c:v>
                </c:pt>
                <c:pt idx="7">
                  <c:v>80</c:v>
                </c:pt>
                <c:pt idx="8">
                  <c:v>60</c:v>
                </c:pt>
                <c:pt idx="9">
                  <c:v>40</c:v>
                </c:pt>
              </c:numCache>
            </c:numRef>
          </c:xVal>
          <c:yVal>
            <c:numRef>
              <c:f>'実験２.2'!$G$3:$G$12</c:f>
              <c:numCache>
                <c:formatCode>General</c:formatCode>
                <c:ptCount val="10"/>
                <c:pt idx="0">
                  <c:v>162</c:v>
                </c:pt>
                <c:pt idx="1">
                  <c:v>156</c:v>
                </c:pt>
                <c:pt idx="2">
                  <c:v>146</c:v>
                </c:pt>
                <c:pt idx="3">
                  <c:v>138</c:v>
                </c:pt>
                <c:pt idx="4">
                  <c:v>132</c:v>
                </c:pt>
                <c:pt idx="5">
                  <c:v>124</c:v>
                </c:pt>
                <c:pt idx="6">
                  <c:v>120</c:v>
                </c:pt>
                <c:pt idx="7">
                  <c:v>118</c:v>
                </c:pt>
                <c:pt idx="8">
                  <c:v>116</c:v>
                </c:pt>
                <c:pt idx="9">
                  <c:v>116</c:v>
                </c:pt>
              </c:numCache>
            </c:numRef>
          </c:yVal>
          <c:smooth val="0"/>
          <c:extLst>
            <c:ext xmlns:c16="http://schemas.microsoft.com/office/drawing/2014/chart" uri="{C3380CC4-5D6E-409C-BE32-E72D297353CC}">
              <c16:uniqueId val="{00000002-9246-45B7-B6DE-273FDCBDB645}"/>
            </c:ext>
          </c:extLst>
        </c:ser>
        <c:dLbls>
          <c:showLegendKey val="0"/>
          <c:showVal val="0"/>
          <c:showCatName val="0"/>
          <c:showSerName val="0"/>
          <c:showPercent val="0"/>
          <c:showBubbleSize val="0"/>
        </c:dLbls>
        <c:axId val="250524351"/>
        <c:axId val="250524831"/>
      </c:scatterChart>
      <c:valAx>
        <c:axId val="2505243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500" dirty="0"/>
                  <a:t>電圧</a:t>
                </a:r>
                <a:r>
                  <a:rPr lang="en-US" altLang="ja-JP" sz="1500" dirty="0"/>
                  <a:t>V1</a:t>
                </a:r>
                <a:endParaRPr lang="ja-JP" altLang="en-US" sz="15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90" b="0" i="0" u="none" strike="noStrike" kern="1200" baseline="0">
                <a:solidFill>
                  <a:schemeClr val="tx1">
                    <a:lumMod val="65000"/>
                    <a:lumOff val="35000"/>
                  </a:schemeClr>
                </a:solidFill>
                <a:latin typeface="+mn-lt"/>
                <a:ea typeface="+mn-ea"/>
                <a:cs typeface="+mn-cs"/>
              </a:defRPr>
            </a:pPr>
            <a:endParaRPr lang="ja-JP"/>
          </a:p>
        </c:txPr>
        <c:crossAx val="250524831"/>
        <c:crosses val="autoZero"/>
        <c:crossBetween val="midCat"/>
      </c:valAx>
      <c:valAx>
        <c:axId val="250524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500" dirty="0"/>
                  <a:t>無負荷入力</a:t>
                </a:r>
                <a:r>
                  <a:rPr lang="en-US" altLang="ja-JP" sz="1500" dirty="0"/>
                  <a:t>P0</a:t>
                </a:r>
                <a:endParaRPr lang="ja-JP" altLang="en-US" sz="15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2505243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'実験2.3'!$B$2</c:f>
              <c:strCache>
                <c:ptCount val="1"/>
                <c:pt idx="0">
                  <c:v>電圧（V)</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'実験2.3'!$A$3:$A$18</c:f>
              <c:numCache>
                <c:formatCode>0.0</c:formatCode>
                <c:ptCount val="16"/>
                <c:pt idx="0">
                  <c:v>9.4</c:v>
                </c:pt>
                <c:pt idx="1">
                  <c:v>9</c:v>
                </c:pt>
                <c:pt idx="2">
                  <c:v>8.6</c:v>
                </c:pt>
                <c:pt idx="3">
                  <c:v>8.1999999999999993</c:v>
                </c:pt>
                <c:pt idx="4">
                  <c:v>7.7999999999999989</c:v>
                </c:pt>
                <c:pt idx="5">
                  <c:v>7.3999999999999986</c:v>
                </c:pt>
                <c:pt idx="6">
                  <c:v>6.9999999999999982</c:v>
                </c:pt>
                <c:pt idx="7">
                  <c:v>6.5999999999999979</c:v>
                </c:pt>
                <c:pt idx="8">
                  <c:v>6.1999999999999975</c:v>
                </c:pt>
                <c:pt idx="9">
                  <c:v>5.7999999999999972</c:v>
                </c:pt>
                <c:pt idx="10">
                  <c:v>5.3999999999999968</c:v>
                </c:pt>
                <c:pt idx="11">
                  <c:v>4.9999999999999964</c:v>
                </c:pt>
                <c:pt idx="12">
                  <c:v>4.5999999999999961</c:v>
                </c:pt>
                <c:pt idx="13">
                  <c:v>4.1999999999999957</c:v>
                </c:pt>
                <c:pt idx="14">
                  <c:v>3.7999999999999958</c:v>
                </c:pt>
                <c:pt idx="15">
                  <c:v>3.3999999999999959</c:v>
                </c:pt>
              </c:numCache>
            </c:numRef>
          </c:xVal>
          <c:yVal>
            <c:numRef>
              <c:f>'実験2.3'!$B$3:$B$18</c:f>
              <c:numCache>
                <c:formatCode>0.0</c:formatCode>
                <c:ptCount val="16"/>
                <c:pt idx="0">
                  <c:v>50</c:v>
                </c:pt>
                <c:pt idx="1">
                  <c:v>46.1</c:v>
                </c:pt>
                <c:pt idx="2">
                  <c:v>45.2</c:v>
                </c:pt>
                <c:pt idx="3">
                  <c:v>44</c:v>
                </c:pt>
                <c:pt idx="4">
                  <c:v>41.5</c:v>
                </c:pt>
                <c:pt idx="5">
                  <c:v>38</c:v>
                </c:pt>
                <c:pt idx="6">
                  <c:v>35.799999999999997</c:v>
                </c:pt>
                <c:pt idx="7">
                  <c:v>33.5</c:v>
                </c:pt>
                <c:pt idx="8">
                  <c:v>31.8</c:v>
                </c:pt>
                <c:pt idx="9">
                  <c:v>29.9</c:v>
                </c:pt>
                <c:pt idx="10">
                  <c:v>27.6</c:v>
                </c:pt>
                <c:pt idx="11">
                  <c:v>25.5</c:v>
                </c:pt>
                <c:pt idx="12">
                  <c:v>23.5</c:v>
                </c:pt>
                <c:pt idx="13">
                  <c:v>21.8</c:v>
                </c:pt>
                <c:pt idx="14">
                  <c:v>20</c:v>
                </c:pt>
                <c:pt idx="15">
                  <c:v>18.399999999999999</c:v>
                </c:pt>
              </c:numCache>
            </c:numRef>
          </c:yVal>
          <c:smooth val="0"/>
          <c:extLst>
            <c:ext xmlns:c16="http://schemas.microsoft.com/office/drawing/2014/chart" uri="{C3380CC4-5D6E-409C-BE32-E72D297353CC}">
              <c16:uniqueId val="{00000000-1B1F-4DF8-9ACA-0198C803BD18}"/>
            </c:ext>
          </c:extLst>
        </c:ser>
        <c:dLbls>
          <c:showLegendKey val="0"/>
          <c:showVal val="0"/>
          <c:showCatName val="0"/>
          <c:showSerName val="0"/>
          <c:showPercent val="0"/>
          <c:showBubbleSize val="0"/>
        </c:dLbls>
        <c:axId val="1986781327"/>
        <c:axId val="1986779407"/>
      </c:scatterChart>
      <c:valAx>
        <c:axId val="1986781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ja-JP" dirty="0"/>
                  <a:t>電流</a:t>
                </a:r>
                <a:r>
                  <a:rPr lang="en-US" dirty="0"/>
                  <a:t>Ism[A]</a:t>
                </a:r>
                <a:endParaRPr lang="ja-JP" dirty="0"/>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86779407"/>
        <c:crosses val="autoZero"/>
        <c:crossBetween val="midCat"/>
      </c:valAx>
      <c:valAx>
        <c:axId val="1986779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ja-JP" dirty="0"/>
                  <a:t>電圧</a:t>
                </a:r>
                <a:r>
                  <a:rPr lang="en-US" dirty="0" err="1"/>
                  <a:t>Vsm</a:t>
                </a:r>
                <a:r>
                  <a:rPr lang="en-US" dirty="0"/>
                  <a:t>[V]</a:t>
                </a: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867813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'実験2.3'!$H$2</c:f>
              <c:strCache>
                <c:ptCount val="1"/>
                <c:pt idx="0">
                  <c:v>P0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'実験2.3'!$A$3:$A$18</c:f>
              <c:numCache>
                <c:formatCode>0.0</c:formatCode>
                <c:ptCount val="16"/>
                <c:pt idx="0">
                  <c:v>9.4</c:v>
                </c:pt>
                <c:pt idx="1">
                  <c:v>9</c:v>
                </c:pt>
                <c:pt idx="2">
                  <c:v>8.6</c:v>
                </c:pt>
                <c:pt idx="3">
                  <c:v>8.1999999999999993</c:v>
                </c:pt>
                <c:pt idx="4">
                  <c:v>7.7999999999999989</c:v>
                </c:pt>
                <c:pt idx="5">
                  <c:v>7.3999999999999986</c:v>
                </c:pt>
                <c:pt idx="6">
                  <c:v>6.9999999999999982</c:v>
                </c:pt>
                <c:pt idx="7">
                  <c:v>6.5999999999999979</c:v>
                </c:pt>
                <c:pt idx="8">
                  <c:v>6.1999999999999975</c:v>
                </c:pt>
                <c:pt idx="9">
                  <c:v>5.7999999999999972</c:v>
                </c:pt>
                <c:pt idx="10">
                  <c:v>5.3999999999999968</c:v>
                </c:pt>
                <c:pt idx="11">
                  <c:v>4.9999999999999964</c:v>
                </c:pt>
                <c:pt idx="12">
                  <c:v>4.5999999999999961</c:v>
                </c:pt>
                <c:pt idx="13">
                  <c:v>4.1999999999999957</c:v>
                </c:pt>
                <c:pt idx="14">
                  <c:v>3.7999999999999958</c:v>
                </c:pt>
                <c:pt idx="15">
                  <c:v>3.3999999999999959</c:v>
                </c:pt>
              </c:numCache>
            </c:numRef>
          </c:xVal>
          <c:yVal>
            <c:numRef>
              <c:f>'実験2.3'!$H$3:$H$18</c:f>
              <c:numCache>
                <c:formatCode>General</c:formatCode>
                <c:ptCount val="16"/>
                <c:pt idx="0">
                  <c:v>280</c:v>
                </c:pt>
                <c:pt idx="1">
                  <c:v>260</c:v>
                </c:pt>
                <c:pt idx="2">
                  <c:v>226</c:v>
                </c:pt>
                <c:pt idx="3">
                  <c:v>202</c:v>
                </c:pt>
                <c:pt idx="4">
                  <c:v>178</c:v>
                </c:pt>
                <c:pt idx="5">
                  <c:v>156</c:v>
                </c:pt>
                <c:pt idx="6">
                  <c:v>132</c:v>
                </c:pt>
                <c:pt idx="7">
                  <c:v>120</c:v>
                </c:pt>
                <c:pt idx="8">
                  <c:v>104</c:v>
                </c:pt>
                <c:pt idx="9">
                  <c:v>98</c:v>
                </c:pt>
                <c:pt idx="10">
                  <c:v>86</c:v>
                </c:pt>
                <c:pt idx="11">
                  <c:v>82</c:v>
                </c:pt>
                <c:pt idx="12">
                  <c:v>80</c:v>
                </c:pt>
                <c:pt idx="13">
                  <c:v>74</c:v>
                </c:pt>
                <c:pt idx="14">
                  <c:v>64</c:v>
                </c:pt>
                <c:pt idx="15">
                  <c:v>62</c:v>
                </c:pt>
              </c:numCache>
            </c:numRef>
          </c:yVal>
          <c:smooth val="0"/>
          <c:extLst>
            <c:ext xmlns:c16="http://schemas.microsoft.com/office/drawing/2014/chart" uri="{C3380CC4-5D6E-409C-BE32-E72D297353CC}">
              <c16:uniqueId val="{00000000-3827-4455-8B91-A582764CC4D6}"/>
            </c:ext>
          </c:extLst>
        </c:ser>
        <c:dLbls>
          <c:showLegendKey val="0"/>
          <c:showVal val="0"/>
          <c:showCatName val="0"/>
          <c:showSerName val="0"/>
          <c:showPercent val="0"/>
          <c:showBubbleSize val="0"/>
        </c:dLbls>
        <c:axId val="1986781327"/>
        <c:axId val="1986779407"/>
      </c:scatterChart>
      <c:valAx>
        <c:axId val="1986781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500" dirty="0"/>
                  <a:t>電流</a:t>
                </a:r>
                <a:r>
                  <a:rPr lang="en-US" altLang="ja-JP" sz="1500" dirty="0"/>
                  <a:t>Ism[A]</a:t>
                </a:r>
                <a:endParaRPr lang="ja-JP" altLang="en-US" sz="15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90" b="0" i="0" u="none" strike="noStrike" kern="1200" baseline="0">
                <a:solidFill>
                  <a:schemeClr val="tx1">
                    <a:lumMod val="65000"/>
                    <a:lumOff val="35000"/>
                  </a:schemeClr>
                </a:solidFill>
                <a:latin typeface="+mn-lt"/>
                <a:ea typeface="+mn-ea"/>
                <a:cs typeface="+mn-cs"/>
              </a:defRPr>
            </a:pPr>
            <a:endParaRPr lang="ja-JP"/>
          </a:p>
        </c:txPr>
        <c:crossAx val="1986779407"/>
        <c:crosses val="autoZero"/>
        <c:crossBetween val="midCat"/>
      </c:valAx>
      <c:valAx>
        <c:axId val="1986779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500" dirty="0"/>
                  <a:t>電力</a:t>
                </a:r>
                <a:r>
                  <a:rPr lang="en-US" altLang="ja-JP" sz="1500" dirty="0"/>
                  <a:t>P0[W]</a:t>
                </a:r>
                <a:endParaRPr lang="ja-JP" altLang="en-US" sz="15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crossAx val="19867813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実験１!$C$2</c:f>
              <c:strCache>
                <c:ptCount val="1"/>
                <c:pt idx="0">
                  <c:v>Va0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実験１!$C$3:$C$8</c:f>
              <c:numCache>
                <c:formatCode>0.00</c:formatCode>
                <c:ptCount val="6"/>
                <c:pt idx="0">
                  <c:v>100</c:v>
                </c:pt>
                <c:pt idx="1">
                  <c:v>100</c:v>
                </c:pt>
                <c:pt idx="2">
                  <c:v>100</c:v>
                </c:pt>
                <c:pt idx="3">
                  <c:v>100</c:v>
                </c:pt>
                <c:pt idx="4">
                  <c:v>100</c:v>
                </c:pt>
                <c:pt idx="5">
                  <c:v>100</c:v>
                </c:pt>
              </c:numCache>
            </c:numRef>
          </c:val>
          <c:smooth val="0"/>
          <c:extLst>
            <c:ext xmlns:c16="http://schemas.microsoft.com/office/drawing/2014/chart" uri="{C3380CC4-5D6E-409C-BE32-E72D297353CC}">
              <c16:uniqueId val="{00000000-683A-461F-B082-7E78FC61F9BA}"/>
            </c:ext>
          </c:extLst>
        </c:ser>
        <c:ser>
          <c:idx val="1"/>
          <c:order val="1"/>
          <c:tx>
            <c:strRef>
              <c:f>実験１!$D$2</c:f>
              <c:strCache>
                <c:ptCount val="1"/>
                <c:pt idx="0">
                  <c:v>Vb0</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実験１!$D$3:$D$8</c:f>
              <c:numCache>
                <c:formatCode>0.00</c:formatCode>
                <c:ptCount val="6"/>
                <c:pt idx="0">
                  <c:v>100</c:v>
                </c:pt>
                <c:pt idx="1">
                  <c:v>100.5</c:v>
                </c:pt>
                <c:pt idx="2">
                  <c:v>100.5</c:v>
                </c:pt>
                <c:pt idx="3">
                  <c:v>100.9</c:v>
                </c:pt>
                <c:pt idx="4">
                  <c:v>101</c:v>
                </c:pt>
                <c:pt idx="5">
                  <c:v>100.9</c:v>
                </c:pt>
              </c:numCache>
            </c:numRef>
          </c:val>
          <c:smooth val="0"/>
          <c:extLst>
            <c:ext xmlns:c16="http://schemas.microsoft.com/office/drawing/2014/chart" uri="{C3380CC4-5D6E-409C-BE32-E72D297353CC}">
              <c16:uniqueId val="{00000001-683A-461F-B082-7E78FC61F9BA}"/>
            </c:ext>
          </c:extLst>
        </c:ser>
        <c:ser>
          <c:idx val="2"/>
          <c:order val="2"/>
          <c:tx>
            <c:strRef>
              <c:f>実験１!$E$2</c:f>
              <c:strCache>
                <c:ptCount val="1"/>
                <c:pt idx="0">
                  <c:v>Va1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実験１!$E$3:$E$8</c:f>
              <c:numCache>
                <c:formatCode>0.00</c:formatCode>
                <c:ptCount val="6"/>
                <c:pt idx="0">
                  <c:v>99.2</c:v>
                </c:pt>
                <c:pt idx="1">
                  <c:v>98.9</c:v>
                </c:pt>
                <c:pt idx="2">
                  <c:v>98.9</c:v>
                </c:pt>
                <c:pt idx="3">
                  <c:v>99</c:v>
                </c:pt>
                <c:pt idx="4">
                  <c:v>99.2</c:v>
                </c:pt>
                <c:pt idx="5">
                  <c:v>98.5</c:v>
                </c:pt>
              </c:numCache>
            </c:numRef>
          </c:val>
          <c:smooth val="0"/>
          <c:extLst>
            <c:ext xmlns:c16="http://schemas.microsoft.com/office/drawing/2014/chart" uri="{C3380CC4-5D6E-409C-BE32-E72D297353CC}">
              <c16:uniqueId val="{00000002-683A-461F-B082-7E78FC61F9BA}"/>
            </c:ext>
          </c:extLst>
        </c:ser>
        <c:ser>
          <c:idx val="3"/>
          <c:order val="3"/>
          <c:tx>
            <c:strRef>
              <c:f>実験１!$F$2</c:f>
              <c:strCache>
                <c:ptCount val="1"/>
                <c:pt idx="0">
                  <c:v>Vb1</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実験１!$F$3:$F$8</c:f>
              <c:numCache>
                <c:formatCode>0.00</c:formatCode>
                <c:ptCount val="6"/>
                <c:pt idx="0">
                  <c:v>99.1</c:v>
                </c:pt>
                <c:pt idx="1">
                  <c:v>98.5</c:v>
                </c:pt>
                <c:pt idx="2">
                  <c:v>98.8</c:v>
                </c:pt>
                <c:pt idx="3">
                  <c:v>99</c:v>
                </c:pt>
                <c:pt idx="4">
                  <c:v>99.1</c:v>
                </c:pt>
                <c:pt idx="5">
                  <c:v>98.5</c:v>
                </c:pt>
              </c:numCache>
            </c:numRef>
          </c:val>
          <c:smooth val="0"/>
          <c:extLst>
            <c:ext xmlns:c16="http://schemas.microsoft.com/office/drawing/2014/chart" uri="{C3380CC4-5D6E-409C-BE32-E72D297353CC}">
              <c16:uniqueId val="{00000003-683A-461F-B082-7E78FC61F9BA}"/>
            </c:ext>
          </c:extLst>
        </c:ser>
        <c:ser>
          <c:idx val="4"/>
          <c:order val="4"/>
          <c:tx>
            <c:strRef>
              <c:f>実験１!$G$2</c:f>
              <c:strCache>
                <c:ptCount val="1"/>
                <c:pt idx="0">
                  <c:v>Va2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実験１!$G$3:$G$8</c:f>
              <c:numCache>
                <c:formatCode>0.00</c:formatCode>
                <c:ptCount val="6"/>
                <c:pt idx="0">
                  <c:v>54.1</c:v>
                </c:pt>
                <c:pt idx="1">
                  <c:v>52.1</c:v>
                </c:pt>
                <c:pt idx="2">
                  <c:v>49.9</c:v>
                </c:pt>
                <c:pt idx="3">
                  <c:v>47</c:v>
                </c:pt>
                <c:pt idx="4">
                  <c:v>44</c:v>
                </c:pt>
                <c:pt idx="5">
                  <c:v>39.9</c:v>
                </c:pt>
              </c:numCache>
            </c:numRef>
          </c:val>
          <c:smooth val="0"/>
          <c:extLst>
            <c:ext xmlns:c16="http://schemas.microsoft.com/office/drawing/2014/chart" uri="{C3380CC4-5D6E-409C-BE32-E72D297353CC}">
              <c16:uniqueId val="{00000004-683A-461F-B082-7E78FC61F9BA}"/>
            </c:ext>
          </c:extLst>
        </c:ser>
        <c:ser>
          <c:idx val="5"/>
          <c:order val="5"/>
          <c:tx>
            <c:strRef>
              <c:f>実験１!$H$2</c:f>
              <c:strCache>
                <c:ptCount val="1"/>
                <c:pt idx="0">
                  <c:v>Vb2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実験１!$H$3:$H$8</c:f>
              <c:numCache>
                <c:formatCode>0.00</c:formatCode>
                <c:ptCount val="6"/>
                <c:pt idx="0">
                  <c:v>54.5</c:v>
                </c:pt>
                <c:pt idx="1">
                  <c:v>61.3</c:v>
                </c:pt>
                <c:pt idx="2">
                  <c:v>69</c:v>
                </c:pt>
                <c:pt idx="3">
                  <c:v>78.2</c:v>
                </c:pt>
                <c:pt idx="4">
                  <c:v>88.8</c:v>
                </c:pt>
                <c:pt idx="5">
                  <c:v>98.8</c:v>
                </c:pt>
              </c:numCache>
            </c:numRef>
          </c:val>
          <c:smooth val="0"/>
          <c:extLst>
            <c:ext xmlns:c16="http://schemas.microsoft.com/office/drawing/2014/chart" uri="{C3380CC4-5D6E-409C-BE32-E72D297353CC}">
              <c16:uniqueId val="{00000005-683A-461F-B082-7E78FC61F9BA}"/>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実験１!$I$2</c:f>
              <c:strCache>
                <c:ptCount val="1"/>
                <c:pt idx="0">
                  <c:v>Ia1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実験１!$I$3:$I$8</c:f>
              <c:numCache>
                <c:formatCode>0.00</c:formatCode>
                <c:ptCount val="6"/>
                <c:pt idx="0">
                  <c:v>10.3</c:v>
                </c:pt>
                <c:pt idx="1">
                  <c:v>10</c:v>
                </c:pt>
                <c:pt idx="2">
                  <c:v>9.9</c:v>
                </c:pt>
                <c:pt idx="3">
                  <c:v>9.6999999999999993</c:v>
                </c:pt>
                <c:pt idx="4">
                  <c:v>9.5</c:v>
                </c:pt>
                <c:pt idx="5">
                  <c:v>9.1999999999999993</c:v>
                </c:pt>
              </c:numCache>
            </c:numRef>
          </c:val>
          <c:smooth val="0"/>
          <c:extLst>
            <c:ext xmlns:c16="http://schemas.microsoft.com/office/drawing/2014/chart" uri="{C3380CC4-5D6E-409C-BE32-E72D297353CC}">
              <c16:uniqueId val="{00000000-0CAE-42A0-B59C-85D186701C21}"/>
            </c:ext>
          </c:extLst>
        </c:ser>
        <c:ser>
          <c:idx val="1"/>
          <c:order val="1"/>
          <c:tx>
            <c:strRef>
              <c:f>実験１!$J$2</c:f>
              <c:strCache>
                <c:ptCount val="1"/>
                <c:pt idx="0">
                  <c:v>In1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実験１!$J$3:$J$8</c:f>
              <c:numCache>
                <c:formatCode>0.00</c:formatCode>
                <c:ptCount val="6"/>
                <c:pt idx="0">
                  <c:v>0</c:v>
                </c:pt>
                <c:pt idx="1">
                  <c:v>0.28000000000000003</c:v>
                </c:pt>
                <c:pt idx="2">
                  <c:v>0.61</c:v>
                </c:pt>
                <c:pt idx="3">
                  <c:v>0.98</c:v>
                </c:pt>
                <c:pt idx="4">
                  <c:v>1.41</c:v>
                </c:pt>
                <c:pt idx="5">
                  <c:v>1.86</c:v>
                </c:pt>
              </c:numCache>
            </c:numRef>
          </c:val>
          <c:smooth val="0"/>
          <c:extLst>
            <c:ext xmlns:c16="http://schemas.microsoft.com/office/drawing/2014/chart" uri="{C3380CC4-5D6E-409C-BE32-E72D297353CC}">
              <c16:uniqueId val="{00000001-0CAE-42A0-B59C-85D186701C21}"/>
            </c:ext>
          </c:extLst>
        </c:ser>
        <c:ser>
          <c:idx val="2"/>
          <c:order val="2"/>
          <c:tx>
            <c:strRef>
              <c:f>実験１!$K$2</c:f>
              <c:strCache>
                <c:ptCount val="1"/>
                <c:pt idx="0">
                  <c:v>Ib1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実験１!$K$3:$K$8</c:f>
              <c:numCache>
                <c:formatCode>0.00</c:formatCode>
                <c:ptCount val="6"/>
                <c:pt idx="0">
                  <c:v>10.4</c:v>
                </c:pt>
                <c:pt idx="1">
                  <c:v>10</c:v>
                </c:pt>
                <c:pt idx="2">
                  <c:v>9.81</c:v>
                </c:pt>
                <c:pt idx="3">
                  <c:v>9.6</c:v>
                </c:pt>
                <c:pt idx="4">
                  <c:v>9.25</c:v>
                </c:pt>
                <c:pt idx="5">
                  <c:v>8.8000000000000007</c:v>
                </c:pt>
              </c:numCache>
            </c:numRef>
          </c:val>
          <c:smooth val="0"/>
          <c:extLst>
            <c:ext xmlns:c16="http://schemas.microsoft.com/office/drawing/2014/chart" uri="{C3380CC4-5D6E-409C-BE32-E72D297353CC}">
              <c16:uniqueId val="{00000002-0CAE-42A0-B59C-85D186701C21}"/>
            </c:ext>
          </c:extLst>
        </c:ser>
        <c:ser>
          <c:idx val="3"/>
          <c:order val="3"/>
          <c:tx>
            <c:strRef>
              <c:f>実験１!$L$2</c:f>
              <c:strCache>
                <c:ptCount val="1"/>
                <c:pt idx="0">
                  <c:v>Ia2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実験１!$L$3:$L$8</c:f>
              <c:numCache>
                <c:formatCode>0.00</c:formatCode>
                <c:ptCount val="6"/>
                <c:pt idx="0">
                  <c:v>6.52</c:v>
                </c:pt>
                <c:pt idx="1">
                  <c:v>6.4</c:v>
                </c:pt>
                <c:pt idx="2">
                  <c:v>6.25</c:v>
                </c:pt>
                <c:pt idx="3">
                  <c:v>6.1</c:v>
                </c:pt>
                <c:pt idx="4">
                  <c:v>5.81</c:v>
                </c:pt>
                <c:pt idx="5">
                  <c:v>5.5</c:v>
                </c:pt>
              </c:numCache>
            </c:numRef>
          </c:val>
          <c:smooth val="0"/>
          <c:extLst>
            <c:ext xmlns:c16="http://schemas.microsoft.com/office/drawing/2014/chart" uri="{C3380CC4-5D6E-409C-BE32-E72D297353CC}">
              <c16:uniqueId val="{00000003-0CAE-42A0-B59C-85D186701C21}"/>
            </c:ext>
          </c:extLst>
        </c:ser>
        <c:ser>
          <c:idx val="4"/>
          <c:order val="4"/>
          <c:tx>
            <c:strRef>
              <c:f>実験１!$M$2</c:f>
              <c:strCache>
                <c:ptCount val="1"/>
                <c:pt idx="0">
                  <c:v>In2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実験１!$M$3:$M$8</c:f>
              <c:numCache>
                <c:formatCode>0.00</c:formatCode>
                <c:ptCount val="6"/>
                <c:pt idx="0">
                  <c:v>0</c:v>
                </c:pt>
                <c:pt idx="1">
                  <c:v>0.2</c:v>
                </c:pt>
                <c:pt idx="2">
                  <c:v>0.61</c:v>
                </c:pt>
                <c:pt idx="3">
                  <c:v>1.01</c:v>
                </c:pt>
                <c:pt idx="4">
                  <c:v>1.39</c:v>
                </c:pt>
                <c:pt idx="5">
                  <c:v>1.91</c:v>
                </c:pt>
              </c:numCache>
            </c:numRef>
          </c:val>
          <c:smooth val="0"/>
          <c:extLst>
            <c:ext xmlns:c16="http://schemas.microsoft.com/office/drawing/2014/chart" uri="{C3380CC4-5D6E-409C-BE32-E72D297353CC}">
              <c16:uniqueId val="{00000004-0CAE-42A0-B59C-85D186701C21}"/>
            </c:ext>
          </c:extLst>
        </c:ser>
        <c:ser>
          <c:idx val="5"/>
          <c:order val="5"/>
          <c:tx>
            <c:strRef>
              <c:f>実験１!$N$2</c:f>
              <c:strCache>
                <c:ptCount val="1"/>
                <c:pt idx="0">
                  <c:v>Ib2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実験１!$B$3:$B$8</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実験１!$N$3:$N$8</c:f>
              <c:numCache>
                <c:formatCode>0.00</c:formatCode>
                <c:ptCount val="6"/>
                <c:pt idx="0">
                  <c:v>6.5</c:v>
                </c:pt>
                <c:pt idx="1">
                  <c:v>6.24</c:v>
                </c:pt>
                <c:pt idx="2">
                  <c:v>5.92</c:v>
                </c:pt>
                <c:pt idx="3">
                  <c:v>5.54</c:v>
                </c:pt>
                <c:pt idx="4">
                  <c:v>5.08</c:v>
                </c:pt>
                <c:pt idx="5">
                  <c:v>4.49</c:v>
                </c:pt>
              </c:numCache>
            </c:numRef>
          </c:val>
          <c:smooth val="0"/>
          <c:extLst>
            <c:ext xmlns:c16="http://schemas.microsoft.com/office/drawing/2014/chart" uri="{C3380CC4-5D6E-409C-BE32-E72D297353CC}">
              <c16:uniqueId val="{00000005-0CAE-42A0-B59C-85D186701C21}"/>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実験１!$C$2</c:f>
              <c:strCache>
                <c:ptCount val="1"/>
                <c:pt idx="0">
                  <c:v>Va0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実験１!$C$12:$C$17</c:f>
              <c:numCache>
                <c:formatCode>0.00</c:formatCode>
                <c:ptCount val="6"/>
                <c:pt idx="0">
                  <c:v>100</c:v>
                </c:pt>
                <c:pt idx="1">
                  <c:v>100</c:v>
                </c:pt>
                <c:pt idx="2">
                  <c:v>100</c:v>
                </c:pt>
                <c:pt idx="3">
                  <c:v>100</c:v>
                </c:pt>
                <c:pt idx="4">
                  <c:v>100</c:v>
                </c:pt>
                <c:pt idx="5">
                  <c:v>100</c:v>
                </c:pt>
              </c:numCache>
            </c:numRef>
          </c:val>
          <c:smooth val="0"/>
          <c:extLst>
            <c:ext xmlns:c16="http://schemas.microsoft.com/office/drawing/2014/chart" uri="{C3380CC4-5D6E-409C-BE32-E72D297353CC}">
              <c16:uniqueId val="{00000000-7BE4-4E61-9AF7-F5709E9F85B2}"/>
            </c:ext>
          </c:extLst>
        </c:ser>
        <c:ser>
          <c:idx val="1"/>
          <c:order val="1"/>
          <c:tx>
            <c:strRef>
              <c:f>実験１!$D$2</c:f>
              <c:strCache>
                <c:ptCount val="1"/>
                <c:pt idx="0">
                  <c:v>Vb0</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実験１!$D$12:$D$17</c:f>
              <c:numCache>
                <c:formatCode>0.00</c:formatCode>
                <c:ptCount val="6"/>
                <c:pt idx="0">
                  <c:v>100.3</c:v>
                </c:pt>
                <c:pt idx="1">
                  <c:v>101.1</c:v>
                </c:pt>
                <c:pt idx="2">
                  <c:v>100.5</c:v>
                </c:pt>
                <c:pt idx="3">
                  <c:v>100.5</c:v>
                </c:pt>
                <c:pt idx="4">
                  <c:v>100.5</c:v>
                </c:pt>
                <c:pt idx="5">
                  <c:v>100.8</c:v>
                </c:pt>
              </c:numCache>
            </c:numRef>
          </c:val>
          <c:smooth val="0"/>
          <c:extLst>
            <c:ext xmlns:c16="http://schemas.microsoft.com/office/drawing/2014/chart" uri="{C3380CC4-5D6E-409C-BE32-E72D297353CC}">
              <c16:uniqueId val="{00000001-7BE4-4E61-9AF7-F5709E9F85B2}"/>
            </c:ext>
          </c:extLst>
        </c:ser>
        <c:ser>
          <c:idx val="2"/>
          <c:order val="2"/>
          <c:tx>
            <c:strRef>
              <c:f>実験１!$E$2</c:f>
              <c:strCache>
                <c:ptCount val="1"/>
                <c:pt idx="0">
                  <c:v>Va1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実験１!$E$12:$E$17</c:f>
              <c:numCache>
                <c:formatCode>0.00</c:formatCode>
                <c:ptCount val="6"/>
                <c:pt idx="0">
                  <c:v>98.6</c:v>
                </c:pt>
                <c:pt idx="1">
                  <c:v>99.2</c:v>
                </c:pt>
                <c:pt idx="2">
                  <c:v>98.3</c:v>
                </c:pt>
                <c:pt idx="3">
                  <c:v>98.5</c:v>
                </c:pt>
                <c:pt idx="4">
                  <c:v>98.5</c:v>
                </c:pt>
                <c:pt idx="5">
                  <c:v>99.1</c:v>
                </c:pt>
              </c:numCache>
            </c:numRef>
          </c:val>
          <c:smooth val="0"/>
          <c:extLst>
            <c:ext xmlns:c16="http://schemas.microsoft.com/office/drawing/2014/chart" uri="{C3380CC4-5D6E-409C-BE32-E72D297353CC}">
              <c16:uniqueId val="{00000002-7BE4-4E61-9AF7-F5709E9F85B2}"/>
            </c:ext>
          </c:extLst>
        </c:ser>
        <c:ser>
          <c:idx val="3"/>
          <c:order val="3"/>
          <c:tx>
            <c:strRef>
              <c:f>実験１!$F$2</c:f>
              <c:strCache>
                <c:ptCount val="1"/>
                <c:pt idx="0">
                  <c:v>Vb1</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実験１!$F$12:$F$17</c:f>
              <c:numCache>
                <c:formatCode>0.00</c:formatCode>
                <c:ptCount val="6"/>
                <c:pt idx="0">
                  <c:v>98.5</c:v>
                </c:pt>
                <c:pt idx="1">
                  <c:v>99.1</c:v>
                </c:pt>
                <c:pt idx="2">
                  <c:v>98.5</c:v>
                </c:pt>
                <c:pt idx="3">
                  <c:v>98.3</c:v>
                </c:pt>
                <c:pt idx="4">
                  <c:v>98.5</c:v>
                </c:pt>
                <c:pt idx="5">
                  <c:v>98.8</c:v>
                </c:pt>
              </c:numCache>
            </c:numRef>
          </c:val>
          <c:smooth val="0"/>
          <c:extLst>
            <c:ext xmlns:c16="http://schemas.microsoft.com/office/drawing/2014/chart" uri="{C3380CC4-5D6E-409C-BE32-E72D297353CC}">
              <c16:uniqueId val="{00000003-7BE4-4E61-9AF7-F5709E9F85B2}"/>
            </c:ext>
          </c:extLst>
        </c:ser>
        <c:ser>
          <c:idx val="4"/>
          <c:order val="4"/>
          <c:tx>
            <c:strRef>
              <c:f>実験１!$G$2</c:f>
              <c:strCache>
                <c:ptCount val="1"/>
                <c:pt idx="0">
                  <c:v>Va2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実験１!$G$12:$G$17</c:f>
              <c:numCache>
                <c:formatCode>0.00</c:formatCode>
                <c:ptCount val="6"/>
                <c:pt idx="0">
                  <c:v>54.8</c:v>
                </c:pt>
                <c:pt idx="1">
                  <c:v>51.5</c:v>
                </c:pt>
                <c:pt idx="2">
                  <c:v>47.7</c:v>
                </c:pt>
                <c:pt idx="3">
                  <c:v>43.2</c:v>
                </c:pt>
                <c:pt idx="4">
                  <c:v>38</c:v>
                </c:pt>
                <c:pt idx="5">
                  <c:v>31.9</c:v>
                </c:pt>
              </c:numCache>
            </c:numRef>
          </c:val>
          <c:smooth val="0"/>
          <c:extLst>
            <c:ext xmlns:c16="http://schemas.microsoft.com/office/drawing/2014/chart" uri="{C3380CC4-5D6E-409C-BE32-E72D297353CC}">
              <c16:uniqueId val="{00000004-7BE4-4E61-9AF7-F5709E9F85B2}"/>
            </c:ext>
          </c:extLst>
        </c:ser>
        <c:ser>
          <c:idx val="5"/>
          <c:order val="5"/>
          <c:tx>
            <c:strRef>
              <c:f>実験１!$H$2</c:f>
              <c:strCache>
                <c:ptCount val="1"/>
                <c:pt idx="0">
                  <c:v>Vb2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実験１!$H$12:$H$17</c:f>
              <c:numCache>
                <c:formatCode>0.00</c:formatCode>
                <c:ptCount val="6"/>
                <c:pt idx="0">
                  <c:v>54.2</c:v>
                </c:pt>
                <c:pt idx="1">
                  <c:v>62.9</c:v>
                </c:pt>
                <c:pt idx="2">
                  <c:v>72</c:v>
                </c:pt>
                <c:pt idx="3">
                  <c:v>83.4</c:v>
                </c:pt>
                <c:pt idx="4">
                  <c:v>97.9</c:v>
                </c:pt>
                <c:pt idx="5">
                  <c:v>114.9</c:v>
                </c:pt>
              </c:numCache>
            </c:numRef>
          </c:val>
          <c:smooth val="0"/>
          <c:extLst>
            <c:ext xmlns:c16="http://schemas.microsoft.com/office/drawing/2014/chart" uri="{C3380CC4-5D6E-409C-BE32-E72D297353CC}">
              <c16:uniqueId val="{00000005-7BE4-4E61-9AF7-F5709E9F85B2}"/>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実験１!$I$2</c:f>
              <c:strCache>
                <c:ptCount val="1"/>
                <c:pt idx="0">
                  <c:v>Ia1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実験１!$I$12:$I$17</c:f>
              <c:numCache>
                <c:formatCode>0.00</c:formatCode>
                <c:ptCount val="6"/>
                <c:pt idx="0">
                  <c:v>10</c:v>
                </c:pt>
                <c:pt idx="1">
                  <c:v>10</c:v>
                </c:pt>
                <c:pt idx="2">
                  <c:v>9.82</c:v>
                </c:pt>
                <c:pt idx="3">
                  <c:v>9.61</c:v>
                </c:pt>
                <c:pt idx="4">
                  <c:v>9.3800000000000008</c:v>
                </c:pt>
                <c:pt idx="5">
                  <c:v>9</c:v>
                </c:pt>
              </c:numCache>
            </c:numRef>
          </c:val>
          <c:smooth val="0"/>
          <c:extLst>
            <c:ext xmlns:c16="http://schemas.microsoft.com/office/drawing/2014/chart" uri="{C3380CC4-5D6E-409C-BE32-E72D297353CC}">
              <c16:uniqueId val="{00000000-6A0F-4757-88E7-C776A0D147BD}"/>
            </c:ext>
          </c:extLst>
        </c:ser>
        <c:ser>
          <c:idx val="1"/>
          <c:order val="1"/>
          <c:tx>
            <c:strRef>
              <c:f>実験１!$J$2</c:f>
              <c:strCache>
                <c:ptCount val="1"/>
                <c:pt idx="0">
                  <c:v>In1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実験１!$J$12:$J$17</c:f>
              <c:numCache>
                <c:formatCode>0.00</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1-6A0F-4757-88E7-C776A0D147BD}"/>
            </c:ext>
          </c:extLst>
        </c:ser>
        <c:ser>
          <c:idx val="2"/>
          <c:order val="2"/>
          <c:tx>
            <c:strRef>
              <c:f>実験１!$K$2</c:f>
              <c:strCache>
                <c:ptCount val="1"/>
                <c:pt idx="0">
                  <c:v>Ib1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実験１!$K$12:$K$17</c:f>
              <c:numCache>
                <c:formatCode>0.00</c:formatCode>
                <c:ptCount val="6"/>
                <c:pt idx="0">
                  <c:v>10.199999999999999</c:v>
                </c:pt>
                <c:pt idx="1">
                  <c:v>10.1</c:v>
                </c:pt>
                <c:pt idx="2">
                  <c:v>9.82</c:v>
                </c:pt>
                <c:pt idx="3">
                  <c:v>9.6199999999999992</c:v>
                </c:pt>
                <c:pt idx="4">
                  <c:v>9.4</c:v>
                </c:pt>
                <c:pt idx="5">
                  <c:v>9.1</c:v>
                </c:pt>
              </c:numCache>
            </c:numRef>
          </c:val>
          <c:smooth val="0"/>
          <c:extLst>
            <c:ext xmlns:c16="http://schemas.microsoft.com/office/drawing/2014/chart" uri="{C3380CC4-5D6E-409C-BE32-E72D297353CC}">
              <c16:uniqueId val="{00000002-6A0F-4757-88E7-C776A0D147BD}"/>
            </c:ext>
          </c:extLst>
        </c:ser>
        <c:ser>
          <c:idx val="3"/>
          <c:order val="3"/>
          <c:tx>
            <c:strRef>
              <c:f>実験１!$L$2</c:f>
              <c:strCache>
                <c:ptCount val="1"/>
                <c:pt idx="0">
                  <c:v>Ia2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実験１!$L$12:$L$17</c:f>
              <c:numCache>
                <c:formatCode>0.00</c:formatCode>
                <c:ptCount val="6"/>
                <c:pt idx="0">
                  <c:v>6.51</c:v>
                </c:pt>
                <c:pt idx="1">
                  <c:v>6.36</c:v>
                </c:pt>
                <c:pt idx="2">
                  <c:v>6.11</c:v>
                </c:pt>
                <c:pt idx="3">
                  <c:v>5.7</c:v>
                </c:pt>
                <c:pt idx="4">
                  <c:v>5.4</c:v>
                </c:pt>
                <c:pt idx="5">
                  <c:v>4.9000000000000004</c:v>
                </c:pt>
              </c:numCache>
            </c:numRef>
          </c:val>
          <c:smooth val="0"/>
          <c:extLst>
            <c:ext xmlns:c16="http://schemas.microsoft.com/office/drawing/2014/chart" uri="{C3380CC4-5D6E-409C-BE32-E72D297353CC}">
              <c16:uniqueId val="{00000003-6A0F-4757-88E7-C776A0D147BD}"/>
            </c:ext>
          </c:extLst>
        </c:ser>
        <c:ser>
          <c:idx val="4"/>
          <c:order val="4"/>
          <c:tx>
            <c:strRef>
              <c:f>実験１!$M$2</c:f>
              <c:strCache>
                <c:ptCount val="1"/>
                <c:pt idx="0">
                  <c:v>In2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実験１!$M$12:$M$17</c:f>
              <c:numCache>
                <c:formatCode>0.00</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4-6A0F-4757-88E7-C776A0D147BD}"/>
            </c:ext>
          </c:extLst>
        </c:ser>
        <c:ser>
          <c:idx val="5"/>
          <c:order val="5"/>
          <c:tx>
            <c:strRef>
              <c:f>実験１!$N$2</c:f>
              <c:strCache>
                <c:ptCount val="1"/>
                <c:pt idx="0">
                  <c:v>Ib2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実験１!$B$12:$B$17</c:f>
              <c:numCache>
                <c:formatCode>0.00</c:formatCode>
                <c:ptCount val="6"/>
                <c:pt idx="0">
                  <c:v>1</c:v>
                </c:pt>
                <c:pt idx="1">
                  <c:v>0.95</c:v>
                </c:pt>
                <c:pt idx="2">
                  <c:v>0.89999999999999991</c:v>
                </c:pt>
                <c:pt idx="3">
                  <c:v>0.84999999999999987</c:v>
                </c:pt>
                <c:pt idx="4">
                  <c:v>0.79999999999999982</c:v>
                </c:pt>
                <c:pt idx="5">
                  <c:v>0.75</c:v>
                </c:pt>
              </c:numCache>
            </c:numRef>
          </c:cat>
          <c:val>
            <c:numRef>
              <c:f>実験１!$N$12:$N$17</c:f>
              <c:numCache>
                <c:formatCode>0.00</c:formatCode>
                <c:ptCount val="6"/>
                <c:pt idx="0">
                  <c:v>6.46</c:v>
                </c:pt>
                <c:pt idx="1">
                  <c:v>6.3</c:v>
                </c:pt>
                <c:pt idx="2">
                  <c:v>6.06</c:v>
                </c:pt>
                <c:pt idx="3">
                  <c:v>5.73</c:v>
                </c:pt>
                <c:pt idx="4">
                  <c:v>5.38</c:v>
                </c:pt>
                <c:pt idx="5">
                  <c:v>4.88</c:v>
                </c:pt>
              </c:numCache>
            </c:numRef>
          </c:val>
          <c:smooth val="0"/>
          <c:extLst>
            <c:ext xmlns:c16="http://schemas.microsoft.com/office/drawing/2014/chart" uri="{C3380CC4-5D6E-409C-BE32-E72D297353CC}">
              <c16:uniqueId val="{00000005-6A0F-4757-88E7-C776A0D147BD}"/>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実験１!$C$2</c:f>
              <c:strCache>
                <c:ptCount val="1"/>
                <c:pt idx="0">
                  <c:v>Va0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実験１!$C$21:$C$26</c:f>
              <c:numCache>
                <c:formatCode>0.00</c:formatCode>
                <c:ptCount val="6"/>
                <c:pt idx="0">
                  <c:v>100</c:v>
                </c:pt>
                <c:pt idx="1">
                  <c:v>100</c:v>
                </c:pt>
                <c:pt idx="2">
                  <c:v>100</c:v>
                </c:pt>
                <c:pt idx="3">
                  <c:v>100</c:v>
                </c:pt>
                <c:pt idx="4">
                  <c:v>100</c:v>
                </c:pt>
                <c:pt idx="5">
                  <c:v>100</c:v>
                </c:pt>
              </c:numCache>
            </c:numRef>
          </c:val>
          <c:smooth val="0"/>
          <c:extLst>
            <c:ext xmlns:c16="http://schemas.microsoft.com/office/drawing/2014/chart" uri="{C3380CC4-5D6E-409C-BE32-E72D297353CC}">
              <c16:uniqueId val="{00000000-1DE8-48D2-A1DE-74927A534F62}"/>
            </c:ext>
          </c:extLst>
        </c:ser>
        <c:ser>
          <c:idx val="1"/>
          <c:order val="1"/>
          <c:tx>
            <c:strRef>
              <c:f>実験１!$D$2</c:f>
              <c:strCache>
                <c:ptCount val="1"/>
                <c:pt idx="0">
                  <c:v>Vb0</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実験１!$D$21:$D$26</c:f>
              <c:numCache>
                <c:formatCode>0.00</c:formatCode>
                <c:ptCount val="6"/>
                <c:pt idx="0">
                  <c:v>100.9</c:v>
                </c:pt>
                <c:pt idx="1">
                  <c:v>101</c:v>
                </c:pt>
                <c:pt idx="2">
                  <c:v>101.1</c:v>
                </c:pt>
                <c:pt idx="3">
                  <c:v>101.2</c:v>
                </c:pt>
                <c:pt idx="4">
                  <c:v>100.9</c:v>
                </c:pt>
                <c:pt idx="5">
                  <c:v>101.1</c:v>
                </c:pt>
              </c:numCache>
            </c:numRef>
          </c:val>
          <c:smooth val="0"/>
          <c:extLst>
            <c:ext xmlns:c16="http://schemas.microsoft.com/office/drawing/2014/chart" uri="{C3380CC4-5D6E-409C-BE32-E72D297353CC}">
              <c16:uniqueId val="{00000001-1DE8-48D2-A1DE-74927A534F62}"/>
            </c:ext>
          </c:extLst>
        </c:ser>
        <c:ser>
          <c:idx val="2"/>
          <c:order val="2"/>
          <c:tx>
            <c:strRef>
              <c:f>実験１!$E$2</c:f>
              <c:strCache>
                <c:ptCount val="1"/>
                <c:pt idx="0">
                  <c:v>Va1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実験１!$E$21:$E$26</c:f>
              <c:numCache>
                <c:formatCode>0.00</c:formatCode>
                <c:ptCount val="6"/>
                <c:pt idx="0">
                  <c:v>99</c:v>
                </c:pt>
                <c:pt idx="1">
                  <c:v>99</c:v>
                </c:pt>
                <c:pt idx="2">
                  <c:v>99.5</c:v>
                </c:pt>
                <c:pt idx="3">
                  <c:v>99.3</c:v>
                </c:pt>
                <c:pt idx="4">
                  <c:v>99</c:v>
                </c:pt>
                <c:pt idx="5">
                  <c:v>99.5</c:v>
                </c:pt>
              </c:numCache>
            </c:numRef>
          </c:val>
          <c:smooth val="0"/>
          <c:extLst>
            <c:ext xmlns:c16="http://schemas.microsoft.com/office/drawing/2014/chart" uri="{C3380CC4-5D6E-409C-BE32-E72D297353CC}">
              <c16:uniqueId val="{00000002-1DE8-48D2-A1DE-74927A534F62}"/>
            </c:ext>
          </c:extLst>
        </c:ser>
        <c:ser>
          <c:idx val="3"/>
          <c:order val="3"/>
          <c:tx>
            <c:strRef>
              <c:f>実験１!$F$2</c:f>
              <c:strCache>
                <c:ptCount val="1"/>
                <c:pt idx="0">
                  <c:v>Vb1</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実験１!$F$21:$F$26</c:f>
              <c:numCache>
                <c:formatCode>0.00</c:formatCode>
                <c:ptCount val="6"/>
                <c:pt idx="0">
                  <c:v>98.9</c:v>
                </c:pt>
                <c:pt idx="1">
                  <c:v>99.1</c:v>
                </c:pt>
                <c:pt idx="2">
                  <c:v>99.5</c:v>
                </c:pt>
                <c:pt idx="3">
                  <c:v>99.6</c:v>
                </c:pt>
                <c:pt idx="4">
                  <c:v>99</c:v>
                </c:pt>
                <c:pt idx="5">
                  <c:v>99.2</c:v>
                </c:pt>
              </c:numCache>
            </c:numRef>
          </c:val>
          <c:smooth val="0"/>
          <c:extLst>
            <c:ext xmlns:c16="http://schemas.microsoft.com/office/drawing/2014/chart" uri="{C3380CC4-5D6E-409C-BE32-E72D297353CC}">
              <c16:uniqueId val="{00000003-1DE8-48D2-A1DE-74927A534F62}"/>
            </c:ext>
          </c:extLst>
        </c:ser>
        <c:ser>
          <c:idx val="4"/>
          <c:order val="4"/>
          <c:tx>
            <c:strRef>
              <c:f>実験１!$G$2</c:f>
              <c:strCache>
                <c:ptCount val="1"/>
                <c:pt idx="0">
                  <c:v>Va2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実験１!$G$21:$G$26</c:f>
              <c:numCache>
                <c:formatCode>0.00</c:formatCode>
                <c:ptCount val="6"/>
                <c:pt idx="0">
                  <c:v>53.2</c:v>
                </c:pt>
                <c:pt idx="1">
                  <c:v>55.8</c:v>
                </c:pt>
                <c:pt idx="2">
                  <c:v>58.2</c:v>
                </c:pt>
                <c:pt idx="3">
                  <c:v>61.4</c:v>
                </c:pt>
                <c:pt idx="4">
                  <c:v>63.2</c:v>
                </c:pt>
                <c:pt idx="5">
                  <c:v>66</c:v>
                </c:pt>
              </c:numCache>
            </c:numRef>
          </c:val>
          <c:smooth val="0"/>
          <c:extLst>
            <c:ext xmlns:c16="http://schemas.microsoft.com/office/drawing/2014/chart" uri="{C3380CC4-5D6E-409C-BE32-E72D297353CC}">
              <c16:uniqueId val="{00000004-1DE8-48D2-A1DE-74927A534F62}"/>
            </c:ext>
          </c:extLst>
        </c:ser>
        <c:ser>
          <c:idx val="5"/>
          <c:order val="5"/>
          <c:tx>
            <c:strRef>
              <c:f>実験１!$H$2</c:f>
              <c:strCache>
                <c:ptCount val="1"/>
                <c:pt idx="0">
                  <c:v>Vb2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実験１!$H$21:$H$26</c:f>
              <c:numCache>
                <c:formatCode>0.00</c:formatCode>
                <c:ptCount val="6"/>
                <c:pt idx="0">
                  <c:v>53.8</c:v>
                </c:pt>
                <c:pt idx="1">
                  <c:v>56.1</c:v>
                </c:pt>
                <c:pt idx="2">
                  <c:v>59.3</c:v>
                </c:pt>
                <c:pt idx="3">
                  <c:v>62</c:v>
                </c:pt>
                <c:pt idx="4">
                  <c:v>64.3</c:v>
                </c:pt>
                <c:pt idx="5">
                  <c:v>67.900000000000006</c:v>
                </c:pt>
              </c:numCache>
            </c:numRef>
          </c:val>
          <c:smooth val="0"/>
          <c:extLst>
            <c:ext xmlns:c16="http://schemas.microsoft.com/office/drawing/2014/chart" uri="{C3380CC4-5D6E-409C-BE32-E72D297353CC}">
              <c16:uniqueId val="{00000005-1DE8-48D2-A1DE-74927A534F62}"/>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一次と変圧比</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'実験1.2変圧比試験'!$A$3:$A$15</c:f>
              <c:numCache>
                <c:formatCode>0.0_ </c:formatCode>
                <c:ptCount val="13"/>
                <c:pt idx="0">
                  <c:v>10</c:v>
                </c:pt>
                <c:pt idx="1">
                  <c:v>20</c:v>
                </c:pt>
                <c:pt idx="2">
                  <c:v>30</c:v>
                </c:pt>
                <c:pt idx="3">
                  <c:v>40</c:v>
                </c:pt>
                <c:pt idx="4">
                  <c:v>50</c:v>
                </c:pt>
                <c:pt idx="5">
                  <c:v>60</c:v>
                </c:pt>
                <c:pt idx="6">
                  <c:v>70</c:v>
                </c:pt>
                <c:pt idx="7">
                  <c:v>80</c:v>
                </c:pt>
                <c:pt idx="8">
                  <c:v>90</c:v>
                </c:pt>
                <c:pt idx="9">
                  <c:v>100</c:v>
                </c:pt>
                <c:pt idx="10">
                  <c:v>110</c:v>
                </c:pt>
                <c:pt idx="11">
                  <c:v>120</c:v>
                </c:pt>
                <c:pt idx="12">
                  <c:v>125</c:v>
                </c:pt>
              </c:numCache>
            </c:numRef>
          </c:xVal>
          <c:yVal>
            <c:numRef>
              <c:f>'実験1.2変圧比試験'!$C$3:$C$15</c:f>
              <c:numCache>
                <c:formatCode>0.00_ </c:formatCode>
                <c:ptCount val="13"/>
                <c:pt idx="0">
                  <c:v>1</c:v>
                </c:pt>
                <c:pt idx="1">
                  <c:v>0.99009900990099009</c:v>
                </c:pt>
                <c:pt idx="2">
                  <c:v>1.006711409395973</c:v>
                </c:pt>
                <c:pt idx="3">
                  <c:v>1.0101010101010102</c:v>
                </c:pt>
                <c:pt idx="4">
                  <c:v>1</c:v>
                </c:pt>
                <c:pt idx="5">
                  <c:v>1.0118043844856661</c:v>
                </c:pt>
                <c:pt idx="6">
                  <c:v>1.0086455331412103</c:v>
                </c:pt>
                <c:pt idx="7">
                  <c:v>0.99875156054931347</c:v>
                </c:pt>
                <c:pt idx="8">
                  <c:v>1</c:v>
                </c:pt>
                <c:pt idx="9">
                  <c:v>1.0020040080160322</c:v>
                </c:pt>
                <c:pt idx="10">
                  <c:v>1</c:v>
                </c:pt>
                <c:pt idx="11">
                  <c:v>1</c:v>
                </c:pt>
                <c:pt idx="12">
                  <c:v>0.99206349206349209</c:v>
                </c:pt>
              </c:numCache>
            </c:numRef>
          </c:yVal>
          <c:smooth val="0"/>
          <c:extLst>
            <c:ext xmlns:c16="http://schemas.microsoft.com/office/drawing/2014/chart" uri="{C3380CC4-5D6E-409C-BE32-E72D297353CC}">
              <c16:uniqueId val="{00000000-875E-4BD0-8A24-45E3EE1DEF18}"/>
            </c:ext>
          </c:extLst>
        </c:ser>
        <c:dLbls>
          <c:showLegendKey val="0"/>
          <c:showVal val="0"/>
          <c:showCatName val="0"/>
          <c:showSerName val="0"/>
          <c:showPercent val="0"/>
          <c:showBubbleSize val="0"/>
        </c:dLbls>
        <c:axId val="1472142911"/>
        <c:axId val="1472144831"/>
      </c:scatterChart>
      <c:valAx>
        <c:axId val="147214291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一次電圧（</a:t>
                </a:r>
                <a:r>
                  <a:rPr lang="en-US" altLang="ja-JP"/>
                  <a:t>V)</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72144831"/>
        <c:crosses val="autoZero"/>
        <c:crossBetween val="midCat"/>
      </c:valAx>
      <c:valAx>
        <c:axId val="147214483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変圧比</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0.00_ "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472142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実験１!$I$2</c:f>
              <c:strCache>
                <c:ptCount val="1"/>
                <c:pt idx="0">
                  <c:v>Ia1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実験１!$I$21:$I$26</c:f>
              <c:numCache>
                <c:formatCode>0.00</c:formatCode>
                <c:ptCount val="6"/>
                <c:pt idx="0">
                  <c:v>10.02</c:v>
                </c:pt>
                <c:pt idx="1">
                  <c:v>10</c:v>
                </c:pt>
                <c:pt idx="2">
                  <c:v>9.9</c:v>
                </c:pt>
                <c:pt idx="3">
                  <c:v>9.8000000000000007</c:v>
                </c:pt>
                <c:pt idx="4">
                  <c:v>9.6</c:v>
                </c:pt>
                <c:pt idx="5">
                  <c:v>9.5</c:v>
                </c:pt>
              </c:numCache>
            </c:numRef>
          </c:val>
          <c:smooth val="0"/>
          <c:extLst>
            <c:ext xmlns:c16="http://schemas.microsoft.com/office/drawing/2014/chart" uri="{C3380CC4-5D6E-409C-BE32-E72D297353CC}">
              <c16:uniqueId val="{00000000-8AA8-4FF6-8CE0-E92DDB0BF698}"/>
            </c:ext>
          </c:extLst>
        </c:ser>
        <c:ser>
          <c:idx val="1"/>
          <c:order val="1"/>
          <c:tx>
            <c:strRef>
              <c:f>実験１!$J$2</c:f>
              <c:strCache>
                <c:ptCount val="1"/>
                <c:pt idx="0">
                  <c:v>In1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実験１!$J$21:$J$26</c:f>
              <c:numCache>
                <c:formatCode>0.00</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1-8AA8-4FF6-8CE0-E92DDB0BF698}"/>
            </c:ext>
          </c:extLst>
        </c:ser>
        <c:ser>
          <c:idx val="2"/>
          <c:order val="2"/>
          <c:tx>
            <c:strRef>
              <c:f>実験１!$K$2</c:f>
              <c:strCache>
                <c:ptCount val="1"/>
                <c:pt idx="0">
                  <c:v>Ib1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実験１!$K$21:$K$26</c:f>
              <c:numCache>
                <c:formatCode>0.00</c:formatCode>
                <c:ptCount val="6"/>
                <c:pt idx="0">
                  <c:v>10.18</c:v>
                </c:pt>
                <c:pt idx="1">
                  <c:v>10</c:v>
                </c:pt>
                <c:pt idx="2">
                  <c:v>9.9700000000000006</c:v>
                </c:pt>
                <c:pt idx="3">
                  <c:v>9.85</c:v>
                </c:pt>
                <c:pt idx="4">
                  <c:v>9.65</c:v>
                </c:pt>
                <c:pt idx="5">
                  <c:v>9.56</c:v>
                </c:pt>
              </c:numCache>
            </c:numRef>
          </c:val>
          <c:smooth val="0"/>
          <c:extLst>
            <c:ext xmlns:c16="http://schemas.microsoft.com/office/drawing/2014/chart" uri="{C3380CC4-5D6E-409C-BE32-E72D297353CC}">
              <c16:uniqueId val="{00000002-8AA8-4FF6-8CE0-E92DDB0BF698}"/>
            </c:ext>
          </c:extLst>
        </c:ser>
        <c:ser>
          <c:idx val="3"/>
          <c:order val="3"/>
          <c:tx>
            <c:strRef>
              <c:f>実験１!$L$2</c:f>
              <c:strCache>
                <c:ptCount val="1"/>
                <c:pt idx="0">
                  <c:v>Ia2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実験１!$L$21:$L$26</c:f>
              <c:numCache>
                <c:formatCode>0.00</c:formatCode>
                <c:ptCount val="6"/>
                <c:pt idx="0">
                  <c:v>6.57</c:v>
                </c:pt>
                <c:pt idx="1">
                  <c:v>6.36</c:v>
                </c:pt>
                <c:pt idx="2">
                  <c:v>6.19</c:v>
                </c:pt>
                <c:pt idx="3">
                  <c:v>5.99</c:v>
                </c:pt>
                <c:pt idx="4">
                  <c:v>5.76</c:v>
                </c:pt>
                <c:pt idx="5">
                  <c:v>5.52</c:v>
                </c:pt>
              </c:numCache>
            </c:numRef>
          </c:val>
          <c:smooth val="0"/>
          <c:extLst>
            <c:ext xmlns:c16="http://schemas.microsoft.com/office/drawing/2014/chart" uri="{C3380CC4-5D6E-409C-BE32-E72D297353CC}">
              <c16:uniqueId val="{00000003-8AA8-4FF6-8CE0-E92DDB0BF698}"/>
            </c:ext>
          </c:extLst>
        </c:ser>
        <c:ser>
          <c:idx val="4"/>
          <c:order val="4"/>
          <c:tx>
            <c:strRef>
              <c:f>実験１!$M$2</c:f>
              <c:strCache>
                <c:ptCount val="1"/>
                <c:pt idx="0">
                  <c:v>In2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実験１!$M$21:$M$26</c:f>
              <c:numCache>
                <c:formatCode>0.00</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4-8AA8-4FF6-8CE0-E92DDB0BF698}"/>
            </c:ext>
          </c:extLst>
        </c:ser>
        <c:ser>
          <c:idx val="5"/>
          <c:order val="5"/>
          <c:tx>
            <c:strRef>
              <c:f>実験１!$N$2</c:f>
              <c:strCache>
                <c:ptCount val="1"/>
                <c:pt idx="0">
                  <c:v>Ib2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実験１!$B$21:$B$26</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実験１!$N$21:$N$26</c:f>
              <c:numCache>
                <c:formatCode>0.00</c:formatCode>
                <c:ptCount val="6"/>
                <c:pt idx="0">
                  <c:v>6.47</c:v>
                </c:pt>
                <c:pt idx="1">
                  <c:v>6.3</c:v>
                </c:pt>
                <c:pt idx="2">
                  <c:v>6.14</c:v>
                </c:pt>
                <c:pt idx="3">
                  <c:v>5.96</c:v>
                </c:pt>
                <c:pt idx="4">
                  <c:v>5.7</c:v>
                </c:pt>
                <c:pt idx="5">
                  <c:v>5.5</c:v>
                </c:pt>
              </c:numCache>
            </c:numRef>
          </c:val>
          <c:smooth val="0"/>
          <c:extLst>
            <c:ext xmlns:c16="http://schemas.microsoft.com/office/drawing/2014/chart" uri="{C3380CC4-5D6E-409C-BE32-E72D297353CC}">
              <c16:uniqueId val="{00000005-8AA8-4FF6-8CE0-E92DDB0BF698}"/>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実験１!$C$2</c:f>
              <c:strCache>
                <c:ptCount val="1"/>
                <c:pt idx="0">
                  <c:v>Va0</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実験１!$C$30:$C$35</c:f>
              <c:numCache>
                <c:formatCode>0.00</c:formatCode>
                <c:ptCount val="6"/>
                <c:pt idx="0">
                  <c:v>100</c:v>
                </c:pt>
                <c:pt idx="1">
                  <c:v>100</c:v>
                </c:pt>
                <c:pt idx="2">
                  <c:v>100</c:v>
                </c:pt>
                <c:pt idx="3">
                  <c:v>100</c:v>
                </c:pt>
                <c:pt idx="4">
                  <c:v>100</c:v>
                </c:pt>
                <c:pt idx="5">
                  <c:v>100</c:v>
                </c:pt>
              </c:numCache>
            </c:numRef>
          </c:val>
          <c:smooth val="0"/>
          <c:extLst>
            <c:ext xmlns:c16="http://schemas.microsoft.com/office/drawing/2014/chart" uri="{C3380CC4-5D6E-409C-BE32-E72D297353CC}">
              <c16:uniqueId val="{00000000-0808-431A-AB95-85BC64EB76D0}"/>
            </c:ext>
          </c:extLst>
        </c:ser>
        <c:ser>
          <c:idx val="1"/>
          <c:order val="1"/>
          <c:tx>
            <c:strRef>
              <c:f>実験１!$D$2</c:f>
              <c:strCache>
                <c:ptCount val="1"/>
                <c:pt idx="0">
                  <c:v>Vb0</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実験１!$D$30:$D$35</c:f>
              <c:numCache>
                <c:formatCode>0.00</c:formatCode>
                <c:ptCount val="6"/>
                <c:pt idx="0">
                  <c:v>101.4</c:v>
                </c:pt>
                <c:pt idx="1">
                  <c:v>100.9</c:v>
                </c:pt>
                <c:pt idx="2">
                  <c:v>101</c:v>
                </c:pt>
                <c:pt idx="3">
                  <c:v>101</c:v>
                </c:pt>
                <c:pt idx="4">
                  <c:v>100.5</c:v>
                </c:pt>
                <c:pt idx="5">
                  <c:v>100.9</c:v>
                </c:pt>
              </c:numCache>
            </c:numRef>
          </c:val>
          <c:smooth val="0"/>
          <c:extLst>
            <c:ext xmlns:c16="http://schemas.microsoft.com/office/drawing/2014/chart" uri="{C3380CC4-5D6E-409C-BE32-E72D297353CC}">
              <c16:uniqueId val="{00000001-0808-431A-AB95-85BC64EB76D0}"/>
            </c:ext>
          </c:extLst>
        </c:ser>
        <c:ser>
          <c:idx val="2"/>
          <c:order val="2"/>
          <c:tx>
            <c:strRef>
              <c:f>実験１!$E$2</c:f>
              <c:strCache>
                <c:ptCount val="1"/>
                <c:pt idx="0">
                  <c:v>Va1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実験１!$E$30:$E$35</c:f>
              <c:numCache>
                <c:formatCode>0.00</c:formatCode>
                <c:ptCount val="6"/>
                <c:pt idx="0">
                  <c:v>99.5</c:v>
                </c:pt>
                <c:pt idx="1">
                  <c:v>98.9</c:v>
                </c:pt>
                <c:pt idx="2">
                  <c:v>99.2</c:v>
                </c:pt>
                <c:pt idx="3">
                  <c:v>99</c:v>
                </c:pt>
                <c:pt idx="4">
                  <c:v>98.7</c:v>
                </c:pt>
                <c:pt idx="5">
                  <c:v>99.1</c:v>
                </c:pt>
              </c:numCache>
            </c:numRef>
          </c:val>
          <c:smooth val="0"/>
          <c:extLst>
            <c:ext xmlns:c16="http://schemas.microsoft.com/office/drawing/2014/chart" uri="{C3380CC4-5D6E-409C-BE32-E72D297353CC}">
              <c16:uniqueId val="{00000002-0808-431A-AB95-85BC64EB76D0}"/>
            </c:ext>
          </c:extLst>
        </c:ser>
        <c:ser>
          <c:idx val="3"/>
          <c:order val="3"/>
          <c:tx>
            <c:strRef>
              <c:f>実験１!$F$2</c:f>
              <c:strCache>
                <c:ptCount val="1"/>
                <c:pt idx="0">
                  <c:v>Vb1</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実験１!$F$30:$F$35</c:f>
              <c:numCache>
                <c:formatCode>0.00</c:formatCode>
                <c:ptCount val="6"/>
                <c:pt idx="0">
                  <c:v>99.3</c:v>
                </c:pt>
                <c:pt idx="1">
                  <c:v>99</c:v>
                </c:pt>
                <c:pt idx="2">
                  <c:v>99.1</c:v>
                </c:pt>
                <c:pt idx="3">
                  <c:v>99</c:v>
                </c:pt>
                <c:pt idx="4">
                  <c:v>98.9</c:v>
                </c:pt>
                <c:pt idx="5">
                  <c:v>99.9</c:v>
                </c:pt>
              </c:numCache>
            </c:numRef>
          </c:val>
          <c:smooth val="0"/>
          <c:extLst>
            <c:ext xmlns:c16="http://schemas.microsoft.com/office/drawing/2014/chart" uri="{C3380CC4-5D6E-409C-BE32-E72D297353CC}">
              <c16:uniqueId val="{00000003-0808-431A-AB95-85BC64EB76D0}"/>
            </c:ext>
          </c:extLst>
        </c:ser>
        <c:ser>
          <c:idx val="4"/>
          <c:order val="4"/>
          <c:tx>
            <c:strRef>
              <c:f>実験１!$G$2</c:f>
              <c:strCache>
                <c:ptCount val="1"/>
                <c:pt idx="0">
                  <c:v>Va2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実験１!$G$30:$G$35</c:f>
              <c:numCache>
                <c:formatCode>0.00</c:formatCode>
                <c:ptCount val="6"/>
                <c:pt idx="0">
                  <c:v>54</c:v>
                </c:pt>
                <c:pt idx="1">
                  <c:v>55.9</c:v>
                </c:pt>
                <c:pt idx="2">
                  <c:v>58.6</c:v>
                </c:pt>
                <c:pt idx="3">
                  <c:v>60.8</c:v>
                </c:pt>
                <c:pt idx="4">
                  <c:v>62.9</c:v>
                </c:pt>
                <c:pt idx="5">
                  <c:v>66</c:v>
                </c:pt>
              </c:numCache>
            </c:numRef>
          </c:val>
          <c:smooth val="0"/>
          <c:extLst>
            <c:ext xmlns:c16="http://schemas.microsoft.com/office/drawing/2014/chart" uri="{C3380CC4-5D6E-409C-BE32-E72D297353CC}">
              <c16:uniqueId val="{00000004-0808-431A-AB95-85BC64EB76D0}"/>
            </c:ext>
          </c:extLst>
        </c:ser>
        <c:ser>
          <c:idx val="5"/>
          <c:order val="5"/>
          <c:tx>
            <c:strRef>
              <c:f>実験１!$H$2</c:f>
              <c:strCache>
                <c:ptCount val="1"/>
                <c:pt idx="0">
                  <c:v>Vb2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実験１!$H$30:$H$35</c:f>
              <c:numCache>
                <c:formatCode>0.00</c:formatCode>
                <c:ptCount val="6"/>
                <c:pt idx="0">
                  <c:v>54.1</c:v>
                </c:pt>
                <c:pt idx="1">
                  <c:v>56.2</c:v>
                </c:pt>
                <c:pt idx="2">
                  <c:v>59.3</c:v>
                </c:pt>
                <c:pt idx="3">
                  <c:v>61.6</c:v>
                </c:pt>
                <c:pt idx="4">
                  <c:v>64</c:v>
                </c:pt>
                <c:pt idx="5">
                  <c:v>67.099999999999994</c:v>
                </c:pt>
              </c:numCache>
            </c:numRef>
          </c:val>
          <c:smooth val="0"/>
          <c:extLst>
            <c:ext xmlns:c16="http://schemas.microsoft.com/office/drawing/2014/chart" uri="{C3380CC4-5D6E-409C-BE32-E72D297353CC}">
              <c16:uniqueId val="{00000005-0808-431A-AB95-85BC64EB76D0}"/>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実験１!$I$2</c:f>
              <c:strCache>
                <c:ptCount val="1"/>
                <c:pt idx="0">
                  <c:v>Ia1</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実験１!$I$30:$I$35</c:f>
              <c:numCache>
                <c:formatCode>0.00</c:formatCode>
                <c:ptCount val="6"/>
                <c:pt idx="0">
                  <c:v>10.1</c:v>
                </c:pt>
                <c:pt idx="1">
                  <c:v>9.99</c:v>
                </c:pt>
                <c:pt idx="2">
                  <c:v>9.9</c:v>
                </c:pt>
                <c:pt idx="3">
                  <c:v>9.6999999999999993</c:v>
                </c:pt>
                <c:pt idx="4">
                  <c:v>9.58</c:v>
                </c:pt>
                <c:pt idx="5">
                  <c:v>9.42</c:v>
                </c:pt>
              </c:numCache>
            </c:numRef>
          </c:val>
          <c:smooth val="0"/>
          <c:extLst>
            <c:ext xmlns:c16="http://schemas.microsoft.com/office/drawing/2014/chart" uri="{C3380CC4-5D6E-409C-BE32-E72D297353CC}">
              <c16:uniqueId val="{00000000-9B3C-4BB3-86E1-91734CD8641E}"/>
            </c:ext>
          </c:extLst>
        </c:ser>
        <c:ser>
          <c:idx val="1"/>
          <c:order val="1"/>
          <c:tx>
            <c:strRef>
              <c:f>実験１!$J$2</c:f>
              <c:strCache>
                <c:ptCount val="1"/>
                <c:pt idx="0">
                  <c:v>In1</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実験１!$J$30:$J$35</c:f>
              <c:numCache>
                <c:formatCode>0.00</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1-9B3C-4BB3-86E1-91734CD8641E}"/>
            </c:ext>
          </c:extLst>
        </c:ser>
        <c:ser>
          <c:idx val="2"/>
          <c:order val="2"/>
          <c:tx>
            <c:strRef>
              <c:f>実験１!$K$2</c:f>
              <c:strCache>
                <c:ptCount val="1"/>
                <c:pt idx="0">
                  <c:v>Ib1</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実験１!$K$30:$K$35</c:f>
              <c:numCache>
                <c:formatCode>0.00</c:formatCode>
                <c:ptCount val="6"/>
                <c:pt idx="0">
                  <c:v>10.199999999999999</c:v>
                </c:pt>
                <c:pt idx="1">
                  <c:v>10.039999999999999</c:v>
                </c:pt>
                <c:pt idx="2">
                  <c:v>9.9700000000000006</c:v>
                </c:pt>
                <c:pt idx="3">
                  <c:v>9.8000000000000007</c:v>
                </c:pt>
                <c:pt idx="4">
                  <c:v>9.6199999999999992</c:v>
                </c:pt>
                <c:pt idx="5">
                  <c:v>9.57</c:v>
                </c:pt>
              </c:numCache>
            </c:numRef>
          </c:val>
          <c:smooth val="0"/>
          <c:extLst>
            <c:ext xmlns:c16="http://schemas.microsoft.com/office/drawing/2014/chart" uri="{C3380CC4-5D6E-409C-BE32-E72D297353CC}">
              <c16:uniqueId val="{00000002-9B3C-4BB3-86E1-91734CD8641E}"/>
            </c:ext>
          </c:extLst>
        </c:ser>
        <c:ser>
          <c:idx val="3"/>
          <c:order val="3"/>
          <c:tx>
            <c:strRef>
              <c:f>実験１!$L$2</c:f>
              <c:strCache>
                <c:ptCount val="1"/>
                <c:pt idx="0">
                  <c:v>Ia2</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実験１!$L$30:$L$35</c:f>
              <c:numCache>
                <c:formatCode>0.00</c:formatCode>
                <c:ptCount val="6"/>
                <c:pt idx="0">
                  <c:v>6.59</c:v>
                </c:pt>
                <c:pt idx="1">
                  <c:v>6.38</c:v>
                </c:pt>
                <c:pt idx="2">
                  <c:v>6.22</c:v>
                </c:pt>
                <c:pt idx="3">
                  <c:v>6.01</c:v>
                </c:pt>
                <c:pt idx="4">
                  <c:v>5.75</c:v>
                </c:pt>
                <c:pt idx="5">
                  <c:v>5.55</c:v>
                </c:pt>
              </c:numCache>
            </c:numRef>
          </c:val>
          <c:smooth val="0"/>
          <c:extLst>
            <c:ext xmlns:c16="http://schemas.microsoft.com/office/drawing/2014/chart" uri="{C3380CC4-5D6E-409C-BE32-E72D297353CC}">
              <c16:uniqueId val="{00000003-9B3C-4BB3-86E1-91734CD8641E}"/>
            </c:ext>
          </c:extLst>
        </c:ser>
        <c:ser>
          <c:idx val="4"/>
          <c:order val="4"/>
          <c:tx>
            <c:strRef>
              <c:f>実験１!$M$2</c:f>
              <c:strCache>
                <c:ptCount val="1"/>
                <c:pt idx="0">
                  <c:v>In2</c:v>
                </c:pt>
              </c:strCache>
            </c:strRef>
          </c:tx>
          <c:spPr>
            <a:ln w="19050" cap="rnd">
              <a:solidFill>
                <a:schemeClr val="accent5"/>
              </a:solidFill>
              <a:round/>
            </a:ln>
            <a:effectLst/>
          </c:spPr>
          <c:marker>
            <c:symbol val="circle"/>
            <c:size val="5"/>
            <c:spPr>
              <a:solidFill>
                <a:schemeClr val="accent5"/>
              </a:solidFill>
              <a:ln w="9525">
                <a:solidFill>
                  <a:schemeClr val="accent5"/>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実験１!$M$30:$M$35</c:f>
              <c:numCache>
                <c:formatCode>0.00</c:formatCode>
                <c:ptCount val="6"/>
                <c:pt idx="0">
                  <c:v>0</c:v>
                </c:pt>
                <c:pt idx="1">
                  <c:v>0</c:v>
                </c:pt>
                <c:pt idx="2">
                  <c:v>0</c:v>
                </c:pt>
                <c:pt idx="3">
                  <c:v>0</c:v>
                </c:pt>
                <c:pt idx="4">
                  <c:v>0</c:v>
                </c:pt>
                <c:pt idx="5">
                  <c:v>0</c:v>
                </c:pt>
              </c:numCache>
            </c:numRef>
          </c:val>
          <c:smooth val="0"/>
          <c:extLst>
            <c:ext xmlns:c16="http://schemas.microsoft.com/office/drawing/2014/chart" uri="{C3380CC4-5D6E-409C-BE32-E72D297353CC}">
              <c16:uniqueId val="{00000004-9B3C-4BB3-86E1-91734CD8641E}"/>
            </c:ext>
          </c:extLst>
        </c:ser>
        <c:ser>
          <c:idx val="5"/>
          <c:order val="5"/>
          <c:tx>
            <c:strRef>
              <c:f>実験１!$N$2</c:f>
              <c:strCache>
                <c:ptCount val="1"/>
                <c:pt idx="0">
                  <c:v>Ib2</c:v>
                </c:pt>
              </c:strCache>
            </c:strRef>
          </c:tx>
          <c:spPr>
            <a:ln w="19050" cap="rnd">
              <a:solidFill>
                <a:schemeClr val="accent6"/>
              </a:solidFill>
              <a:round/>
            </a:ln>
            <a:effectLst/>
          </c:spPr>
          <c:marker>
            <c:symbol val="circle"/>
            <c:size val="5"/>
            <c:spPr>
              <a:solidFill>
                <a:schemeClr val="accent6"/>
              </a:solidFill>
              <a:ln w="9525">
                <a:solidFill>
                  <a:schemeClr val="accent6"/>
                </a:solidFill>
              </a:ln>
              <a:effectLst/>
            </c:spPr>
          </c:marker>
          <c:cat>
            <c:numRef>
              <c:f>実験１!$B$30:$B$35</c:f>
              <c:numCache>
                <c:formatCode>0.00</c:formatCode>
                <c:ptCount val="6"/>
                <c:pt idx="0">
                  <c:v>1</c:v>
                </c:pt>
                <c:pt idx="1">
                  <c:v>0.95</c:v>
                </c:pt>
                <c:pt idx="2">
                  <c:v>0.89999999999999991</c:v>
                </c:pt>
                <c:pt idx="3">
                  <c:v>0.84999999999999987</c:v>
                </c:pt>
                <c:pt idx="4">
                  <c:v>0.79999999999999982</c:v>
                </c:pt>
                <c:pt idx="5">
                  <c:v>0.74999999999999978</c:v>
                </c:pt>
              </c:numCache>
            </c:numRef>
          </c:cat>
          <c:val>
            <c:numRef>
              <c:f>実験１!$N$30:$N$35</c:f>
              <c:numCache>
                <c:formatCode>0.00</c:formatCode>
                <c:ptCount val="6"/>
                <c:pt idx="0">
                  <c:v>6.5</c:v>
                </c:pt>
                <c:pt idx="1">
                  <c:v>6.29</c:v>
                </c:pt>
                <c:pt idx="2">
                  <c:v>6.12</c:v>
                </c:pt>
                <c:pt idx="3">
                  <c:v>5.92</c:v>
                </c:pt>
                <c:pt idx="4">
                  <c:v>5.68</c:v>
                </c:pt>
                <c:pt idx="5">
                  <c:v>5.48</c:v>
                </c:pt>
              </c:numCache>
            </c:numRef>
          </c:val>
          <c:smooth val="0"/>
          <c:extLst>
            <c:ext xmlns:c16="http://schemas.microsoft.com/office/drawing/2014/chart" uri="{C3380CC4-5D6E-409C-BE32-E72D297353CC}">
              <c16:uniqueId val="{00000005-9B3C-4BB3-86E1-91734CD8641E}"/>
            </c:ext>
          </c:extLst>
        </c:ser>
        <c:dLbls>
          <c:showLegendKey val="0"/>
          <c:showVal val="0"/>
          <c:showCatName val="0"/>
          <c:showSerName val="0"/>
          <c:showPercent val="0"/>
          <c:showBubbleSize val="0"/>
        </c:dLbls>
        <c:marker val="1"/>
        <c:smooth val="0"/>
        <c:axId val="1957613440"/>
        <c:axId val="1957612480"/>
      </c:lineChart>
      <c:catAx>
        <c:axId val="195761344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2480"/>
        <c:crosses val="autoZero"/>
        <c:auto val="1"/>
        <c:lblAlgn val="ctr"/>
        <c:lblOffset val="100"/>
        <c:noMultiLvlLbl val="0"/>
      </c:catAx>
      <c:valAx>
        <c:axId val="1957612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9576134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800" dirty="0"/>
              <a:t>鉄損（</a:t>
            </a:r>
            <a:r>
              <a:rPr lang="en-US" altLang="ja-JP" sz="2800" dirty="0"/>
              <a:t>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580173095793482"/>
          <c:y val="0.1900763119496682"/>
          <c:w val="0.83656100662813304"/>
          <c:h val="0.62778550756044005"/>
        </c:manualLayout>
      </c:layout>
      <c:scatterChart>
        <c:scatterStyle val="lineMarker"/>
        <c:varyColors val="0"/>
        <c:ser>
          <c:idx val="0"/>
          <c:order val="0"/>
          <c:tx>
            <c:strRef>
              <c:f>'実験1.3無負荷試験'!$E$2</c:f>
              <c:strCache>
                <c:ptCount val="1"/>
                <c:pt idx="0">
                  <c:v>鉄損（W)</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'実験1.3無負荷試験'!$B$3:$B$16</c:f>
              <c:numCache>
                <c:formatCode>General</c:formatCode>
                <c:ptCount val="14"/>
                <c:pt idx="0">
                  <c:v>0</c:v>
                </c:pt>
                <c:pt idx="1">
                  <c:v>10</c:v>
                </c:pt>
                <c:pt idx="2">
                  <c:v>20</c:v>
                </c:pt>
                <c:pt idx="3">
                  <c:v>30</c:v>
                </c:pt>
                <c:pt idx="4">
                  <c:v>40</c:v>
                </c:pt>
                <c:pt idx="5">
                  <c:v>50</c:v>
                </c:pt>
                <c:pt idx="6">
                  <c:v>60</c:v>
                </c:pt>
                <c:pt idx="7">
                  <c:v>70</c:v>
                </c:pt>
                <c:pt idx="8">
                  <c:v>80</c:v>
                </c:pt>
                <c:pt idx="9">
                  <c:v>90</c:v>
                </c:pt>
                <c:pt idx="10">
                  <c:v>100</c:v>
                </c:pt>
                <c:pt idx="11">
                  <c:v>110</c:v>
                </c:pt>
                <c:pt idx="12">
                  <c:v>120</c:v>
                </c:pt>
                <c:pt idx="13">
                  <c:v>125</c:v>
                </c:pt>
              </c:numCache>
            </c:numRef>
          </c:xVal>
          <c:yVal>
            <c:numRef>
              <c:f>'実験1.3無負荷試験'!$E$3:$E$16</c:f>
              <c:numCache>
                <c:formatCode>General</c:formatCode>
                <c:ptCount val="14"/>
                <c:pt idx="0">
                  <c:v>0</c:v>
                </c:pt>
                <c:pt idx="1">
                  <c:v>0.1</c:v>
                </c:pt>
                <c:pt idx="2">
                  <c:v>0.30000000000000004</c:v>
                </c:pt>
                <c:pt idx="3">
                  <c:v>0.62000000000000011</c:v>
                </c:pt>
                <c:pt idx="4">
                  <c:v>1</c:v>
                </c:pt>
                <c:pt idx="5">
                  <c:v>1.58</c:v>
                </c:pt>
                <c:pt idx="6">
                  <c:v>2.16</c:v>
                </c:pt>
                <c:pt idx="7">
                  <c:v>2.9000000000000004</c:v>
                </c:pt>
                <c:pt idx="8">
                  <c:v>3.7600000000000002</c:v>
                </c:pt>
                <c:pt idx="9">
                  <c:v>4.74</c:v>
                </c:pt>
                <c:pt idx="10">
                  <c:v>5.78</c:v>
                </c:pt>
                <c:pt idx="11">
                  <c:v>6.98</c:v>
                </c:pt>
                <c:pt idx="12">
                  <c:v>8.4</c:v>
                </c:pt>
                <c:pt idx="13">
                  <c:v>9.06</c:v>
                </c:pt>
              </c:numCache>
            </c:numRef>
          </c:yVal>
          <c:smooth val="0"/>
          <c:extLst>
            <c:ext xmlns:c16="http://schemas.microsoft.com/office/drawing/2014/chart" uri="{C3380CC4-5D6E-409C-BE32-E72D297353CC}">
              <c16:uniqueId val="{00000000-D300-4EFE-A7EB-A7F170B02063}"/>
            </c:ext>
          </c:extLst>
        </c:ser>
        <c:dLbls>
          <c:showLegendKey val="0"/>
          <c:showVal val="0"/>
          <c:showCatName val="0"/>
          <c:showSerName val="0"/>
          <c:showPercent val="0"/>
          <c:showBubbleSize val="0"/>
        </c:dLbls>
        <c:axId val="1777358031"/>
        <c:axId val="1777357071"/>
      </c:scatterChart>
      <c:valAx>
        <c:axId val="1777358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a:t>一次電圧</a:t>
                </a:r>
                <a:r>
                  <a:rPr lang="en-US" altLang="ja-JP" sz="2800" dirty="0"/>
                  <a:t>V</a:t>
                </a:r>
                <a:r>
                  <a:rPr lang="en-US" altLang="ja-JP" sz="2800" baseline="-25000" dirty="0"/>
                  <a:t>01</a:t>
                </a:r>
                <a:endParaRPr lang="ja-JP" altLang="en-US" sz="28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77357071"/>
        <c:crosses val="autoZero"/>
        <c:crossBetween val="midCat"/>
      </c:valAx>
      <c:valAx>
        <c:axId val="1777357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a:t>鉄損</a:t>
                </a:r>
                <a:r>
                  <a:rPr lang="en-US" altLang="ja-JP" sz="2800" dirty="0"/>
                  <a:t>[W]</a:t>
                </a:r>
                <a:endParaRPr lang="ja-JP" altLang="en-US" sz="28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773580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2800" dirty="0"/>
              <a:t>励磁電流</a:t>
            </a:r>
            <a:endParaRPr lang="zh-TW" altLang="en-US" sz="28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'実験1.3無負荷試験'!$C$2</c:f>
              <c:strCache>
                <c:ptCount val="1"/>
                <c:pt idx="0">
                  <c:v>一次電流（mA）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'実験1.3無負荷試験'!$B$3:$B$16</c:f>
              <c:numCache>
                <c:formatCode>General</c:formatCode>
                <c:ptCount val="14"/>
                <c:pt idx="0">
                  <c:v>0</c:v>
                </c:pt>
                <c:pt idx="1">
                  <c:v>10</c:v>
                </c:pt>
                <c:pt idx="2">
                  <c:v>20</c:v>
                </c:pt>
                <c:pt idx="3">
                  <c:v>30</c:v>
                </c:pt>
                <c:pt idx="4">
                  <c:v>40</c:v>
                </c:pt>
                <c:pt idx="5">
                  <c:v>50</c:v>
                </c:pt>
                <c:pt idx="6">
                  <c:v>60</c:v>
                </c:pt>
                <c:pt idx="7">
                  <c:v>70</c:v>
                </c:pt>
                <c:pt idx="8">
                  <c:v>80</c:v>
                </c:pt>
                <c:pt idx="9">
                  <c:v>90</c:v>
                </c:pt>
                <c:pt idx="10">
                  <c:v>100</c:v>
                </c:pt>
                <c:pt idx="11">
                  <c:v>110</c:v>
                </c:pt>
                <c:pt idx="12">
                  <c:v>120</c:v>
                </c:pt>
                <c:pt idx="13">
                  <c:v>125</c:v>
                </c:pt>
              </c:numCache>
            </c:numRef>
          </c:xVal>
          <c:yVal>
            <c:numRef>
              <c:f>'実験1.3無負荷試験'!$C$3:$C$16</c:f>
              <c:numCache>
                <c:formatCode>General</c:formatCode>
                <c:ptCount val="14"/>
                <c:pt idx="0">
                  <c:v>0</c:v>
                </c:pt>
                <c:pt idx="1">
                  <c:v>16</c:v>
                </c:pt>
                <c:pt idx="2">
                  <c:v>26</c:v>
                </c:pt>
                <c:pt idx="3">
                  <c:v>34</c:v>
                </c:pt>
                <c:pt idx="4">
                  <c:v>41</c:v>
                </c:pt>
                <c:pt idx="5">
                  <c:v>47</c:v>
                </c:pt>
                <c:pt idx="6">
                  <c:v>54</c:v>
                </c:pt>
                <c:pt idx="7">
                  <c:v>61</c:v>
                </c:pt>
                <c:pt idx="8">
                  <c:v>68</c:v>
                </c:pt>
                <c:pt idx="9">
                  <c:v>77</c:v>
                </c:pt>
                <c:pt idx="10">
                  <c:v>88</c:v>
                </c:pt>
                <c:pt idx="11">
                  <c:v>104</c:v>
                </c:pt>
                <c:pt idx="12">
                  <c:v>132</c:v>
                </c:pt>
                <c:pt idx="13">
                  <c:v>154</c:v>
                </c:pt>
              </c:numCache>
            </c:numRef>
          </c:yVal>
          <c:smooth val="0"/>
          <c:extLst>
            <c:ext xmlns:c16="http://schemas.microsoft.com/office/drawing/2014/chart" uri="{C3380CC4-5D6E-409C-BE32-E72D297353CC}">
              <c16:uniqueId val="{00000000-1D48-45D3-97C6-795D1C4FF7E2}"/>
            </c:ext>
          </c:extLst>
        </c:ser>
        <c:dLbls>
          <c:showLegendKey val="0"/>
          <c:showVal val="0"/>
          <c:showCatName val="0"/>
          <c:showSerName val="0"/>
          <c:showPercent val="0"/>
          <c:showBubbleSize val="0"/>
        </c:dLbls>
        <c:axId val="1777358031"/>
        <c:axId val="1777357071"/>
      </c:scatterChart>
      <c:valAx>
        <c:axId val="1777358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800" dirty="0"/>
                  <a:t>一次電圧</a:t>
                </a:r>
                <a:r>
                  <a:rPr lang="en-US" altLang="ja-JP" sz="2800" b="0" i="0" u="none" strike="noStrike" kern="1200" baseline="0" dirty="0">
                    <a:solidFill>
                      <a:prstClr val="black">
                        <a:lumMod val="65000"/>
                        <a:lumOff val="35000"/>
                      </a:prstClr>
                    </a:solidFill>
                  </a:rPr>
                  <a:t>V</a:t>
                </a:r>
                <a:r>
                  <a:rPr lang="en-US" altLang="ja-JP" sz="2800" b="0" i="0" u="none" strike="noStrike" kern="1200" baseline="-25000" dirty="0">
                    <a:solidFill>
                      <a:prstClr val="black">
                        <a:lumMod val="65000"/>
                        <a:lumOff val="35000"/>
                      </a:prstClr>
                    </a:solidFill>
                  </a:rPr>
                  <a:t>01</a:t>
                </a:r>
                <a:endParaRPr lang="ja-JP" altLang="en-US" sz="28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77357071"/>
        <c:crosses val="autoZero"/>
        <c:crossBetween val="midCat"/>
      </c:valAx>
      <c:valAx>
        <c:axId val="1777357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r>
                  <a:rPr lang="ja-JP" altLang="en-US" sz="2800" b="0" i="0" u="none" strike="noStrike" kern="1200" baseline="0" dirty="0">
                    <a:solidFill>
                      <a:prstClr val="black">
                        <a:lumMod val="65000"/>
                        <a:lumOff val="35000"/>
                      </a:prstClr>
                    </a:solidFill>
                  </a:rPr>
                  <a:t>励磁電流</a:t>
                </a:r>
                <a:r>
                  <a:rPr lang="en-US" altLang="ja-JP" sz="2800" b="0" i="0" u="none" strike="noStrike" kern="1200" baseline="0" dirty="0">
                    <a:solidFill>
                      <a:prstClr val="black">
                        <a:lumMod val="65000"/>
                        <a:lumOff val="35000"/>
                      </a:prstClr>
                    </a:solidFill>
                  </a:rPr>
                  <a:t>[</a:t>
                </a:r>
                <a:r>
                  <a:rPr lang="ja-JP" altLang="en-US" sz="2800" b="0" i="0" u="none" strike="noStrike" kern="1200" baseline="0" dirty="0">
                    <a:solidFill>
                      <a:prstClr val="black">
                        <a:lumMod val="65000"/>
                        <a:lumOff val="35000"/>
                      </a:prstClr>
                    </a:solidFill>
                  </a:rPr>
                  <a:t>ｍ</a:t>
                </a:r>
                <a:r>
                  <a:rPr lang="en-US" altLang="ja-JP" sz="2800" b="0" i="0" u="none" strike="noStrike" kern="1200" baseline="0" dirty="0">
                    <a:solidFill>
                      <a:prstClr val="black">
                        <a:lumMod val="65000"/>
                        <a:lumOff val="35000"/>
                      </a:prstClr>
                    </a:solidFill>
                  </a:rPr>
                  <a:t>A]</a:t>
                </a:r>
                <a:endParaRPr lang="ja-JP" altLang="en-US" sz="2800" b="0"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773580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TW" altLang="en-US" sz="2000" dirty="0">
                <a:latin typeface="+mn-lt"/>
              </a:rPr>
              <a:t>無負荷力率</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'実験1.3無負荷試験'!$F$2</c:f>
              <c:strCache>
                <c:ptCount val="1"/>
                <c:pt idx="0">
                  <c:v>無負荷力率（％）</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'実験1.3無負荷試験'!$B$3:$B$16</c:f>
              <c:numCache>
                <c:formatCode>General</c:formatCode>
                <c:ptCount val="14"/>
                <c:pt idx="0">
                  <c:v>0</c:v>
                </c:pt>
                <c:pt idx="1">
                  <c:v>10</c:v>
                </c:pt>
                <c:pt idx="2">
                  <c:v>20</c:v>
                </c:pt>
                <c:pt idx="3">
                  <c:v>30</c:v>
                </c:pt>
                <c:pt idx="4">
                  <c:v>40</c:v>
                </c:pt>
                <c:pt idx="5">
                  <c:v>50</c:v>
                </c:pt>
                <c:pt idx="6">
                  <c:v>60</c:v>
                </c:pt>
                <c:pt idx="7">
                  <c:v>70</c:v>
                </c:pt>
                <c:pt idx="8">
                  <c:v>80</c:v>
                </c:pt>
                <c:pt idx="9">
                  <c:v>90</c:v>
                </c:pt>
                <c:pt idx="10">
                  <c:v>100</c:v>
                </c:pt>
                <c:pt idx="11">
                  <c:v>110</c:v>
                </c:pt>
                <c:pt idx="12">
                  <c:v>120</c:v>
                </c:pt>
                <c:pt idx="13">
                  <c:v>125</c:v>
                </c:pt>
              </c:numCache>
            </c:numRef>
          </c:xVal>
          <c:yVal>
            <c:numRef>
              <c:f>'実験1.3無負荷試験'!$F$3:$F$16</c:f>
              <c:numCache>
                <c:formatCode>General</c:formatCode>
                <c:ptCount val="14"/>
                <c:pt idx="0">
                  <c:v>0</c:v>
                </c:pt>
                <c:pt idx="1">
                  <c:v>62.5</c:v>
                </c:pt>
                <c:pt idx="2">
                  <c:v>57.692307692307701</c:v>
                </c:pt>
                <c:pt idx="3">
                  <c:v>60.7843137254902</c:v>
                </c:pt>
                <c:pt idx="4">
                  <c:v>60.975609756097562</c:v>
                </c:pt>
                <c:pt idx="5">
                  <c:v>67.234042553191486</c:v>
                </c:pt>
                <c:pt idx="6">
                  <c:v>66.666666666666657</c:v>
                </c:pt>
                <c:pt idx="7">
                  <c:v>67.915690866510531</c:v>
                </c:pt>
                <c:pt idx="8">
                  <c:v>69.117647058823522</c:v>
                </c:pt>
                <c:pt idx="9">
                  <c:v>68.398268398268399</c:v>
                </c:pt>
                <c:pt idx="10">
                  <c:v>65.681818181818173</c:v>
                </c:pt>
                <c:pt idx="11">
                  <c:v>61.01398601398602</c:v>
                </c:pt>
                <c:pt idx="12">
                  <c:v>53.030303030303031</c:v>
                </c:pt>
                <c:pt idx="13">
                  <c:v>47.064935064935064</c:v>
                </c:pt>
              </c:numCache>
            </c:numRef>
          </c:yVal>
          <c:smooth val="0"/>
          <c:extLst>
            <c:ext xmlns:c16="http://schemas.microsoft.com/office/drawing/2014/chart" uri="{C3380CC4-5D6E-409C-BE32-E72D297353CC}">
              <c16:uniqueId val="{00000000-18C2-4AA9-880B-D766A5158A65}"/>
            </c:ext>
          </c:extLst>
        </c:ser>
        <c:dLbls>
          <c:showLegendKey val="0"/>
          <c:showVal val="0"/>
          <c:showCatName val="0"/>
          <c:showSerName val="0"/>
          <c:showPercent val="0"/>
          <c:showBubbleSize val="0"/>
        </c:dLbls>
        <c:axId val="1777358031"/>
        <c:axId val="1777357071"/>
      </c:scatterChart>
      <c:valAx>
        <c:axId val="1777358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一次電圧</a:t>
                </a:r>
                <a:r>
                  <a:rPr lang="en-US" altLang="ja-JP" sz="2000" b="0" i="0" u="none" strike="noStrike" kern="1200" baseline="0" dirty="0">
                    <a:solidFill>
                      <a:prstClr val="black">
                        <a:lumMod val="65000"/>
                        <a:lumOff val="35000"/>
                      </a:prstClr>
                    </a:solidFill>
                  </a:rPr>
                  <a:t>V</a:t>
                </a:r>
                <a:r>
                  <a:rPr lang="en-US" altLang="ja-JP" sz="2000" b="0" i="0" u="none" strike="noStrike" kern="1200" baseline="-25000" dirty="0">
                    <a:solidFill>
                      <a:prstClr val="black">
                        <a:lumMod val="65000"/>
                        <a:lumOff val="35000"/>
                      </a:prstClr>
                    </a:solidFill>
                  </a:rPr>
                  <a:t>01</a:t>
                </a:r>
                <a:endParaRPr lang="ja-JP" altLang="en-US" sz="2000"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77357071"/>
        <c:crosses val="autoZero"/>
        <c:crossBetween val="midCat"/>
      </c:valAx>
      <c:valAx>
        <c:axId val="17773570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2000" dirty="0"/>
                  <a:t>無負荷力率（</a:t>
                </a:r>
                <a:r>
                  <a:rPr lang="en-US" altLang="ja-JP" sz="2000" dirty="0"/>
                  <a:t>%</a:t>
                </a:r>
                <a:r>
                  <a:rPr lang="ja-JP" altLang="en-US" sz="2000" dirty="0"/>
                  <a:t>）</a:t>
                </a:r>
              </a:p>
            </c:rich>
          </c:tx>
          <c:layout>
            <c:manualLayout>
              <c:xMode val="edge"/>
              <c:yMode val="edge"/>
              <c:x val="1.8056946612981951E-2"/>
              <c:y val="0.1940579594605196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773580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'実験1.4短絡試験'!$E$2</c:f>
              <c:strCache>
                <c:ptCount val="1"/>
                <c:pt idx="0">
                  <c:v>銅損（W)</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'実験1.4短絡試験'!$B$3:$B$13</c:f>
              <c:numCache>
                <c:formatCode>General</c:formatCode>
                <c:ptCount val="11"/>
                <c:pt idx="0">
                  <c:v>0.5</c:v>
                </c:pt>
                <c:pt idx="1">
                  <c:v>0.9</c:v>
                </c:pt>
                <c:pt idx="2">
                  <c:v>1.2</c:v>
                </c:pt>
                <c:pt idx="3">
                  <c:v>1.5</c:v>
                </c:pt>
                <c:pt idx="4">
                  <c:v>1.8</c:v>
                </c:pt>
                <c:pt idx="5">
                  <c:v>2.1</c:v>
                </c:pt>
                <c:pt idx="6">
                  <c:v>2.4</c:v>
                </c:pt>
                <c:pt idx="7">
                  <c:v>2.7</c:v>
                </c:pt>
                <c:pt idx="8">
                  <c:v>3</c:v>
                </c:pt>
                <c:pt idx="9">
                  <c:v>3.3</c:v>
                </c:pt>
                <c:pt idx="10">
                  <c:v>3.6</c:v>
                </c:pt>
              </c:numCache>
            </c:numRef>
          </c:xVal>
          <c:yVal>
            <c:numRef>
              <c:f>'実験1.4短絡試験'!$E$3:$E$13</c:f>
              <c:numCache>
                <c:formatCode>General</c:formatCode>
                <c:ptCount val="11"/>
                <c:pt idx="0">
                  <c:v>0.5</c:v>
                </c:pt>
                <c:pt idx="1">
                  <c:v>3</c:v>
                </c:pt>
                <c:pt idx="2">
                  <c:v>6</c:v>
                </c:pt>
                <c:pt idx="3">
                  <c:v>10</c:v>
                </c:pt>
                <c:pt idx="4">
                  <c:v>15</c:v>
                </c:pt>
                <c:pt idx="5">
                  <c:v>20</c:v>
                </c:pt>
                <c:pt idx="6">
                  <c:v>26.1</c:v>
                </c:pt>
                <c:pt idx="7">
                  <c:v>33.5</c:v>
                </c:pt>
                <c:pt idx="8">
                  <c:v>40</c:v>
                </c:pt>
                <c:pt idx="9">
                  <c:v>48</c:v>
                </c:pt>
                <c:pt idx="10">
                  <c:v>56</c:v>
                </c:pt>
              </c:numCache>
            </c:numRef>
          </c:yVal>
          <c:smooth val="0"/>
          <c:extLst>
            <c:ext xmlns:c16="http://schemas.microsoft.com/office/drawing/2014/chart" uri="{C3380CC4-5D6E-409C-BE32-E72D297353CC}">
              <c16:uniqueId val="{00000000-28CD-42DC-9A18-1B904A4E2889}"/>
            </c:ext>
          </c:extLst>
        </c:ser>
        <c:dLbls>
          <c:showLegendKey val="0"/>
          <c:showVal val="0"/>
          <c:showCatName val="0"/>
          <c:showSerName val="0"/>
          <c:showPercent val="0"/>
          <c:showBubbleSize val="0"/>
        </c:dLbls>
        <c:axId val="1738338095"/>
        <c:axId val="1738337135"/>
      </c:scatterChart>
      <c:valAx>
        <c:axId val="17383380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r>
                  <a:rPr lang="ja-JP"/>
                  <a:t>２次側短絡電流</a:t>
                </a:r>
                <a:r>
                  <a:rPr lang="en-US"/>
                  <a:t>Is2[A]</a:t>
                </a:r>
                <a:endParaRPr lang="ja-JP"/>
              </a:p>
            </c:rich>
          </c:tx>
          <c:overlay val="0"/>
          <c:spPr>
            <a:noFill/>
            <a:ln>
              <a:noFill/>
            </a:ln>
            <a:effectLst/>
          </c:spPr>
          <c:txPr>
            <a:bodyPr rot="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crossAx val="1738337135"/>
        <c:crosses val="autoZero"/>
        <c:crossBetween val="midCat"/>
      </c:valAx>
      <c:valAx>
        <c:axId val="1738337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r>
                  <a:rPr lang="ja-JP" dirty="0"/>
                  <a:t>銅損</a:t>
                </a:r>
                <a:r>
                  <a:rPr lang="en-US" dirty="0"/>
                  <a:t>Pc</a:t>
                </a:r>
                <a:endParaRPr lang="ja-JP" dirty="0"/>
              </a:p>
            </c:rich>
          </c:tx>
          <c:overlay val="0"/>
          <c:spPr>
            <a:noFill/>
            <a:ln>
              <a:noFill/>
            </a:ln>
            <a:effectLst/>
          </c:spPr>
          <c:txPr>
            <a:bodyPr rot="-54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crossAx val="17383380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10" baseline="0"/>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'実験1.4短絡試験'!$D$2</c:f>
              <c:strCache>
                <c:ptCount val="1"/>
                <c:pt idx="0">
                  <c:v>一次電流(A)</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'実験1.4短絡試験'!$B$3:$B$13</c:f>
              <c:numCache>
                <c:formatCode>General</c:formatCode>
                <c:ptCount val="11"/>
                <c:pt idx="0">
                  <c:v>0.5</c:v>
                </c:pt>
                <c:pt idx="1">
                  <c:v>0.9</c:v>
                </c:pt>
                <c:pt idx="2">
                  <c:v>1.2</c:v>
                </c:pt>
                <c:pt idx="3">
                  <c:v>1.5</c:v>
                </c:pt>
                <c:pt idx="4">
                  <c:v>1.8</c:v>
                </c:pt>
                <c:pt idx="5">
                  <c:v>2.1</c:v>
                </c:pt>
                <c:pt idx="6">
                  <c:v>2.4</c:v>
                </c:pt>
                <c:pt idx="7">
                  <c:v>2.7</c:v>
                </c:pt>
                <c:pt idx="8">
                  <c:v>3</c:v>
                </c:pt>
                <c:pt idx="9">
                  <c:v>3.3</c:v>
                </c:pt>
                <c:pt idx="10">
                  <c:v>3.6</c:v>
                </c:pt>
              </c:numCache>
            </c:numRef>
          </c:xVal>
          <c:yVal>
            <c:numRef>
              <c:f>'実験1.4短絡試験'!$D$3:$D$13</c:f>
              <c:numCache>
                <c:formatCode>General</c:formatCode>
                <c:ptCount val="11"/>
                <c:pt idx="0">
                  <c:v>0.48</c:v>
                </c:pt>
                <c:pt idx="1">
                  <c:v>0.85</c:v>
                </c:pt>
                <c:pt idx="2">
                  <c:v>1.18</c:v>
                </c:pt>
                <c:pt idx="3">
                  <c:v>1.5</c:v>
                </c:pt>
                <c:pt idx="4">
                  <c:v>1.82</c:v>
                </c:pt>
                <c:pt idx="5">
                  <c:v>2.1</c:v>
                </c:pt>
                <c:pt idx="6">
                  <c:v>2.39</c:v>
                </c:pt>
                <c:pt idx="7">
                  <c:v>2.7</c:v>
                </c:pt>
                <c:pt idx="8">
                  <c:v>2.98</c:v>
                </c:pt>
                <c:pt idx="9">
                  <c:v>3.26</c:v>
                </c:pt>
                <c:pt idx="10">
                  <c:v>3.56</c:v>
                </c:pt>
              </c:numCache>
            </c:numRef>
          </c:yVal>
          <c:smooth val="0"/>
          <c:extLst>
            <c:ext xmlns:c16="http://schemas.microsoft.com/office/drawing/2014/chart" uri="{C3380CC4-5D6E-409C-BE32-E72D297353CC}">
              <c16:uniqueId val="{00000000-2679-4F1F-9456-178F80B8B656}"/>
            </c:ext>
          </c:extLst>
        </c:ser>
        <c:dLbls>
          <c:showLegendKey val="0"/>
          <c:showVal val="0"/>
          <c:showCatName val="0"/>
          <c:showSerName val="0"/>
          <c:showPercent val="0"/>
          <c:showBubbleSize val="0"/>
        </c:dLbls>
        <c:axId val="1738338095"/>
        <c:axId val="1738337135"/>
      </c:scatterChart>
      <c:valAx>
        <c:axId val="17383380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2400" dirty="0"/>
                  <a:t>2</a:t>
                </a:r>
                <a:r>
                  <a:rPr lang="ja-JP" altLang="en-US" sz="2400" dirty="0"/>
                  <a:t>次側短絡電流</a:t>
                </a:r>
                <a:r>
                  <a:rPr lang="ja-JP" altLang="en-US" sz="2400" baseline="0" dirty="0"/>
                  <a:t>  </a:t>
                </a:r>
                <a:r>
                  <a:rPr lang="en-US" altLang="ja-JP" sz="2400" dirty="0"/>
                  <a:t>I</a:t>
                </a:r>
                <a:r>
                  <a:rPr lang="en-US" altLang="ja-JP" sz="2400" baseline="-25000" dirty="0"/>
                  <a:t>s2</a:t>
                </a:r>
                <a:r>
                  <a:rPr lang="en-US" altLang="ja-JP" sz="2400" baseline="0" dirty="0"/>
                  <a:t>(A)</a:t>
                </a:r>
                <a:endParaRPr lang="ja-JP" altLang="en-US" sz="2400" dirty="0"/>
              </a:p>
            </c:rich>
          </c:tx>
          <c:layout>
            <c:manualLayout>
              <c:xMode val="edge"/>
              <c:yMode val="edge"/>
              <c:x val="0.4257095878388501"/>
              <c:y val="0.9399874731567644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90" b="0" i="0" u="none" strike="noStrike" kern="1200" baseline="0">
                <a:solidFill>
                  <a:schemeClr val="tx1">
                    <a:lumMod val="65000"/>
                    <a:lumOff val="35000"/>
                  </a:schemeClr>
                </a:solidFill>
                <a:latin typeface="+mn-lt"/>
                <a:ea typeface="+mn-ea"/>
                <a:cs typeface="+mn-cs"/>
              </a:defRPr>
            </a:pPr>
            <a:endParaRPr lang="ja-JP"/>
          </a:p>
        </c:txPr>
        <c:crossAx val="1738337135"/>
        <c:crosses val="autoZero"/>
        <c:crossBetween val="midCat"/>
      </c:valAx>
      <c:valAx>
        <c:axId val="1738337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2400" dirty="0"/>
                  <a:t>1</a:t>
                </a:r>
                <a:r>
                  <a:rPr lang="ja-JP" altLang="en-US" sz="2400" dirty="0"/>
                  <a:t>次側短絡電流 </a:t>
                </a:r>
                <a:r>
                  <a:rPr lang="en-US" altLang="ja-JP" sz="2400" dirty="0"/>
                  <a:t>I</a:t>
                </a:r>
                <a:r>
                  <a:rPr lang="en-US" altLang="ja-JP" sz="2400" baseline="-25000" dirty="0"/>
                  <a:t>s1</a:t>
                </a:r>
                <a:r>
                  <a:rPr lang="en-US" altLang="ja-JP" sz="2400" b="0" i="0" u="none" strike="noStrike" kern="1200" baseline="0" dirty="0">
                    <a:solidFill>
                      <a:sysClr val="windowText" lastClr="000000">
                        <a:lumMod val="65000"/>
                        <a:lumOff val="35000"/>
                      </a:sysClr>
                    </a:solidFill>
                  </a:rPr>
                  <a:t>(A)</a:t>
                </a:r>
                <a:endParaRPr lang="ja-JP" altLang="en-US" sz="24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20" b="0" i="0" u="none" strike="noStrike" kern="1200" baseline="0">
                <a:solidFill>
                  <a:schemeClr val="tx1">
                    <a:lumMod val="65000"/>
                    <a:lumOff val="35000"/>
                  </a:schemeClr>
                </a:solidFill>
                <a:latin typeface="+mn-lt"/>
                <a:ea typeface="+mn-ea"/>
                <a:cs typeface="+mn-cs"/>
              </a:defRPr>
            </a:pPr>
            <a:endParaRPr lang="ja-JP"/>
          </a:p>
        </c:txPr>
        <c:crossAx val="17383380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'実験1.4短絡試験'!$C$2</c:f>
              <c:strCache>
                <c:ptCount val="1"/>
                <c:pt idx="0">
                  <c:v>一次電圧V（V)</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'実験1.4短絡試験'!$B$3:$B$13</c:f>
              <c:numCache>
                <c:formatCode>General</c:formatCode>
                <c:ptCount val="11"/>
                <c:pt idx="0">
                  <c:v>0.5</c:v>
                </c:pt>
                <c:pt idx="1">
                  <c:v>0.9</c:v>
                </c:pt>
                <c:pt idx="2">
                  <c:v>1.2</c:v>
                </c:pt>
                <c:pt idx="3">
                  <c:v>1.5</c:v>
                </c:pt>
                <c:pt idx="4">
                  <c:v>1.8</c:v>
                </c:pt>
                <c:pt idx="5">
                  <c:v>2.1</c:v>
                </c:pt>
                <c:pt idx="6">
                  <c:v>2.4</c:v>
                </c:pt>
                <c:pt idx="7">
                  <c:v>2.7</c:v>
                </c:pt>
                <c:pt idx="8">
                  <c:v>3</c:v>
                </c:pt>
                <c:pt idx="9">
                  <c:v>3.3</c:v>
                </c:pt>
                <c:pt idx="10">
                  <c:v>3.6</c:v>
                </c:pt>
              </c:numCache>
            </c:numRef>
          </c:xVal>
          <c:yVal>
            <c:numRef>
              <c:f>'実験1.4短絡試験'!$C$3:$C$13</c:f>
              <c:numCache>
                <c:formatCode>General</c:formatCode>
                <c:ptCount val="11"/>
                <c:pt idx="0">
                  <c:v>1.1000000000000001</c:v>
                </c:pt>
                <c:pt idx="1">
                  <c:v>3.9</c:v>
                </c:pt>
                <c:pt idx="2">
                  <c:v>5.4</c:v>
                </c:pt>
                <c:pt idx="3">
                  <c:v>6.6</c:v>
                </c:pt>
                <c:pt idx="4">
                  <c:v>8</c:v>
                </c:pt>
                <c:pt idx="5">
                  <c:v>9.6</c:v>
                </c:pt>
                <c:pt idx="6">
                  <c:v>10.9</c:v>
                </c:pt>
                <c:pt idx="7">
                  <c:v>12.4</c:v>
                </c:pt>
                <c:pt idx="8">
                  <c:v>13.5</c:v>
                </c:pt>
                <c:pt idx="9">
                  <c:v>14.75</c:v>
                </c:pt>
                <c:pt idx="10">
                  <c:v>15.8</c:v>
                </c:pt>
              </c:numCache>
            </c:numRef>
          </c:yVal>
          <c:smooth val="0"/>
          <c:extLst>
            <c:ext xmlns:c16="http://schemas.microsoft.com/office/drawing/2014/chart" uri="{C3380CC4-5D6E-409C-BE32-E72D297353CC}">
              <c16:uniqueId val="{00000000-91BD-46B8-ADEF-F306201324B1}"/>
            </c:ext>
          </c:extLst>
        </c:ser>
        <c:dLbls>
          <c:showLegendKey val="0"/>
          <c:showVal val="0"/>
          <c:showCatName val="0"/>
          <c:showSerName val="0"/>
          <c:showPercent val="0"/>
          <c:showBubbleSize val="0"/>
        </c:dLbls>
        <c:axId val="1738338095"/>
        <c:axId val="1738337135"/>
      </c:scatterChart>
      <c:valAx>
        <c:axId val="17383380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2400" b="0" i="0" u="none" strike="noStrike" kern="1200" baseline="0" dirty="0">
                    <a:solidFill>
                      <a:sysClr val="windowText" lastClr="000000">
                        <a:lumMod val="65000"/>
                        <a:lumOff val="35000"/>
                      </a:sysClr>
                    </a:solidFill>
                  </a:rPr>
                  <a:t>2</a:t>
                </a:r>
                <a:r>
                  <a:rPr lang="ja-JP" altLang="en-US" sz="2400" b="0" i="0" u="none" strike="noStrike" kern="1200" baseline="0" dirty="0">
                    <a:solidFill>
                      <a:sysClr val="windowText" lastClr="000000">
                        <a:lumMod val="65000"/>
                        <a:lumOff val="35000"/>
                      </a:sysClr>
                    </a:solidFill>
                  </a:rPr>
                  <a:t>次側短絡電流  </a:t>
                </a:r>
                <a:r>
                  <a:rPr lang="en-US" altLang="ja-JP" sz="2400" b="0" i="0" u="none" strike="noStrike" kern="1200" baseline="0" dirty="0">
                    <a:solidFill>
                      <a:sysClr val="windowText" lastClr="000000">
                        <a:lumMod val="65000"/>
                        <a:lumOff val="35000"/>
                      </a:sysClr>
                    </a:solidFill>
                  </a:rPr>
                  <a:t>I</a:t>
                </a:r>
                <a:r>
                  <a:rPr lang="en-US" altLang="ja-JP" sz="2400" b="0" i="0" u="none" strike="noStrike" kern="1200" baseline="-25000" dirty="0">
                    <a:solidFill>
                      <a:sysClr val="windowText" lastClr="000000">
                        <a:lumMod val="65000"/>
                        <a:lumOff val="35000"/>
                      </a:sysClr>
                    </a:solidFill>
                  </a:rPr>
                  <a:t>s2</a:t>
                </a:r>
                <a:r>
                  <a:rPr lang="en-US" altLang="ja-JP" sz="2400" b="0" i="0" u="none" strike="noStrike" kern="1200" baseline="0" dirty="0">
                    <a:solidFill>
                      <a:sysClr val="windowText" lastClr="000000">
                        <a:lumMod val="65000"/>
                        <a:lumOff val="35000"/>
                      </a:sysClr>
                    </a:solidFill>
                  </a:rPr>
                  <a:t>[A]</a:t>
                </a:r>
                <a:endParaRPr lang="ja-JP" altLang="en-US" sz="2400" b="0" i="0" u="none" strike="noStrike" kern="1200" baseline="0" dirty="0">
                  <a:solidFill>
                    <a:sysClr val="windowText" lastClr="000000">
                      <a:lumMod val="65000"/>
                      <a:lumOff val="35000"/>
                    </a:sys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10" b="0" i="0" u="none" strike="noStrike" kern="1200" baseline="0">
                <a:solidFill>
                  <a:schemeClr val="tx1">
                    <a:lumMod val="65000"/>
                    <a:lumOff val="35000"/>
                  </a:schemeClr>
                </a:solidFill>
                <a:latin typeface="+mn-lt"/>
                <a:ea typeface="+mn-ea"/>
                <a:cs typeface="+mn-cs"/>
              </a:defRPr>
            </a:pPr>
            <a:endParaRPr lang="ja-JP"/>
          </a:p>
        </c:txPr>
        <c:crossAx val="1738337135"/>
        <c:crosses val="autoZero"/>
        <c:crossBetween val="midCat"/>
      </c:valAx>
      <c:valAx>
        <c:axId val="17383371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2000" b="0" i="0" u="none" strike="noStrike" kern="1200" baseline="0" dirty="0">
                    <a:solidFill>
                      <a:sysClr val="windowText" lastClr="000000">
                        <a:lumMod val="65000"/>
                        <a:lumOff val="35000"/>
                      </a:sysClr>
                    </a:solidFill>
                  </a:rPr>
                  <a:t>1</a:t>
                </a:r>
                <a:r>
                  <a:rPr lang="ja-JP" altLang="en-US" sz="2000" b="0" i="0" u="none" strike="noStrike" kern="1200" baseline="0" dirty="0">
                    <a:solidFill>
                      <a:sysClr val="windowText" lastClr="000000">
                        <a:lumMod val="65000"/>
                        <a:lumOff val="35000"/>
                      </a:sysClr>
                    </a:solidFill>
                  </a:rPr>
                  <a:t>次側短絡電圧 </a:t>
                </a:r>
                <a:r>
                  <a:rPr lang="en-US" altLang="ja-JP" sz="2000" b="0" i="0" u="none" strike="noStrike" kern="1200" baseline="0" dirty="0">
                    <a:solidFill>
                      <a:sysClr val="windowText" lastClr="000000">
                        <a:lumMod val="65000"/>
                        <a:lumOff val="35000"/>
                      </a:sysClr>
                    </a:solidFill>
                  </a:rPr>
                  <a:t>V</a:t>
                </a:r>
                <a:r>
                  <a:rPr lang="en-US" altLang="ja-JP" sz="2000" b="0" i="0" u="none" strike="noStrike" kern="1200" baseline="-25000" dirty="0">
                    <a:solidFill>
                      <a:sysClr val="windowText" lastClr="000000">
                        <a:lumMod val="65000"/>
                        <a:lumOff val="35000"/>
                      </a:sysClr>
                    </a:solidFill>
                  </a:rPr>
                  <a:t>s1</a:t>
                </a:r>
                <a:r>
                  <a:rPr lang="en-US" altLang="ja-JP" sz="2000" b="0" i="0" u="none" strike="noStrike" kern="1200" baseline="0" dirty="0">
                    <a:solidFill>
                      <a:sysClr val="windowText" lastClr="000000">
                        <a:lumMod val="65000"/>
                        <a:lumOff val="35000"/>
                      </a:sysClr>
                    </a:solidFill>
                  </a:rPr>
                  <a:t>[V]</a:t>
                </a:r>
                <a:endParaRPr lang="ja-JP" altLang="en-US" sz="2000" b="0" i="0" u="none" strike="noStrike" kern="1200" baseline="0" dirty="0">
                  <a:solidFill>
                    <a:sysClr val="windowText" lastClr="000000">
                      <a:lumMod val="65000"/>
                      <a:lumOff val="35000"/>
                    </a:sysClr>
                  </a:solidFill>
                </a:endParaRPr>
              </a:p>
            </c:rich>
          </c:tx>
          <c:layout>
            <c:manualLayout>
              <c:xMode val="edge"/>
              <c:yMode val="edge"/>
              <c:x val="1.382072839373971E-2"/>
              <c:y val="0.23050729729452202"/>
            </c:manualLayout>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7383380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力率１</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'実験1.4短絡試験'!$S$3:$S$11</c:f>
              <c:numCache>
                <c:formatCode>General</c:formatCode>
                <c:ptCount val="9"/>
                <c:pt idx="0">
                  <c:v>0.5</c:v>
                </c:pt>
                <c:pt idx="1">
                  <c:v>0.9</c:v>
                </c:pt>
                <c:pt idx="2">
                  <c:v>1.2</c:v>
                </c:pt>
                <c:pt idx="3">
                  <c:v>1.5</c:v>
                </c:pt>
                <c:pt idx="4">
                  <c:v>1.8</c:v>
                </c:pt>
                <c:pt idx="5">
                  <c:v>2.1</c:v>
                </c:pt>
                <c:pt idx="6">
                  <c:v>2.4</c:v>
                </c:pt>
                <c:pt idx="7">
                  <c:v>2.7</c:v>
                </c:pt>
                <c:pt idx="8">
                  <c:v>3</c:v>
                </c:pt>
              </c:numCache>
            </c:numRef>
          </c:xVal>
          <c:yVal>
            <c:numRef>
              <c:f>'実験1.4短絡試験'!$W$3:$W$11</c:f>
              <c:numCache>
                <c:formatCode>General</c:formatCode>
                <c:ptCount val="9"/>
                <c:pt idx="0">
                  <c:v>97.747849195982155</c:v>
                </c:pt>
                <c:pt idx="1">
                  <c:v>95.946128552767902</c:v>
                </c:pt>
                <c:pt idx="2">
                  <c:v>94.594838070357184</c:v>
                </c:pt>
                <c:pt idx="3">
                  <c:v>93.24354758794648</c:v>
                </c:pt>
                <c:pt idx="4">
                  <c:v>91.892257105535791</c:v>
                </c:pt>
                <c:pt idx="5">
                  <c:v>90.540966623125087</c:v>
                </c:pt>
                <c:pt idx="6">
                  <c:v>89.189676140714383</c:v>
                </c:pt>
                <c:pt idx="7">
                  <c:v>87.838385658303679</c:v>
                </c:pt>
                <c:pt idx="8">
                  <c:v>86.487095175892975</c:v>
                </c:pt>
              </c:numCache>
            </c:numRef>
          </c:yVal>
          <c:smooth val="0"/>
          <c:extLst>
            <c:ext xmlns:c16="http://schemas.microsoft.com/office/drawing/2014/chart" uri="{C3380CC4-5D6E-409C-BE32-E72D297353CC}">
              <c16:uniqueId val="{00000000-BF6D-4C9B-91AD-50CDD889A8E7}"/>
            </c:ext>
          </c:extLst>
        </c:ser>
        <c:ser>
          <c:idx val="1"/>
          <c:order val="1"/>
          <c:tx>
            <c:v>遅れ力率</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'実験1.4短絡試験'!$S$3:$S$11</c:f>
              <c:numCache>
                <c:formatCode>General</c:formatCode>
                <c:ptCount val="9"/>
                <c:pt idx="0">
                  <c:v>0.5</c:v>
                </c:pt>
                <c:pt idx="1">
                  <c:v>0.9</c:v>
                </c:pt>
                <c:pt idx="2">
                  <c:v>1.2</c:v>
                </c:pt>
                <c:pt idx="3">
                  <c:v>1.5</c:v>
                </c:pt>
                <c:pt idx="4">
                  <c:v>1.8</c:v>
                </c:pt>
                <c:pt idx="5">
                  <c:v>2.1</c:v>
                </c:pt>
                <c:pt idx="6">
                  <c:v>2.4</c:v>
                </c:pt>
                <c:pt idx="7">
                  <c:v>2.7</c:v>
                </c:pt>
                <c:pt idx="8">
                  <c:v>3</c:v>
                </c:pt>
              </c:numCache>
            </c:numRef>
          </c:xVal>
          <c:yVal>
            <c:numRef>
              <c:f>'実験1.4短絡試験'!$W$15:$W$23</c:f>
              <c:numCache>
                <c:formatCode>General</c:formatCode>
                <c:ptCount val="9"/>
                <c:pt idx="0">
                  <c:v>98.053161438211276</c:v>
                </c:pt>
                <c:pt idx="1">
                  <c:v>96.495690588780306</c:v>
                </c:pt>
                <c:pt idx="2">
                  <c:v>95.327587451707075</c:v>
                </c:pt>
                <c:pt idx="3">
                  <c:v>94.159484314633843</c:v>
                </c:pt>
                <c:pt idx="4">
                  <c:v>92.991381177560612</c:v>
                </c:pt>
                <c:pt idx="5">
                  <c:v>91.823278040487381</c:v>
                </c:pt>
                <c:pt idx="6">
                  <c:v>90.655174903414149</c:v>
                </c:pt>
                <c:pt idx="7">
                  <c:v>89.487071766340918</c:v>
                </c:pt>
                <c:pt idx="8">
                  <c:v>88.318968629267687</c:v>
                </c:pt>
              </c:numCache>
            </c:numRef>
          </c:yVal>
          <c:smooth val="0"/>
          <c:extLst>
            <c:ext xmlns:c16="http://schemas.microsoft.com/office/drawing/2014/chart" uri="{C3380CC4-5D6E-409C-BE32-E72D297353CC}">
              <c16:uniqueId val="{00000001-BF6D-4C9B-91AD-50CDD889A8E7}"/>
            </c:ext>
          </c:extLst>
        </c:ser>
        <c:dLbls>
          <c:showLegendKey val="0"/>
          <c:showVal val="0"/>
          <c:showCatName val="0"/>
          <c:showSerName val="0"/>
          <c:showPercent val="0"/>
          <c:showBubbleSize val="0"/>
        </c:dLbls>
        <c:axId val="1829184031"/>
        <c:axId val="1829185471"/>
      </c:scatterChart>
      <c:valAx>
        <c:axId val="1829184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altLang="ja-JP" dirty="0"/>
                  <a:t>2</a:t>
                </a:r>
                <a:r>
                  <a:rPr lang="ja-JP" altLang="en-US" dirty="0"/>
                  <a:t>次負荷電流</a:t>
                </a:r>
                <a:r>
                  <a:rPr lang="en-US" altLang="ja-JP" dirty="0"/>
                  <a:t>[A]</a:t>
                </a:r>
                <a:endParaRPr lang="ja-JP" altLang="en-US" dirty="0"/>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829185471"/>
        <c:crosses val="autoZero"/>
        <c:crossBetween val="midCat"/>
      </c:valAx>
      <c:valAx>
        <c:axId val="18291854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altLang="ja-JP" dirty="0"/>
                  <a:t>2</a:t>
                </a:r>
                <a:r>
                  <a:rPr lang="ja-JP" altLang="en-US" dirty="0"/>
                  <a:t>次端子電圧</a:t>
                </a:r>
                <a:r>
                  <a:rPr lang="en-US" altLang="ja-JP" dirty="0"/>
                  <a:t>[V]</a:t>
                </a: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crossAx val="1829184031"/>
        <c:crosses val="autoZero"/>
        <c:crossBetween val="midCat"/>
      </c:valAx>
      <c:spPr>
        <a:noFill/>
        <a:ln>
          <a:noFill/>
        </a:ln>
        <a:effectLst/>
      </c:spPr>
    </c:plotArea>
    <c:legend>
      <c:legendPos val="r"/>
      <c:layout>
        <c:manualLayout>
          <c:xMode val="edge"/>
          <c:yMode val="edge"/>
          <c:x val="0.74727692690144043"/>
          <c:y val="6.6903639276137128E-2"/>
          <c:w val="0.18506689852650804"/>
          <c:h val="0.1523873043998871"/>
        </c:manualLayout>
      </c:layout>
      <c:overlay val="1"/>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00" baseline="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C62E7-5443-40FE-AF31-F1E077863244}" type="datetimeFigureOut">
              <a:rPr kumimoji="1" lang="ja-JP" altLang="en-US" smtClean="0"/>
              <a:t>2024/7/29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8B087-E61A-47F5-861A-16FD923F6D72}" type="slidenum">
              <a:rPr kumimoji="1" lang="ja-JP" altLang="en-US" smtClean="0"/>
              <a:t>‹#›</a:t>
            </a:fld>
            <a:endParaRPr kumimoji="1" lang="ja-JP" altLang="en-US"/>
          </a:p>
        </p:txBody>
      </p:sp>
    </p:spTree>
    <p:extLst>
      <p:ext uri="{BB962C8B-B14F-4D97-AF65-F5344CB8AC3E}">
        <p14:creationId xmlns:p14="http://schemas.microsoft.com/office/powerpoint/2010/main" val="25578355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補正値が実際の値</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5</a:t>
            </a:fld>
            <a:endParaRPr kumimoji="1" lang="ja-JP" altLang="en-US"/>
          </a:p>
        </p:txBody>
      </p:sp>
    </p:spTree>
    <p:extLst>
      <p:ext uri="{BB962C8B-B14F-4D97-AF65-F5344CB8AC3E}">
        <p14:creationId xmlns:p14="http://schemas.microsoft.com/office/powerpoint/2010/main" val="303895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有効数字</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8</a:t>
            </a:fld>
            <a:endParaRPr kumimoji="1" lang="ja-JP" altLang="en-US"/>
          </a:p>
        </p:txBody>
      </p:sp>
    </p:spTree>
    <p:extLst>
      <p:ext uri="{BB962C8B-B14F-4D97-AF65-F5344CB8AC3E}">
        <p14:creationId xmlns:p14="http://schemas.microsoft.com/office/powerpoint/2010/main" val="224283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比例になる。式を加える</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9</a:t>
            </a:fld>
            <a:endParaRPr kumimoji="1" lang="ja-JP" altLang="en-US"/>
          </a:p>
        </p:txBody>
      </p:sp>
    </p:spTree>
    <p:extLst>
      <p:ext uri="{BB962C8B-B14F-4D97-AF65-F5344CB8AC3E}">
        <p14:creationId xmlns:p14="http://schemas.microsoft.com/office/powerpoint/2010/main" val="215436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１２５と１２６のところがなぜか</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10</a:t>
            </a:fld>
            <a:endParaRPr kumimoji="1" lang="ja-JP" altLang="en-US"/>
          </a:p>
        </p:txBody>
      </p:sp>
    </p:spTree>
    <p:extLst>
      <p:ext uri="{BB962C8B-B14F-4D97-AF65-F5344CB8AC3E}">
        <p14:creationId xmlns:p14="http://schemas.microsoft.com/office/powerpoint/2010/main" val="180036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式を使って説明</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23</a:t>
            </a:fld>
            <a:endParaRPr kumimoji="1" lang="ja-JP" altLang="en-US"/>
          </a:p>
        </p:txBody>
      </p:sp>
    </p:spTree>
    <p:extLst>
      <p:ext uri="{BB962C8B-B14F-4D97-AF65-F5344CB8AC3E}">
        <p14:creationId xmlns:p14="http://schemas.microsoft.com/office/powerpoint/2010/main" val="3335992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Ze=4.53</a:t>
            </a:r>
            <a:r>
              <a:rPr kumimoji="1" lang="ja-JP" altLang="en-US" dirty="0"/>
              <a:t> </a:t>
            </a:r>
            <a:r>
              <a:rPr kumimoji="1" lang="en-US" altLang="ja-JP" dirty="0"/>
              <a:t>Pi=5.78</a:t>
            </a:r>
            <a:r>
              <a:rPr kumimoji="1" lang="ja-JP" altLang="en-US" dirty="0"/>
              <a:t> </a:t>
            </a:r>
            <a:r>
              <a:rPr kumimoji="1" lang="en-US" altLang="ja-JP" dirty="0" err="1"/>
              <a:t>cosfai</a:t>
            </a:r>
            <a:r>
              <a:rPr kumimoji="1" lang="en-US" altLang="ja-JP" dirty="0"/>
              <a:t>=65.7</a:t>
            </a:r>
            <a:r>
              <a:rPr kumimoji="1" lang="ja-JP" altLang="en-US" dirty="0"/>
              <a:t> </a:t>
            </a:r>
            <a:r>
              <a:rPr kumimoji="1" lang="en-US" altLang="ja-JP" dirty="0" err="1"/>
              <a:t>Yo</a:t>
            </a:r>
            <a:r>
              <a:rPr kumimoji="1" lang="ja-JP" altLang="en-US" dirty="0"/>
              <a:t>＝８．８１０－４　</a:t>
            </a:r>
            <a:endParaRPr kumimoji="1" lang="en-US" altLang="ja-JP" dirty="0"/>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25</a:t>
            </a:fld>
            <a:endParaRPr kumimoji="1" lang="ja-JP" altLang="en-US"/>
          </a:p>
        </p:txBody>
      </p:sp>
    </p:spTree>
    <p:extLst>
      <p:ext uri="{BB962C8B-B14F-4D97-AF65-F5344CB8AC3E}">
        <p14:creationId xmlns:p14="http://schemas.microsoft.com/office/powerpoint/2010/main" val="382940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細かい変形式を使う　山口君　写真　定格３</a:t>
            </a:r>
            <a:r>
              <a:rPr kumimoji="1" lang="en-US" altLang="ja-JP" dirty="0"/>
              <a:t>A</a:t>
            </a:r>
            <a:r>
              <a:rPr kumimoji="1" lang="ja-JP" altLang="en-US" dirty="0"/>
              <a:t>でグラフ作ればきれいなのができる。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32</a:t>
            </a:fld>
            <a:endParaRPr kumimoji="1" lang="ja-JP" altLang="en-US"/>
          </a:p>
        </p:txBody>
      </p:sp>
    </p:spTree>
    <p:extLst>
      <p:ext uri="{BB962C8B-B14F-4D97-AF65-F5344CB8AC3E}">
        <p14:creationId xmlns:p14="http://schemas.microsoft.com/office/powerpoint/2010/main" val="1249047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測定値いらない</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52</a:t>
            </a:fld>
            <a:endParaRPr kumimoji="1" lang="ja-JP" altLang="en-US"/>
          </a:p>
        </p:txBody>
      </p:sp>
    </p:spTree>
    <p:extLst>
      <p:ext uri="{BB962C8B-B14F-4D97-AF65-F5344CB8AC3E}">
        <p14:creationId xmlns:p14="http://schemas.microsoft.com/office/powerpoint/2010/main" val="285112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中性線なし　０のところは消していい</a:t>
            </a:r>
          </a:p>
        </p:txBody>
      </p:sp>
      <p:sp>
        <p:nvSpPr>
          <p:cNvPr id="4" name="スライド番号プレースホルダー 3"/>
          <p:cNvSpPr>
            <a:spLocks noGrp="1"/>
          </p:cNvSpPr>
          <p:nvPr>
            <p:ph type="sldNum" sz="quarter" idx="5"/>
          </p:nvPr>
        </p:nvSpPr>
        <p:spPr/>
        <p:txBody>
          <a:bodyPr/>
          <a:lstStyle/>
          <a:p>
            <a:fld id="{A4D8B087-E61A-47F5-861A-16FD923F6D72}" type="slidenum">
              <a:rPr kumimoji="1" lang="ja-JP" altLang="en-US" smtClean="0"/>
              <a:t>53</a:t>
            </a:fld>
            <a:endParaRPr kumimoji="1" lang="ja-JP" altLang="en-US"/>
          </a:p>
        </p:txBody>
      </p:sp>
    </p:spTree>
    <p:extLst>
      <p:ext uri="{BB962C8B-B14F-4D97-AF65-F5344CB8AC3E}">
        <p14:creationId xmlns:p14="http://schemas.microsoft.com/office/powerpoint/2010/main" val="526496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7F9CB9-9420-A707-04AF-B7A85374C7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8AA067-CD60-6641-E211-27B4F69A72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3C14924-27BD-0F22-B31B-9F4642522DAC}"/>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5" name="フッター プレースホルダー 4">
            <a:extLst>
              <a:ext uri="{FF2B5EF4-FFF2-40B4-BE49-F238E27FC236}">
                <a16:creationId xmlns:a16="http://schemas.microsoft.com/office/drawing/2014/main" id="{C933B195-88DB-DD34-005C-B1F67A49AB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7BE15C-5019-C48F-151E-2942AD7AD190}"/>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65872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156F1D-FEAB-B526-B8BB-607F10E34F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2821843-E90D-4146-2019-F3C462D4C6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A10788-B427-5FBC-6FE1-8190692987BA}"/>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5" name="フッター プレースホルダー 4">
            <a:extLst>
              <a:ext uri="{FF2B5EF4-FFF2-40B4-BE49-F238E27FC236}">
                <a16:creationId xmlns:a16="http://schemas.microsoft.com/office/drawing/2014/main" id="{E5CB46E2-9659-6ECB-E4DF-3179168FEE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FA89C0-D2AE-C417-EFDD-2763A1415D97}"/>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69258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F888F15-676D-B1D5-EB96-22AFC6014AF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9CA6FE-0339-94EB-E763-EA9637310C9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1FE39A-FE89-DF31-3CD1-79EA21A669D5}"/>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5" name="フッター プレースホルダー 4">
            <a:extLst>
              <a:ext uri="{FF2B5EF4-FFF2-40B4-BE49-F238E27FC236}">
                <a16:creationId xmlns:a16="http://schemas.microsoft.com/office/drawing/2014/main" id="{01FBB533-734F-6393-8F1D-D3B9B936F2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F74189-3995-5748-882E-32A87CB5A348}"/>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380158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BE489-F1E2-83DC-9195-BD016B99E2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070475-AAFF-B3AA-E5B3-8CF48AE9C85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448697-EEE5-DC70-D290-0C901FF74FC5}"/>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5" name="フッター プレースホルダー 4">
            <a:extLst>
              <a:ext uri="{FF2B5EF4-FFF2-40B4-BE49-F238E27FC236}">
                <a16:creationId xmlns:a16="http://schemas.microsoft.com/office/drawing/2014/main" id="{C1F75E0A-D51F-07B5-2B20-2E7C67356A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1F1DFEE-E761-9332-F566-EE25F61D49B9}"/>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310761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8AF7D7-144C-D36F-FE0E-C3992773A08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4EC3F8-0C10-7B5B-2509-BD404C5214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A982B1-9705-08AC-619D-3E0263626521}"/>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5" name="フッター プレースホルダー 4">
            <a:extLst>
              <a:ext uri="{FF2B5EF4-FFF2-40B4-BE49-F238E27FC236}">
                <a16:creationId xmlns:a16="http://schemas.microsoft.com/office/drawing/2014/main" id="{473B35E8-63D2-5726-EEB5-94079D2287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61458-FAEF-5814-70F1-654BE05CA904}"/>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375980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F0306-42B9-F381-44C5-F4FE8E3DD09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8CD600-911C-540C-F8F1-9AC6342B19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5825F48-ECCE-0967-D8A7-3C5C652E37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03F134E-CBB1-2FC8-634F-D14ECB47F263}"/>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6" name="フッター プレースホルダー 5">
            <a:extLst>
              <a:ext uri="{FF2B5EF4-FFF2-40B4-BE49-F238E27FC236}">
                <a16:creationId xmlns:a16="http://schemas.microsoft.com/office/drawing/2014/main" id="{20D8D173-B68F-6435-1CB3-9F3BC000D3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9F70A6-FE00-B646-BDB6-6C8195D54019}"/>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118964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7947E4-88EB-1691-ABD2-A39B973733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34B4E5-E983-393D-2055-6E5E95D87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E248626-D85A-1833-1C69-0D329198DC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5C0CC9A-2393-6A22-DCAA-617C077CC5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FA5D83-BC69-CDCC-7990-A1C60404343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877E6AB-E328-35BA-E8F2-5B8959039333}"/>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8" name="フッター プレースホルダー 7">
            <a:extLst>
              <a:ext uri="{FF2B5EF4-FFF2-40B4-BE49-F238E27FC236}">
                <a16:creationId xmlns:a16="http://schemas.microsoft.com/office/drawing/2014/main" id="{50983D68-CDEC-9050-774E-909A0613E9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FA16C37-D4C0-A194-69AC-0ED7478A05FA}"/>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226250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2C30F-E047-3EEF-0FC2-12DA1953D8C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898788-0CD0-E1D5-23EF-A68321DC2015}"/>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4" name="フッター プレースホルダー 3">
            <a:extLst>
              <a:ext uri="{FF2B5EF4-FFF2-40B4-BE49-F238E27FC236}">
                <a16:creationId xmlns:a16="http://schemas.microsoft.com/office/drawing/2014/main" id="{3CD81059-9FD9-8D80-0AEF-E545EE5298E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512AE26-B402-54A8-4999-ED9DB2AF0458}"/>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172838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4AB0DB4-234B-15FF-697C-DA161200E862}"/>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3" name="フッター プレースホルダー 2">
            <a:extLst>
              <a:ext uri="{FF2B5EF4-FFF2-40B4-BE49-F238E27FC236}">
                <a16:creationId xmlns:a16="http://schemas.microsoft.com/office/drawing/2014/main" id="{47D8CDC1-7066-B858-DE78-6F017996056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4AA6790-E7FB-FADC-CB1C-689C4814AF80}"/>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372957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D96928-5E5E-1E89-FB5A-4AEED022BB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EA6734-4B7D-0475-A2E9-962A456CB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5D4BBAE-CE80-0D0C-8311-4208B7E07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2C6ECA9-C1A2-EA16-73BB-4E087C8B811E}"/>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6" name="フッター プレースホルダー 5">
            <a:extLst>
              <a:ext uri="{FF2B5EF4-FFF2-40B4-BE49-F238E27FC236}">
                <a16:creationId xmlns:a16="http://schemas.microsoft.com/office/drawing/2014/main" id="{2A6CD3E8-BCA2-A241-E3E2-E2C18572598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EC34E9-5C6F-33EA-C9A8-5016D81E45C6}"/>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14826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5FE1E-B22D-EF88-8D8D-0EDBFA8F50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194753E-64AD-F3D6-7D41-ACEAB001A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51FCF34-BC4F-3DA2-3626-5EACB9749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BFAE0B-5928-EBA4-F804-46EDBC098529}"/>
              </a:ext>
            </a:extLst>
          </p:cNvPr>
          <p:cNvSpPr>
            <a:spLocks noGrp="1"/>
          </p:cNvSpPr>
          <p:nvPr>
            <p:ph type="dt" sz="half" idx="10"/>
          </p:nvPr>
        </p:nvSpPr>
        <p:spPr/>
        <p:txBody>
          <a:bodyPr/>
          <a:lstStyle/>
          <a:p>
            <a:fld id="{9D98E457-44BF-447F-8279-C756C601838B}" type="datetimeFigureOut">
              <a:rPr kumimoji="1" lang="ja-JP" altLang="en-US" smtClean="0"/>
              <a:t>2024/7/29</a:t>
            </a:fld>
            <a:endParaRPr kumimoji="1" lang="ja-JP" altLang="en-US"/>
          </a:p>
        </p:txBody>
      </p:sp>
      <p:sp>
        <p:nvSpPr>
          <p:cNvPr id="6" name="フッター プレースホルダー 5">
            <a:extLst>
              <a:ext uri="{FF2B5EF4-FFF2-40B4-BE49-F238E27FC236}">
                <a16:creationId xmlns:a16="http://schemas.microsoft.com/office/drawing/2014/main" id="{28B19210-0C8A-A3FC-32A9-BC1CD83E8B6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35FF562-5C3C-01FE-B92F-7A296B9E5713}"/>
              </a:ext>
            </a:extLst>
          </p:cNvPr>
          <p:cNvSpPr>
            <a:spLocks noGrp="1"/>
          </p:cNvSpPr>
          <p:nvPr>
            <p:ph type="sldNum" sz="quarter" idx="12"/>
          </p:nvPr>
        </p:nvSpPr>
        <p:spPr/>
        <p:txBody>
          <a:body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300609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F751888-C7F5-46B1-EE4C-F3D875D21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0C9947-B734-E30F-C55F-872EECC88A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331E-3293-8C79-0341-79400F0D1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98E457-44BF-447F-8279-C756C601838B}" type="datetimeFigureOut">
              <a:rPr kumimoji="1" lang="ja-JP" altLang="en-US" smtClean="0"/>
              <a:t>2024/7/29</a:t>
            </a:fld>
            <a:endParaRPr kumimoji="1" lang="ja-JP" altLang="en-US"/>
          </a:p>
        </p:txBody>
      </p:sp>
      <p:sp>
        <p:nvSpPr>
          <p:cNvPr id="5" name="フッター プレースホルダー 4">
            <a:extLst>
              <a:ext uri="{FF2B5EF4-FFF2-40B4-BE49-F238E27FC236}">
                <a16:creationId xmlns:a16="http://schemas.microsoft.com/office/drawing/2014/main" id="{2FED24F2-ED37-2494-9C62-8991126B2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FE1E5DF-4A6D-76EF-C745-8F73C2C0D8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59C852-A03A-4F71-A099-B7C5FA90729A}" type="slidenum">
              <a:rPr kumimoji="1" lang="ja-JP" altLang="en-US" smtClean="0"/>
              <a:t>‹#›</a:t>
            </a:fld>
            <a:endParaRPr kumimoji="1" lang="ja-JP" altLang="en-US"/>
          </a:p>
        </p:txBody>
      </p:sp>
    </p:spTree>
    <p:extLst>
      <p:ext uri="{BB962C8B-B14F-4D97-AF65-F5344CB8AC3E}">
        <p14:creationId xmlns:p14="http://schemas.microsoft.com/office/powerpoint/2010/main" val="161671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2.xlsx"/><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4.xlsx"/><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5.xlsx"/><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1.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6.xlsx"/><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package" Target="../embeddings/Microsoft_Excel_Worksheet7.xlsx"/></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8.xlsx"/><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hart" Target="../charts/chart12.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9.xlsx"/><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package" Target="../embeddings/Microsoft_Excel_Worksheet10.xlsx"/></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hart" Target="../charts/chart14.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3.emf"/><Relationship Id="rId5" Type="http://schemas.openxmlformats.org/officeDocument/2006/relationships/package" Target="../embeddings/Microsoft_Excel_Worksheet12.xlsx"/><Relationship Id="rId4" Type="http://schemas.openxmlformats.org/officeDocument/2006/relationships/image" Target="../media/image32.emf"/></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package" Target="../embeddings/Microsoft_Excel_Worksheet13.xlsx"/><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package" Target="../embeddings/Microsoft_Excel_Worksheet14.xlsx"/><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Excel_Worksheet15.xlsx"/><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package" Target="../embeddings/Microsoft_Excel_Worksheet16.xlsx"/><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0FCE92-A54E-68F1-A843-61162A94AB17}"/>
              </a:ext>
            </a:extLst>
          </p:cNvPr>
          <p:cNvSpPr>
            <a:spLocks noGrp="1"/>
          </p:cNvSpPr>
          <p:nvPr>
            <p:ph type="ctrTitle"/>
          </p:nvPr>
        </p:nvSpPr>
        <p:spPr/>
        <p:txBody>
          <a:bodyPr>
            <a:normAutofit fontScale="90000"/>
          </a:bodyPr>
          <a:lstStyle/>
          <a:p>
            <a:r>
              <a:rPr kumimoji="1" lang="ja-JP" altLang="en-US" dirty="0"/>
              <a:t>単相変圧器と誘導機の特性測定と低圧配電方式の特徴把握</a:t>
            </a:r>
          </a:p>
        </p:txBody>
      </p:sp>
      <p:sp>
        <p:nvSpPr>
          <p:cNvPr id="3" name="字幕 2">
            <a:extLst>
              <a:ext uri="{FF2B5EF4-FFF2-40B4-BE49-F238E27FC236}">
                <a16:creationId xmlns:a16="http://schemas.microsoft.com/office/drawing/2014/main" id="{409E161B-E571-E3FD-9D58-836B4D3986DB}"/>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82353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218943-CEF0-D397-ED34-7B4BA48F6460}"/>
              </a:ext>
            </a:extLst>
          </p:cNvPr>
          <p:cNvSpPr txBox="1"/>
          <p:nvPr/>
        </p:nvSpPr>
        <p:spPr>
          <a:xfrm>
            <a:off x="1002082" y="688933"/>
            <a:ext cx="6313118" cy="954107"/>
          </a:xfrm>
          <a:prstGeom prst="rect">
            <a:avLst/>
          </a:prstGeom>
          <a:noFill/>
        </p:spPr>
        <p:txBody>
          <a:bodyPr wrap="square" rtlCol="0">
            <a:spAutoFit/>
          </a:bodyPr>
          <a:lstStyle/>
          <a:p>
            <a:r>
              <a:rPr kumimoji="1" lang="ja-JP" altLang="en-US" sz="2800" dirty="0"/>
              <a:t>次に、一次電圧と変圧比の関係のグラフを以下に示す。</a:t>
            </a:r>
          </a:p>
        </p:txBody>
      </p:sp>
      <p:graphicFrame>
        <p:nvGraphicFramePr>
          <p:cNvPr id="3" name="グラフ 2">
            <a:extLst>
              <a:ext uri="{FF2B5EF4-FFF2-40B4-BE49-F238E27FC236}">
                <a16:creationId xmlns:a16="http://schemas.microsoft.com/office/drawing/2014/main" id="{B66CFE70-9CEA-4DB1-B5AE-8FEFD518FC73}"/>
              </a:ext>
            </a:extLst>
          </p:cNvPr>
          <p:cNvGraphicFramePr>
            <a:graphicFrameLocks/>
          </p:cNvGraphicFramePr>
          <p:nvPr>
            <p:extLst>
              <p:ext uri="{D42A27DB-BD31-4B8C-83A1-F6EECF244321}">
                <p14:modId xmlns:p14="http://schemas.microsoft.com/office/powerpoint/2010/main" val="301487865"/>
              </p:ext>
            </p:extLst>
          </p:nvPr>
        </p:nvGraphicFramePr>
        <p:xfrm>
          <a:off x="751562" y="2154478"/>
          <a:ext cx="6437046" cy="369440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AACCD86-F6B8-60E4-E9F6-3DCC252A4A9E}"/>
                  </a:ext>
                </a:extLst>
              </p:cNvPr>
              <p:cNvSpPr txBox="1"/>
              <p:nvPr/>
            </p:nvSpPr>
            <p:spPr>
              <a:xfrm>
                <a:off x="7419584" y="2705622"/>
                <a:ext cx="4367408" cy="2246769"/>
              </a:xfrm>
              <a:prstGeom prst="rect">
                <a:avLst/>
              </a:prstGeom>
              <a:noFill/>
            </p:spPr>
            <p:txBody>
              <a:bodyPr wrap="square" rtlCol="0">
                <a:spAutoFit/>
              </a:bodyPr>
              <a:lstStyle/>
              <a:p>
                <a:r>
                  <a:rPr kumimoji="1" lang="ja-JP" altLang="en-US" sz="2800" dirty="0"/>
                  <a:t>グラフより、</a:t>
                </a:r>
                <a:r>
                  <a:rPr lang="en-US" altLang="ja-JP" sz="2800" dirty="0"/>
                  <a:t> V</a:t>
                </a:r>
                <a:r>
                  <a:rPr lang="ja-JP" altLang="en-US" sz="2800" baseline="-25000" dirty="0"/>
                  <a:t>１</a:t>
                </a:r>
                <a:r>
                  <a:rPr lang="ja-JP" altLang="en-US" sz="2800" dirty="0"/>
                  <a:t>と</a:t>
                </a:r>
                <a:r>
                  <a:rPr lang="en-US" altLang="ja-JP" sz="2800" dirty="0"/>
                  <a:t>V</a:t>
                </a:r>
                <a:r>
                  <a:rPr lang="ja-JP" altLang="en-US" sz="2800" baseline="-25000" dirty="0"/>
                  <a:t>２</a:t>
                </a:r>
                <a:r>
                  <a:rPr lang="ja-JP" altLang="en-US" sz="2800" dirty="0"/>
                  <a:t>は常にほぼ等しく、測定された誤差は実験機の誤差範囲の</a:t>
                </a:r>
                <a:r>
                  <a:rPr lang="en-US" altLang="ja-JP" sz="2800" dirty="0"/>
                  <a:t>0.5%</a:t>
                </a:r>
                <a:r>
                  <a:rPr lang="ja-JP" altLang="en-US" sz="2800" dirty="0"/>
                  <a:t>内で、変圧比</a:t>
                </a:r>
                <a14:m>
                  <m:oMath xmlns:m="http://schemas.openxmlformats.org/officeDocument/2006/math">
                    <m:r>
                      <a:rPr lang="en-US" altLang="ja-JP" sz="2800" b="0" i="1" smtClean="0">
                        <a:latin typeface="Cambria Math" panose="02040503050406030204" pitchFamily="18" charset="0"/>
                      </a:rPr>
                      <m:t>𝑎</m:t>
                    </m:r>
                  </m:oMath>
                </a14:m>
                <a:r>
                  <a:rPr kumimoji="1" lang="ja-JP" altLang="en-US" sz="2800" dirty="0"/>
                  <a:t>は常に１であると言える。</a:t>
                </a:r>
              </a:p>
            </p:txBody>
          </p:sp>
        </mc:Choice>
        <mc:Fallback xmlns="">
          <p:sp>
            <p:nvSpPr>
              <p:cNvPr id="4" name="テキスト ボックス 3">
                <a:extLst>
                  <a:ext uri="{FF2B5EF4-FFF2-40B4-BE49-F238E27FC236}">
                    <a16:creationId xmlns:a16="http://schemas.microsoft.com/office/drawing/2014/main" id="{CAACCD86-F6B8-60E4-E9F6-3DCC252A4A9E}"/>
                  </a:ext>
                </a:extLst>
              </p:cNvPr>
              <p:cNvSpPr txBox="1">
                <a:spLocks noRot="1" noChangeAspect="1" noMove="1" noResize="1" noEditPoints="1" noAdjustHandles="1" noChangeArrowheads="1" noChangeShapeType="1" noTextEdit="1"/>
              </p:cNvSpPr>
              <p:nvPr/>
            </p:nvSpPr>
            <p:spPr>
              <a:xfrm>
                <a:off x="7419584" y="2705622"/>
                <a:ext cx="4367408" cy="2246769"/>
              </a:xfrm>
              <a:prstGeom prst="rect">
                <a:avLst/>
              </a:prstGeom>
              <a:blipFill>
                <a:blip r:embed="rId4"/>
                <a:stretch>
                  <a:fillRect l="-2789" t="-2717" r="-4742" b="-70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552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FBAA3-7945-E95B-CA7E-2C4D897D5E55}"/>
              </a:ext>
            </a:extLst>
          </p:cNvPr>
          <p:cNvSpPr>
            <a:spLocks noGrp="1"/>
          </p:cNvSpPr>
          <p:nvPr>
            <p:ph type="title"/>
          </p:nvPr>
        </p:nvSpPr>
        <p:spPr/>
        <p:txBody>
          <a:bodyPr/>
          <a:lstStyle/>
          <a:p>
            <a:r>
              <a:rPr lang="ja-JP" altLang="en-US" dirty="0"/>
              <a:t>実験</a:t>
            </a:r>
            <a:r>
              <a:rPr lang="en-US" altLang="ja-JP" dirty="0"/>
              <a:t>1.3</a:t>
            </a:r>
            <a:r>
              <a:rPr lang="ja-JP" altLang="en-US" dirty="0"/>
              <a:t>　無負荷試験</a:t>
            </a:r>
          </a:p>
        </p:txBody>
      </p:sp>
      <p:sp>
        <p:nvSpPr>
          <p:cNvPr id="3" name="コンテンツ プレースホルダー 2">
            <a:extLst>
              <a:ext uri="{FF2B5EF4-FFF2-40B4-BE49-F238E27FC236}">
                <a16:creationId xmlns:a16="http://schemas.microsoft.com/office/drawing/2014/main" id="{B53E33F5-42CC-9360-D956-97A07E939282}"/>
              </a:ext>
            </a:extLst>
          </p:cNvPr>
          <p:cNvSpPr>
            <a:spLocks noGrp="1"/>
          </p:cNvSpPr>
          <p:nvPr>
            <p:ph idx="1"/>
          </p:nvPr>
        </p:nvSpPr>
        <p:spPr/>
        <p:txBody>
          <a:bodyPr/>
          <a:lstStyle/>
          <a:p>
            <a:r>
              <a:rPr kumimoji="1" lang="ja-JP" altLang="en-US" dirty="0"/>
              <a:t>変圧器の２大損失のひとつである鉄損、励磁電流および飽和度を測定し、鉄損および無負荷力率を計算する</a:t>
            </a:r>
          </a:p>
          <a:p>
            <a:endParaRPr lang="ja-JP" altLang="en-US" dirty="0"/>
          </a:p>
        </p:txBody>
      </p:sp>
    </p:spTree>
    <p:extLst>
      <p:ext uri="{BB962C8B-B14F-4D97-AF65-F5344CB8AC3E}">
        <p14:creationId xmlns:p14="http://schemas.microsoft.com/office/powerpoint/2010/main" val="352533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1A74AD-BC23-E436-F45E-DD86B02DC576}"/>
              </a:ext>
            </a:extLst>
          </p:cNvPr>
          <p:cNvSpPr>
            <a:spLocks noGrp="1"/>
          </p:cNvSpPr>
          <p:nvPr>
            <p:ph type="title"/>
          </p:nvPr>
        </p:nvSpPr>
        <p:spPr>
          <a:xfrm>
            <a:off x="537575" y="0"/>
            <a:ext cx="10515600" cy="1325563"/>
          </a:xfrm>
        </p:spPr>
        <p:txBody>
          <a:bodyPr/>
          <a:lstStyle/>
          <a:p>
            <a:r>
              <a:rPr kumimoji="1" lang="ja-JP" altLang="en-US" dirty="0"/>
              <a:t>実験方法（</a:t>
            </a:r>
            <a:r>
              <a:rPr kumimoji="1" lang="en-US" altLang="ja-JP" dirty="0"/>
              <a:t>1.3</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1C1949E-7704-900E-A11C-9B484C0FA15E}"/>
                  </a:ext>
                </a:extLst>
              </p:cNvPr>
              <p:cNvSpPr>
                <a:spLocks noGrp="1"/>
              </p:cNvSpPr>
              <p:nvPr>
                <p:ph idx="1"/>
              </p:nvPr>
            </p:nvSpPr>
            <p:spPr>
              <a:xfrm>
                <a:off x="537575" y="1143892"/>
                <a:ext cx="10515600" cy="2257860"/>
              </a:xfrm>
            </p:spPr>
            <p:txBody>
              <a:bodyPr>
                <a:noAutofit/>
              </a:bodyPr>
              <a:lstStyle/>
              <a:p>
                <a:pPr marL="0" indent="0">
                  <a:buNone/>
                </a:pPr>
                <a:r>
                  <a:rPr kumimoji="1" lang="ja-JP" altLang="en-US" dirty="0"/>
                  <a:t>　２次側を開放した状態で、電圧調整器で１次側電圧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01</m:t>
                        </m:r>
                      </m:sub>
                    </m:sSub>
                  </m:oMath>
                </a14:m>
                <a:r>
                  <a:rPr kumimoji="1" lang="ja-JP" altLang="en-US" dirty="0"/>
                  <a:t>を零から</a:t>
                </a:r>
                <a:r>
                  <a:rPr kumimoji="1" lang="en-US" altLang="ja-JP" dirty="0"/>
                  <a:t>100V</a:t>
                </a:r>
                <a:r>
                  <a:rPr kumimoji="1" lang="ja-JP" altLang="en-US" dirty="0"/>
                  <a:t>の</a:t>
                </a:r>
                <a:r>
                  <a:rPr kumimoji="1" lang="en-US" altLang="ja-JP" dirty="0"/>
                  <a:t>125</a:t>
                </a:r>
                <a:r>
                  <a:rPr kumimoji="1" lang="ja-JP" altLang="en-US" dirty="0"/>
                  <a:t>％まで変化させ、各電圧に対する電流</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0</m:t>
                        </m:r>
                        <m:r>
                          <a:rPr lang="en-US" altLang="ja-JP" i="1">
                            <a:latin typeface="Cambria Math" panose="02040503050406030204" pitchFamily="18" charset="0"/>
                          </a:rPr>
                          <m:t>1</m:t>
                        </m:r>
                      </m:sub>
                    </m:sSub>
                  </m:oMath>
                </a14:m>
                <a:r>
                  <a:rPr kumimoji="1" lang="ja-JP" altLang="en-US"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m:rPr>
                            <m:sty m:val="p"/>
                          </m:rPr>
                          <a:rPr lang="en-US" altLang="ja-JP" i="1" smtClean="0">
                            <a:latin typeface="Cambria Math" panose="02040503050406030204" pitchFamily="18" charset="0"/>
                          </a:rPr>
                          <m:t>W</m:t>
                        </m:r>
                      </m:e>
                      <m:sub>
                        <m:r>
                          <a:rPr lang="en-US" altLang="ja-JP" b="0" i="1" smtClean="0">
                            <a:latin typeface="Cambria Math" panose="02040503050406030204" pitchFamily="18" charset="0"/>
                          </a:rPr>
                          <m:t>0</m:t>
                        </m:r>
                        <m:r>
                          <a:rPr lang="en-US" altLang="ja-JP" i="1">
                            <a:latin typeface="Cambria Math" panose="02040503050406030204" pitchFamily="18" charset="0"/>
                          </a:rPr>
                          <m:t>1</m:t>
                        </m:r>
                      </m:sub>
                    </m:sSub>
                  </m:oMath>
                </a14:m>
                <a:r>
                  <a:rPr kumimoji="1" lang="ja-JP" altLang="en-US" dirty="0"/>
                  <a:t>を測定する。</a:t>
                </a:r>
                <a:endParaRPr kumimoji="1" lang="en-US" altLang="ja-JP" dirty="0"/>
              </a:p>
              <a:p>
                <a:pPr marL="0" indent="0">
                  <a:buNone/>
                </a:pPr>
                <a:r>
                  <a:rPr kumimoji="1" lang="ja-JP" altLang="en-US" dirty="0"/>
                  <a:t>　次に、得られたデータより</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01</m:t>
                        </m:r>
                      </m:sub>
                    </m:sSub>
                  </m:oMath>
                </a14:m>
                <a:r>
                  <a:rPr kumimoji="1" lang="ja-JP" altLang="en-US" dirty="0"/>
                  <a:t>を横軸とし、鉄損、励磁電流</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0</m:t>
                        </m:r>
                        <m:r>
                          <a:rPr lang="en-US" altLang="ja-JP" i="1">
                            <a:latin typeface="Cambria Math" panose="02040503050406030204" pitchFamily="18" charset="0"/>
                          </a:rPr>
                          <m:t>1</m:t>
                        </m:r>
                      </m:sub>
                    </m:sSub>
                  </m:oMath>
                </a14:m>
                <a:r>
                  <a:rPr kumimoji="1" lang="ja-JP" altLang="en-US" dirty="0"/>
                  <a:t>、無負荷力率</a:t>
                </a:r>
                <a14:m>
                  <m:oMath xmlns:m="http://schemas.openxmlformats.org/officeDocument/2006/math">
                    <m:func>
                      <m:funcPr>
                        <m:ctrlPr>
                          <a:rPr kumimoji="1" lang="en-US" altLang="ja-JP" i="1" smtClean="0">
                            <a:latin typeface="Cambria Math" panose="02040503050406030204" pitchFamily="18" charset="0"/>
                          </a:rPr>
                        </m:ctrlPr>
                      </m:funcPr>
                      <m:fName>
                        <m:r>
                          <m:rPr>
                            <m:sty m:val="p"/>
                          </m:rPr>
                          <a:rPr kumimoji="1" lang="en-US" altLang="ja-JP" i="0" smtClean="0">
                            <a:latin typeface="Cambria Math" panose="02040503050406030204" pitchFamily="18" charset="0"/>
                          </a:rPr>
                          <m:t>cos</m:t>
                        </m:r>
                      </m:fName>
                      <m:e>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𝜑</m:t>
                            </m:r>
                          </m:e>
                          <m:sub>
                            <m:r>
                              <a:rPr kumimoji="1" lang="en-US" altLang="ja-JP" b="0" i="1" smtClean="0">
                                <a:latin typeface="Cambria Math" panose="02040503050406030204" pitchFamily="18" charset="0"/>
                              </a:rPr>
                              <m:t>0</m:t>
                            </m:r>
                          </m:sub>
                        </m:sSub>
                      </m:e>
                    </m:func>
                  </m:oMath>
                </a14:m>
                <a:r>
                  <a:rPr kumimoji="1" lang="ja-JP" altLang="en-US" dirty="0"/>
                  <a:t>を縦軸とするグラフを描く。</a:t>
                </a: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1C1949E-7704-900E-A11C-9B484C0FA15E}"/>
                  </a:ext>
                </a:extLst>
              </p:cNvPr>
              <p:cNvSpPr>
                <a:spLocks noGrp="1" noRot="1" noChangeAspect="1" noMove="1" noResize="1" noEditPoints="1" noAdjustHandles="1" noChangeArrowheads="1" noChangeShapeType="1" noTextEdit="1"/>
              </p:cNvSpPr>
              <p:nvPr>
                <p:ph idx="1"/>
              </p:nvPr>
            </p:nvSpPr>
            <p:spPr>
              <a:xfrm>
                <a:off x="537575" y="1143892"/>
                <a:ext cx="10515600" cy="2257860"/>
              </a:xfrm>
              <a:blipFill>
                <a:blip r:embed="rId2"/>
                <a:stretch>
                  <a:fillRect l="-1159" t="-4595" r="-4580" b="-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7689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8CACD8A6-BE3B-C63E-EFBB-6A6528C53251}"/>
                  </a:ext>
                </a:extLst>
              </p:cNvPr>
              <p:cNvSpPr>
                <a:spLocks noGrp="1"/>
              </p:cNvSpPr>
              <p:nvPr>
                <p:ph idx="1"/>
              </p:nvPr>
            </p:nvSpPr>
            <p:spPr/>
            <p:txBody>
              <a:bodyPr/>
              <a:lstStyle/>
              <a:p>
                <a:pPr marL="0" indent="0">
                  <a:buNone/>
                </a:pPr>
                <a:r>
                  <a:rPr lang="ja-JP" altLang="en-US" dirty="0"/>
                  <a:t>入力（鉄損）　　　　　</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0</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01</m:t>
                        </m:r>
                      </m:sub>
                    </m:sSub>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𝑊</m:t>
                        </m:r>
                      </m:e>
                    </m:d>
                  </m:oMath>
                </a14:m>
                <a:r>
                  <a:rPr lang="ja-JP" altLang="en-US" dirty="0"/>
                  <a:t>　　　　　            </a:t>
                </a:r>
                <a:r>
                  <a:rPr lang="en-US" altLang="ja-JP" dirty="0"/>
                  <a:t>(1)</a:t>
                </a:r>
              </a:p>
              <a:p>
                <a:pPr marL="0" indent="0">
                  <a:buNone/>
                </a:pPr>
                <a:r>
                  <a:rPr lang="ja-JP" altLang="en-US" dirty="0"/>
                  <a:t>無負荷力率　　　　　　</a:t>
                </a:r>
                <a14:m>
                  <m:oMath xmlns:m="http://schemas.openxmlformats.org/officeDocument/2006/math">
                    <m:r>
                      <a:rPr lang="en-US" altLang="ja-JP" b="0" i="1" smtClean="0">
                        <a:latin typeface="Cambria Math" panose="02040503050406030204" pitchFamily="18" charset="0"/>
                      </a:rPr>
                      <m:t>𝑐𝑜𝑠</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𝜑</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01</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×100</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m:t>
                        </m:r>
                      </m:e>
                    </m:d>
                  </m:oMath>
                </a14:m>
                <a:r>
                  <a:rPr lang="en-US" altLang="ja-JP" dirty="0"/>
                  <a:t>       (2)</a:t>
                </a:r>
              </a:p>
              <a:p>
                <a:pPr marL="0" indent="0">
                  <a:buNone/>
                </a:pPr>
                <a:r>
                  <a:rPr lang="ja-JP" altLang="en-US" dirty="0"/>
                  <a:t>励磁</a:t>
                </a:r>
                <a14:m>
                  <m:oMath xmlns:m="http://schemas.openxmlformats.org/officeDocument/2006/math">
                    <m:r>
                      <a:rPr lang="ja-JP" altLang="en-US" i="1" smtClean="0">
                        <a:latin typeface="Cambria Math" panose="02040503050406030204" pitchFamily="18" charset="0"/>
                      </a:rPr>
                      <m:t>アドミタンス</m:t>
                    </m:r>
                    <m:r>
                      <a:rPr lang="ja-JP" altLang="en-US" i="1">
                        <a:latin typeface="Cambria Math" panose="02040503050406030204" pitchFamily="18" charset="0"/>
                      </a:rPr>
                      <m:t>　</m:t>
                    </m:r>
                    <m:r>
                      <a:rPr lang="ja-JP" altLang="en-US" i="1" smtClean="0">
                        <a:latin typeface="Cambria Math" panose="02040503050406030204" pitchFamily="18" charset="0"/>
                      </a:rPr>
                      <m:t>　</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01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𝑊</m:t>
                        </m:r>
                      </m:e>
                      <m:sub>
                        <m:r>
                          <a:rPr lang="en-US" altLang="ja-JP" b="0" i="1" smtClean="0">
                            <a:latin typeface="Cambria Math" panose="02040503050406030204" pitchFamily="18" charset="0"/>
                          </a:rPr>
                          <m:t>01</m:t>
                        </m:r>
                      </m:sub>
                    </m:sSub>
                  </m:oMath>
                </a14:m>
                <a:r>
                  <a:rPr lang="en-US" altLang="ja-JP" dirty="0"/>
                  <a:t>                                  (3)</a:t>
                </a:r>
              </a:p>
              <a:p>
                <a:pPr marL="0" indent="0">
                  <a:buNone/>
                </a:pPr>
                <a:r>
                  <a:rPr lang="ja-JP" altLang="en-US" dirty="0"/>
                  <a:t>励磁</a:t>
                </a:r>
                <a14:m>
                  <m:oMath xmlns:m="http://schemas.openxmlformats.org/officeDocument/2006/math">
                    <m:r>
                      <a:rPr lang="ja-JP" altLang="en-US" i="1">
                        <a:latin typeface="Cambria Math" panose="02040503050406030204" pitchFamily="18" charset="0"/>
                      </a:rPr>
                      <m:t>コンダクタンス</m:t>
                    </m:r>
                    <m:r>
                      <a:rPr lang="ja-JP" altLang="en-US" i="1" smtClean="0">
                        <a:latin typeface="Cambria Math" panose="02040503050406030204" pitchFamily="18" charset="0"/>
                      </a:rPr>
                      <m:t>　</m:t>
                    </m:r>
                    <m:r>
                      <a:rPr lang="ja-JP" altLang="en-US"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01</m:t>
                        </m:r>
                      </m:sub>
                    </m:sSub>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01</m:t>
                            </m:r>
                          </m:sub>
                        </m:sSub>
                      </m:e>
                      <m:sup>
                        <m:r>
                          <a:rPr lang="en-US" altLang="ja-JP" b="0" i="1" smtClean="0">
                            <a:latin typeface="Cambria Math" panose="02040503050406030204" pitchFamily="18" charset="0"/>
                          </a:rPr>
                          <m:t>2</m:t>
                        </m:r>
                      </m:sup>
                    </m:sSup>
                  </m:oMath>
                </a14:m>
                <a:r>
                  <a:rPr lang="en-US" altLang="ja-JP" b="0" dirty="0"/>
                  <a:t>                                  (4)</a:t>
                </a:r>
              </a:p>
              <a:p>
                <a:pPr marL="0" indent="0">
                  <a:buNone/>
                </a:pPr>
                <a:r>
                  <a:rPr lang="ja-JP" altLang="en-US" dirty="0"/>
                  <a:t>励磁</a:t>
                </a:r>
                <a14:m>
                  <m:oMath xmlns:m="http://schemas.openxmlformats.org/officeDocument/2006/math">
                    <m:r>
                      <a:rPr lang="ja-JP" altLang="en-US" i="1">
                        <a:latin typeface="Cambria Math" panose="02040503050406030204" pitchFamily="18" charset="0"/>
                      </a:rPr>
                      <m:t>サセプタンス</m:t>
                    </m:r>
                    <m:r>
                      <a:rPr lang="ja-JP" altLang="en-US" i="1" smtClean="0">
                        <a:latin typeface="Cambria Math" panose="02040503050406030204" pitchFamily="18" charset="0"/>
                      </a:rPr>
                      <m:t>　</m:t>
                    </m:r>
                    <m:r>
                      <a:rPr lang="ja-JP" altLang="en-US" i="1">
                        <a:latin typeface="Cambria Math" panose="02040503050406030204" pitchFamily="18" charset="0"/>
                      </a:rPr>
                      <m:t>　</m:t>
                    </m:r>
                    <m:r>
                      <a:rPr lang="ja-JP" altLang="en-US" i="1" smtClean="0">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rad>
                      <m:radPr>
                        <m:degHide m:val="on"/>
                        <m:ctrlPr>
                          <a:rPr lang="en-US" altLang="ja-JP" b="0" i="1" smtClean="0">
                            <a:latin typeface="Cambria Math" panose="02040503050406030204" pitchFamily="18" charset="0"/>
                          </a:rPr>
                        </m:ctrlPr>
                      </m:radPr>
                      <m:deg/>
                      <m:e>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0</m:t>
                                </m:r>
                              </m:sub>
                            </m:sSub>
                          </m:e>
                          <m:sup>
                            <m:r>
                              <a:rPr lang="en-US" altLang="ja-JP" b="0" i="1" smtClean="0">
                                <a:latin typeface="Cambria Math" panose="02040503050406030204" pitchFamily="18" charset="0"/>
                              </a:rPr>
                              <m:t>2</m:t>
                            </m:r>
                          </m:sup>
                        </m:sSup>
                        <m:r>
                          <m:rPr>
                            <m:nor/>
                          </m:rPr>
                          <a:rPr lang="en-US" altLang="ja-JP" dirty="0"/>
                          <m:t>−</m:t>
                        </m:r>
                        <m:r>
                          <m:rPr>
                            <m:nor/>
                          </m:rPr>
                          <a:rPr lang="en-US" altLang="ja-JP" b="0" dirty="0"/>
                          <m:t> </m:t>
                        </m:r>
                        <m:sSup>
                          <m:sSupPr>
                            <m:ctrlPr>
                              <a:rPr lang="en-US" altLang="ja-JP" b="0" i="1" smtClean="0">
                                <a:latin typeface="Cambria Math" panose="02040503050406030204" pitchFamily="18" charset="0"/>
                              </a:rPr>
                            </m:ctrlPr>
                          </m:sSup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0</m:t>
                                </m:r>
                              </m:sub>
                            </m:sSub>
                          </m:e>
                          <m:sup>
                            <m:r>
                              <a:rPr lang="en-US" altLang="ja-JP" b="0" i="1" smtClean="0">
                                <a:latin typeface="Cambria Math" panose="02040503050406030204" pitchFamily="18" charset="0"/>
                              </a:rPr>
                              <m:t>2</m:t>
                            </m:r>
                          </m:sup>
                        </m:sSup>
                      </m:e>
                    </m:rad>
                  </m:oMath>
                </a14:m>
                <a:r>
                  <a:rPr lang="en-US" altLang="ja-JP" dirty="0"/>
                  <a:t>                             (5)</a:t>
                </a:r>
              </a:p>
              <a:p>
                <a:pPr marL="0" indent="0">
                  <a:buNone/>
                </a:pPr>
                <a:r>
                  <a:rPr lang="ja-JP" altLang="en-US" dirty="0"/>
                  <a:t>電力計の倍率</a:t>
                </a:r>
                <a14:m>
                  <m:oMath xmlns:m="http://schemas.openxmlformats.org/officeDocument/2006/math">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𝛼</m:t>
                        </m:r>
                      </m:e>
                      <m:sub>
                        <m:r>
                          <a:rPr lang="en-US" altLang="ja-JP" b="0" i="1" smtClean="0">
                            <a:latin typeface="Cambria Math" panose="02040503050406030204" pitchFamily="18" charset="0"/>
                          </a:rPr>
                          <m:t>0</m:t>
                        </m:r>
                      </m:sub>
                    </m:sSub>
                  </m:oMath>
                </a14:m>
                <a:r>
                  <a:rPr lang="ja-JP" altLang="en-US" dirty="0"/>
                  <a:t>は今回</a:t>
                </a:r>
                <a:r>
                  <a:rPr lang="en-US" altLang="ja-JP" dirty="0"/>
                  <a:t>0.2</a:t>
                </a:r>
                <a:r>
                  <a:rPr lang="ja-JP" altLang="en-US" dirty="0"/>
                  <a:t>である</a:t>
                </a:r>
              </a:p>
            </p:txBody>
          </p:sp>
        </mc:Choice>
        <mc:Fallback xmlns="">
          <p:sp>
            <p:nvSpPr>
              <p:cNvPr id="6" name="コンテンツ プレースホルダー 5">
                <a:extLst>
                  <a:ext uri="{FF2B5EF4-FFF2-40B4-BE49-F238E27FC236}">
                    <a16:creationId xmlns:a16="http://schemas.microsoft.com/office/drawing/2014/main" id="{8CACD8A6-BE3B-C63E-EFBB-6A6528C5325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3296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FE5B78-1165-BE29-9383-ED14347A8BF9}"/>
              </a:ext>
            </a:extLst>
          </p:cNvPr>
          <p:cNvSpPr txBox="1"/>
          <p:nvPr/>
        </p:nvSpPr>
        <p:spPr>
          <a:xfrm>
            <a:off x="513567" y="432333"/>
            <a:ext cx="5494751" cy="523220"/>
          </a:xfrm>
          <a:prstGeom prst="rect">
            <a:avLst/>
          </a:prstGeom>
          <a:noFill/>
        </p:spPr>
        <p:txBody>
          <a:bodyPr wrap="square" rtlCol="0">
            <a:spAutoFit/>
          </a:bodyPr>
          <a:lstStyle/>
          <a:p>
            <a:r>
              <a:rPr kumimoji="1" lang="ja-JP" altLang="en-US" sz="2800" dirty="0"/>
              <a:t>実験</a:t>
            </a:r>
            <a:r>
              <a:rPr kumimoji="1" lang="en-US" altLang="ja-JP" sz="2800" dirty="0"/>
              <a:t>1.3</a:t>
            </a:r>
            <a:r>
              <a:rPr kumimoji="1" lang="ja-JP" altLang="en-US" sz="2800" dirty="0"/>
              <a:t>の測定結果を以下に示す。</a:t>
            </a:r>
          </a:p>
        </p:txBody>
      </p:sp>
      <p:graphicFrame>
        <p:nvGraphicFramePr>
          <p:cNvPr id="5" name="オブジェクト 4">
            <a:extLst>
              <a:ext uri="{FF2B5EF4-FFF2-40B4-BE49-F238E27FC236}">
                <a16:creationId xmlns:a16="http://schemas.microsoft.com/office/drawing/2014/main" id="{0513F02D-31A1-987D-BAF9-38AE4660BE2F}"/>
              </a:ext>
            </a:extLst>
          </p:cNvPr>
          <p:cNvGraphicFramePr>
            <a:graphicFrameLocks noChangeAspect="1"/>
          </p:cNvGraphicFramePr>
          <p:nvPr>
            <p:extLst>
              <p:ext uri="{D42A27DB-BD31-4B8C-83A1-F6EECF244321}">
                <p14:modId xmlns:p14="http://schemas.microsoft.com/office/powerpoint/2010/main" val="2676849884"/>
              </p:ext>
            </p:extLst>
          </p:nvPr>
        </p:nvGraphicFramePr>
        <p:xfrm>
          <a:off x="513566" y="955553"/>
          <a:ext cx="6448707" cy="5709902"/>
        </p:xfrm>
        <a:graphic>
          <a:graphicData uri="http://schemas.openxmlformats.org/presentationml/2006/ole">
            <mc:AlternateContent xmlns:mc="http://schemas.openxmlformats.org/markup-compatibility/2006">
              <mc:Choice xmlns:v="urn:schemas-microsoft-com:vml" Requires="v">
                <p:oleObj name="Worksheet" r:id="rId2" imgW="3879876" imgH="3435235" progId="Excel.Sheet.12">
                  <p:embed/>
                </p:oleObj>
              </mc:Choice>
              <mc:Fallback>
                <p:oleObj name="Worksheet" r:id="rId2" imgW="3879876" imgH="3435235" progId="Excel.Sheet.12">
                  <p:embed/>
                  <p:pic>
                    <p:nvPicPr>
                      <p:cNvPr id="5" name="オブジェクト 4">
                        <a:extLst>
                          <a:ext uri="{FF2B5EF4-FFF2-40B4-BE49-F238E27FC236}">
                            <a16:creationId xmlns:a16="http://schemas.microsoft.com/office/drawing/2014/main" id="{0513F02D-31A1-987D-BAF9-38AE4660BE2F}"/>
                          </a:ext>
                        </a:extLst>
                      </p:cNvPr>
                      <p:cNvPicPr/>
                      <p:nvPr/>
                    </p:nvPicPr>
                    <p:blipFill>
                      <a:blip r:embed="rId3"/>
                      <a:stretch>
                        <a:fillRect/>
                      </a:stretch>
                    </p:blipFill>
                    <p:spPr>
                      <a:xfrm>
                        <a:off x="513566" y="955553"/>
                        <a:ext cx="6448707" cy="5709902"/>
                      </a:xfrm>
                      <a:prstGeom prst="rect">
                        <a:avLst/>
                      </a:prstGeom>
                    </p:spPr>
                  </p:pic>
                </p:oleObj>
              </mc:Fallback>
            </mc:AlternateContent>
          </a:graphicData>
        </a:graphic>
      </p:graphicFrame>
    </p:spTree>
    <p:extLst>
      <p:ext uri="{BB962C8B-B14F-4D97-AF65-F5344CB8AC3E}">
        <p14:creationId xmlns:p14="http://schemas.microsoft.com/office/powerpoint/2010/main" val="3645370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EEB37AB8-9D81-4EDE-847F-A480AC1D51A7}"/>
              </a:ext>
            </a:extLst>
          </p:cNvPr>
          <p:cNvGraphicFramePr>
            <a:graphicFrameLocks/>
          </p:cNvGraphicFramePr>
          <p:nvPr>
            <p:extLst>
              <p:ext uri="{D42A27DB-BD31-4B8C-83A1-F6EECF244321}">
                <p14:modId xmlns:p14="http://schemas.microsoft.com/office/powerpoint/2010/main" val="1324068702"/>
              </p:ext>
            </p:extLst>
          </p:nvPr>
        </p:nvGraphicFramePr>
        <p:xfrm>
          <a:off x="0" y="193983"/>
          <a:ext cx="7952013" cy="551905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B889EAE-C96F-A3E9-9329-B49214F3B815}"/>
                  </a:ext>
                </a:extLst>
              </p:cNvPr>
              <p:cNvSpPr txBox="1"/>
              <p:nvPr/>
            </p:nvSpPr>
            <p:spPr>
              <a:xfrm>
                <a:off x="7952014" y="713232"/>
                <a:ext cx="4099778" cy="3598677"/>
              </a:xfrm>
              <a:prstGeom prst="rect">
                <a:avLst/>
              </a:prstGeom>
              <a:noFill/>
            </p:spPr>
            <p:txBody>
              <a:bodyPr wrap="square" rtlCol="0">
                <a:spAutoFit/>
              </a:bodyPr>
              <a:lstStyle/>
              <a:p>
                <a:r>
                  <a:rPr kumimoji="1" lang="ja-JP" altLang="en-US" sz="3200" dirty="0"/>
                  <a:t>（１）式について、</a:t>
                </a:r>
                <a:r>
                  <a:rPr lang="en-US" altLang="ja-JP" sz="3200" b="0" dirty="0"/>
                  <a:t> </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𝑊</m:t>
                        </m:r>
                      </m:e>
                      <m:sub>
                        <m:r>
                          <a:rPr lang="en-US" altLang="ja-JP" sz="3200" b="0" i="1" smtClean="0">
                            <a:latin typeface="Cambria Math" panose="02040503050406030204" pitchFamily="18" charset="0"/>
                          </a:rPr>
                          <m:t>01</m:t>
                        </m:r>
                      </m:sub>
                    </m:sSub>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𝑅</m:t>
                    </m:r>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01</m:t>
                            </m:r>
                          </m:sub>
                        </m:sSub>
                      </m:e>
                      <m:sup>
                        <m:r>
                          <a:rPr lang="en-US" altLang="ja-JP" sz="3200" b="0" i="1" smtClean="0">
                            <a:latin typeface="Cambria Math" panose="02040503050406030204" pitchFamily="18" charset="0"/>
                          </a:rPr>
                          <m:t>2</m:t>
                        </m:r>
                      </m:sup>
                    </m:sSup>
                    <m:r>
                      <a:rPr lang="ja-JP" altLang="en-US" sz="3200" i="1">
                        <a:latin typeface="Cambria Math" panose="02040503050406030204" pitchFamily="18" charset="0"/>
                      </a:rPr>
                      <m:t>よ</m:t>
                    </m:r>
                    <m:r>
                      <a:rPr kumimoji="1" lang="ja-JP" altLang="en-US" sz="3200" i="1">
                        <a:latin typeface="Cambria Math" panose="02040503050406030204" pitchFamily="18" charset="0"/>
                      </a:rPr>
                      <m:t>り、</m:t>
                    </m:r>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𝑃</m:t>
                        </m:r>
                      </m:e>
                      <m:sub>
                        <m:r>
                          <a:rPr lang="en-US" altLang="ja-JP" sz="3200" b="0" i="1" smtClean="0">
                            <a:latin typeface="Cambria Math" panose="02040503050406030204" pitchFamily="18" charset="0"/>
                          </a:rPr>
                          <m:t>𝑖</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ja-JP" altLang="en-US" sz="3200" b="0" i="1" smtClean="0">
                            <a:latin typeface="Cambria Math" panose="02040503050406030204" pitchFamily="18" charset="0"/>
                          </a:rPr>
                          <m:t>𝛼</m:t>
                        </m:r>
                      </m:e>
                      <m:sub>
                        <m:r>
                          <a:rPr lang="en-US" altLang="ja-JP" sz="3200" b="0" i="1" smtClean="0">
                            <a:latin typeface="Cambria Math" panose="02040503050406030204" pitchFamily="18" charset="0"/>
                          </a:rPr>
                          <m:t>0</m:t>
                        </m:r>
                      </m:sub>
                    </m:sSub>
                  </m:oMath>
                </a14:m>
                <a:r>
                  <a:rPr lang="en-US" altLang="ja-JP" sz="3200" b="0" dirty="0"/>
                  <a:t> </a:t>
                </a:r>
                <a14:m>
                  <m:oMath xmlns:m="http://schemas.openxmlformats.org/officeDocument/2006/math">
                    <m:sSup>
                      <m:sSupPr>
                        <m:ctrlPr>
                          <a:rPr lang="en-US" altLang="ja-JP" sz="3200" b="0" i="1" smtClean="0">
                            <a:latin typeface="Cambria Math" panose="02040503050406030204" pitchFamily="18" charset="0"/>
                          </a:rPr>
                        </m:ctrlPr>
                      </m:sSupPr>
                      <m:e>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𝑉</m:t>
                            </m:r>
                          </m:e>
                          <m:sub>
                            <m:r>
                              <a:rPr lang="en-US" altLang="ja-JP" sz="3200" b="0" i="1" smtClean="0">
                                <a:latin typeface="Cambria Math" panose="02040503050406030204" pitchFamily="18" charset="0"/>
                              </a:rPr>
                              <m:t>01</m:t>
                            </m:r>
                          </m:sub>
                        </m:sSub>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 /</m:t>
                    </m:r>
                    <m:r>
                      <a:rPr lang="en-US" altLang="ja-JP" sz="3200" b="0" i="1" smtClean="0">
                        <a:latin typeface="Cambria Math" panose="02040503050406030204" pitchFamily="18" charset="0"/>
                      </a:rPr>
                      <m:t>𝑅</m:t>
                    </m:r>
                    <m:r>
                      <a:rPr lang="ja-JP" altLang="en-US" sz="3200" i="1">
                        <a:latin typeface="Cambria Math" panose="02040503050406030204" pitchFamily="18" charset="0"/>
                      </a:rPr>
                      <m:t>と</m:t>
                    </m:r>
                  </m:oMath>
                </a14:m>
                <a:r>
                  <a:rPr kumimoji="1" lang="ja-JP" altLang="en-US" sz="3200" dirty="0"/>
                  <a:t>変形できる。上式を右のグラフと比較すると、</a:t>
                </a:r>
                <a:r>
                  <a:rPr lang="ja-JP" altLang="en-US" sz="3200" dirty="0"/>
                  <a:t>測定値は正しいものとわかる。</a:t>
                </a:r>
                <a:endParaRPr kumimoji="1" lang="ja-JP" altLang="en-US" sz="3200" dirty="0"/>
              </a:p>
            </p:txBody>
          </p:sp>
        </mc:Choice>
        <mc:Fallback xmlns="">
          <p:sp>
            <p:nvSpPr>
              <p:cNvPr id="3" name="テキスト ボックス 2">
                <a:extLst>
                  <a:ext uri="{FF2B5EF4-FFF2-40B4-BE49-F238E27FC236}">
                    <a16:creationId xmlns:a16="http://schemas.microsoft.com/office/drawing/2014/main" id="{2B889EAE-C96F-A3E9-9329-B49214F3B815}"/>
                  </a:ext>
                </a:extLst>
              </p:cNvPr>
              <p:cNvSpPr txBox="1">
                <a:spLocks noRot="1" noChangeAspect="1" noMove="1" noResize="1" noEditPoints="1" noAdjustHandles="1" noChangeArrowheads="1" noChangeShapeType="1" noTextEdit="1"/>
              </p:cNvSpPr>
              <p:nvPr/>
            </p:nvSpPr>
            <p:spPr>
              <a:xfrm>
                <a:off x="7952014" y="713232"/>
                <a:ext cx="4099778" cy="3598677"/>
              </a:xfrm>
              <a:prstGeom prst="rect">
                <a:avLst/>
              </a:prstGeom>
              <a:blipFill>
                <a:blip r:embed="rId3"/>
                <a:stretch>
                  <a:fillRect l="-3715" t="-2203" b="-47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776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DAA71CE8-E8C8-00CD-76E3-D367E2A1658B}"/>
              </a:ext>
            </a:extLst>
          </p:cNvPr>
          <p:cNvGraphicFramePr>
            <a:graphicFrameLocks/>
          </p:cNvGraphicFramePr>
          <p:nvPr>
            <p:extLst>
              <p:ext uri="{D42A27DB-BD31-4B8C-83A1-F6EECF244321}">
                <p14:modId xmlns:p14="http://schemas.microsoft.com/office/powerpoint/2010/main" val="1561147485"/>
              </p:ext>
            </p:extLst>
          </p:nvPr>
        </p:nvGraphicFramePr>
        <p:xfrm>
          <a:off x="585217" y="512064"/>
          <a:ext cx="7800488" cy="4573644"/>
        </p:xfrm>
        <a:graphic>
          <a:graphicData uri="http://schemas.openxmlformats.org/drawingml/2006/chart">
            <c:chart xmlns:c="http://schemas.openxmlformats.org/drawingml/2006/chart" xmlns:r="http://schemas.openxmlformats.org/officeDocument/2006/relationships" r:id="rId2"/>
          </a:graphicData>
        </a:graphic>
      </p:graphicFrame>
      <p:sp>
        <p:nvSpPr>
          <p:cNvPr id="3" name="テキスト ボックス 2">
            <a:extLst>
              <a:ext uri="{FF2B5EF4-FFF2-40B4-BE49-F238E27FC236}">
                <a16:creationId xmlns:a16="http://schemas.microsoft.com/office/drawing/2014/main" id="{83A3E0F0-E740-ED25-29B9-39D380CF4EAD}"/>
              </a:ext>
            </a:extLst>
          </p:cNvPr>
          <p:cNvSpPr txBox="1"/>
          <p:nvPr/>
        </p:nvSpPr>
        <p:spPr>
          <a:xfrm>
            <a:off x="8609744" y="1448655"/>
            <a:ext cx="3267182" cy="3539430"/>
          </a:xfrm>
          <a:prstGeom prst="rect">
            <a:avLst/>
          </a:prstGeom>
          <a:noFill/>
        </p:spPr>
        <p:txBody>
          <a:bodyPr wrap="square" rtlCol="0">
            <a:spAutoFit/>
          </a:bodyPr>
          <a:lstStyle/>
          <a:p>
            <a:r>
              <a:rPr kumimoji="1" lang="ja-JP" altLang="en-US" sz="2800" dirty="0"/>
              <a:t>グラフより、励磁電流は</a:t>
            </a:r>
            <a:r>
              <a:rPr kumimoji="1" lang="en-US" altLang="ja-JP" sz="2800" dirty="0"/>
              <a:t>1</a:t>
            </a:r>
            <a:r>
              <a:rPr kumimoji="1" lang="ja-JP" altLang="en-US" sz="2800" dirty="0"/>
              <a:t>次電圧が</a:t>
            </a:r>
            <a:r>
              <a:rPr kumimoji="1" lang="en-US" altLang="ja-JP" sz="2800" dirty="0"/>
              <a:t>100V</a:t>
            </a:r>
            <a:r>
              <a:rPr kumimoji="1" lang="ja-JP" altLang="en-US" sz="2800" dirty="0"/>
              <a:t>あたりまでは比例の関係にあるが、</a:t>
            </a:r>
            <a:r>
              <a:rPr kumimoji="1" lang="en-US" altLang="ja-JP" sz="2800" dirty="0"/>
              <a:t>100V</a:t>
            </a:r>
            <a:r>
              <a:rPr kumimoji="1" lang="ja-JP" altLang="en-US" sz="2800" dirty="0"/>
              <a:t>以上になると、比例関係がなくなったことがわかる。</a:t>
            </a:r>
          </a:p>
        </p:txBody>
      </p:sp>
    </p:spTree>
    <p:extLst>
      <p:ext uri="{BB962C8B-B14F-4D97-AF65-F5344CB8AC3E}">
        <p14:creationId xmlns:p14="http://schemas.microsoft.com/office/powerpoint/2010/main" val="1726830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F9DA3AB5-3567-4561-A202-407D2E865487}"/>
              </a:ext>
            </a:extLst>
          </p:cNvPr>
          <p:cNvGraphicFramePr>
            <a:graphicFrameLocks/>
          </p:cNvGraphicFramePr>
          <p:nvPr>
            <p:extLst>
              <p:ext uri="{D42A27DB-BD31-4B8C-83A1-F6EECF244321}">
                <p14:modId xmlns:p14="http://schemas.microsoft.com/office/powerpoint/2010/main" val="1471456895"/>
              </p:ext>
            </p:extLst>
          </p:nvPr>
        </p:nvGraphicFramePr>
        <p:xfrm>
          <a:off x="2229493" y="657546"/>
          <a:ext cx="6156212" cy="414728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5839E45-9000-0A64-4A7C-45008579C3B4}"/>
                  </a:ext>
                </a:extLst>
              </p:cNvPr>
              <p:cNvSpPr txBox="1"/>
              <p:nvPr/>
            </p:nvSpPr>
            <p:spPr>
              <a:xfrm>
                <a:off x="8385706" y="657546"/>
                <a:ext cx="3735174" cy="3416320"/>
              </a:xfrm>
              <a:prstGeom prst="rect">
                <a:avLst/>
              </a:prstGeom>
              <a:noFill/>
            </p:spPr>
            <p:txBody>
              <a:bodyPr wrap="square" rtlCol="0">
                <a:spAutoFit/>
              </a:bodyPr>
              <a:lstStyle/>
              <a:p>
                <a:r>
                  <a:rPr kumimoji="1" lang="ja-JP" altLang="en-US" sz="2400" dirty="0"/>
                  <a:t>無負荷力率は式（２）より、</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01</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01</m:t>
                        </m:r>
                      </m:sub>
                    </m:sSub>
                  </m:oMath>
                </a14:m>
                <a:r>
                  <a:rPr kumimoji="1" lang="ja-JP" altLang="en-US" sz="2400" dirty="0"/>
                  <a:t>に反比例する。励磁電流のグラフからわかるように</a:t>
                </a:r>
                <a:r>
                  <a:rPr lang="en-US" altLang="ja-JP" sz="2400" b="0" dirty="0"/>
                  <a:t> </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01</m:t>
                        </m:r>
                      </m:sub>
                    </m:sSub>
                  </m:oMath>
                </a14:m>
                <a:r>
                  <a:rPr kumimoji="1" lang="ja-JP" altLang="en-US" sz="2400" dirty="0"/>
                  <a:t>は</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=100</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𝑉</m:t>
                        </m:r>
                      </m:e>
                    </m:d>
                  </m:oMath>
                </a14:m>
                <a:r>
                  <a:rPr kumimoji="1" lang="ja-JP" altLang="en-US" sz="2400" dirty="0"/>
                  <a:t>あたりから増加の仕方が大きくなったので、無負荷力率はそれに反比例して下がっているとわかる。</a:t>
                </a:r>
              </a:p>
            </p:txBody>
          </p:sp>
        </mc:Choice>
        <mc:Fallback xmlns="">
          <p:sp>
            <p:nvSpPr>
              <p:cNvPr id="3" name="テキスト ボックス 2">
                <a:extLst>
                  <a:ext uri="{FF2B5EF4-FFF2-40B4-BE49-F238E27FC236}">
                    <a16:creationId xmlns:a16="http://schemas.microsoft.com/office/drawing/2014/main" id="{55839E45-9000-0A64-4A7C-45008579C3B4}"/>
                  </a:ext>
                </a:extLst>
              </p:cNvPr>
              <p:cNvSpPr txBox="1">
                <a:spLocks noRot="1" noChangeAspect="1" noMove="1" noResize="1" noEditPoints="1" noAdjustHandles="1" noChangeArrowheads="1" noChangeShapeType="1" noTextEdit="1"/>
              </p:cNvSpPr>
              <p:nvPr/>
            </p:nvSpPr>
            <p:spPr>
              <a:xfrm>
                <a:off x="8385706" y="657546"/>
                <a:ext cx="3735174" cy="3416320"/>
              </a:xfrm>
              <a:prstGeom prst="rect">
                <a:avLst/>
              </a:prstGeom>
              <a:blipFill>
                <a:blip r:embed="rId3"/>
                <a:stretch>
                  <a:fillRect l="-2614" t="-1429" r="-5392" b="-3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497055-2108-D815-7BC4-20788A90498C}"/>
                  </a:ext>
                </a:extLst>
              </p:cNvPr>
              <p:cNvSpPr txBox="1"/>
              <p:nvPr/>
            </p:nvSpPr>
            <p:spPr>
              <a:xfrm>
                <a:off x="7183120" y="4704080"/>
                <a:ext cx="4704080" cy="376834"/>
              </a:xfrm>
              <a:prstGeom prst="rect">
                <a:avLst/>
              </a:prstGeom>
              <a:noFill/>
            </p:spPr>
            <p:txBody>
              <a:bodyPr wrap="square" rtlCol="0">
                <a:spAutoFit/>
              </a:bodyPr>
              <a:lstStyle/>
              <a:p>
                <a:r>
                  <a:rPr lang="ja-JP" altLang="en-US" b="0" dirty="0"/>
                  <a:t>式</a:t>
                </a:r>
                <a14:m>
                  <m:oMath xmlns:m="http://schemas.openxmlformats.org/officeDocument/2006/math">
                    <m:r>
                      <a:rPr lang="ja-JP" altLang="en-US" i="1">
                        <a:latin typeface="Cambria Math" panose="02040503050406030204" pitchFamily="18" charset="0"/>
                      </a:rPr>
                      <m:t>（</m:t>
                    </m:r>
                    <m:r>
                      <a:rPr lang="ja-JP" altLang="en-US" i="1" smtClean="0">
                        <a:latin typeface="Cambria Math" panose="02040503050406030204" pitchFamily="18" charset="0"/>
                      </a:rPr>
                      <m:t>２</m:t>
                    </m:r>
                    <m:r>
                      <a:rPr lang="ja-JP" altLang="en-US" i="1">
                        <a:latin typeface="Cambria Math" panose="02040503050406030204" pitchFamily="18" charset="0"/>
                      </a:rPr>
                      <m:t>）</m:t>
                    </m:r>
                    <m:r>
                      <a:rPr lang="en-US" altLang="ja-JP" i="1" smtClean="0">
                        <a:latin typeface="Cambria Math" panose="02040503050406030204" pitchFamily="18" charset="0"/>
                      </a:rPr>
                      <m:t>:</m:t>
                    </m:r>
                    <m:r>
                      <a:rPr lang="en-US" altLang="ja-JP" b="0" i="1" smtClean="0">
                        <a:latin typeface="Cambria Math" panose="02040503050406030204" pitchFamily="18" charset="0"/>
                      </a:rPr>
                      <m:t>𝑐𝑜𝑠</m:t>
                    </m:r>
                    <m:sSub>
                      <m:sSubPr>
                        <m:ctrlPr>
                          <a:rPr lang="en-US" altLang="ja-JP" b="0" i="1" smtClean="0">
                            <a:latin typeface="Cambria Math" panose="02040503050406030204" pitchFamily="18" charset="0"/>
                          </a:rPr>
                        </m:ctrlPr>
                      </m:sSubPr>
                      <m:e>
                        <m:r>
                          <a:rPr lang="ja-JP" altLang="en-US" b="0" i="1" smtClean="0">
                            <a:latin typeface="Cambria Math" panose="02040503050406030204" pitchFamily="18" charset="0"/>
                          </a:rPr>
                          <m:t>𝜑</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𝑉</m:t>
                        </m:r>
                      </m:e>
                      <m:sub>
                        <m:r>
                          <a:rPr lang="en-US" altLang="ja-JP" b="0" i="1" smtClean="0">
                            <a:latin typeface="Cambria Math" panose="02040503050406030204" pitchFamily="18" charset="0"/>
                          </a:rPr>
                          <m:t>01</m:t>
                        </m:r>
                      </m:sub>
                    </m:sSub>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b="0" i="1" smtClean="0">
                            <a:latin typeface="Cambria Math" panose="02040503050406030204" pitchFamily="18" charset="0"/>
                          </a:rPr>
                          <m:t>01</m:t>
                        </m:r>
                      </m:sub>
                    </m:sSub>
                    <m:r>
                      <a:rPr lang="en-US" altLang="ja-JP" b="0" i="1" smtClean="0">
                        <a:latin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×100</m:t>
                    </m:r>
                    <m:d>
                      <m:dPr>
                        <m:begChr m:val="["/>
                        <m:endChr m:val="]"/>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m:t>
                        </m:r>
                      </m:e>
                    </m:d>
                  </m:oMath>
                </a14:m>
                <a:endParaRPr kumimoji="1" lang="ja-JP" altLang="en-US" dirty="0"/>
              </a:p>
            </p:txBody>
          </p:sp>
        </mc:Choice>
        <mc:Fallback xmlns="">
          <p:sp>
            <p:nvSpPr>
              <p:cNvPr id="4" name="テキスト ボックス 3">
                <a:extLst>
                  <a:ext uri="{FF2B5EF4-FFF2-40B4-BE49-F238E27FC236}">
                    <a16:creationId xmlns:a16="http://schemas.microsoft.com/office/drawing/2014/main" id="{7E497055-2108-D815-7BC4-20788A90498C}"/>
                  </a:ext>
                </a:extLst>
              </p:cNvPr>
              <p:cNvSpPr txBox="1">
                <a:spLocks noRot="1" noChangeAspect="1" noMove="1" noResize="1" noEditPoints="1" noAdjustHandles="1" noChangeArrowheads="1" noChangeShapeType="1" noTextEdit="1"/>
              </p:cNvSpPr>
              <p:nvPr/>
            </p:nvSpPr>
            <p:spPr>
              <a:xfrm>
                <a:off x="7183120" y="4704080"/>
                <a:ext cx="4704080" cy="376834"/>
              </a:xfrm>
              <a:prstGeom prst="rect">
                <a:avLst/>
              </a:prstGeom>
              <a:blipFill>
                <a:blip r:embed="rId4"/>
                <a:stretch>
                  <a:fillRect l="-1036" t="-6557"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57518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36024-9B4A-2170-8DCD-3F5EAF747145}"/>
              </a:ext>
            </a:extLst>
          </p:cNvPr>
          <p:cNvSpPr>
            <a:spLocks noGrp="1"/>
          </p:cNvSpPr>
          <p:nvPr>
            <p:ph type="title"/>
          </p:nvPr>
        </p:nvSpPr>
        <p:spPr>
          <a:xfrm>
            <a:off x="838200" y="365125"/>
            <a:ext cx="10515600" cy="739775"/>
          </a:xfrm>
        </p:spPr>
        <p:txBody>
          <a:bodyPr/>
          <a:lstStyle/>
          <a:p>
            <a:r>
              <a:rPr lang="ja-JP" altLang="en-US" dirty="0"/>
              <a:t>実験</a:t>
            </a:r>
            <a:r>
              <a:rPr lang="en-US" altLang="ja-JP" dirty="0"/>
              <a:t>1.4</a:t>
            </a:r>
            <a:r>
              <a:rPr lang="ja-JP" altLang="en-US" dirty="0"/>
              <a:t>　短絡試験</a:t>
            </a:r>
          </a:p>
        </p:txBody>
      </p:sp>
      <p:sp>
        <p:nvSpPr>
          <p:cNvPr id="3" name="コンテンツ プレースホルダー 2">
            <a:extLst>
              <a:ext uri="{FF2B5EF4-FFF2-40B4-BE49-F238E27FC236}">
                <a16:creationId xmlns:a16="http://schemas.microsoft.com/office/drawing/2014/main" id="{24CCAE1C-7A53-7A8D-D0B0-99D52205643F}"/>
              </a:ext>
            </a:extLst>
          </p:cNvPr>
          <p:cNvSpPr>
            <a:spLocks noGrp="1"/>
          </p:cNvSpPr>
          <p:nvPr>
            <p:ph idx="1"/>
          </p:nvPr>
        </p:nvSpPr>
        <p:spPr>
          <a:xfrm>
            <a:off x="838200" y="1104900"/>
            <a:ext cx="10515600" cy="879475"/>
          </a:xfrm>
        </p:spPr>
        <p:txBody>
          <a:bodyPr/>
          <a:lstStyle/>
          <a:p>
            <a:r>
              <a:rPr lang="ja-JP" altLang="en-US" dirty="0"/>
              <a:t>変圧器の銅損を測定し、合インピーダンス、実効抵抗、実効リアクタンス等を求める。</a:t>
            </a:r>
          </a:p>
        </p:txBody>
      </p:sp>
      <p:pic>
        <p:nvPicPr>
          <p:cNvPr id="4" name="図 3" descr="ダイアグラム&#10;&#10;自動的に生成された説明">
            <a:extLst>
              <a:ext uri="{FF2B5EF4-FFF2-40B4-BE49-F238E27FC236}">
                <a16:creationId xmlns:a16="http://schemas.microsoft.com/office/drawing/2014/main" id="{2AB33A34-C56C-CFAA-0C8C-0530891D4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491" y="3073400"/>
            <a:ext cx="9579018" cy="3036432"/>
          </a:xfrm>
          <a:prstGeom prst="rect">
            <a:avLst/>
          </a:prstGeom>
        </p:spPr>
      </p:pic>
    </p:spTree>
    <p:extLst>
      <p:ext uri="{BB962C8B-B14F-4D97-AF65-F5344CB8AC3E}">
        <p14:creationId xmlns:p14="http://schemas.microsoft.com/office/powerpoint/2010/main" val="46019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3C186-F164-DE87-0786-59CEC9870BD1}"/>
              </a:ext>
            </a:extLst>
          </p:cNvPr>
          <p:cNvSpPr>
            <a:spLocks noGrp="1"/>
          </p:cNvSpPr>
          <p:nvPr>
            <p:ph type="title"/>
          </p:nvPr>
        </p:nvSpPr>
        <p:spPr>
          <a:xfrm>
            <a:off x="838200" y="365125"/>
            <a:ext cx="10515600" cy="688975"/>
          </a:xfrm>
        </p:spPr>
        <p:txBody>
          <a:bodyPr>
            <a:normAutofit fontScale="90000"/>
          </a:bodyPr>
          <a:lstStyle/>
          <a:p>
            <a:r>
              <a:rPr kumimoji="1" lang="ja-JP" altLang="en-US" dirty="0"/>
              <a:t>実験方法（</a:t>
            </a:r>
            <a:r>
              <a:rPr kumimoji="1" lang="en-US" altLang="ja-JP" dirty="0"/>
              <a:t>1.4</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0270FB1-6C59-388D-5A61-673CDE69B323}"/>
                  </a:ext>
                </a:extLst>
              </p:cNvPr>
              <p:cNvSpPr>
                <a:spLocks noGrp="1"/>
              </p:cNvSpPr>
              <p:nvPr>
                <p:ph idx="1"/>
              </p:nvPr>
            </p:nvSpPr>
            <p:spPr>
              <a:xfrm>
                <a:off x="838200" y="1054100"/>
                <a:ext cx="10515600" cy="1333500"/>
              </a:xfrm>
            </p:spPr>
            <p:txBody>
              <a:bodyPr>
                <a:noAutofit/>
              </a:bodyPr>
              <a:lstStyle/>
              <a:p>
                <a:pPr marL="0" indent="0">
                  <a:buNone/>
                </a:pPr>
                <a:r>
                  <a:rPr lang="en-US" altLang="ja-JP" sz="2400" b="0" i="0" u="none" strike="noStrike" baseline="0" dirty="0">
                    <a:latin typeface="CIDFont+F2"/>
                  </a:rPr>
                  <a:t> 2 </a:t>
                </a:r>
                <a:r>
                  <a:rPr lang="ja-JP" altLang="en-US" sz="2400" b="0" i="0" u="none" strike="noStrike" baseline="0" dirty="0">
                    <a:latin typeface="CIDFont+F2"/>
                  </a:rPr>
                  <a:t>次側を短絡した状態で、</a:t>
                </a:r>
                <a:r>
                  <a:rPr lang="en-US" altLang="ja-JP" sz="2400" b="0" i="0" u="none" strike="noStrike" baseline="0" dirty="0">
                    <a:latin typeface="CIDFont+F2"/>
                  </a:rPr>
                  <a:t>1 </a:t>
                </a:r>
                <a:r>
                  <a:rPr lang="ja-JP" altLang="en-US" sz="2400" b="0" i="0" u="none" strike="noStrike" baseline="0" dirty="0">
                    <a:latin typeface="CIDFont+F2"/>
                  </a:rPr>
                  <a:t>次側に電圧を加え、</a:t>
                </a:r>
                <a:r>
                  <a:rPr lang="en-US" altLang="ja-JP" sz="2400" b="0" i="0" u="none" strike="noStrike" baseline="0" dirty="0">
                    <a:latin typeface="CIDFont+F2"/>
                  </a:rPr>
                  <a:t>2 </a:t>
                </a:r>
                <a:r>
                  <a:rPr lang="ja-JP" altLang="en-US" sz="2400" b="0" i="0" u="none" strike="noStrike" baseline="0" dirty="0">
                    <a:latin typeface="CIDFont+F2"/>
                  </a:rPr>
                  <a:t>次側を電流計で短絡して電流を測る。この</a:t>
                </a:r>
                <a:r>
                  <a:rPr lang="en-US" altLang="ja-JP" sz="2400" b="0" i="0" u="none" strike="noStrike" baseline="0" dirty="0">
                    <a:latin typeface="CIDFont+F2"/>
                  </a:rPr>
                  <a:t>2 </a:t>
                </a:r>
                <a:r>
                  <a:rPr lang="ja-JP" altLang="en-US" sz="2400" b="0" i="0" u="none" strike="noStrike" baseline="0" dirty="0">
                    <a:latin typeface="CIDFont+F2"/>
                  </a:rPr>
                  <a:t>次側の短絡電流</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𝐼</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2</m:t>
                        </m:r>
                      </m:sub>
                    </m:sSub>
                  </m:oMath>
                </a14:m>
                <a:r>
                  <a:rPr lang="ja-JP" altLang="en-US" sz="2400" b="0" i="0" u="none" strike="noStrike" baseline="0" dirty="0">
                    <a:latin typeface="CIDFont+F2"/>
                  </a:rPr>
                  <a:t>が定格電流</a:t>
                </a:r>
                <a:r>
                  <a:rPr lang="en-US" altLang="ja-JP" sz="2400" b="0" i="0" u="none" strike="noStrike" baseline="0" dirty="0">
                    <a:latin typeface="CIDFont+F2"/>
                  </a:rPr>
                  <a:t>(3A </a:t>
                </a:r>
                <a:r>
                  <a:rPr lang="ja-JP" altLang="en-US" sz="2400" b="0" i="0" u="none" strike="noStrike" baseline="0" dirty="0">
                    <a:latin typeface="CIDFont+F2"/>
                  </a:rPr>
                  <a:t>の</a:t>
                </a:r>
                <a:r>
                  <a:rPr lang="en-US" altLang="ja-JP" sz="2400" b="0" i="0" u="none" strike="noStrike" baseline="0" dirty="0">
                    <a:latin typeface="CIDFont+F2"/>
                  </a:rPr>
                  <a:t>120%</a:t>
                </a:r>
                <a:r>
                  <a:rPr lang="ja-JP" altLang="en-US" sz="2400" b="0" i="0" u="none" strike="noStrike" baseline="0" dirty="0">
                    <a:latin typeface="CIDFont+F2"/>
                  </a:rPr>
                  <a:t>の</a:t>
                </a:r>
                <a:r>
                  <a:rPr lang="en-US" altLang="ja-JP" sz="2400" b="0" i="0" u="none" strike="noStrike" baseline="0" dirty="0">
                    <a:latin typeface="CIDFont+F2"/>
                  </a:rPr>
                  <a:t>3.6A)</a:t>
                </a:r>
                <a:r>
                  <a:rPr lang="ja-JP" altLang="en-US" sz="2400" b="0" i="0" u="none" strike="noStrike" baseline="0" dirty="0">
                    <a:latin typeface="CIDFont+F2"/>
                  </a:rPr>
                  <a:t>まで変化するように</a:t>
                </a:r>
                <a:r>
                  <a:rPr lang="en-US" altLang="ja-JP" sz="2400" b="0" i="0" u="none" strike="noStrike" baseline="0" dirty="0">
                    <a:latin typeface="CIDFont+F2"/>
                  </a:rPr>
                  <a:t>1 </a:t>
                </a:r>
                <a:r>
                  <a:rPr lang="ja-JP" altLang="en-US" sz="2400" b="0" i="0" u="none" strike="noStrike" baseline="0" dirty="0">
                    <a:latin typeface="CIDFont+F2"/>
                  </a:rPr>
                  <a:t>次側電圧</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𝑉</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1</m:t>
                        </m:r>
                      </m:sub>
                    </m:sSub>
                  </m:oMath>
                </a14:m>
                <a:r>
                  <a:rPr lang="ja-JP" altLang="en-US" sz="2400" b="0" i="0" u="none" strike="noStrike" baseline="0" dirty="0">
                    <a:latin typeface="CIDFont+F2"/>
                  </a:rPr>
                  <a:t>を調整して、</a:t>
                </a:r>
                <a:r>
                  <a:rPr lang="en-US" altLang="ja-JP" sz="2400" b="0" i="0" u="none" strike="noStrike" baseline="0" dirty="0">
                    <a:latin typeface="CIDFont+F2"/>
                  </a:rPr>
                  <a:t>2 </a:t>
                </a:r>
                <a:r>
                  <a:rPr lang="ja-JP" altLang="en-US" sz="2400" b="0" i="0" u="none" strike="noStrike" baseline="0" dirty="0">
                    <a:latin typeface="CIDFont+F2"/>
                  </a:rPr>
                  <a:t>次側の短絡電流</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𝐼</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2</m:t>
                        </m:r>
                      </m:sub>
                    </m:sSub>
                  </m:oMath>
                </a14:m>
                <a:r>
                  <a:rPr lang="ja-JP" altLang="en-US" sz="2400" b="0" i="0" u="none" strike="noStrike" baseline="0" dirty="0">
                    <a:latin typeface="CIDFont+F2"/>
                  </a:rPr>
                  <a:t>に対する</a:t>
                </a:r>
                <a:r>
                  <a:rPr lang="en-US" altLang="ja-JP" sz="2400" b="0" i="0" u="none" strike="noStrike" baseline="0" dirty="0">
                    <a:latin typeface="CIDFont+F2"/>
                  </a:rPr>
                  <a:t>1 </a:t>
                </a:r>
                <a:r>
                  <a:rPr lang="ja-JP" altLang="en-US" sz="2400" b="0" i="0" u="none" strike="noStrike" baseline="0" dirty="0">
                    <a:latin typeface="CIDFont+F2"/>
                  </a:rPr>
                  <a:t>次側電流</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𝐼</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1</m:t>
                        </m:r>
                      </m:sub>
                    </m:sSub>
                    <m:r>
                      <a:rPr lang="en-US" altLang="ja-JP" sz="2400" b="0" i="1" u="none" strike="noStrike" baseline="0" smtClean="0">
                        <a:latin typeface="Cambria Math" panose="02040503050406030204" pitchFamily="18" charset="0"/>
                      </a:rPr>
                      <m:t> </m:t>
                    </m:r>
                  </m:oMath>
                </a14:m>
                <a:r>
                  <a:rPr lang="ja-JP" altLang="en-US" sz="2400" b="0" i="0" u="none" strike="noStrike" baseline="0" dirty="0">
                    <a:latin typeface="CIDFont+F2"/>
                  </a:rPr>
                  <a:t>、</a:t>
                </a:r>
                <a:r>
                  <a:rPr lang="en-US" altLang="ja-JP" sz="2400" b="0" i="0" u="none" strike="noStrike" baseline="0" dirty="0">
                    <a:latin typeface="CIDFont+F2"/>
                  </a:rPr>
                  <a:t>1 </a:t>
                </a:r>
                <a:r>
                  <a:rPr lang="ja-JP" altLang="en-US" sz="2400" b="0" i="0" u="none" strike="noStrike" baseline="0" dirty="0">
                    <a:latin typeface="CIDFont+F2"/>
                  </a:rPr>
                  <a:t>次側電圧</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𝑉</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1</m:t>
                        </m:r>
                      </m:sub>
                    </m:sSub>
                    <m:r>
                      <a:rPr lang="en-US" altLang="ja-JP" sz="2400" b="0" i="1" u="none" strike="noStrike" baseline="0" smtClean="0">
                        <a:latin typeface="Cambria Math" panose="02040503050406030204" pitchFamily="18" charset="0"/>
                      </a:rPr>
                      <m:t> </m:t>
                    </m:r>
                  </m:oMath>
                </a14:m>
                <a:r>
                  <a:rPr lang="ja-JP" altLang="en-US" sz="2400" b="0" i="0" u="none" strike="noStrike" baseline="0" dirty="0">
                    <a:latin typeface="CIDFont+F2"/>
                  </a:rPr>
                  <a:t>、入力電力</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𝑤</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1</m:t>
                        </m:r>
                      </m:sub>
                    </m:sSub>
                  </m:oMath>
                </a14:m>
                <a:r>
                  <a:rPr lang="ja-JP" altLang="en-US" sz="2400" b="0" i="0" u="none" strike="noStrike" baseline="0" dirty="0">
                    <a:latin typeface="CIDFont+F2"/>
                  </a:rPr>
                  <a:t>を測定する。得られたデータにより、</a:t>
                </a:r>
                <a:r>
                  <a:rPr lang="en-US" altLang="ja-JP" sz="2400" b="0" i="0" u="none" strike="noStrike" baseline="0" dirty="0">
                    <a:latin typeface="CIDFont+F2"/>
                  </a:rPr>
                  <a:t>2 </a:t>
                </a:r>
                <a:r>
                  <a:rPr lang="ja-JP" altLang="en-US" sz="2400" b="0" i="0" u="none" strike="noStrike" baseline="0" dirty="0">
                    <a:latin typeface="CIDFont+F2"/>
                  </a:rPr>
                  <a:t>次短絡電流</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𝐼</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2</m:t>
                        </m:r>
                      </m:sub>
                    </m:sSub>
                  </m:oMath>
                </a14:m>
                <a:r>
                  <a:rPr lang="ja-JP" altLang="en-US" sz="2400" b="0" i="0" u="none" strike="noStrike" baseline="0" dirty="0">
                    <a:latin typeface="CIDFont+F2"/>
                  </a:rPr>
                  <a:t>を横軸とし、短絡損失（銅損）</a:t>
                </a:r>
                <a:r>
                  <a:rPr lang="en-US" altLang="ja-JP" sz="2400" b="0" u="none" strike="noStrike" baseline="0" dirty="0"/>
                  <a:t> </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𝑃</m:t>
                        </m:r>
                      </m:e>
                      <m:sub>
                        <m:r>
                          <a:rPr lang="en-US" altLang="ja-JP" sz="2400" b="0" i="1" u="none" strike="noStrike" baseline="0" smtClean="0">
                            <a:latin typeface="Cambria Math" panose="02040503050406030204" pitchFamily="18" charset="0"/>
                          </a:rPr>
                          <m:t>𝑐</m:t>
                        </m:r>
                      </m:sub>
                    </m:sSub>
                    <m:r>
                      <a:rPr lang="en-US" altLang="ja-JP" sz="2400" b="0" i="1" u="none" strike="noStrike" baseline="0" smtClean="0">
                        <a:latin typeface="Cambria Math" panose="02040503050406030204" pitchFamily="18" charset="0"/>
                      </a:rPr>
                      <m:t> </m:t>
                    </m:r>
                  </m:oMath>
                </a14:m>
                <a:r>
                  <a:rPr lang="ja-JP" altLang="en-US" sz="2400" b="0" i="0" u="none" strike="noStrike" baseline="0" dirty="0">
                    <a:latin typeface="CIDFont+F2"/>
                  </a:rPr>
                  <a:t>、</a:t>
                </a:r>
                <a:r>
                  <a:rPr lang="en-US" altLang="ja-JP" sz="2400" b="0" i="0" u="none" strike="noStrike" baseline="0" dirty="0">
                    <a:latin typeface="CIDFont+F2"/>
                  </a:rPr>
                  <a:t>1 </a:t>
                </a:r>
                <a:r>
                  <a:rPr lang="ja-JP" altLang="en-US" sz="2400" b="0" i="0" u="none" strike="noStrike" baseline="0" dirty="0">
                    <a:latin typeface="CIDFont+F2"/>
                  </a:rPr>
                  <a:t>次側短絡電流</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𝐼</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1</m:t>
                        </m:r>
                      </m:sub>
                    </m:sSub>
                    <m:r>
                      <a:rPr lang="en-US" altLang="ja-JP" sz="2400" b="0" i="1" u="none" strike="noStrike" baseline="0" smtClean="0">
                        <a:latin typeface="Cambria Math" panose="02040503050406030204" pitchFamily="18" charset="0"/>
                      </a:rPr>
                      <m:t> </m:t>
                    </m:r>
                  </m:oMath>
                </a14:m>
                <a:r>
                  <a:rPr lang="ja-JP" altLang="en-US" sz="2400" b="0" i="0" u="none" strike="noStrike" baseline="0" dirty="0">
                    <a:latin typeface="CIDFont+F2"/>
                  </a:rPr>
                  <a:t>、</a:t>
                </a:r>
                <a:r>
                  <a:rPr lang="en-US" altLang="ja-JP" sz="2400" b="0" i="0" u="none" strike="noStrike" baseline="0" dirty="0">
                    <a:latin typeface="CIDFont+F2"/>
                  </a:rPr>
                  <a:t>1 </a:t>
                </a:r>
                <a:r>
                  <a:rPr lang="ja-JP" altLang="en-US" sz="2400" b="0" i="0" u="none" strike="noStrike" baseline="0" dirty="0">
                    <a:latin typeface="CIDFont+F2"/>
                  </a:rPr>
                  <a:t>次側短絡電圧</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𝑉</m:t>
                        </m:r>
                      </m:e>
                      <m:sub>
                        <m:r>
                          <a:rPr lang="en-US" altLang="ja-JP" sz="2400" b="0" i="1" u="none" strike="noStrike" baseline="0" smtClean="0">
                            <a:latin typeface="Cambria Math" panose="02040503050406030204" pitchFamily="18" charset="0"/>
                          </a:rPr>
                          <m:t>𝑠</m:t>
                        </m:r>
                        <m:r>
                          <a:rPr lang="en-US" altLang="ja-JP" sz="2400" b="0" i="1" u="none" strike="noStrike" baseline="0" smtClean="0">
                            <a:latin typeface="Cambria Math" panose="02040503050406030204" pitchFamily="18" charset="0"/>
                          </a:rPr>
                          <m:t>1</m:t>
                        </m:r>
                      </m:sub>
                    </m:sSub>
                  </m:oMath>
                </a14:m>
                <a:r>
                  <a:rPr lang="ja-JP" altLang="en-US" sz="2400" b="0" i="0" u="none" strike="noStrike" baseline="0" dirty="0">
                    <a:latin typeface="CIDFont+F2"/>
                  </a:rPr>
                  <a:t>を縦軸とするグラフを描き、その結果について考察する。</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40270FB1-6C59-388D-5A61-673CDE69B323}"/>
                  </a:ext>
                </a:extLst>
              </p:cNvPr>
              <p:cNvSpPr>
                <a:spLocks noGrp="1" noRot="1" noChangeAspect="1" noMove="1" noResize="1" noEditPoints="1" noAdjustHandles="1" noChangeArrowheads="1" noChangeShapeType="1" noTextEdit="1"/>
              </p:cNvSpPr>
              <p:nvPr>
                <p:ph idx="1"/>
              </p:nvPr>
            </p:nvSpPr>
            <p:spPr>
              <a:xfrm>
                <a:off x="838200" y="1054100"/>
                <a:ext cx="10515600" cy="1333500"/>
              </a:xfrm>
              <a:blipFill>
                <a:blip r:embed="rId2"/>
                <a:stretch>
                  <a:fillRect l="-928" t="-6393" r="-754" b="-65753"/>
                </a:stretch>
              </a:blipFill>
            </p:spPr>
            <p:txBody>
              <a:bodyPr/>
              <a:lstStyle/>
              <a:p>
                <a:r>
                  <a:rPr lang="ja-JP" altLang="en-US">
                    <a:noFill/>
                  </a:rPr>
                  <a:t> </a:t>
                </a:r>
              </a:p>
            </p:txBody>
          </p:sp>
        </mc:Fallback>
      </mc:AlternateContent>
      <p:pic>
        <p:nvPicPr>
          <p:cNvPr id="4" name="図 3" descr="ダイアグラム&#10;&#10;自動的に生成された説明">
            <a:extLst>
              <a:ext uri="{FF2B5EF4-FFF2-40B4-BE49-F238E27FC236}">
                <a16:creationId xmlns:a16="http://schemas.microsoft.com/office/drawing/2014/main" id="{27BFE385-C2F3-CE2A-6F39-99BA36AC4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0600" y="3416300"/>
            <a:ext cx="8382000" cy="2656992"/>
          </a:xfrm>
          <a:prstGeom prst="rect">
            <a:avLst/>
          </a:prstGeom>
        </p:spPr>
      </p:pic>
    </p:spTree>
    <p:extLst>
      <p:ext uri="{BB962C8B-B14F-4D97-AF65-F5344CB8AC3E}">
        <p14:creationId xmlns:p14="http://schemas.microsoft.com/office/powerpoint/2010/main" val="303920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CA20E0-CDA0-5BFA-2CCA-F4F5DDE44BB7}"/>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0987F58C-770F-FBEF-9ECD-F62945486FE7}"/>
              </a:ext>
            </a:extLst>
          </p:cNvPr>
          <p:cNvSpPr>
            <a:spLocks noGrp="1"/>
          </p:cNvSpPr>
          <p:nvPr>
            <p:ph idx="1"/>
          </p:nvPr>
        </p:nvSpPr>
        <p:spPr/>
        <p:txBody>
          <a:bodyPr/>
          <a:lstStyle/>
          <a:p>
            <a:pPr marL="0" indent="0">
              <a:buNone/>
            </a:pPr>
            <a:r>
              <a:rPr kumimoji="1" lang="ja-JP" altLang="en-US" sz="3600" dirty="0"/>
              <a:t>電力システムの重要な構成要素である変圧器の特性とその使用方法を理解するため、単相変圧器の特性を測定し、システム解析のための等価回路を作成する。</a:t>
            </a:r>
            <a:endParaRPr kumimoji="1" lang="en-US" altLang="ja-JP" sz="3600" dirty="0"/>
          </a:p>
          <a:p>
            <a:pPr marL="0" indent="0">
              <a:buNone/>
            </a:pPr>
            <a:r>
              <a:rPr lang="ja-JP" altLang="en-US" sz="3600" dirty="0"/>
              <a:t>また、</a:t>
            </a:r>
            <a:r>
              <a:rPr kumimoji="1" lang="ja-JP" altLang="en-US" sz="3600" dirty="0"/>
              <a:t>単相変圧器を使用した配電方式である単相</a:t>
            </a:r>
            <a:r>
              <a:rPr kumimoji="1" lang="en-US" altLang="ja-JP" sz="3600" dirty="0"/>
              <a:t>3</a:t>
            </a:r>
            <a:r>
              <a:rPr kumimoji="1" lang="ja-JP" altLang="en-US" sz="3600" dirty="0"/>
              <a:t>線式低圧配電方式の特徴を、バランサによる電圧不平衡の改善効果を通して理解する。</a:t>
            </a:r>
          </a:p>
          <a:p>
            <a:endParaRPr kumimoji="1" lang="ja-JP" altLang="en-US" dirty="0"/>
          </a:p>
        </p:txBody>
      </p:sp>
    </p:spTree>
    <p:extLst>
      <p:ext uri="{BB962C8B-B14F-4D97-AF65-F5344CB8AC3E}">
        <p14:creationId xmlns:p14="http://schemas.microsoft.com/office/powerpoint/2010/main" val="631012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EC8B94F4-DD43-8A9D-4D40-D0EF2615855C}"/>
              </a:ext>
            </a:extLst>
          </p:cNvPr>
          <p:cNvGraphicFramePr>
            <a:graphicFrameLocks noGrp="1" noChangeAspect="1"/>
          </p:cNvGraphicFramePr>
          <p:nvPr>
            <p:ph idx="1"/>
            <p:extLst>
              <p:ext uri="{D42A27DB-BD31-4B8C-83A1-F6EECF244321}">
                <p14:modId xmlns:p14="http://schemas.microsoft.com/office/powerpoint/2010/main" val="3872449166"/>
              </p:ext>
            </p:extLst>
          </p:nvPr>
        </p:nvGraphicFramePr>
        <p:xfrm>
          <a:off x="401638" y="1754823"/>
          <a:ext cx="5919787" cy="4208462"/>
        </p:xfrm>
        <a:graphic>
          <a:graphicData uri="http://schemas.openxmlformats.org/presentationml/2006/ole">
            <mc:AlternateContent xmlns:mc="http://schemas.openxmlformats.org/markup-compatibility/2006">
              <mc:Choice xmlns:v="urn:schemas-microsoft-com:vml" Requires="v">
                <p:oleObj name="Worksheet" r:id="rId2" imgW="3581296" imgH="2546188" progId="Excel.Sheet.12">
                  <p:embed/>
                </p:oleObj>
              </mc:Choice>
              <mc:Fallback>
                <p:oleObj name="Worksheet" r:id="rId2" imgW="3581296" imgH="2546188" progId="Excel.Sheet.12">
                  <p:embed/>
                  <p:pic>
                    <p:nvPicPr>
                      <p:cNvPr id="4" name="コンテンツ プレースホルダー 3">
                        <a:extLst>
                          <a:ext uri="{FF2B5EF4-FFF2-40B4-BE49-F238E27FC236}">
                            <a16:creationId xmlns:a16="http://schemas.microsoft.com/office/drawing/2014/main" id="{EC8B94F4-DD43-8A9D-4D40-D0EF2615855C}"/>
                          </a:ext>
                        </a:extLst>
                      </p:cNvPr>
                      <p:cNvPicPr/>
                      <p:nvPr/>
                    </p:nvPicPr>
                    <p:blipFill>
                      <a:blip r:embed="rId3"/>
                      <a:stretch>
                        <a:fillRect/>
                      </a:stretch>
                    </p:blipFill>
                    <p:spPr>
                      <a:xfrm>
                        <a:off x="401638" y="1754823"/>
                        <a:ext cx="5919787" cy="4208462"/>
                      </a:xfrm>
                      <a:prstGeom prst="rect">
                        <a:avLst/>
                      </a:prstGeom>
                    </p:spPr>
                  </p:pic>
                </p:oleObj>
              </mc:Fallback>
            </mc:AlternateContent>
          </a:graphicData>
        </a:graphic>
      </p:graphicFrame>
      <p:sp>
        <p:nvSpPr>
          <p:cNvPr id="5" name="テキスト ボックス 4">
            <a:extLst>
              <a:ext uri="{FF2B5EF4-FFF2-40B4-BE49-F238E27FC236}">
                <a16:creationId xmlns:a16="http://schemas.microsoft.com/office/drawing/2014/main" id="{757328A6-625F-164C-9E43-51B2CA346E7E}"/>
              </a:ext>
            </a:extLst>
          </p:cNvPr>
          <p:cNvSpPr txBox="1"/>
          <p:nvPr/>
        </p:nvSpPr>
        <p:spPr>
          <a:xfrm>
            <a:off x="513347" y="240632"/>
            <a:ext cx="6144127" cy="770021"/>
          </a:xfrm>
          <a:prstGeom prst="rect">
            <a:avLst/>
          </a:prstGeom>
          <a:noFill/>
        </p:spPr>
        <p:txBody>
          <a:bodyPr wrap="square" rtlCol="0">
            <a:spAutoFit/>
          </a:bodyPr>
          <a:lstStyle/>
          <a:p>
            <a:endParaRPr kumimoji="1" lang="ja-JP" altLang="en-US" dirty="0"/>
          </a:p>
        </p:txBody>
      </p:sp>
      <p:sp>
        <p:nvSpPr>
          <p:cNvPr id="6" name="テキスト ボックス 5">
            <a:extLst>
              <a:ext uri="{FF2B5EF4-FFF2-40B4-BE49-F238E27FC236}">
                <a16:creationId xmlns:a16="http://schemas.microsoft.com/office/drawing/2014/main" id="{220BD4E6-0A27-DCE3-025E-1621179DEC4C}"/>
              </a:ext>
            </a:extLst>
          </p:cNvPr>
          <p:cNvSpPr txBox="1"/>
          <p:nvPr/>
        </p:nvSpPr>
        <p:spPr>
          <a:xfrm>
            <a:off x="513347" y="433137"/>
            <a:ext cx="5920624" cy="523220"/>
          </a:xfrm>
          <a:prstGeom prst="rect">
            <a:avLst/>
          </a:prstGeom>
          <a:noFill/>
        </p:spPr>
        <p:txBody>
          <a:bodyPr wrap="square" rtlCol="0">
            <a:spAutoFit/>
          </a:bodyPr>
          <a:lstStyle/>
          <a:p>
            <a:r>
              <a:rPr kumimoji="1" lang="ja-JP" altLang="en-US" sz="2800" dirty="0"/>
              <a:t>実験</a:t>
            </a:r>
            <a:r>
              <a:rPr kumimoji="1" lang="en-US" altLang="ja-JP" sz="2800" dirty="0"/>
              <a:t>1.4</a:t>
            </a:r>
            <a:r>
              <a:rPr kumimoji="1" lang="ja-JP" altLang="en-US" sz="2800" dirty="0"/>
              <a:t>の測定結果を以下に示す。</a:t>
            </a:r>
          </a:p>
        </p:txBody>
      </p:sp>
    </p:spTree>
    <p:extLst>
      <p:ext uri="{BB962C8B-B14F-4D97-AF65-F5344CB8AC3E}">
        <p14:creationId xmlns:p14="http://schemas.microsoft.com/office/powerpoint/2010/main" val="1269802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D487B25-DE83-DEA2-6293-01082909B500}"/>
              </a:ext>
            </a:extLst>
          </p:cNvPr>
          <p:cNvSpPr txBox="1"/>
          <p:nvPr/>
        </p:nvSpPr>
        <p:spPr>
          <a:xfrm>
            <a:off x="72189" y="196279"/>
            <a:ext cx="5213685" cy="461665"/>
          </a:xfrm>
          <a:prstGeom prst="rect">
            <a:avLst/>
          </a:prstGeom>
          <a:noFill/>
        </p:spPr>
        <p:txBody>
          <a:bodyPr wrap="square" rtlCol="0">
            <a:spAutoFit/>
          </a:bodyPr>
          <a:lstStyle/>
          <a:p>
            <a:r>
              <a:rPr lang="en-US" altLang="ja-JP" dirty="0"/>
              <a:t>〈</a:t>
            </a:r>
            <a:r>
              <a:rPr lang="ja-JP" altLang="en-US" sz="2400" dirty="0"/>
              <a:t>等価回路</a:t>
            </a:r>
            <a:r>
              <a:rPr lang="en-US" altLang="ja-JP" sz="2400" dirty="0"/>
              <a:t>〉</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298199B-6556-9685-8D8C-8CC59157EA54}"/>
                  </a:ext>
                </a:extLst>
              </p:cNvPr>
              <p:cNvSpPr txBox="1"/>
              <p:nvPr/>
            </p:nvSpPr>
            <p:spPr>
              <a:xfrm>
                <a:off x="328863" y="732776"/>
                <a:ext cx="11534273" cy="847220"/>
              </a:xfrm>
              <a:prstGeom prst="rect">
                <a:avLst/>
              </a:prstGeom>
              <a:noFill/>
            </p:spPr>
            <p:txBody>
              <a:bodyPr wrap="square" rtlCol="0">
                <a:spAutoFit/>
              </a:bodyPr>
              <a:lstStyle/>
              <a:p>
                <a:r>
                  <a:rPr kumimoji="1" lang="ja-JP" altLang="en-US" sz="2400" dirty="0"/>
                  <a:t>実験結果を基に、下記の</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𝑍</m:t>
                        </m:r>
                      </m:e>
                      <m:sub>
                        <m:r>
                          <a:rPr lang="en-US" altLang="ja-JP" sz="2400" b="0" i="1" smtClean="0">
                            <a:latin typeface="Cambria Math" panose="02040503050406030204" pitchFamily="18" charset="0"/>
                          </a:rPr>
                          <m:t>𝑒</m:t>
                        </m:r>
                        <m:r>
                          <a:rPr lang="en-US" altLang="ja-JP" sz="2400" i="1" smtClean="0">
                            <a:latin typeface="Cambria Math" panose="02040503050406030204" pitchFamily="18" charset="0"/>
                          </a:rPr>
                          <m:t> </m:t>
                        </m:r>
                        <m:r>
                          <a:rPr lang="en-US" altLang="ja-JP" sz="2400" b="0" i="1" smtClean="0">
                            <a:latin typeface="Cambria Math" panose="02040503050406030204" pitchFamily="18" charset="0"/>
                          </a:rPr>
                          <m:t>,</m:t>
                        </m:r>
                      </m:sub>
                    </m:sSub>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i="1">
                            <a:latin typeface="Cambria Math" panose="02040503050406030204" pitchFamily="18" charset="0"/>
                          </a:rPr>
                          <m:t>𝑒</m:t>
                        </m:r>
                      </m:sub>
                    </m:sSub>
                    <m:r>
                      <a:rPr lang="en-US" altLang="ja-JP" sz="2400" b="0" i="1" smtClean="0">
                        <a:latin typeface="Cambria Math" panose="02040503050406030204" pitchFamily="18" charset="0"/>
                      </a:rPr>
                      <m:t>,</m:t>
                    </m:r>
                  </m:oMath>
                </a14:m>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𝑌</m:t>
                        </m:r>
                      </m:e>
                      <m:sub>
                        <m:r>
                          <a:rPr lang="en-US" altLang="ja-JP" sz="2400" b="0" i="1" smtClean="0">
                            <a:latin typeface="Cambria Math" panose="02040503050406030204" pitchFamily="18" charset="0"/>
                          </a:rPr>
                          <m:t>0</m:t>
                        </m:r>
                      </m:sub>
                    </m:sSub>
                  </m:oMath>
                </a14:m>
                <a:r>
                  <a:rPr kumimoji="1" lang="ja-JP" altLang="en-US" sz="2400" dirty="0"/>
                  <a:t>を求めて、等価回路を完成させる。このとき、実験で使用した変圧器の定格値を使用する。</a:t>
                </a:r>
              </a:p>
            </p:txBody>
          </p:sp>
        </mc:Choice>
        <mc:Fallback xmlns="">
          <p:sp>
            <p:nvSpPr>
              <p:cNvPr id="5" name="テキスト ボックス 4">
                <a:extLst>
                  <a:ext uri="{FF2B5EF4-FFF2-40B4-BE49-F238E27FC236}">
                    <a16:creationId xmlns:a16="http://schemas.microsoft.com/office/drawing/2014/main" id="{5298199B-6556-9685-8D8C-8CC59157EA54}"/>
                  </a:ext>
                </a:extLst>
              </p:cNvPr>
              <p:cNvSpPr txBox="1">
                <a:spLocks noRot="1" noChangeAspect="1" noMove="1" noResize="1" noEditPoints="1" noAdjustHandles="1" noChangeArrowheads="1" noChangeShapeType="1" noTextEdit="1"/>
              </p:cNvSpPr>
              <p:nvPr/>
            </p:nvSpPr>
            <p:spPr>
              <a:xfrm>
                <a:off x="328863" y="732776"/>
                <a:ext cx="11534273" cy="847220"/>
              </a:xfrm>
              <a:prstGeom prst="rect">
                <a:avLst/>
              </a:prstGeom>
              <a:blipFill>
                <a:blip r:embed="rId2"/>
                <a:stretch>
                  <a:fillRect l="-846" t="-4317" r="-106" b="-158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5309239-9C87-7CEC-2059-28183169C5F5}"/>
                  </a:ext>
                </a:extLst>
              </p:cNvPr>
              <p:cNvSpPr txBox="1"/>
              <p:nvPr/>
            </p:nvSpPr>
            <p:spPr>
              <a:xfrm>
                <a:off x="233082" y="1466122"/>
                <a:ext cx="4251235" cy="1477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ja-JP" altLang="en-US" sz="2400" b="0" i="1" smtClean="0">
                              <a:latin typeface="Cambria Math" panose="02040503050406030204" pitchFamily="18" charset="0"/>
                            </a:rPr>
                            <m:t>𝛼</m:t>
                          </m:r>
                        </m:e>
                        <m:sub>
                          <m:r>
                            <a:rPr kumimoji="1" lang="en-US" altLang="ja-JP" sz="2400" b="0" i="1" smtClean="0">
                              <a:latin typeface="Cambria Math" panose="02040503050406030204" pitchFamily="18" charset="0"/>
                            </a:rPr>
                            <m:t>𝑠</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6</m:t>
                          </m:r>
                        </m:e>
                      </m:d>
                    </m:oMath>
                  </m:oMathPara>
                </a14:m>
                <a:endParaRPr kumimoji="1" lang="en-US" altLang="ja-JP" sz="2400" b="0" i="1" dirty="0">
                  <a:latin typeface="Cambria Math" panose="02040503050406030204" pitchFamily="18" charset="0"/>
                </a:endParaRPr>
              </a:p>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𝑍</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𝑉</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1</m:t>
                        </m:r>
                      </m:sub>
                    </m:sSub>
                    <m:d>
                      <m:dPr>
                        <m:begChr m:val="["/>
                        <m:endChr m:val="]"/>
                        <m:ctrlPr>
                          <a:rPr kumimoji="1" lang="en-US" altLang="ja-JP" sz="2400" b="0" i="1" smtClean="0">
                            <a:latin typeface="Cambria Math" panose="02040503050406030204" pitchFamily="18" charset="0"/>
                          </a:rPr>
                        </m:ctrlPr>
                      </m:dPr>
                      <m:e>
                        <m:r>
                          <m:rPr>
                            <m:sty m:val="p"/>
                          </m:rPr>
                          <a:rPr kumimoji="1" lang="el-GR" altLang="ja-JP" sz="2400" b="0" i="1" smtClean="0">
                            <a:latin typeface="Cambria Math" panose="02040503050406030204" pitchFamily="18" charset="0"/>
                            <a:ea typeface="Cambria Math" panose="02040503050406030204" pitchFamily="18" charset="0"/>
                          </a:rPr>
                          <m:t>Ω</m:t>
                        </m:r>
                      </m:e>
                    </m:d>
                  </m:oMath>
                </a14:m>
                <a:r>
                  <a:rPr kumimoji="1" lang="en-US" altLang="ja-JP" sz="2400" dirty="0"/>
                  <a:t>      (7)</a:t>
                </a:r>
              </a:p>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𝑅</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1</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2</m:t>
                        </m:r>
                      </m:sub>
                    </m:sSub>
                  </m:oMath>
                </a14:m>
                <a:r>
                  <a:rPr lang="en-US" altLang="ja-JP" sz="2400" dirty="0"/>
                  <a:t> </a:t>
                </a:r>
                <a14:m>
                  <m:oMath xmlns:m="http://schemas.openxmlformats.org/officeDocument/2006/math">
                    <m:d>
                      <m:dPr>
                        <m:begChr m:val="["/>
                        <m:endChr m:val="]"/>
                        <m:ctrlPr>
                          <a:rPr lang="en-US" altLang="ja-JP" sz="2400" i="1">
                            <a:latin typeface="Cambria Math" panose="02040503050406030204" pitchFamily="18" charset="0"/>
                          </a:rPr>
                        </m:ctrlPr>
                      </m:dPr>
                      <m:e>
                        <m:r>
                          <m:rPr>
                            <m:sty m:val="p"/>
                          </m:rPr>
                          <a:rPr lang="el-GR" altLang="ja-JP" sz="2400" i="1">
                            <a:latin typeface="Cambria Math" panose="02040503050406030204" pitchFamily="18" charset="0"/>
                            <a:ea typeface="Cambria Math" panose="02040503050406030204" pitchFamily="18" charset="0"/>
                          </a:rPr>
                          <m:t>Ω</m:t>
                        </m:r>
                      </m:e>
                    </m:d>
                  </m:oMath>
                </a14:m>
                <a:r>
                  <a:rPr kumimoji="1" lang="en-US" altLang="ja-JP" sz="2400" dirty="0"/>
                  <a:t>  (8)</a:t>
                </a:r>
              </a:p>
              <a:p>
                <a:r>
                  <a:rPr lang="en-US" altLang="ja-JP" dirty="0"/>
                  <a:t> </a:t>
                </a:r>
                <a:endParaRPr kumimoji="1" lang="ja-JP" altLang="en-US" dirty="0"/>
              </a:p>
            </p:txBody>
          </p:sp>
        </mc:Choice>
        <mc:Fallback xmlns="">
          <p:sp>
            <p:nvSpPr>
              <p:cNvPr id="7" name="テキスト ボックス 6">
                <a:extLst>
                  <a:ext uri="{FF2B5EF4-FFF2-40B4-BE49-F238E27FC236}">
                    <a16:creationId xmlns:a16="http://schemas.microsoft.com/office/drawing/2014/main" id="{55309239-9C87-7CEC-2059-28183169C5F5}"/>
                  </a:ext>
                </a:extLst>
              </p:cNvPr>
              <p:cNvSpPr txBox="1">
                <a:spLocks noRot="1" noChangeAspect="1" noMove="1" noResize="1" noEditPoints="1" noAdjustHandles="1" noChangeArrowheads="1" noChangeShapeType="1" noTextEdit="1"/>
              </p:cNvSpPr>
              <p:nvPr/>
            </p:nvSpPr>
            <p:spPr>
              <a:xfrm>
                <a:off x="233082" y="1466122"/>
                <a:ext cx="4251235" cy="1477328"/>
              </a:xfrm>
              <a:prstGeom prst="rect">
                <a:avLst/>
              </a:prstGeom>
              <a:blipFill>
                <a:blip r:embed="rId3"/>
                <a:stretch>
                  <a:fillRect l="-2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BF635CE-49E7-974D-AB07-11C534DC3491}"/>
                  </a:ext>
                </a:extLst>
              </p:cNvPr>
              <p:cNvSpPr txBox="1"/>
              <p:nvPr/>
            </p:nvSpPr>
            <p:spPr>
              <a:xfrm>
                <a:off x="4484316" y="1411939"/>
                <a:ext cx="6513535" cy="1213217"/>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𝑒</m:t>
                        </m:r>
                      </m:sub>
                    </m:sSub>
                    <m:r>
                      <a:rPr kumimoji="1" lang="en-US" altLang="ja-JP" sz="2400" b="0" i="1" smtClean="0">
                        <a:latin typeface="Cambria Math" panose="02040503050406030204" pitchFamily="18" charset="0"/>
                      </a:rPr>
                      <m:t>=</m:t>
                    </m:r>
                    <m:rad>
                      <m:radPr>
                        <m:degHide m:val="on"/>
                        <m:ctrlPr>
                          <a:rPr kumimoji="1" lang="en-US" altLang="ja-JP" sz="2400" b="0" i="1" smtClean="0">
                            <a:latin typeface="Cambria Math" panose="02040503050406030204" pitchFamily="18" charset="0"/>
                          </a:rPr>
                        </m:ctrlPr>
                      </m:radPr>
                      <m:deg/>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𝑍</m:t>
                                </m:r>
                              </m:e>
                              <m:sub>
                                <m:r>
                                  <a:rPr lang="en-US" altLang="ja-JP" sz="2400" i="1">
                                    <a:latin typeface="Cambria Math" panose="02040503050406030204" pitchFamily="18" charset="0"/>
                                  </a:rPr>
                                  <m:t>𝑒</m:t>
                                </m:r>
                              </m:sub>
                            </m:sSub>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 </m:t>
                                </m:r>
                                <m:r>
                                  <a:rPr lang="en-US" altLang="ja-JP" sz="2400" i="1">
                                    <a:latin typeface="Cambria Math" panose="02040503050406030204" pitchFamily="18" charset="0"/>
                                  </a:rPr>
                                  <m:t>𝑅</m:t>
                                </m:r>
                              </m:e>
                              <m:sub>
                                <m:r>
                                  <a:rPr lang="en-US" altLang="ja-JP" sz="2400" i="1">
                                    <a:latin typeface="Cambria Math" panose="02040503050406030204" pitchFamily="18" charset="0"/>
                                  </a:rPr>
                                  <m:t>𝑒</m:t>
                                </m:r>
                              </m:sub>
                            </m:sSub>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 </m:t>
                        </m:r>
                      </m:e>
                    </m:rad>
                    <m:d>
                      <m:dPr>
                        <m:begChr m:val="["/>
                        <m:endChr m:val="]"/>
                        <m:ctrlPr>
                          <a:rPr lang="en-US" altLang="ja-JP" sz="2400" i="1">
                            <a:latin typeface="Cambria Math" panose="02040503050406030204" pitchFamily="18" charset="0"/>
                          </a:rPr>
                        </m:ctrlPr>
                      </m:dPr>
                      <m:e>
                        <m:r>
                          <m:rPr>
                            <m:sty m:val="p"/>
                          </m:rPr>
                          <a:rPr lang="el-GR" altLang="ja-JP" sz="2400" i="1">
                            <a:latin typeface="Cambria Math" panose="02040503050406030204" pitchFamily="18" charset="0"/>
                            <a:ea typeface="Cambria Math" panose="02040503050406030204" pitchFamily="18" charset="0"/>
                          </a:rPr>
                          <m:t>Ω</m:t>
                        </m:r>
                      </m:e>
                    </m:d>
                  </m:oMath>
                </a14:m>
                <a:r>
                  <a:rPr kumimoji="1" lang="ja-JP" altLang="en-US" sz="2400" dirty="0"/>
                  <a:t>     </a:t>
                </a:r>
                <a:r>
                  <a:rPr kumimoji="1" lang="en-US" altLang="ja-JP" sz="2400" dirty="0"/>
                  <a:t>(9)</a:t>
                </a:r>
              </a:p>
              <a:p>
                <a14:m>
                  <m:oMath xmlns:m="http://schemas.openxmlformats.org/officeDocument/2006/math">
                    <m:sSup>
                      <m:sSupPr>
                        <m:ctrlPr>
                          <a:rPr kumimoji="1" lang="en-US" altLang="ja-JP" sz="240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  </m:t>
                            </m:r>
                            <m:r>
                              <a:rPr lang="en-US" altLang="ja-JP" sz="2400" i="1">
                                <a:latin typeface="Cambria Math" panose="02040503050406030204" pitchFamily="18" charset="0"/>
                              </a:rPr>
                              <m:t>𝑅</m:t>
                            </m:r>
                          </m:e>
                          <m:sub>
                            <m:r>
                              <a:rPr lang="en-US" altLang="ja-JP" sz="2400" i="1">
                                <a:latin typeface="Cambria Math" panose="02040503050406030204" pitchFamily="18" charset="0"/>
                              </a:rPr>
                              <m:t>𝑒</m:t>
                            </m:r>
                          </m:sub>
                        </m:sSub>
                      </m:e>
                      <m:sup>
                        <m:r>
                          <a:rPr kumimoji="1" lang="en-US" altLang="ja-JP" sz="2400" b="0" i="1" smtClean="0">
                            <a:latin typeface="Cambria Math" panose="02040503050406030204" pitchFamily="18" charset="0"/>
                          </a:rPr>
                          <m:t>′</m:t>
                        </m:r>
                      </m:sup>
                    </m:sSup>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  </m:t>
                        </m:r>
                        <m:r>
                          <a:rPr lang="en-US" altLang="ja-JP" sz="2400" i="1">
                            <a:latin typeface="Cambria Math" panose="02040503050406030204" pitchFamily="18" charset="0"/>
                          </a:rPr>
                          <m:t>𝑅</m:t>
                        </m:r>
                      </m:e>
                      <m:sub>
                        <m:r>
                          <a:rPr lang="en-US" altLang="ja-JP" sz="2400" i="1">
                            <a:latin typeface="Cambria Math" panose="02040503050406030204" pitchFamily="18" charset="0"/>
                          </a:rPr>
                          <m:t>𝑒</m:t>
                        </m:r>
                      </m:sub>
                    </m:sSub>
                    <m:r>
                      <a:rPr lang="en-US" altLang="ja-JP" sz="2400" i="1" smtClean="0">
                        <a:latin typeface="Cambria Math" panose="02040503050406030204" pitchFamily="18" charset="0"/>
                        <a:ea typeface="Cambria Math" panose="02040503050406030204" pitchFamily="18" charset="0"/>
                      </a:rPr>
                      <m:t>×</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234.5+75.0</m:t>
                        </m:r>
                      </m:e>
                    </m:d>
                    <m:r>
                      <a:rPr lang="en-US" altLang="ja-JP" sz="2400" b="0" i="1" smtClean="0">
                        <a:latin typeface="Cambria Math" panose="02040503050406030204" pitchFamily="18" charset="0"/>
                        <a:ea typeface="Cambria Math" panose="02040503050406030204" pitchFamily="18" charset="0"/>
                      </a:rPr>
                      <m:t>/(234.5+</m:t>
                    </m:r>
                    <m:r>
                      <a:rPr lang="en-US" altLang="ja-JP" sz="2400" b="0" i="1" smtClean="0">
                        <a:latin typeface="Cambria Math" panose="02040503050406030204" pitchFamily="18" charset="0"/>
                        <a:ea typeface="Cambria Math" panose="02040503050406030204" pitchFamily="18" charset="0"/>
                      </a:rPr>
                      <m:t>𝑡</m:t>
                    </m:r>
                    <m:r>
                      <a:rPr lang="en-US" altLang="ja-JP" sz="2400" b="0" i="1" smtClean="0">
                        <a:latin typeface="Cambria Math" panose="02040503050406030204" pitchFamily="18" charset="0"/>
                        <a:ea typeface="Cambria Math" panose="02040503050406030204" pitchFamily="18" charset="0"/>
                      </a:rPr>
                      <m:t>)</m:t>
                    </m:r>
                  </m:oMath>
                </a14:m>
                <a:r>
                  <a:rPr kumimoji="1" lang="ja-JP" altLang="en-US" sz="2400" dirty="0"/>
                  <a:t>    </a:t>
                </a:r>
                <a:r>
                  <a:rPr kumimoji="1" lang="en-US" altLang="ja-JP" sz="2400" dirty="0"/>
                  <a:t>(10)</a:t>
                </a:r>
                <a:endParaRPr kumimoji="1" lang="ja-JP" altLang="en-US" sz="2400" dirty="0"/>
              </a:p>
            </p:txBody>
          </p:sp>
        </mc:Choice>
        <mc:Fallback xmlns="">
          <p:sp>
            <p:nvSpPr>
              <p:cNvPr id="8" name="テキスト ボックス 7">
                <a:extLst>
                  <a:ext uri="{FF2B5EF4-FFF2-40B4-BE49-F238E27FC236}">
                    <a16:creationId xmlns:a16="http://schemas.microsoft.com/office/drawing/2014/main" id="{9BF635CE-49E7-974D-AB07-11C534DC3491}"/>
                  </a:ext>
                </a:extLst>
              </p:cNvPr>
              <p:cNvSpPr txBox="1">
                <a:spLocks noRot="1" noChangeAspect="1" noMove="1" noResize="1" noEditPoints="1" noAdjustHandles="1" noChangeArrowheads="1" noChangeShapeType="1" noTextEdit="1"/>
              </p:cNvSpPr>
              <p:nvPr/>
            </p:nvSpPr>
            <p:spPr>
              <a:xfrm>
                <a:off x="4484316" y="1411939"/>
                <a:ext cx="6513535" cy="1213217"/>
              </a:xfrm>
              <a:prstGeom prst="rect">
                <a:avLst/>
              </a:prstGeom>
              <a:blipFill>
                <a:blip r:embed="rId4"/>
                <a:stretch>
                  <a:fillRect b="-1105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9FAF218-D269-261E-B3AF-60224C9DA16A}"/>
              </a:ext>
            </a:extLst>
          </p:cNvPr>
          <p:cNvSpPr txBox="1"/>
          <p:nvPr/>
        </p:nvSpPr>
        <p:spPr>
          <a:xfrm>
            <a:off x="5636712" y="2974931"/>
            <a:ext cx="65" cy="276999"/>
          </a:xfrm>
          <a:prstGeom prst="rect">
            <a:avLst/>
          </a:prstGeom>
          <a:noFill/>
        </p:spPr>
        <p:txBody>
          <a:bodyPr wrap="none" lIns="0" tIns="0" rIns="0" bIns="0" rtlCol="0">
            <a:spAutoFit/>
          </a:bodyPr>
          <a:lstStyle/>
          <a:p>
            <a:endParaRPr kumimoji="1" lang="ja-JP" altLang="en-US" dirty="0"/>
          </a:p>
        </p:txBody>
      </p:sp>
      <p:sp>
        <p:nvSpPr>
          <p:cNvPr id="10" name="テキスト ボックス 9">
            <a:extLst>
              <a:ext uri="{FF2B5EF4-FFF2-40B4-BE49-F238E27FC236}">
                <a16:creationId xmlns:a16="http://schemas.microsoft.com/office/drawing/2014/main" id="{24C7C4DE-67D4-6DF0-AEAC-A11D816A8845}"/>
              </a:ext>
            </a:extLst>
          </p:cNvPr>
          <p:cNvSpPr txBox="1"/>
          <p:nvPr/>
        </p:nvSpPr>
        <p:spPr>
          <a:xfrm>
            <a:off x="3695178" y="3770334"/>
            <a:ext cx="3995803" cy="584775"/>
          </a:xfrm>
          <a:prstGeom prst="rect">
            <a:avLst/>
          </a:prstGeom>
          <a:noFill/>
        </p:spPr>
        <p:txBody>
          <a:bodyPr wrap="square" rtlCol="0">
            <a:spAutoFit/>
          </a:bodyPr>
          <a:lstStyle/>
          <a:p>
            <a:r>
              <a:rPr kumimoji="1" lang="ja-JP" altLang="en-US" sz="3200" dirty="0"/>
              <a:t>回路</a:t>
            </a:r>
          </a:p>
        </p:txBody>
      </p:sp>
      <p:pic>
        <p:nvPicPr>
          <p:cNvPr id="3" name="図 2" descr="ダイアグラム&#10;&#10;中程度の精度で自動的に生成された説明">
            <a:extLst>
              <a:ext uri="{FF2B5EF4-FFF2-40B4-BE49-F238E27FC236}">
                <a16:creationId xmlns:a16="http://schemas.microsoft.com/office/drawing/2014/main" id="{738BD05B-3738-D86E-FA0B-C71B78FFA2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4000" y="2936936"/>
            <a:ext cx="7853719" cy="3188288"/>
          </a:xfrm>
          <a:prstGeom prst="rect">
            <a:avLst/>
          </a:prstGeom>
        </p:spPr>
      </p:pic>
    </p:spTree>
    <p:extLst>
      <p:ext uri="{BB962C8B-B14F-4D97-AF65-F5344CB8AC3E}">
        <p14:creationId xmlns:p14="http://schemas.microsoft.com/office/powerpoint/2010/main" val="3915303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2C882257-C670-40A9-901B-6FED2D6D7EE7}"/>
              </a:ext>
            </a:extLst>
          </p:cNvPr>
          <p:cNvGraphicFramePr>
            <a:graphicFrameLocks/>
          </p:cNvGraphicFramePr>
          <p:nvPr>
            <p:extLst>
              <p:ext uri="{D42A27DB-BD31-4B8C-83A1-F6EECF244321}">
                <p14:modId xmlns:p14="http://schemas.microsoft.com/office/powerpoint/2010/main" val="1955964186"/>
              </p:ext>
            </p:extLst>
          </p:nvPr>
        </p:nvGraphicFramePr>
        <p:xfrm>
          <a:off x="245659" y="1009934"/>
          <a:ext cx="8256895" cy="574570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B5FC92C-798E-C776-396D-A8ABE477995C}"/>
                  </a:ext>
                </a:extLst>
              </p:cNvPr>
              <p:cNvSpPr txBox="1"/>
              <p:nvPr/>
            </p:nvSpPr>
            <p:spPr>
              <a:xfrm>
                <a:off x="846162" y="313900"/>
                <a:ext cx="7656392" cy="523220"/>
              </a:xfrm>
              <a:prstGeom prst="rect">
                <a:avLst/>
              </a:prstGeom>
              <a:noFill/>
            </p:spPr>
            <p:txBody>
              <a:bodyPr wrap="square" rtlCol="0">
                <a:spAutoFit/>
              </a:bodyPr>
              <a:lstStyle/>
              <a:p>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𝐼</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𝑐</m:t>
                        </m:r>
                      </m:sub>
                    </m:sSub>
                  </m:oMath>
                </a14:m>
                <a:r>
                  <a:rPr kumimoji="1" lang="ja-JP" altLang="en-US" sz="2800" dirty="0"/>
                  <a:t>グラフを以下に示す。</a:t>
                </a:r>
              </a:p>
            </p:txBody>
          </p:sp>
        </mc:Choice>
        <mc:Fallback xmlns="">
          <p:sp>
            <p:nvSpPr>
              <p:cNvPr id="5" name="テキスト ボックス 4">
                <a:extLst>
                  <a:ext uri="{FF2B5EF4-FFF2-40B4-BE49-F238E27FC236}">
                    <a16:creationId xmlns:a16="http://schemas.microsoft.com/office/drawing/2014/main" id="{2B5FC92C-798E-C776-396D-A8ABE477995C}"/>
                  </a:ext>
                </a:extLst>
              </p:cNvPr>
              <p:cNvSpPr txBox="1">
                <a:spLocks noRot="1" noChangeAspect="1" noMove="1" noResize="1" noEditPoints="1" noAdjustHandles="1" noChangeArrowheads="1" noChangeShapeType="1" noTextEdit="1"/>
              </p:cNvSpPr>
              <p:nvPr/>
            </p:nvSpPr>
            <p:spPr>
              <a:xfrm>
                <a:off x="846162" y="313900"/>
                <a:ext cx="7656392" cy="523220"/>
              </a:xfrm>
              <a:prstGeom prst="rect">
                <a:avLst/>
              </a:prstGeom>
              <a:blipFill>
                <a:blip r:embed="rId3"/>
                <a:stretch>
                  <a:fillRect t="-10465"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B86C89C-CD5F-FBD9-B245-C36225853336}"/>
                  </a:ext>
                </a:extLst>
              </p:cNvPr>
              <p:cNvSpPr txBox="1"/>
              <p:nvPr/>
            </p:nvSpPr>
            <p:spPr>
              <a:xfrm>
                <a:off x="8502554" y="1255594"/>
                <a:ext cx="3439237" cy="3091359"/>
              </a:xfrm>
              <a:prstGeom prst="rect">
                <a:avLst/>
              </a:prstGeom>
              <a:noFill/>
            </p:spPr>
            <p:txBody>
              <a:bodyPr wrap="square" rtlCol="0">
                <a:spAutoFit/>
              </a:bodyPr>
              <a:lstStyle/>
              <a:p>
                <a14:m>
                  <m:oMath xmlns:m="http://schemas.openxmlformats.org/officeDocument/2006/math">
                    <m:r>
                      <a:rPr lang="ja-JP" altLang="en-US" sz="2400" i="1" smtClean="0">
                        <a:latin typeface="Cambria Math" panose="02040503050406030204" pitchFamily="18" charset="0"/>
                      </a:rPr>
                      <m:t>銅損</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𝑐</m:t>
                        </m:r>
                      </m:sub>
                    </m:sSub>
                    <m:r>
                      <a:rPr lang="ja-JP" altLang="en-US" sz="2400" i="1">
                        <a:latin typeface="Cambria Math" panose="02040503050406030204" pitchFamily="18" charset="0"/>
                      </a:rPr>
                      <m:t>は、</m:t>
                    </m:r>
                  </m:oMath>
                </a14:m>
                <a:r>
                  <a:rPr kumimoji="1" lang="ja-JP" altLang="en-US" sz="2400" dirty="0"/>
                  <a:t>式</a:t>
                </a:r>
                <a:r>
                  <a:rPr kumimoji="1" lang="en-US" altLang="ja-JP" sz="2400" dirty="0"/>
                  <a:t>(</a:t>
                </a:r>
                <a:r>
                  <a:rPr kumimoji="1" lang="ja-JP" altLang="en-US" sz="2400" dirty="0"/>
                  <a:t>６</a:t>
                </a:r>
                <a:r>
                  <a:rPr kumimoji="1" lang="en-US" altLang="ja-JP" sz="2400" dirty="0"/>
                  <a:t>)</a:t>
                </a:r>
                <a:r>
                  <a:rPr lang="ja-JP" altLang="en-US" sz="2400" dirty="0"/>
                  <a:t>および、</a:t>
                </a:r>
                <a:r>
                  <a:rPr kumimoji="1" lang="ja-JP" altLang="en-US" sz="2400" dirty="0"/>
                  <a:t>、</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𝑅</m:t>
                    </m:r>
                    <m:sSup>
                      <m:sSupPr>
                        <m:ctrlPr>
                          <a:rPr kumimoji="1" lang="en-US" altLang="ja-JP" sz="2400" b="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𝑠</m:t>
                            </m:r>
                            <m:r>
                              <a:rPr lang="en-US" altLang="ja-JP" sz="2400" i="1">
                                <a:latin typeface="Cambria Math" panose="02040503050406030204" pitchFamily="18" charset="0"/>
                              </a:rPr>
                              <m:t>1</m:t>
                            </m:r>
                          </m:sub>
                        </m:sSub>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である</m:t>
                    </m:r>
                    <m:r>
                      <a:rPr lang="ja-JP" altLang="en-US" sz="2400" i="1" smtClean="0">
                        <a:latin typeface="Cambria Math" panose="02040503050406030204" pitchFamily="18" charset="0"/>
                      </a:rPr>
                      <m:t>ことから</m:t>
                    </m:r>
                    <m:r>
                      <a:rPr lang="ja-JP" altLang="en-US" sz="2400" i="1">
                        <a:latin typeface="Cambria Math" panose="02040503050406030204" pitchFamily="18" charset="0"/>
                      </a:rPr>
                      <m:t>、</m:t>
                    </m:r>
                  </m:oMath>
                </a14:m>
                <a:endParaRPr kumimoji="1" lang="en-US" altLang="ja-JP" sz="2400" dirty="0"/>
              </a:p>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𝑐</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ja-JP" altLang="en-US" sz="2400" b="0" i="1" smtClean="0">
                            <a:latin typeface="Cambria Math" panose="02040503050406030204" pitchFamily="18" charset="0"/>
                          </a:rPr>
                          <m:t>𝛼</m:t>
                        </m:r>
                      </m:e>
                      <m:sub>
                        <m:r>
                          <a:rPr kumimoji="1" lang="en-US" altLang="ja-JP" sz="2400" b="0" i="1" smtClean="0">
                            <a:latin typeface="Cambria Math" panose="02040503050406030204" pitchFamily="18" charset="0"/>
                          </a:rPr>
                          <m:t>𝑠</m:t>
                        </m:r>
                      </m:sub>
                    </m:sSub>
                  </m:oMath>
                </a14:m>
                <a:r>
                  <a:rPr lang="en-US" altLang="ja-JP" sz="2400" dirty="0"/>
                  <a:t> </a:t>
                </a:r>
                <a14:m>
                  <m:oMath xmlns:m="http://schemas.openxmlformats.org/officeDocument/2006/math">
                    <m:r>
                      <a:rPr lang="en-US" altLang="ja-JP" sz="2400" i="1">
                        <a:latin typeface="Cambria Math" panose="02040503050406030204" pitchFamily="18" charset="0"/>
                      </a:rPr>
                      <m:t>𝑅</m:t>
                    </m:r>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𝑠</m:t>
                            </m:r>
                            <m:r>
                              <a:rPr lang="en-US" altLang="ja-JP" sz="2400" i="1">
                                <a:latin typeface="Cambria Math" panose="02040503050406030204" pitchFamily="18" charset="0"/>
                              </a:rPr>
                              <m:t>1</m:t>
                            </m:r>
                          </m:sub>
                        </m:sSub>
                      </m:e>
                      <m:sup>
                        <m:r>
                          <a:rPr lang="en-US" altLang="ja-JP" sz="2400" i="1">
                            <a:latin typeface="Cambria Math" panose="02040503050406030204" pitchFamily="18" charset="0"/>
                          </a:rPr>
                          <m:t>2</m:t>
                        </m:r>
                      </m:sup>
                    </m:sSup>
                    <m:r>
                      <a:rPr lang="ja-JP" altLang="en-US" sz="2400" i="1" smtClean="0">
                        <a:latin typeface="Cambria Math" panose="02040503050406030204" pitchFamily="18" charset="0"/>
                      </a:rPr>
                      <m:t>と</m:t>
                    </m:r>
                  </m:oMath>
                </a14:m>
                <a:r>
                  <a:rPr kumimoji="1" lang="ja-JP" altLang="en-US" sz="2400" dirty="0"/>
                  <a:t>表すことができる。よって、グラフのような二次関数を描く結果になったと考えられる。</a:t>
                </a:r>
                <a:endParaRPr kumimoji="1" lang="en-US" altLang="ja-JP" sz="2400" dirty="0"/>
              </a:p>
            </p:txBody>
          </p:sp>
        </mc:Choice>
        <mc:Fallback xmlns="">
          <p:sp>
            <p:nvSpPr>
              <p:cNvPr id="7" name="テキスト ボックス 6">
                <a:extLst>
                  <a:ext uri="{FF2B5EF4-FFF2-40B4-BE49-F238E27FC236}">
                    <a16:creationId xmlns:a16="http://schemas.microsoft.com/office/drawing/2014/main" id="{0B86C89C-CD5F-FBD9-B245-C36225853336}"/>
                  </a:ext>
                </a:extLst>
              </p:cNvPr>
              <p:cNvSpPr txBox="1">
                <a:spLocks noRot="1" noChangeAspect="1" noMove="1" noResize="1" noEditPoints="1" noAdjustHandles="1" noChangeArrowheads="1" noChangeShapeType="1" noTextEdit="1"/>
              </p:cNvSpPr>
              <p:nvPr/>
            </p:nvSpPr>
            <p:spPr>
              <a:xfrm>
                <a:off x="8502554" y="1255594"/>
                <a:ext cx="3439237" cy="3091359"/>
              </a:xfrm>
              <a:prstGeom prst="rect">
                <a:avLst/>
              </a:prstGeom>
              <a:blipFill>
                <a:blip r:embed="rId4"/>
                <a:stretch>
                  <a:fillRect l="-2837" t="-1578" b="-355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66843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AB368C7F-FAC1-4440-A304-D81C6D32F42B}"/>
              </a:ext>
            </a:extLst>
          </p:cNvPr>
          <p:cNvGraphicFramePr>
            <a:graphicFrameLocks/>
          </p:cNvGraphicFramePr>
          <p:nvPr>
            <p:extLst>
              <p:ext uri="{D42A27DB-BD31-4B8C-83A1-F6EECF244321}">
                <p14:modId xmlns:p14="http://schemas.microsoft.com/office/powerpoint/2010/main" val="2166692316"/>
              </p:ext>
            </p:extLst>
          </p:nvPr>
        </p:nvGraphicFramePr>
        <p:xfrm>
          <a:off x="138546" y="651134"/>
          <a:ext cx="8349671" cy="5588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A882C33-9724-12F9-ACCB-2A6FD7D4C7E3}"/>
                  </a:ext>
                </a:extLst>
              </p:cNvPr>
              <p:cNvSpPr txBox="1"/>
              <p:nvPr/>
            </p:nvSpPr>
            <p:spPr>
              <a:xfrm>
                <a:off x="355603" y="189469"/>
                <a:ext cx="4207161" cy="461665"/>
              </a:xfrm>
              <a:prstGeom prst="rect">
                <a:avLst/>
              </a:prstGeom>
              <a:noFill/>
            </p:spPr>
            <p:txBody>
              <a:bodyPr wrap="square" rtlCol="0">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𝑠</m:t>
                        </m:r>
                        <m:r>
                          <a:rPr lang="en-US" altLang="ja-JP" sz="2400" b="0" i="1" smtClean="0">
                            <a:latin typeface="Cambria Math" panose="02040503050406030204" pitchFamily="18" charset="0"/>
                          </a:rPr>
                          <m:t>1</m:t>
                        </m:r>
                      </m:sub>
                    </m:sSub>
                  </m:oMath>
                </a14:m>
                <a:r>
                  <a:rPr kumimoji="1" lang="ja-JP" altLang="en-US" sz="2400" dirty="0"/>
                  <a:t>グラフを以下に示す。</a:t>
                </a:r>
              </a:p>
            </p:txBody>
          </p:sp>
        </mc:Choice>
        <mc:Fallback xmlns="">
          <p:sp>
            <p:nvSpPr>
              <p:cNvPr id="3" name="テキスト ボックス 2">
                <a:extLst>
                  <a:ext uri="{FF2B5EF4-FFF2-40B4-BE49-F238E27FC236}">
                    <a16:creationId xmlns:a16="http://schemas.microsoft.com/office/drawing/2014/main" id="{1A882C33-9724-12F9-ACCB-2A6FD7D4C7E3}"/>
                  </a:ext>
                </a:extLst>
              </p:cNvPr>
              <p:cNvSpPr txBox="1">
                <a:spLocks noRot="1" noChangeAspect="1" noMove="1" noResize="1" noEditPoints="1" noAdjustHandles="1" noChangeArrowheads="1" noChangeShapeType="1" noTextEdit="1"/>
              </p:cNvSpPr>
              <p:nvPr/>
            </p:nvSpPr>
            <p:spPr>
              <a:xfrm>
                <a:off x="355603" y="189469"/>
                <a:ext cx="4207161" cy="461665"/>
              </a:xfrm>
              <a:prstGeom prst="rect">
                <a:avLst/>
              </a:prstGeom>
              <a:blipFill>
                <a:blip r:embed="rId4"/>
                <a:stretch>
                  <a:fillRect l="-290" t="-10526" r="-9565" b="-2894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CCF9EA-9A24-FCA4-8585-4EAAFA855409}"/>
              </a:ext>
            </a:extLst>
          </p:cNvPr>
          <p:cNvSpPr txBox="1"/>
          <p:nvPr/>
        </p:nvSpPr>
        <p:spPr>
          <a:xfrm>
            <a:off x="8848436" y="905164"/>
            <a:ext cx="3121891" cy="1569660"/>
          </a:xfrm>
          <a:prstGeom prst="rect">
            <a:avLst/>
          </a:prstGeom>
          <a:noFill/>
        </p:spPr>
        <p:txBody>
          <a:bodyPr wrap="square" rtlCol="0">
            <a:spAutoFit/>
          </a:bodyPr>
          <a:lstStyle/>
          <a:p>
            <a:r>
              <a:rPr kumimoji="1" lang="ja-JP" altLang="en-US" sz="2400" dirty="0"/>
              <a:t>グラフより、</a:t>
            </a:r>
            <a:r>
              <a:rPr kumimoji="1" lang="en-US" altLang="ja-JP" sz="2400" dirty="0"/>
              <a:t>1</a:t>
            </a:r>
            <a:r>
              <a:rPr kumimoji="1" lang="ja-JP" altLang="en-US" sz="2400" dirty="0"/>
              <a:t>次側電流と</a:t>
            </a:r>
            <a:r>
              <a:rPr kumimoji="1" lang="en-US" altLang="ja-JP" sz="2400" dirty="0"/>
              <a:t>2</a:t>
            </a:r>
            <a:r>
              <a:rPr kumimoji="1" lang="ja-JP" altLang="en-US" sz="2400" dirty="0"/>
              <a:t>次側電流の間には比例の関係があると考えられる。</a:t>
            </a:r>
            <a:endParaRPr kumimoji="1" lang="en-US" altLang="ja-JP" sz="2400" dirty="0"/>
          </a:p>
        </p:txBody>
      </p:sp>
    </p:spTree>
    <p:extLst>
      <p:ext uri="{BB962C8B-B14F-4D97-AF65-F5344CB8AC3E}">
        <p14:creationId xmlns:p14="http://schemas.microsoft.com/office/powerpoint/2010/main" val="3949586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4F336DD4-8233-7357-CE5E-2081BBA30888}"/>
              </a:ext>
            </a:extLst>
          </p:cNvPr>
          <p:cNvGraphicFramePr>
            <a:graphicFrameLocks/>
          </p:cNvGraphicFramePr>
          <p:nvPr>
            <p:extLst>
              <p:ext uri="{D42A27DB-BD31-4B8C-83A1-F6EECF244321}">
                <p14:modId xmlns:p14="http://schemas.microsoft.com/office/powerpoint/2010/main" val="1703067851"/>
              </p:ext>
            </p:extLst>
          </p:nvPr>
        </p:nvGraphicFramePr>
        <p:xfrm>
          <a:off x="212437" y="803564"/>
          <a:ext cx="7620000" cy="594821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9A71C7E-EDAB-7D2D-6467-67151C159C53}"/>
                  </a:ext>
                </a:extLst>
              </p:cNvPr>
              <p:cNvSpPr txBox="1"/>
              <p:nvPr/>
            </p:nvSpPr>
            <p:spPr>
              <a:xfrm>
                <a:off x="212437" y="106219"/>
                <a:ext cx="6096000" cy="461665"/>
              </a:xfrm>
              <a:prstGeom prst="rect">
                <a:avLst/>
              </a:prstGeom>
              <a:noFill/>
            </p:spPr>
            <p:txBody>
              <a:bodyPr wrap="square">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i="1">
                            <a:latin typeface="Cambria Math" panose="02040503050406030204" pitchFamily="18" charset="0"/>
                          </a:rPr>
                          <m:t>𝑠</m:t>
                        </m:r>
                        <m:r>
                          <a:rPr lang="en-US" altLang="ja-JP" sz="2400" b="0" i="1" smtClean="0">
                            <a:latin typeface="Cambria Math" panose="02040503050406030204" pitchFamily="18" charset="0"/>
                          </a:rPr>
                          <m:t>1</m:t>
                        </m:r>
                      </m:sub>
                    </m:sSub>
                  </m:oMath>
                </a14:m>
                <a:r>
                  <a:rPr kumimoji="1" lang="ja-JP" altLang="en-US" sz="2400" dirty="0"/>
                  <a:t>グラフを以下に示す。</a:t>
                </a:r>
                <a:endParaRPr lang="ja-JP" altLang="en-US" sz="2400" dirty="0"/>
              </a:p>
            </p:txBody>
          </p:sp>
        </mc:Choice>
        <mc:Fallback xmlns="">
          <p:sp>
            <p:nvSpPr>
              <p:cNvPr id="4" name="テキスト ボックス 3">
                <a:extLst>
                  <a:ext uri="{FF2B5EF4-FFF2-40B4-BE49-F238E27FC236}">
                    <a16:creationId xmlns:a16="http://schemas.microsoft.com/office/drawing/2014/main" id="{69A71C7E-EDAB-7D2D-6467-67151C159C53}"/>
                  </a:ext>
                </a:extLst>
              </p:cNvPr>
              <p:cNvSpPr txBox="1">
                <a:spLocks noRot="1" noChangeAspect="1" noMove="1" noResize="1" noEditPoints="1" noAdjustHandles="1" noChangeArrowheads="1" noChangeShapeType="1" noTextEdit="1"/>
              </p:cNvSpPr>
              <p:nvPr/>
            </p:nvSpPr>
            <p:spPr>
              <a:xfrm>
                <a:off x="212437" y="106219"/>
                <a:ext cx="6096000" cy="461665"/>
              </a:xfrm>
              <a:prstGeom prst="rect">
                <a:avLst/>
              </a:prstGeom>
              <a:blipFill>
                <a:blip r:embed="rId3"/>
                <a:stretch>
                  <a:fillRect l="-300" t="-10526"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1ADF1D6-398B-C426-FAD7-E97FC12394F7}"/>
                  </a:ext>
                </a:extLst>
              </p:cNvPr>
              <p:cNvSpPr txBox="1"/>
              <p:nvPr/>
            </p:nvSpPr>
            <p:spPr>
              <a:xfrm>
                <a:off x="7749309" y="1094569"/>
                <a:ext cx="4230254" cy="1938992"/>
              </a:xfrm>
              <a:prstGeom prst="rect">
                <a:avLst/>
              </a:prstGeom>
              <a:noFill/>
            </p:spPr>
            <p:txBody>
              <a:bodyPr wrap="square">
                <a:spAutoFit/>
              </a:bodyPr>
              <a:lstStyle/>
              <a:p>
                <a:r>
                  <a:rPr lang="ja-JP" altLang="en-US" sz="2400" dirty="0"/>
                  <a:t>グラフより、</a:t>
                </a:r>
                <a:r>
                  <a:rPr kumimoji="1" lang="en-US" altLang="ja-JP" sz="2400" dirty="0"/>
                  <a:t> </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2</m:t>
                        </m:r>
                      </m:sub>
                    </m:sSub>
                    <m:r>
                      <a:rPr lang="ja-JP" altLang="en-US" sz="2400" i="1">
                        <a:latin typeface="Cambria Math" panose="02040503050406030204" pitchFamily="18" charset="0"/>
                      </a:rPr>
                      <m:t>と</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i="1">
                            <a:latin typeface="Cambria Math" panose="02040503050406030204" pitchFamily="18" charset="0"/>
                          </a:rPr>
                          <m:t>𝑠</m:t>
                        </m:r>
                        <m:r>
                          <a:rPr lang="en-US" altLang="ja-JP" sz="2400" b="0" i="1" smtClean="0">
                            <a:latin typeface="Cambria Math" panose="02040503050406030204" pitchFamily="18" charset="0"/>
                          </a:rPr>
                          <m:t>1</m:t>
                        </m:r>
                      </m:sub>
                    </m:sSub>
                    <m:r>
                      <a:rPr lang="ja-JP" altLang="en-US" sz="2400" i="1">
                        <a:latin typeface="Cambria Math" panose="02040503050406030204" pitchFamily="18" charset="0"/>
                      </a:rPr>
                      <m:t>の</m:t>
                    </m:r>
                  </m:oMath>
                </a14:m>
                <a:r>
                  <a:rPr lang="ja-JP" altLang="en-US" sz="2400" dirty="0"/>
                  <a:t>間には比例の関係があると考えられる。この結果は実験</a:t>
                </a:r>
                <a:r>
                  <a:rPr lang="en-US" altLang="ja-JP" sz="2400" dirty="0"/>
                  <a:t>1.2</a:t>
                </a:r>
                <a:r>
                  <a:rPr lang="ja-JP" altLang="en-US" sz="2400" dirty="0"/>
                  <a:t>の変圧比の結果を基に考えると正しいという事がわかる</a:t>
                </a:r>
              </a:p>
            </p:txBody>
          </p:sp>
        </mc:Choice>
        <mc:Fallback xmlns="">
          <p:sp>
            <p:nvSpPr>
              <p:cNvPr id="6" name="テキスト ボックス 5">
                <a:extLst>
                  <a:ext uri="{FF2B5EF4-FFF2-40B4-BE49-F238E27FC236}">
                    <a16:creationId xmlns:a16="http://schemas.microsoft.com/office/drawing/2014/main" id="{41ADF1D6-398B-C426-FAD7-E97FC12394F7}"/>
                  </a:ext>
                </a:extLst>
              </p:cNvPr>
              <p:cNvSpPr txBox="1">
                <a:spLocks noRot="1" noChangeAspect="1" noMove="1" noResize="1" noEditPoints="1" noAdjustHandles="1" noChangeArrowheads="1" noChangeShapeType="1" noTextEdit="1"/>
              </p:cNvSpPr>
              <p:nvPr/>
            </p:nvSpPr>
            <p:spPr>
              <a:xfrm>
                <a:off x="7749309" y="1094569"/>
                <a:ext cx="4230254" cy="1938992"/>
              </a:xfrm>
              <a:prstGeom prst="rect">
                <a:avLst/>
              </a:prstGeom>
              <a:blipFill>
                <a:blip r:embed="rId4"/>
                <a:stretch>
                  <a:fillRect l="-2161" t="-2516" r="-288" b="-6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38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41EE6C1-4BE0-B98B-23C4-FE0CF493ADCF}"/>
                  </a:ext>
                </a:extLst>
              </p:cNvPr>
              <p:cNvSpPr txBox="1"/>
              <p:nvPr/>
            </p:nvSpPr>
            <p:spPr>
              <a:xfrm>
                <a:off x="200416" y="210066"/>
                <a:ext cx="11849622" cy="2403222"/>
              </a:xfrm>
              <a:prstGeom prst="rect">
                <a:avLst/>
              </a:prstGeom>
              <a:noFill/>
            </p:spPr>
            <p:txBody>
              <a:bodyPr wrap="square" rtlCol="0">
                <a:spAutoFit/>
              </a:bodyPr>
              <a:lstStyle/>
              <a:p>
                <a:r>
                  <a:rPr kumimoji="1" lang="en-US" altLang="ja-JP" sz="2800" dirty="0"/>
                  <a:t>〈</a:t>
                </a:r>
                <a:r>
                  <a:rPr kumimoji="1" lang="ja-JP" altLang="en-US" sz="2800" dirty="0"/>
                  <a:t>特性計算</a:t>
                </a:r>
                <a:r>
                  <a:rPr kumimoji="1" lang="en-US" altLang="ja-JP" sz="2800" dirty="0"/>
                  <a:t>〉</a:t>
                </a:r>
              </a:p>
              <a:p>
                <a:r>
                  <a:rPr lang="ja-JP" altLang="en-US" sz="2400" dirty="0"/>
                  <a:t>実験</a:t>
                </a:r>
                <a:r>
                  <a:rPr lang="en-US" altLang="ja-JP" sz="2400" dirty="0"/>
                  <a:t>1.1</a:t>
                </a:r>
                <a:r>
                  <a:rPr lang="ja-JP" altLang="en-US" sz="2400" dirty="0"/>
                  <a:t>～</a:t>
                </a:r>
                <a:r>
                  <a:rPr lang="en-US" altLang="ja-JP" sz="2400" dirty="0"/>
                  <a:t>1.4</a:t>
                </a:r>
                <a:r>
                  <a:rPr lang="ja-JP" altLang="en-US" sz="2400" dirty="0"/>
                  <a:t>の結果を用いて電圧変動率、効率を計算する。</a:t>
                </a:r>
                <a:endParaRPr lang="en-US" altLang="ja-JP" sz="2400" dirty="0"/>
              </a:p>
              <a:p>
                <a:r>
                  <a:rPr kumimoji="1" lang="en-US" altLang="ja-JP" sz="2400" dirty="0"/>
                  <a:t>2</a:t>
                </a:r>
                <a:r>
                  <a:rPr kumimoji="1" lang="ja-JP" altLang="en-US" sz="2400" dirty="0"/>
                  <a:t>次負荷力率</a:t>
                </a:r>
                <a14:m>
                  <m:oMath xmlns:m="http://schemas.openxmlformats.org/officeDocument/2006/math">
                    <m:r>
                      <a:rPr kumimoji="1" lang="en-US" altLang="ja-JP" sz="2400" b="0" i="1" smtClean="0">
                        <a:latin typeface="Cambria Math" panose="02040503050406030204" pitchFamily="18" charset="0"/>
                      </a:rPr>
                      <m:t>𝑐𝑜𝑠</m:t>
                    </m:r>
                    <m:r>
                      <a:rPr kumimoji="1" lang="ja-JP" altLang="en-US" sz="2400" b="0" i="1" smtClean="0">
                        <a:latin typeface="Cambria Math" panose="02040503050406030204" pitchFamily="18" charset="0"/>
                      </a:rPr>
                      <m:t>𝜑</m:t>
                    </m:r>
                    <m:r>
                      <a:rPr kumimoji="1" lang="en-US" altLang="ja-JP" sz="2400" b="0" i="1" smtClean="0">
                        <a:latin typeface="Cambria Math" panose="02040503050406030204" pitchFamily="18" charset="0"/>
                      </a:rPr>
                      <m:t>=1</m:t>
                    </m:r>
                  </m:oMath>
                </a14:m>
                <a:r>
                  <a:rPr kumimoji="1" lang="ja-JP" altLang="en-US" sz="2400" dirty="0"/>
                  <a:t>および、</a:t>
                </a:r>
                <a:r>
                  <a:rPr lang="en-US" altLang="ja-JP" sz="2400" dirty="0"/>
                  <a:t> </a:t>
                </a:r>
                <a14:m>
                  <m:oMath xmlns:m="http://schemas.openxmlformats.org/officeDocument/2006/math">
                    <m:r>
                      <a:rPr lang="en-US" altLang="ja-JP" sz="2400" i="1">
                        <a:latin typeface="Cambria Math" panose="02040503050406030204" pitchFamily="18" charset="0"/>
                      </a:rPr>
                      <m:t>𝑐𝑜𝑠</m:t>
                    </m:r>
                    <m:r>
                      <a:rPr lang="ja-JP" altLang="en-US" sz="2400" i="1">
                        <a:latin typeface="Cambria Math" panose="02040503050406030204" pitchFamily="18" charset="0"/>
                      </a:rPr>
                      <m:t>𝜑</m:t>
                    </m:r>
                    <m:r>
                      <a:rPr lang="en-US" altLang="ja-JP" sz="2400" i="1">
                        <a:latin typeface="Cambria Math" panose="02040503050406030204" pitchFamily="18" charset="0"/>
                      </a:rPr>
                      <m:t>=</m:t>
                    </m:r>
                    <m:r>
                      <a:rPr lang="en-US" altLang="ja-JP" sz="2400" b="0" i="0" smtClean="0">
                        <a:latin typeface="Cambria Math" panose="02040503050406030204" pitchFamily="18" charset="0"/>
                      </a:rPr>
                      <m:t>0.8</m:t>
                    </m:r>
                    <m:r>
                      <a:rPr lang="ja-JP" altLang="en-US" sz="2400" i="1">
                        <a:latin typeface="Cambria Math" panose="02040503050406030204" pitchFamily="18" charset="0"/>
                      </a:rPr>
                      <m:t>に</m:t>
                    </m:r>
                    <m:r>
                      <a:rPr lang="ja-JP" altLang="en-US" sz="2400" i="1" dirty="0">
                        <a:latin typeface="Cambria Math" panose="02040503050406030204" pitchFamily="18" charset="0"/>
                      </a:rPr>
                      <m:t>対して、</m:t>
                    </m:r>
                  </m:oMath>
                </a14:m>
                <a:r>
                  <a:rPr lang="ja-JP" altLang="en-US" sz="2400" b="0" dirty="0"/>
                  <a:t>２次負荷電流に対する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𝑟</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b="0" i="1" smtClean="0">
                            <a:latin typeface="Cambria Math" panose="02040503050406030204" pitchFamily="18" charset="0"/>
                          </a:rPr>
                          <m:t>𝑥</m:t>
                        </m:r>
                      </m:sub>
                    </m:sSub>
                  </m:oMath>
                </a14:m>
                <a:r>
                  <a:rPr lang="ja-JP" altLang="en-US" sz="2400" b="0" dirty="0"/>
                  <a:t>を計算し、電圧変動率</a:t>
                </a:r>
                <a14:m>
                  <m:oMath xmlns:m="http://schemas.openxmlformats.org/officeDocument/2006/math">
                    <m:r>
                      <a:rPr lang="ja-JP" altLang="en-US" sz="2400" i="1" smtClean="0">
                        <a:latin typeface="Cambria Math" panose="02040503050406030204" pitchFamily="18" charset="0"/>
                      </a:rPr>
                      <m:t>𝜑</m:t>
                    </m:r>
                  </m:oMath>
                </a14:m>
                <a:r>
                  <a:rPr lang="ja-JP" altLang="en-US" sz="2400" b="0" dirty="0"/>
                  <a:t>を求める。</a:t>
                </a:r>
                <a:r>
                  <a:rPr lang="ja-JP" altLang="en-US" sz="2400" dirty="0"/>
                  <a:t>次に銅損</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𝑐</m:t>
                        </m:r>
                      </m:sub>
                    </m:sSub>
                  </m:oMath>
                </a14:m>
                <a:r>
                  <a:rPr lang="ja-JP" altLang="en-US" sz="2400" dirty="0"/>
                  <a:t>と無負荷損（鉄損）</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𝑐</m:t>
                        </m:r>
                      </m:sub>
                    </m:sSub>
                  </m:oMath>
                </a14:m>
                <a:r>
                  <a:rPr lang="ja-JP" altLang="en-US" sz="2400" dirty="0"/>
                  <a:t>から全</a:t>
                </a:r>
              </a:p>
              <a:p>
                <a:r>
                  <a:rPr lang="ja-JP" altLang="en-US" sz="2400" dirty="0"/>
                  <a:t>損失</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𝐿</m:t>
                        </m:r>
                      </m:sub>
                    </m:sSub>
                  </m:oMath>
                </a14:m>
                <a:r>
                  <a:rPr lang="ja-JP" altLang="en-US" sz="2400" dirty="0"/>
                  <a:t>を算出し、効率</a:t>
                </a:r>
                <a14:m>
                  <m:oMath xmlns:m="http://schemas.openxmlformats.org/officeDocument/2006/math">
                    <m:sSub>
                      <m:sSubPr>
                        <m:ctrlPr>
                          <a:rPr lang="en-US" altLang="ja-JP" sz="2400" i="1" smtClean="0">
                            <a:latin typeface="Cambria Math" panose="02040503050406030204" pitchFamily="18" charset="0"/>
                          </a:rPr>
                        </m:ctrlPr>
                      </m:sSubPr>
                      <m:e>
                        <m:r>
                          <a:rPr lang="ja-JP" altLang="en-US" sz="2400" i="1">
                            <a:latin typeface="Cambria Math" panose="02040503050406030204" pitchFamily="18" charset="0"/>
                          </a:rPr>
                          <m:t>𝜂</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oMath>
                </a14:m>
                <a:r>
                  <a:rPr lang="ja-JP" altLang="en-US" sz="2400" dirty="0"/>
                  <a:t>を計算する。なお、</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𝛼</m:t>
                        </m:r>
                      </m:e>
                      <m:sub>
                        <m:r>
                          <a:rPr lang="en-US" altLang="ja-JP" sz="2400" i="1">
                            <a:latin typeface="Cambria Math" panose="02040503050406030204" pitchFamily="18" charset="0"/>
                          </a:rPr>
                          <m:t>𝑠</m:t>
                        </m:r>
                      </m:sub>
                    </m:sSub>
                  </m:oMath>
                </a14:m>
                <a:r>
                  <a:rPr lang="ja-JP" altLang="en-US" sz="2400" dirty="0"/>
                  <a:t>は電力計の倍率　　　である。</a:t>
                </a:r>
                <a:endParaRPr lang="en-US" altLang="ja-JP" sz="2400" dirty="0"/>
              </a:p>
              <a:p>
                <a:r>
                  <a:rPr lang="ja-JP" altLang="en-US" sz="2400" b="0" dirty="0"/>
                  <a:t>なお</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𝑖</m:t>
                        </m:r>
                      </m:sub>
                    </m:sSub>
                    <m:r>
                      <a:rPr lang="ja-JP" altLang="en-US" sz="2400" i="1">
                        <a:latin typeface="Cambria Math" panose="02040503050406030204" pitchFamily="18" charset="0"/>
                      </a:rPr>
                      <m:t>は</m:t>
                    </m:r>
                    <m:r>
                      <a:rPr lang="ja-JP" altLang="en-US" sz="2400" i="1" smtClean="0">
                        <a:latin typeface="Cambria Math" panose="02040503050406030204" pitchFamily="18" charset="0"/>
                      </a:rPr>
                      <m:t>定格</m:t>
                    </m:r>
                  </m:oMath>
                </a14:m>
                <a:r>
                  <a:rPr lang="ja-JP" altLang="en-US" sz="2400" b="0" dirty="0"/>
                  <a:t>時の値、</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  </m:t>
                        </m:r>
                        <m:r>
                          <a:rPr lang="en-US" altLang="ja-JP" sz="2400" i="1">
                            <a:latin typeface="Cambria Math" panose="02040503050406030204" pitchFamily="18" charset="0"/>
                          </a:rPr>
                          <m:t>𝑅</m:t>
                        </m:r>
                      </m:e>
                      <m:sub>
                        <m:r>
                          <a:rPr lang="en-US" altLang="ja-JP" sz="2400" i="1">
                            <a:latin typeface="Cambria Math" panose="02040503050406030204" pitchFamily="18" charset="0"/>
                          </a:rPr>
                          <m:t>𝑒</m:t>
                        </m:r>
                      </m:sub>
                    </m:sSub>
                  </m:oMath>
                </a14:m>
                <a:r>
                  <a:rPr lang="ja-JP" altLang="en-US" sz="2400" b="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𝑒</m:t>
                        </m:r>
                      </m:sub>
                    </m:sSub>
                  </m:oMath>
                </a14:m>
                <a:r>
                  <a:rPr lang="ja-JP" altLang="en-US" sz="2400" b="0" dirty="0"/>
                  <a:t>は等価回路で求めた一定値を用いること。</a:t>
                </a:r>
                <a:endParaRPr lang="en-US" altLang="ja-JP" sz="2400" b="0" dirty="0"/>
              </a:p>
            </p:txBody>
          </p:sp>
        </mc:Choice>
        <mc:Fallback xmlns="">
          <p:sp>
            <p:nvSpPr>
              <p:cNvPr id="2" name="テキスト ボックス 1">
                <a:extLst>
                  <a:ext uri="{FF2B5EF4-FFF2-40B4-BE49-F238E27FC236}">
                    <a16:creationId xmlns:a16="http://schemas.microsoft.com/office/drawing/2014/main" id="{F41EE6C1-4BE0-B98B-23C4-FE0CF493ADCF}"/>
                  </a:ext>
                </a:extLst>
              </p:cNvPr>
              <p:cNvSpPr txBox="1">
                <a:spLocks noRot="1" noChangeAspect="1" noMove="1" noResize="1" noEditPoints="1" noAdjustHandles="1" noChangeArrowheads="1" noChangeShapeType="1" noTextEdit="1"/>
              </p:cNvSpPr>
              <p:nvPr/>
            </p:nvSpPr>
            <p:spPr>
              <a:xfrm>
                <a:off x="200416" y="210066"/>
                <a:ext cx="11849622" cy="2403222"/>
              </a:xfrm>
              <a:prstGeom prst="rect">
                <a:avLst/>
              </a:prstGeom>
              <a:blipFill>
                <a:blip r:embed="rId3"/>
                <a:stretch>
                  <a:fillRect l="-1080" t="-2278" b="-481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CE44BD06-D916-F9AB-B7BE-E9CCD6762846}"/>
              </a:ext>
            </a:extLst>
          </p:cNvPr>
          <p:cNvSpPr txBox="1"/>
          <p:nvPr/>
        </p:nvSpPr>
        <p:spPr>
          <a:xfrm>
            <a:off x="5718411" y="4407525"/>
            <a:ext cx="5619746" cy="584775"/>
          </a:xfrm>
          <a:prstGeom prst="rect">
            <a:avLst/>
          </a:prstGeom>
          <a:noFill/>
        </p:spPr>
        <p:txBody>
          <a:bodyPr wrap="square">
            <a:spAutoFit/>
          </a:bodyPr>
          <a:lstStyle/>
          <a:p>
            <a:r>
              <a:rPr kumimoji="1" lang="ja-JP" altLang="en-US" sz="3200" dirty="0"/>
              <a:t>回路</a:t>
            </a:r>
          </a:p>
        </p:txBody>
      </p:sp>
    </p:spTree>
    <p:extLst>
      <p:ext uri="{BB962C8B-B14F-4D97-AF65-F5344CB8AC3E}">
        <p14:creationId xmlns:p14="http://schemas.microsoft.com/office/powerpoint/2010/main" val="1443805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561FD96-1425-3163-09FA-F8D8E4D25163}"/>
              </a:ext>
            </a:extLst>
          </p:cNvPr>
          <p:cNvSpPr txBox="1"/>
          <p:nvPr/>
        </p:nvSpPr>
        <p:spPr>
          <a:xfrm>
            <a:off x="117817" y="178417"/>
            <a:ext cx="2993721" cy="461665"/>
          </a:xfrm>
          <a:prstGeom prst="rect">
            <a:avLst/>
          </a:prstGeom>
          <a:noFill/>
        </p:spPr>
        <p:txBody>
          <a:bodyPr wrap="square" rtlCol="0">
            <a:spAutoFit/>
          </a:bodyPr>
          <a:lstStyle/>
          <a:p>
            <a:r>
              <a:rPr lang="en-US" altLang="ja-JP" sz="2400" dirty="0"/>
              <a:t>〈</a:t>
            </a:r>
            <a:r>
              <a:rPr kumimoji="1" lang="ja-JP" altLang="en-US" sz="2400" dirty="0"/>
              <a:t>特性計算　方法</a:t>
            </a:r>
            <a:r>
              <a:rPr kumimoji="1" lang="en-US" altLang="ja-JP" sz="2400" dirty="0"/>
              <a:t>〉</a:t>
            </a:r>
            <a:endParaRPr kumimoji="1" lang="ja-JP" altLang="en-US" sz="2400"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FD8F237-BF32-3B24-629D-EE0073A6EB37}"/>
                  </a:ext>
                </a:extLst>
              </p:cNvPr>
              <p:cNvSpPr txBox="1"/>
              <p:nvPr/>
            </p:nvSpPr>
            <p:spPr>
              <a:xfrm>
                <a:off x="299355" y="692632"/>
                <a:ext cx="11593289" cy="1865639"/>
              </a:xfrm>
              <a:prstGeom prst="rect">
                <a:avLst/>
              </a:prstGeom>
              <a:noFill/>
            </p:spPr>
            <p:txBody>
              <a:bodyPr wrap="square" rtlCol="0">
                <a:spAutoFit/>
              </a:bodyPr>
              <a:lstStyle/>
              <a:p>
                <a:r>
                  <a:rPr kumimoji="1" lang="en-US" altLang="ja-JP" sz="2800" dirty="0"/>
                  <a:t>2</a:t>
                </a:r>
                <a:r>
                  <a:rPr kumimoji="1" lang="ja-JP" altLang="en-US" sz="2800" dirty="0"/>
                  <a:t>次負荷力率</a:t>
                </a:r>
                <a14:m>
                  <m:oMath xmlns:m="http://schemas.openxmlformats.org/officeDocument/2006/math">
                    <m:r>
                      <a:rPr kumimoji="1" lang="en-US" altLang="ja-JP" sz="2800" b="0" i="1" smtClean="0">
                        <a:latin typeface="Cambria Math" panose="02040503050406030204" pitchFamily="18" charset="0"/>
                      </a:rPr>
                      <m:t>𝑐𝑜𝑠</m:t>
                    </m:r>
                    <m:r>
                      <a:rPr kumimoji="1" lang="ja-JP" altLang="en-US" sz="2800" b="0" i="1" smtClean="0">
                        <a:latin typeface="Cambria Math" panose="02040503050406030204" pitchFamily="18" charset="0"/>
                      </a:rPr>
                      <m:t>𝜑</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𝑚</m:t>
                    </m:r>
                  </m:oMath>
                </a14:m>
                <a:r>
                  <a:rPr kumimoji="1" lang="ja-JP" altLang="en-US" sz="2800" dirty="0"/>
                  <a:t>を</a:t>
                </a:r>
                <a14:m>
                  <m:oMath xmlns:m="http://schemas.openxmlformats.org/officeDocument/2006/math">
                    <m:r>
                      <a:rPr lang="en-US" altLang="ja-JP" sz="2800" i="1">
                        <a:latin typeface="Cambria Math" panose="02040503050406030204" pitchFamily="18" charset="0"/>
                      </a:rPr>
                      <m:t>𝑚</m:t>
                    </m:r>
                    <m:r>
                      <a:rPr lang="en-US" altLang="ja-JP" sz="2800" b="0" i="1" smtClean="0">
                        <a:latin typeface="Cambria Math" panose="02040503050406030204" pitchFamily="18" charset="0"/>
                      </a:rPr>
                      <m:t>=1</m:t>
                    </m:r>
                  </m:oMath>
                </a14:m>
                <a:r>
                  <a:rPr kumimoji="1" lang="ja-JP" altLang="en-US" sz="2800" dirty="0"/>
                  <a:t>および</a:t>
                </a:r>
                <a:r>
                  <a:rPr kumimoji="1" lang="en-US" altLang="ja-JP" sz="2800" dirty="0"/>
                  <a:t>0.8(</a:t>
                </a:r>
                <a14:m>
                  <m:oMath xmlns:m="http://schemas.openxmlformats.org/officeDocument/2006/math">
                    <m:r>
                      <a:rPr lang="en-US" altLang="ja-JP" sz="2800" b="0" i="1" dirty="0" smtClean="0">
                        <a:latin typeface="Cambria Math" panose="02040503050406030204" pitchFamily="18" charset="0"/>
                      </a:rPr>
                      <m:t>𝑠𝑖𝑛</m:t>
                    </m:r>
                    <m:r>
                      <a:rPr lang="ja-JP" altLang="en-US" sz="2800" b="0" i="1" dirty="0" smtClean="0">
                        <a:latin typeface="Cambria Math" panose="02040503050406030204" pitchFamily="18" charset="0"/>
                      </a:rPr>
                      <m:t>𝜑</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𝑛</m:t>
                    </m:r>
                    <m:r>
                      <a:rPr lang="en-US" altLang="ja-JP" sz="2800" b="0" i="1" dirty="0" smtClean="0">
                        <a:latin typeface="Cambria Math" panose="02040503050406030204" pitchFamily="18" charset="0"/>
                      </a:rPr>
                      <m:t>,</m:t>
                    </m:r>
                    <m:r>
                      <a:rPr lang="en-US" altLang="ja-JP" sz="2800" b="0" i="1" dirty="0" smtClean="0">
                        <a:latin typeface="Cambria Math" panose="02040503050406030204" pitchFamily="18" charset="0"/>
                      </a:rPr>
                      <m:t>𝑛</m:t>
                    </m:r>
                    <m:r>
                      <a:rPr lang="en-US" altLang="ja-JP" sz="2800" b="0" i="1" dirty="0" smtClean="0">
                        <a:latin typeface="Cambria Math" panose="02040503050406030204" pitchFamily="18" charset="0"/>
                      </a:rPr>
                      <m:t>=0.0</m:t>
                    </m:r>
                  </m:oMath>
                </a14:m>
                <a:r>
                  <a:rPr kumimoji="1" lang="ja-JP" altLang="en-US" sz="2800" dirty="0"/>
                  <a:t>および</a:t>
                </a:r>
                <a:r>
                  <a:rPr kumimoji="1" lang="en-US" altLang="ja-JP" sz="2800" dirty="0"/>
                  <a:t>0.6)</a:t>
                </a:r>
                <a:r>
                  <a:rPr kumimoji="1" lang="ja-JP" altLang="en-US" sz="2800" dirty="0"/>
                  <a:t>と仮定し、２次負荷電流</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𝐼</m:t>
                        </m:r>
                      </m:e>
                      <m:sub>
                        <m:r>
                          <a:rPr kumimoji="1" lang="en-US" altLang="ja-JP" sz="2800" b="0" i="1" smtClean="0">
                            <a:latin typeface="Cambria Math" panose="02040503050406030204" pitchFamily="18" charset="0"/>
                          </a:rPr>
                          <m:t>2</m:t>
                        </m:r>
                      </m:sub>
                    </m:sSub>
                    <m:r>
                      <a:rPr lang="ja-JP" altLang="en-US" sz="2800" i="1">
                        <a:latin typeface="Cambria Math" panose="02040503050406030204" pitchFamily="18" charset="0"/>
                      </a:rPr>
                      <m:t>を</m:t>
                    </m:r>
                    <m:r>
                      <a:rPr lang="en-US" altLang="ja-JP" sz="2800" i="1" smtClean="0">
                        <a:latin typeface="Cambria Math" panose="02040503050406030204" pitchFamily="18" charset="0"/>
                      </a:rPr>
                      <m:t>0</m:t>
                    </m:r>
                    <m:r>
                      <a:rPr lang="ja-JP" altLang="en-US" sz="2800" i="1" smtClean="0">
                        <a:latin typeface="Cambria Math" panose="02040503050406030204" pitchFamily="18" charset="0"/>
                      </a:rPr>
                      <m:t>から</m:t>
                    </m:r>
                    <m:r>
                      <a:rPr lang="ja-JP" altLang="en-US" sz="2800" i="1">
                        <a:latin typeface="Cambria Math" panose="02040503050406030204" pitchFamily="18" charset="0"/>
                      </a:rPr>
                      <m:t>定格</m:t>
                    </m:r>
                    <m:r>
                      <a:rPr lang="ja-JP" altLang="en-US" sz="2800" i="1" smtClean="0">
                        <a:latin typeface="Cambria Math" panose="02040503050406030204" pitchFamily="18" charset="0"/>
                      </a:rPr>
                      <m:t>電流まで</m:t>
                    </m:r>
                    <m:r>
                      <a:rPr lang="ja-JP" altLang="en-US" sz="2800" i="1">
                        <a:latin typeface="Cambria Math" panose="02040503050406030204" pitchFamily="18" charset="0"/>
                      </a:rPr>
                      <m:t>仮定して、</m:t>
                    </m:r>
                    <m:r>
                      <a:rPr lang="ja-JP" altLang="en-US" sz="2800" i="1" smtClean="0">
                        <a:latin typeface="Cambria Math" panose="02040503050406030204" pitchFamily="18" charset="0"/>
                      </a:rPr>
                      <m:t>２</m:t>
                    </m:r>
                    <m:r>
                      <a:rPr lang="ja-JP" altLang="en-US" sz="2800" i="1">
                        <a:latin typeface="Cambria Math" panose="02040503050406030204" pitchFamily="18" charset="0"/>
                      </a:rPr>
                      <m:t>次</m:t>
                    </m:r>
                    <m:r>
                      <a:rPr lang="ja-JP" altLang="en-US" sz="2800" i="1" smtClean="0">
                        <a:latin typeface="Cambria Math" panose="02040503050406030204" pitchFamily="18" charset="0"/>
                      </a:rPr>
                      <m:t>端子</m:t>
                    </m:r>
                    <m:r>
                      <a:rPr lang="ja-JP" altLang="en-US" sz="2800" i="1">
                        <a:latin typeface="Cambria Math" panose="02040503050406030204" pitchFamily="18" charset="0"/>
                      </a:rPr>
                      <m:t>電圧</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𝑉</m:t>
                        </m:r>
                      </m:e>
                      <m:sub>
                        <m:r>
                          <a:rPr lang="en-US" altLang="ja-JP" sz="2800" i="1">
                            <a:latin typeface="Cambria Math" panose="02040503050406030204" pitchFamily="18" charset="0"/>
                          </a:rPr>
                          <m:t>2</m:t>
                        </m:r>
                      </m:sub>
                    </m:sSub>
                  </m:oMath>
                </a14:m>
                <a:r>
                  <a:rPr kumimoji="1" lang="ja-JP" altLang="en-US" sz="2800" dirty="0"/>
                  <a:t>、電圧変動率</a:t>
                </a:r>
                <a14:m>
                  <m:oMath xmlns:m="http://schemas.openxmlformats.org/officeDocument/2006/math">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𝑐𝑜𝑠</m:t>
                        </m:r>
                        <m:r>
                          <a:rPr lang="ja-JP" altLang="en-US" sz="2800" b="0" i="1" smtClean="0">
                            <a:latin typeface="Cambria Math" panose="02040503050406030204" pitchFamily="18" charset="0"/>
                          </a:rPr>
                          <m:t>𝜑</m:t>
                        </m:r>
                      </m:sub>
                    </m:sSub>
                    <m:r>
                      <a:rPr lang="ja-JP" altLang="en-US" sz="2800" i="1" smtClean="0">
                        <a:latin typeface="Cambria Math" panose="02040503050406030204" pitchFamily="18" charset="0"/>
                      </a:rPr>
                      <m:t>、</m:t>
                    </m:r>
                    <m:r>
                      <a:rPr lang="ja-JP" altLang="en-US" sz="2800" i="1">
                        <a:latin typeface="Cambria Math" panose="02040503050406030204" pitchFamily="18" charset="0"/>
                      </a:rPr>
                      <m:t>効率</m:t>
                    </m:r>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𝜂</m:t>
                        </m:r>
                      </m:e>
                      <m:sub>
                        <m:r>
                          <a:rPr lang="en-US" altLang="ja-JP" sz="2800" i="1">
                            <a:latin typeface="Cambria Math" panose="02040503050406030204" pitchFamily="18" charset="0"/>
                          </a:rPr>
                          <m:t>𝑐𝑜𝑠</m:t>
                        </m:r>
                        <m:r>
                          <a:rPr lang="ja-JP" altLang="en-US" sz="2800" i="1">
                            <a:latin typeface="Cambria Math" panose="02040503050406030204" pitchFamily="18" charset="0"/>
                          </a:rPr>
                          <m:t>𝜑</m:t>
                        </m:r>
                      </m:sub>
                    </m:sSub>
                  </m:oMath>
                </a14:m>
                <a:r>
                  <a:rPr kumimoji="1" lang="ja-JP" altLang="en-US" sz="2800" dirty="0"/>
                  <a:t>を求める</a:t>
                </a:r>
                <a14:m>
                  <m:oMath xmlns:m="http://schemas.openxmlformats.org/officeDocument/2006/math">
                    <m:r>
                      <a:rPr lang="ja-JP" altLang="en-US" sz="2800" i="1">
                        <a:latin typeface="Cambria Math" panose="02040503050406030204" pitchFamily="18" charset="0"/>
                      </a:rPr>
                      <m:t>。</m:t>
                    </m:r>
                    <m:r>
                      <a:rPr lang="ja-JP" altLang="en-US" sz="2800" i="1" smtClean="0">
                        <a:latin typeface="Cambria Math" panose="02040503050406030204" pitchFamily="18" charset="0"/>
                      </a:rPr>
                      <m:t>なお、</m:t>
                    </m:r>
                    <m:sSub>
                      <m:sSubPr>
                        <m:ctrlPr>
                          <a:rPr lang="en-US" altLang="ja-JP" sz="2800" i="1">
                            <a:latin typeface="Cambria Math" panose="02040503050406030204" pitchFamily="18" charset="0"/>
                          </a:rPr>
                        </m:ctrlPr>
                      </m:sSubPr>
                      <m:e>
                        <m:r>
                          <a:rPr lang="en-US" altLang="ja-JP" sz="2800" b="0" i="1" smtClean="0">
                            <a:latin typeface="Cambria Math" panose="02040503050406030204" pitchFamily="18" charset="0"/>
                          </a:rPr>
                          <m:t>𝑉</m:t>
                        </m:r>
                      </m:e>
                      <m:sub>
                        <m:r>
                          <a:rPr lang="en-US" altLang="ja-JP" sz="2800" b="0" i="1" smtClean="0">
                            <a:latin typeface="Cambria Math" panose="02040503050406030204" pitchFamily="18" charset="0"/>
                          </a:rPr>
                          <m:t>1</m:t>
                        </m:r>
                      </m:sub>
                    </m:sSub>
                  </m:oMath>
                </a14:m>
                <a:r>
                  <a:rPr kumimoji="1" lang="ja-JP" altLang="en-US" sz="2800" dirty="0"/>
                  <a:t>は定格</a:t>
                </a:r>
                <a:r>
                  <a:rPr kumimoji="1" lang="en-US" altLang="ja-JP" sz="2800" dirty="0"/>
                  <a:t>1</a:t>
                </a:r>
                <a:r>
                  <a:rPr kumimoji="1" lang="ja-JP" altLang="en-US" sz="2800" dirty="0"/>
                  <a:t>次電圧</a:t>
                </a:r>
                <a:r>
                  <a:rPr kumimoji="1" lang="en-US" altLang="ja-JP" sz="2800" dirty="0"/>
                  <a:t>100V</a:t>
                </a:r>
                <a:r>
                  <a:rPr kumimoji="1" lang="ja-JP" altLang="en-US" sz="2800" dirty="0"/>
                  <a:t>である。</a:t>
                </a:r>
              </a:p>
            </p:txBody>
          </p:sp>
        </mc:Choice>
        <mc:Fallback xmlns="">
          <p:sp>
            <p:nvSpPr>
              <p:cNvPr id="3" name="テキスト ボックス 2">
                <a:extLst>
                  <a:ext uri="{FF2B5EF4-FFF2-40B4-BE49-F238E27FC236}">
                    <a16:creationId xmlns:a16="http://schemas.microsoft.com/office/drawing/2014/main" id="{EFD8F237-BF32-3B24-629D-EE0073A6EB37}"/>
                  </a:ext>
                </a:extLst>
              </p:cNvPr>
              <p:cNvSpPr txBox="1">
                <a:spLocks noRot="1" noChangeAspect="1" noMove="1" noResize="1" noEditPoints="1" noAdjustHandles="1" noChangeArrowheads="1" noChangeShapeType="1" noTextEdit="1"/>
              </p:cNvSpPr>
              <p:nvPr/>
            </p:nvSpPr>
            <p:spPr>
              <a:xfrm>
                <a:off x="299355" y="692632"/>
                <a:ext cx="11593289" cy="1865639"/>
              </a:xfrm>
              <a:prstGeom prst="rect">
                <a:avLst/>
              </a:prstGeom>
              <a:blipFill>
                <a:blip r:embed="rId2"/>
                <a:stretch>
                  <a:fillRect l="-1052" t="-3268" b="-84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6417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351B90B-981B-D539-3C12-DDA4706E69A9}"/>
                  </a:ext>
                </a:extLst>
              </p:cNvPr>
              <p:cNvSpPr txBox="1"/>
              <p:nvPr/>
            </p:nvSpPr>
            <p:spPr>
              <a:xfrm>
                <a:off x="0" y="97278"/>
                <a:ext cx="12302836" cy="4314836"/>
              </a:xfrm>
              <a:prstGeom prst="rect">
                <a:avLst/>
              </a:prstGeom>
              <a:noFill/>
            </p:spPr>
            <p:txBody>
              <a:bodyPr wrap="square" rtlCol="0">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𝑟</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2</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𝑒</m:t>
                            </m:r>
                          </m:sub>
                        </m:sSub>
                      </m:num>
                      <m:den>
                        <m:r>
                          <a:rPr lang="en-US" altLang="ja-JP" sz="2400" b="0" i="1" smtClean="0">
                            <a:latin typeface="Cambria Math" panose="02040503050406030204" pitchFamily="18" charset="0"/>
                          </a:rPr>
                          <m:t>𝑎</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den>
                    </m:f>
                    <m:r>
                      <a:rPr lang="en-US" altLang="ja-JP" sz="240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100=</m:t>
                    </m:r>
                    <m:r>
                      <a:rPr lang="en-US" altLang="ja-JP" sz="2400" i="1" dirty="0">
                        <a:latin typeface="Cambria Math" panose="02040503050406030204" pitchFamily="18" charset="0"/>
                        <a:ea typeface="Cambria Math" panose="02040503050406030204" pitchFamily="18" charset="0"/>
                      </a:rPr>
                      <m:t>%</m:t>
                    </m:r>
                  </m:oMath>
                </a14:m>
                <a:r>
                  <a:rPr lang="ja-JP" altLang="en-US" sz="2400" dirty="0"/>
                  <a:t>抵抗電圧硬化　　</a:t>
                </a:r>
                <a:r>
                  <a:rPr lang="en-US" altLang="ja-JP" sz="2400" dirty="0"/>
                  <a:t>(11)</a:t>
                </a:r>
                <a:r>
                  <a:rPr lang="ja-JP" altLang="en-US" sz="2400" dirty="0"/>
                  <a:t>　　　</a:t>
                </a:r>
                <a14:m>
                  <m:oMath xmlns:m="http://schemas.openxmlformats.org/officeDocument/2006/math">
                    <m:r>
                      <a:rPr lang="ja-JP" altLang="en-US" sz="2400" i="1" dirty="0">
                        <a:latin typeface="Cambria Math" panose="02040503050406030204" pitchFamily="18" charset="0"/>
                      </a:rPr>
                      <m:t>　</m:t>
                    </m:r>
                    <m:r>
                      <a:rPr lang="ja-JP" altLang="en-US" sz="2400" i="1" dirty="0"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2</m:t>
                        </m:r>
                      </m:sub>
                    </m:sSub>
                    <m:r>
                      <a:rPr lang="ja-JP" altLang="en-US" sz="2400" i="1">
                        <a:latin typeface="Cambria Math" panose="02040503050406030204" pitchFamily="18" charset="0"/>
                      </a:rPr>
                      <m:t>＝２次出力</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2</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oMath>
                </a14:m>
                <a:r>
                  <a:rPr lang="ja-JP" altLang="en-US" sz="2400" b="0" i="1" dirty="0">
                    <a:latin typeface="Cambria Math" panose="02040503050406030204" pitchFamily="18" charset="0"/>
                  </a:rPr>
                  <a:t>　　</a:t>
                </a:r>
                <a:r>
                  <a:rPr lang="en-US" altLang="ja-JP" sz="2400" b="0" dirty="0">
                    <a:latin typeface="Cambria Math" panose="02040503050406030204" pitchFamily="18" charset="0"/>
                  </a:rPr>
                  <a:t>(15)</a:t>
                </a:r>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𝑥</m:t>
                        </m:r>
                      </m:sub>
                    </m:sSub>
                  </m:oMath>
                </a14:m>
                <a:r>
                  <a:rPr lang="en-US" altLang="ja-JP" sz="2400" b="0" dirty="0"/>
                  <a:t>=</a:t>
                </a:r>
                <a:r>
                  <a:rPr lang="en-US" altLang="ja-JP" sz="2400" dirty="0"/>
                  <a:t> </a:t>
                </a:r>
                <a14:m>
                  <m:oMath xmlns:m="http://schemas.openxmlformats.org/officeDocument/2006/math">
                    <m:f>
                      <m:fPr>
                        <m:ctrlPr>
                          <a:rPr lang="en-US" altLang="ja-JP" sz="2400" b="0" i="1" dirty="0" smtClean="0">
                            <a:latin typeface="Cambria Math" panose="02040503050406030204" pitchFamily="18" charset="0"/>
                            <a:ea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2</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𝑋</m:t>
                            </m:r>
                          </m:e>
                          <m:sub>
                            <m:r>
                              <a:rPr lang="en-US" altLang="ja-JP" sz="2400" i="1">
                                <a:latin typeface="Cambria Math" panose="02040503050406030204" pitchFamily="18" charset="0"/>
                              </a:rPr>
                              <m:t>𝑒</m:t>
                            </m:r>
                          </m:sub>
                        </m:sSub>
                      </m:num>
                      <m:den>
                        <m:r>
                          <a:rPr lang="en-US" altLang="ja-JP" sz="2400" i="1">
                            <a:latin typeface="Cambria Math" panose="02040503050406030204" pitchFamily="18" charset="0"/>
                          </a:rPr>
                          <m:t>𝑎</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den>
                    </m:f>
                    <m:r>
                      <a:rPr lang="en-US" altLang="ja-JP" sz="2400" b="0" i="1" dirty="0" smtClean="0">
                        <a:latin typeface="Cambria Math" panose="02040503050406030204" pitchFamily="18" charset="0"/>
                        <a:ea typeface="Cambria Math" panose="02040503050406030204" pitchFamily="18" charset="0"/>
                      </a:rPr>
                      <m:t>×100</m:t>
                    </m:r>
                  </m:oMath>
                </a14:m>
                <a:r>
                  <a:rPr lang="en-US" altLang="ja-JP" sz="2400" dirty="0">
                    <a:ea typeface="Cambria Math" panose="02040503050406030204" pitchFamily="18" charset="0"/>
                  </a:rPr>
                  <a:t>=</a:t>
                </a:r>
                <a14:m>
                  <m:oMath xmlns:m="http://schemas.openxmlformats.org/officeDocument/2006/math">
                    <m:r>
                      <a:rPr lang="en-US" altLang="ja-JP" sz="2400" i="1" dirty="0" smtClean="0">
                        <a:latin typeface="Cambria Math" panose="02040503050406030204" pitchFamily="18" charset="0"/>
                        <a:ea typeface="Cambria Math" panose="02040503050406030204" pitchFamily="18" charset="0"/>
                      </a:rPr>
                      <m:t>%</m:t>
                    </m:r>
                  </m:oMath>
                </a14:m>
                <a:r>
                  <a:rPr lang="ja-JP" altLang="en-US" sz="2400" b="0" dirty="0"/>
                  <a:t>リアクタンス電圧降下　</a:t>
                </a:r>
                <a:r>
                  <a:rPr lang="en-US" altLang="ja-JP" sz="2400" b="0" dirty="0"/>
                  <a:t>(12)</a:t>
                </a:r>
                <a:r>
                  <a:rPr lang="ja-JP" altLang="en-US" sz="2400" b="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𝑐</m:t>
                        </m:r>
                      </m:sub>
                    </m:sSub>
                    <m:r>
                      <a:rPr lang="ja-JP" altLang="en-US" sz="2400" i="1">
                        <a:latin typeface="Cambria Math" panose="02040503050406030204" pitchFamily="18" charset="0"/>
                      </a:rPr>
                      <m:t>＝銅損</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2</m:t>
                            </m:r>
                          </m:sub>
                        </m:sSub>
                      </m:e>
                      <m:sup>
                        <m:r>
                          <a:rPr lang="en-US" altLang="ja-JP" sz="2400" i="1">
                            <a:latin typeface="Cambria Math" panose="02040503050406030204" pitchFamily="18" charset="0"/>
                          </a:rPr>
                          <m:t>2</m:t>
                        </m:r>
                      </m:sup>
                    </m:sSup>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𝑎</m:t>
                        </m:r>
                      </m:e>
                      <m:sup>
                        <m:r>
                          <a:rPr lang="en-US" altLang="ja-JP" sz="2400" i="1">
                            <a:latin typeface="Cambria Math" panose="02040503050406030204" pitchFamily="18" charset="0"/>
                          </a:rPr>
                          <m:t>2</m:t>
                        </m:r>
                      </m:sup>
                    </m:sSup>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𝑅</m:t>
                            </m:r>
                          </m:e>
                          <m:sub>
                            <m:r>
                              <a:rPr lang="en-US" altLang="ja-JP" sz="2400" i="1">
                                <a:latin typeface="Cambria Math" panose="02040503050406030204" pitchFamily="18" charset="0"/>
                              </a:rPr>
                              <m:t>𝑒</m:t>
                            </m:r>
                          </m:sub>
                        </m:sSub>
                      </m:e>
                      <m:sup>
                        <m:r>
                          <a:rPr lang="en-US" altLang="ja-JP" sz="2400" i="1">
                            <a:latin typeface="Cambria Math" panose="02040503050406030204" pitchFamily="18" charset="0"/>
                          </a:rPr>
                          <m:t>′</m:t>
                        </m:r>
                      </m:sup>
                    </m:sSup>
                  </m:oMath>
                </a14:m>
                <a:r>
                  <a:rPr lang="ja-JP" altLang="en-US" sz="2400" b="0" dirty="0"/>
                  <a:t>　　　　　</a:t>
                </a:r>
                <a:r>
                  <a:rPr lang="en-US" altLang="ja-JP" sz="2400" b="0" dirty="0"/>
                  <a:t>(16)</a:t>
                </a:r>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𝑐𝑜𝑠</m:t>
                        </m:r>
                        <m:r>
                          <a:rPr lang="ja-JP" altLang="en-US" sz="2400" b="0" i="1" smtClean="0">
                            <a:latin typeface="Cambria Math" panose="02040503050406030204" pitchFamily="18" charset="0"/>
                          </a:rPr>
                          <m:t>𝜑</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電圧</m:t>
                    </m:r>
                  </m:oMath>
                </a14:m>
                <a:r>
                  <a:rPr lang="ja-JP" altLang="en-US" sz="2400" dirty="0"/>
                  <a:t>変動率</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𝑟</m:t>
                        </m:r>
                      </m:sub>
                    </m:sSub>
                    <m:r>
                      <a:rPr lang="en-US" altLang="ja-JP" sz="2400" b="0" i="1" smtClean="0">
                        <a:latin typeface="Cambria Math" panose="02040503050406030204" pitchFamily="18" charset="0"/>
                      </a:rPr>
                      <m:t>𝑚</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b="0" i="1" smtClean="0">
                            <a:latin typeface="Cambria Math" panose="02040503050406030204" pitchFamily="18" charset="0"/>
                          </a:rPr>
                          <m:t>𝑥</m:t>
                        </m:r>
                      </m:sub>
                    </m:sSub>
                    <m:r>
                      <a:rPr lang="en-US" altLang="ja-JP" sz="2400" b="0" i="1" smtClean="0">
                        <a:latin typeface="Cambria Math" panose="02040503050406030204" pitchFamily="18" charset="0"/>
                      </a:rPr>
                      <m:t>𝑛</m:t>
                    </m:r>
                  </m:oMath>
                </a14:m>
                <a:r>
                  <a:rPr lang="ja-JP" altLang="en-US" sz="2400" b="0" i="1" dirty="0">
                    <a:latin typeface="Cambria Math" panose="02040503050406030204" pitchFamily="18" charset="0"/>
                  </a:rPr>
                  <a:t>　　　　　</a:t>
                </a:r>
                <a:r>
                  <a:rPr lang="en-US" altLang="ja-JP" sz="2400" b="0" dirty="0">
                    <a:latin typeface="Cambria Math" panose="02040503050406030204" pitchFamily="18" charset="0"/>
                  </a:rPr>
                  <a:t>(13)</a:t>
                </a:r>
                <a:r>
                  <a:rPr lang="ja-JP" altLang="en-US" sz="2400" b="0" dirty="0">
                    <a:latin typeface="Cambria Math" panose="02040503050406030204" pitchFamily="18" charset="0"/>
                  </a:rPr>
                  <a:t>　　</a:t>
                </a:r>
                <a14:m>
                  <m:oMath xmlns:m="http://schemas.openxmlformats.org/officeDocument/2006/math">
                    <m:r>
                      <a:rPr lang="ja-JP" altLang="en-US" sz="2400" i="1" dirty="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𝐿</m:t>
                        </m:r>
                      </m:sub>
                    </m:sSub>
                    <m:r>
                      <a:rPr lang="ja-JP" altLang="en-US" sz="2400" i="1">
                        <a:latin typeface="Cambria Math" panose="02040503050406030204" pitchFamily="18" charset="0"/>
                      </a:rPr>
                      <m:t>＝全損失</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𝑐</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𝑖</m:t>
                        </m:r>
                      </m:sub>
                    </m:sSub>
                    <m:r>
                      <a:rPr lang="ja-JP" altLang="en-US" sz="2400" i="1" smtClean="0">
                        <a:latin typeface="Cambria Math" panose="02040503050406030204" pitchFamily="18" charset="0"/>
                      </a:rPr>
                      <m:t>　</m:t>
                    </m:r>
                  </m:oMath>
                </a14:m>
                <a:r>
                  <a:rPr lang="ja-JP" altLang="en-US" sz="2400" b="0" i="1" dirty="0">
                    <a:latin typeface="Cambria Math" panose="02040503050406030204" pitchFamily="18" charset="0"/>
                  </a:rPr>
                  <a:t>　　　　</a:t>
                </a:r>
                <a:r>
                  <a:rPr lang="en-US" altLang="ja-JP" sz="2400" b="0" dirty="0">
                    <a:latin typeface="Cambria Math" panose="02040503050406030204" pitchFamily="18" charset="0"/>
                  </a:rPr>
                  <a:t>(17)</a:t>
                </a:r>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i="1">
                            <a:latin typeface="Cambria Math" panose="02040503050406030204" pitchFamily="18" charset="0"/>
                          </a:rPr>
                          <m:t>2</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2</m:t>
                    </m:r>
                    <m:r>
                      <a:rPr lang="ja-JP" altLang="en-US" sz="2400" i="1" smtClean="0">
                        <a:latin typeface="Cambria Math" panose="02040503050406030204" pitchFamily="18" charset="0"/>
                      </a:rPr>
                      <m:t>次</m:t>
                    </m:r>
                    <m:r>
                      <a:rPr lang="ja-JP" altLang="en-US" sz="2400" i="1">
                        <a:latin typeface="Cambria Math" panose="02040503050406030204" pitchFamily="18" charset="0"/>
                      </a:rPr>
                      <m:t>負荷</m:t>
                    </m:r>
                    <m:r>
                      <a:rPr lang="ja-JP" altLang="en-US" sz="2400" i="1" smtClean="0">
                        <a:latin typeface="Cambria Math" panose="02040503050406030204" pitchFamily="18" charset="0"/>
                      </a:rPr>
                      <m:t>端子</m:t>
                    </m:r>
                    <m:r>
                      <a:rPr lang="ja-JP" altLang="en-US" sz="2400" i="1">
                        <a:latin typeface="Cambria Math" panose="02040503050406030204" pitchFamily="18" charset="0"/>
                      </a:rPr>
                      <m:t>電圧</m:t>
                    </m:r>
                    <m:r>
                      <a:rPr lang="ja-JP" altLang="en-US" sz="240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r>
                      <a:rPr lang="en-US" altLang="ja-JP" sz="2400" b="0" i="1" smtClean="0">
                        <a:latin typeface="Cambria Math" panose="02040503050406030204" pitchFamily="18" charset="0"/>
                      </a:rPr>
                      <m:t>/100)/</m:t>
                    </m:r>
                    <m:r>
                      <a:rPr lang="en-US" altLang="ja-JP" sz="2400" b="0" i="1" smtClean="0">
                        <a:latin typeface="Cambria Math" panose="02040503050406030204" pitchFamily="18" charset="0"/>
                      </a:rPr>
                      <m:t>𝑎</m:t>
                    </m:r>
                    <m:d>
                      <m:dPr>
                        <m:begChr m:val="["/>
                        <m:endChr m:val="]"/>
                        <m:ctrlPr>
                          <a:rPr lang="en-US" altLang="ja-JP" sz="2400" b="0" i="1" smtClean="0">
                            <a:latin typeface="Cambria Math" panose="02040503050406030204" pitchFamily="18" charset="0"/>
                          </a:rPr>
                        </m:ctrlPr>
                      </m:dPr>
                      <m:e>
                        <m:r>
                          <m:rPr>
                            <m:sty m:val="p"/>
                          </m:rPr>
                          <a:rPr lang="en-US" altLang="ja-JP" sz="2400" i="1">
                            <a:latin typeface="Cambria Math" panose="02040503050406030204" pitchFamily="18" charset="0"/>
                          </a:rPr>
                          <m:t>V</m:t>
                        </m:r>
                      </m:e>
                    </m:d>
                  </m:oMath>
                </a14:m>
                <a:r>
                  <a:rPr lang="en-US" altLang="ja-JP" sz="2400" dirty="0"/>
                  <a:t>(14)  </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𝜂</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𝐿</m:t>
                        </m:r>
                      </m:sub>
                    </m:sSub>
                    <m:r>
                      <a:rPr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×100[%]</m:t>
                    </m:r>
                  </m:oMath>
                </a14:m>
                <a:r>
                  <a:rPr lang="en-US" altLang="ja-JP" sz="2400" dirty="0"/>
                  <a:t>(18)</a:t>
                </a:r>
              </a:p>
              <a:p>
                <a:endParaRPr lang="en-US" altLang="ja-JP" dirty="0"/>
              </a:p>
              <a:p>
                <a:r>
                  <a:rPr lang="ja-JP" altLang="en-US" sz="2400" dirty="0"/>
                  <a:t>求めたデータより、</a:t>
                </a:r>
                <a:r>
                  <a:rPr lang="en-US" altLang="ja-JP" sz="2400" dirty="0"/>
                  <a:t>2</a:t>
                </a:r>
                <a:r>
                  <a:rPr lang="ja-JP" altLang="en-US" sz="2400" dirty="0"/>
                  <a:t>次負荷電流</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2</m:t>
                        </m:r>
                      </m:sub>
                    </m:sSub>
                  </m:oMath>
                </a14:m>
                <a:r>
                  <a:rPr lang="ja-JP" altLang="en-US" sz="2400" dirty="0"/>
                  <a:t>を横軸として、力率１</a:t>
                </a:r>
                <a:r>
                  <a:rPr lang="en-US" altLang="ja-JP" sz="2400" dirty="0"/>
                  <a:t>(</a:t>
                </a:r>
                <a14:m>
                  <m:oMath xmlns:m="http://schemas.openxmlformats.org/officeDocument/2006/math">
                    <m:r>
                      <a:rPr lang="en-US" altLang="ja-JP" sz="2400" i="1">
                        <a:latin typeface="Cambria Math" panose="02040503050406030204" pitchFamily="18" charset="0"/>
                      </a:rPr>
                      <m:t>𝑐𝑜𝑠</m:t>
                    </m:r>
                    <m:r>
                      <a:rPr lang="ja-JP" altLang="en-US" sz="2400" i="1">
                        <a:latin typeface="Cambria Math" panose="02040503050406030204" pitchFamily="18" charset="0"/>
                      </a:rPr>
                      <m:t>𝜑</m:t>
                    </m:r>
                  </m:oMath>
                </a14:m>
                <a:r>
                  <a:rPr lang="ja-JP" altLang="en-US" sz="2400" dirty="0"/>
                  <a:t>＝</a:t>
                </a:r>
                <a:r>
                  <a:rPr lang="en-US" altLang="ja-JP" sz="2400" dirty="0"/>
                  <a:t>1)</a:t>
                </a:r>
                <a:r>
                  <a:rPr lang="ja-JP" altLang="en-US" sz="2400" dirty="0"/>
                  <a:t>と遅れ力率</a:t>
                </a:r>
                <a:r>
                  <a:rPr lang="en-US" altLang="ja-JP" sz="2400" dirty="0"/>
                  <a:t>(</a:t>
                </a:r>
                <a14:m>
                  <m:oMath xmlns:m="http://schemas.openxmlformats.org/officeDocument/2006/math">
                    <m:r>
                      <a:rPr lang="en-US" altLang="ja-JP" sz="2400" i="1">
                        <a:latin typeface="Cambria Math" panose="02040503050406030204" pitchFamily="18" charset="0"/>
                      </a:rPr>
                      <m:t>𝑐𝑜𝑠</m:t>
                    </m:r>
                    <m:r>
                      <a:rPr lang="ja-JP" altLang="en-US" sz="2400" i="1">
                        <a:latin typeface="Cambria Math" panose="02040503050406030204" pitchFamily="18" charset="0"/>
                      </a:rPr>
                      <m:t>𝜑</m:t>
                    </m:r>
                  </m:oMath>
                </a14:m>
                <a:r>
                  <a:rPr lang="ja-JP" altLang="en-US" sz="2400" dirty="0"/>
                  <a:t>＝</a:t>
                </a:r>
                <a:r>
                  <a:rPr lang="en-US" altLang="ja-JP" sz="2400" dirty="0"/>
                  <a:t>0.8)</a:t>
                </a:r>
                <a:r>
                  <a:rPr lang="ja-JP" altLang="en-US" sz="2400" dirty="0"/>
                  <a:t>に対する２次</a:t>
                </a:r>
                <a14:m>
                  <m:oMath xmlns:m="http://schemas.openxmlformats.org/officeDocument/2006/math">
                    <m:r>
                      <a:rPr lang="ja-JP" altLang="en-US" sz="2400" i="1">
                        <a:latin typeface="Cambria Math" panose="02040503050406030204" pitchFamily="18" charset="0"/>
                      </a:rPr>
                      <m:t>端子電圧</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2</m:t>
                        </m:r>
                      </m:sub>
                    </m:sSub>
                  </m:oMath>
                </a14:m>
                <a:r>
                  <a:rPr lang="ja-JP" altLang="en-US" sz="2400" dirty="0"/>
                  <a:t>、</a:t>
                </a:r>
                <a:r>
                  <a:rPr kumimoji="1" lang="ja-JP" altLang="en-US" sz="2400" dirty="0"/>
                  <a:t>電圧変動率</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𝑐𝑜𝑠</m:t>
                        </m:r>
                        <m:r>
                          <a:rPr lang="ja-JP" altLang="en-US" sz="2400" b="0" i="1" smtClean="0">
                            <a:latin typeface="Cambria Math" panose="02040503050406030204" pitchFamily="18" charset="0"/>
                          </a:rPr>
                          <m:t>𝜑</m:t>
                        </m:r>
                      </m:sub>
                    </m:sSub>
                    <m:r>
                      <a:rPr lang="ja-JP" altLang="en-US" sz="2400" i="1" smtClean="0">
                        <a:latin typeface="Cambria Math" panose="02040503050406030204" pitchFamily="18" charset="0"/>
                      </a:rPr>
                      <m:t>、</m:t>
                    </m:r>
                    <m:r>
                      <a:rPr lang="ja-JP" altLang="en-US" sz="2400" i="1">
                        <a:latin typeface="Cambria Math" panose="02040503050406030204" pitchFamily="18" charset="0"/>
                      </a:rPr>
                      <m:t>効率</m:t>
                    </m:r>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𝜂</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oMath>
                </a14:m>
                <a:r>
                  <a:rPr lang="ja-JP" altLang="en-US" sz="2400" dirty="0"/>
                  <a:t>を縦軸とするグラフを描き、その結果について考察する。 （特に、効率が最大となる条件と理由）</a:t>
                </a:r>
                <a:endParaRPr lang="en-US" altLang="ja-JP" sz="2400" dirty="0"/>
              </a:p>
              <a:p>
                <a:endParaRPr kumimoji="1" lang="en-US" altLang="ja-JP" dirty="0"/>
              </a:p>
              <a:p>
                <a:endParaRPr kumimoji="1" lang="en-US" altLang="ja-JP" dirty="0"/>
              </a:p>
              <a:p>
                <a:endParaRPr kumimoji="1" lang="ja-JP" altLang="en-US" dirty="0"/>
              </a:p>
            </p:txBody>
          </p:sp>
        </mc:Choice>
        <mc:Fallback xmlns="">
          <p:sp>
            <p:nvSpPr>
              <p:cNvPr id="2" name="テキスト ボックス 1">
                <a:extLst>
                  <a:ext uri="{FF2B5EF4-FFF2-40B4-BE49-F238E27FC236}">
                    <a16:creationId xmlns:a16="http://schemas.microsoft.com/office/drawing/2014/main" id="{5351B90B-981B-D539-3C12-DDA4706E69A9}"/>
                  </a:ext>
                </a:extLst>
              </p:cNvPr>
              <p:cNvSpPr txBox="1">
                <a:spLocks noRot="1" noChangeAspect="1" noMove="1" noResize="1" noEditPoints="1" noAdjustHandles="1" noChangeArrowheads="1" noChangeShapeType="1" noTextEdit="1"/>
              </p:cNvSpPr>
              <p:nvPr/>
            </p:nvSpPr>
            <p:spPr>
              <a:xfrm>
                <a:off x="0" y="97278"/>
                <a:ext cx="12302836" cy="4314836"/>
              </a:xfrm>
              <a:prstGeom prst="rect">
                <a:avLst/>
              </a:prstGeom>
              <a:blipFill>
                <a:blip r:embed="rId2"/>
                <a:stretch>
                  <a:fillRect l="-743" r="-2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84869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a:extLst>
              <a:ext uri="{FF2B5EF4-FFF2-40B4-BE49-F238E27FC236}">
                <a16:creationId xmlns:a16="http://schemas.microsoft.com/office/drawing/2014/main" id="{445E925C-C7F4-5DD5-8CEA-5FE486FF4F6C}"/>
              </a:ext>
            </a:extLst>
          </p:cNvPr>
          <p:cNvGraphicFramePr>
            <a:graphicFrameLocks noChangeAspect="1"/>
          </p:cNvGraphicFramePr>
          <p:nvPr>
            <p:extLst>
              <p:ext uri="{D42A27DB-BD31-4B8C-83A1-F6EECF244321}">
                <p14:modId xmlns:p14="http://schemas.microsoft.com/office/powerpoint/2010/main" val="3826921734"/>
              </p:ext>
            </p:extLst>
          </p:nvPr>
        </p:nvGraphicFramePr>
        <p:xfrm>
          <a:off x="847725" y="1341438"/>
          <a:ext cx="11234738" cy="4146550"/>
        </p:xfrm>
        <a:graphic>
          <a:graphicData uri="http://schemas.openxmlformats.org/presentationml/2006/ole">
            <mc:AlternateContent xmlns:mc="http://schemas.openxmlformats.org/markup-compatibility/2006">
              <mc:Choice xmlns:v="urn:schemas-microsoft-com:vml" Requires="v">
                <p:oleObj name="Worksheet" r:id="rId2" imgW="6210456" imgH="2292235" progId="Excel.Sheet.12">
                  <p:embed/>
                </p:oleObj>
              </mc:Choice>
              <mc:Fallback>
                <p:oleObj name="Worksheet" r:id="rId2" imgW="6210456" imgH="2292235" progId="Excel.Sheet.12">
                  <p:embed/>
                  <p:pic>
                    <p:nvPicPr>
                      <p:cNvPr id="2" name="オブジェクト 1">
                        <a:extLst>
                          <a:ext uri="{FF2B5EF4-FFF2-40B4-BE49-F238E27FC236}">
                            <a16:creationId xmlns:a16="http://schemas.microsoft.com/office/drawing/2014/main" id="{445E925C-C7F4-5DD5-8CEA-5FE486FF4F6C}"/>
                          </a:ext>
                        </a:extLst>
                      </p:cNvPr>
                      <p:cNvPicPr/>
                      <p:nvPr/>
                    </p:nvPicPr>
                    <p:blipFill>
                      <a:blip r:embed="rId3"/>
                      <a:stretch>
                        <a:fillRect/>
                      </a:stretch>
                    </p:blipFill>
                    <p:spPr>
                      <a:xfrm>
                        <a:off x="847725" y="1341438"/>
                        <a:ext cx="11234738" cy="4146550"/>
                      </a:xfrm>
                      <a:prstGeom prst="rect">
                        <a:avLst/>
                      </a:prstGeom>
                    </p:spPr>
                  </p:pic>
                </p:oleObj>
              </mc:Fallback>
            </mc:AlternateContent>
          </a:graphicData>
        </a:graphic>
      </p:graphicFrame>
      <p:sp>
        <p:nvSpPr>
          <p:cNvPr id="3" name="テキスト ボックス 2">
            <a:extLst>
              <a:ext uri="{FF2B5EF4-FFF2-40B4-BE49-F238E27FC236}">
                <a16:creationId xmlns:a16="http://schemas.microsoft.com/office/drawing/2014/main" id="{030E7F82-0359-6D58-3E91-D7ADA665AC7E}"/>
              </a:ext>
            </a:extLst>
          </p:cNvPr>
          <p:cNvSpPr txBox="1"/>
          <p:nvPr/>
        </p:nvSpPr>
        <p:spPr>
          <a:xfrm>
            <a:off x="618898" y="594360"/>
            <a:ext cx="10097228" cy="523220"/>
          </a:xfrm>
          <a:prstGeom prst="rect">
            <a:avLst/>
          </a:prstGeom>
          <a:noFill/>
        </p:spPr>
        <p:txBody>
          <a:bodyPr wrap="square" rtlCol="0">
            <a:spAutoFit/>
          </a:bodyPr>
          <a:lstStyle/>
          <a:p>
            <a:r>
              <a:rPr kumimoji="1" lang="ja-JP" altLang="en-US" sz="2800" dirty="0"/>
              <a:t>力率１（</a:t>
            </a:r>
            <a:r>
              <a:rPr kumimoji="1" lang="en-US" altLang="ja-JP" sz="2800" dirty="0"/>
              <a:t>m=1,n=0</a:t>
            </a:r>
            <a:r>
              <a:rPr kumimoji="1" lang="ja-JP" altLang="en-US" sz="2800" dirty="0"/>
              <a:t>）のときの各値　</a:t>
            </a:r>
            <a:r>
              <a:rPr kumimoji="1" lang="en-US" altLang="ja-JP" sz="2800" dirty="0"/>
              <a:t>Re</a:t>
            </a:r>
            <a:r>
              <a:rPr kumimoji="1" lang="ja-JP" altLang="en-US" sz="2800" dirty="0"/>
              <a:t>や有効数字など修正要</a:t>
            </a:r>
          </a:p>
        </p:txBody>
      </p:sp>
    </p:spTree>
    <p:extLst>
      <p:ext uri="{BB962C8B-B14F-4D97-AF65-F5344CB8AC3E}">
        <p14:creationId xmlns:p14="http://schemas.microsoft.com/office/powerpoint/2010/main" val="3541503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a:extLst>
              <a:ext uri="{FF2B5EF4-FFF2-40B4-BE49-F238E27FC236}">
                <a16:creationId xmlns:a16="http://schemas.microsoft.com/office/drawing/2014/main" id="{2906BFA5-1249-8D71-EA25-0A19B2DC19FC}"/>
              </a:ext>
            </a:extLst>
          </p:cNvPr>
          <p:cNvGraphicFramePr>
            <a:graphicFrameLocks noChangeAspect="1"/>
          </p:cNvGraphicFramePr>
          <p:nvPr>
            <p:extLst>
              <p:ext uri="{D42A27DB-BD31-4B8C-83A1-F6EECF244321}">
                <p14:modId xmlns:p14="http://schemas.microsoft.com/office/powerpoint/2010/main" val="3980256805"/>
              </p:ext>
            </p:extLst>
          </p:nvPr>
        </p:nvGraphicFramePr>
        <p:xfrm>
          <a:off x="406017" y="1196340"/>
          <a:ext cx="11379966" cy="3947160"/>
        </p:xfrm>
        <a:graphic>
          <a:graphicData uri="http://schemas.openxmlformats.org/presentationml/2006/ole">
            <mc:AlternateContent xmlns:mc="http://schemas.openxmlformats.org/markup-compatibility/2006">
              <mc:Choice xmlns:v="urn:schemas-microsoft-com:vml" Requires="v">
                <p:oleObj name="Worksheet" r:id="rId2" imgW="5950028" imgH="2063635" progId="Excel.Sheet.12">
                  <p:embed/>
                </p:oleObj>
              </mc:Choice>
              <mc:Fallback>
                <p:oleObj name="Worksheet" r:id="rId2" imgW="5950028" imgH="2063635" progId="Excel.Sheet.12">
                  <p:embed/>
                  <p:pic>
                    <p:nvPicPr>
                      <p:cNvPr id="2" name="オブジェクト 1">
                        <a:extLst>
                          <a:ext uri="{FF2B5EF4-FFF2-40B4-BE49-F238E27FC236}">
                            <a16:creationId xmlns:a16="http://schemas.microsoft.com/office/drawing/2014/main" id="{2906BFA5-1249-8D71-EA25-0A19B2DC19FC}"/>
                          </a:ext>
                        </a:extLst>
                      </p:cNvPr>
                      <p:cNvPicPr/>
                      <p:nvPr/>
                    </p:nvPicPr>
                    <p:blipFill>
                      <a:blip r:embed="rId3"/>
                      <a:stretch>
                        <a:fillRect/>
                      </a:stretch>
                    </p:blipFill>
                    <p:spPr>
                      <a:xfrm>
                        <a:off x="406017" y="1196340"/>
                        <a:ext cx="11379966" cy="3947160"/>
                      </a:xfrm>
                      <a:prstGeom prst="rect">
                        <a:avLst/>
                      </a:prstGeom>
                    </p:spPr>
                  </p:pic>
                </p:oleObj>
              </mc:Fallback>
            </mc:AlternateContent>
          </a:graphicData>
        </a:graphic>
      </p:graphicFrame>
      <p:sp>
        <p:nvSpPr>
          <p:cNvPr id="4" name="テキスト ボックス 3">
            <a:extLst>
              <a:ext uri="{FF2B5EF4-FFF2-40B4-BE49-F238E27FC236}">
                <a16:creationId xmlns:a16="http://schemas.microsoft.com/office/drawing/2014/main" id="{BA61D913-BE76-D944-AC5A-05F421BE1692}"/>
              </a:ext>
            </a:extLst>
          </p:cNvPr>
          <p:cNvSpPr txBox="1"/>
          <p:nvPr/>
        </p:nvSpPr>
        <p:spPr>
          <a:xfrm>
            <a:off x="563880" y="546854"/>
            <a:ext cx="9237846" cy="649486"/>
          </a:xfrm>
          <a:prstGeom prst="rect">
            <a:avLst/>
          </a:prstGeom>
          <a:noFill/>
        </p:spPr>
        <p:txBody>
          <a:bodyPr wrap="square">
            <a:spAutoFit/>
          </a:bodyPr>
          <a:lstStyle/>
          <a:p>
            <a:r>
              <a:rPr kumimoji="1" lang="ja-JP" altLang="en-US" sz="1800" dirty="0"/>
              <a:t>力率</a:t>
            </a:r>
            <a:r>
              <a:rPr lang="en-US" altLang="ja-JP" dirty="0"/>
              <a:t>0.8(m=0.8,n=0.6)</a:t>
            </a:r>
          </a:p>
          <a:p>
            <a:r>
              <a:rPr kumimoji="1" lang="ja-JP" altLang="en-US" sz="1800" dirty="0"/>
              <a:t>のときの各値　</a:t>
            </a:r>
            <a:r>
              <a:rPr kumimoji="1" lang="en-US" altLang="ja-JP" sz="1800" dirty="0"/>
              <a:t>Re</a:t>
            </a:r>
            <a:r>
              <a:rPr kumimoji="1" lang="ja-JP" altLang="en-US" sz="1800" dirty="0"/>
              <a:t>や有効数字など修正要</a:t>
            </a:r>
          </a:p>
        </p:txBody>
      </p:sp>
    </p:spTree>
    <p:extLst>
      <p:ext uri="{BB962C8B-B14F-4D97-AF65-F5344CB8AC3E}">
        <p14:creationId xmlns:p14="http://schemas.microsoft.com/office/powerpoint/2010/main" val="3945767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9618B-BB14-FFF7-5DDF-988EE2BC766E}"/>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248E02BC-D4DB-02C8-77EF-440F9DCE1173}"/>
              </a:ext>
            </a:extLst>
          </p:cNvPr>
          <p:cNvSpPr>
            <a:spLocks noGrp="1"/>
          </p:cNvSpPr>
          <p:nvPr>
            <p:ph idx="1"/>
          </p:nvPr>
        </p:nvSpPr>
        <p:spPr/>
        <p:txBody>
          <a:bodyPr>
            <a:normAutofit/>
          </a:bodyPr>
          <a:lstStyle/>
          <a:p>
            <a:pPr marL="0" indent="0">
              <a:buNone/>
            </a:pPr>
            <a:r>
              <a:rPr kumimoji="1" lang="ja-JP" altLang="en-US" sz="3200" dirty="0"/>
              <a:t>　一般に発電所・変電所あたは送電線から伝送される電力は、いくつもの配電変圧器を経由し、需要家に供給される。</a:t>
            </a:r>
            <a:endParaRPr kumimoji="1" lang="en-US" altLang="ja-JP" sz="3200" dirty="0"/>
          </a:p>
          <a:p>
            <a:pPr marL="0" indent="0">
              <a:buNone/>
            </a:pPr>
            <a:r>
              <a:rPr lang="ja-JP" altLang="en-US" sz="3200" dirty="0"/>
              <a:t>　本実験では、</a:t>
            </a:r>
            <a:r>
              <a:rPr kumimoji="1" lang="ja-JP" altLang="en-US" sz="3200" dirty="0"/>
              <a:t>配電変圧器の基本性能を理解するため、どの特性試験を行い、誘導電動機についても同様に行い、基本的特性を理解する。</a:t>
            </a:r>
            <a:endParaRPr kumimoji="1" lang="en-US" altLang="ja-JP" sz="3200" dirty="0"/>
          </a:p>
          <a:p>
            <a:pPr marL="0" indent="0">
              <a:buNone/>
            </a:pPr>
            <a:r>
              <a:rPr kumimoji="1" lang="ja-JP" altLang="en-US" sz="3200" dirty="0"/>
              <a:t>　また、配電線路の電圧を需要家の負荷の量が平行していない場合に、端子電圧を平衡させるためのバランサの役割についても実験のより理解する。</a:t>
            </a:r>
            <a:endParaRPr kumimoji="1" lang="en-US" altLang="ja-JP" sz="3200" dirty="0"/>
          </a:p>
        </p:txBody>
      </p:sp>
    </p:spTree>
    <p:extLst>
      <p:ext uri="{BB962C8B-B14F-4D97-AF65-F5344CB8AC3E}">
        <p14:creationId xmlns:p14="http://schemas.microsoft.com/office/powerpoint/2010/main" val="3256289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239F73-F213-7B45-CAF6-5EDCB3946991}"/>
                  </a:ext>
                </a:extLst>
              </p:cNvPr>
              <p:cNvSpPr txBox="1"/>
              <p:nvPr/>
            </p:nvSpPr>
            <p:spPr>
              <a:xfrm>
                <a:off x="381000" y="563880"/>
                <a:ext cx="8763000" cy="526234"/>
              </a:xfrm>
              <a:prstGeom prst="rect">
                <a:avLst/>
              </a:prstGeom>
              <a:noFill/>
            </p:spPr>
            <p:txBody>
              <a:bodyPr wrap="square">
                <a:spAutoFit/>
              </a:bodyPr>
              <a:lstStyle/>
              <a:p>
                <a:r>
                  <a:rPr kumimoji="1" lang="en-US" altLang="ja-JP" sz="2800" dirty="0"/>
                  <a:t>2</a:t>
                </a:r>
                <a:r>
                  <a:rPr kumimoji="1" lang="ja-JP" altLang="en-US" sz="2800" dirty="0"/>
                  <a:t>次</a:t>
                </a:r>
                <a14:m>
                  <m:oMath xmlns:m="http://schemas.openxmlformats.org/officeDocument/2006/math">
                    <m:r>
                      <a:rPr lang="ja-JP" altLang="en-US" sz="2800" i="1">
                        <a:latin typeface="Cambria Math" panose="02040503050406030204" pitchFamily="18" charset="0"/>
                      </a:rPr>
                      <m:t>負荷</m:t>
                    </m:r>
                    <m:r>
                      <a:rPr lang="ja-JP" altLang="en-US" sz="2800" i="1" smtClean="0">
                        <a:latin typeface="Cambria Math" panose="02040503050406030204" pitchFamily="18" charset="0"/>
                      </a:rPr>
                      <m:t>電流</m:t>
                    </m:r>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𝐼</m:t>
                        </m:r>
                      </m:e>
                      <m:sub>
                        <m:r>
                          <a:rPr kumimoji="1" lang="en-US" altLang="ja-JP" sz="2800" b="0" i="1" smtClean="0">
                            <a:latin typeface="Cambria Math" panose="02040503050406030204" pitchFamily="18" charset="0"/>
                          </a:rPr>
                          <m:t>2</m:t>
                        </m:r>
                      </m:sub>
                    </m:sSub>
                  </m:oMath>
                </a14:m>
                <a:r>
                  <a:rPr lang="en-US" altLang="ja-JP" sz="2800" dirty="0"/>
                  <a:t>-</a:t>
                </a:r>
                <a:r>
                  <a:rPr lang="ja-JP" altLang="en-US" sz="2800" dirty="0"/>
                  <a:t>２次</a:t>
                </a:r>
                <a14:m>
                  <m:oMath xmlns:m="http://schemas.openxmlformats.org/officeDocument/2006/math">
                    <m:r>
                      <a:rPr lang="ja-JP" altLang="en-US" sz="2800" i="1">
                        <a:latin typeface="Cambria Math" panose="02040503050406030204" pitchFamily="18" charset="0"/>
                      </a:rPr>
                      <m:t>端子電圧</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𝑉</m:t>
                        </m:r>
                      </m:e>
                      <m:sub>
                        <m:r>
                          <a:rPr lang="en-US" altLang="ja-JP" sz="2800" i="1">
                            <a:latin typeface="Cambria Math" panose="02040503050406030204" pitchFamily="18" charset="0"/>
                          </a:rPr>
                          <m:t>2</m:t>
                        </m:r>
                      </m:sub>
                    </m:sSub>
                  </m:oMath>
                </a14:m>
                <a:r>
                  <a:rPr lang="ja-JP" altLang="en-US" sz="2800" dirty="0"/>
                  <a:t>のグラフ</a:t>
                </a:r>
              </a:p>
            </p:txBody>
          </p:sp>
        </mc:Choice>
        <mc:Fallback xmlns="">
          <p:sp>
            <p:nvSpPr>
              <p:cNvPr id="3" name="テキスト ボックス 2">
                <a:extLst>
                  <a:ext uri="{FF2B5EF4-FFF2-40B4-BE49-F238E27FC236}">
                    <a16:creationId xmlns:a16="http://schemas.microsoft.com/office/drawing/2014/main" id="{DB239F73-F213-7B45-CAF6-5EDCB3946991}"/>
                  </a:ext>
                </a:extLst>
              </p:cNvPr>
              <p:cNvSpPr txBox="1">
                <a:spLocks noRot="1" noChangeAspect="1" noMove="1" noResize="1" noEditPoints="1" noAdjustHandles="1" noChangeArrowheads="1" noChangeShapeType="1" noTextEdit="1"/>
              </p:cNvSpPr>
              <p:nvPr/>
            </p:nvSpPr>
            <p:spPr>
              <a:xfrm>
                <a:off x="381000" y="563880"/>
                <a:ext cx="8763000" cy="526234"/>
              </a:xfrm>
              <a:prstGeom prst="rect">
                <a:avLst/>
              </a:prstGeom>
              <a:blipFill>
                <a:blip r:embed="rId2"/>
                <a:stretch>
                  <a:fillRect l="-1461" t="-10465" b="-32558"/>
                </a:stretch>
              </a:blipFill>
            </p:spPr>
            <p:txBody>
              <a:bodyPr/>
              <a:lstStyle/>
              <a:p>
                <a:r>
                  <a:rPr lang="ja-JP" altLang="en-US">
                    <a:noFill/>
                  </a:rPr>
                  <a:t> </a:t>
                </a:r>
              </a:p>
            </p:txBody>
          </p:sp>
        </mc:Fallback>
      </mc:AlternateContent>
      <p:graphicFrame>
        <p:nvGraphicFramePr>
          <p:cNvPr id="5" name="グラフ 4">
            <a:extLst>
              <a:ext uri="{FF2B5EF4-FFF2-40B4-BE49-F238E27FC236}">
                <a16:creationId xmlns:a16="http://schemas.microsoft.com/office/drawing/2014/main" id="{5241AFB2-9381-C55D-96CF-DE085028A3A5}"/>
              </a:ext>
            </a:extLst>
          </p:cNvPr>
          <p:cNvGraphicFramePr>
            <a:graphicFrameLocks/>
          </p:cNvGraphicFramePr>
          <p:nvPr>
            <p:extLst>
              <p:ext uri="{D42A27DB-BD31-4B8C-83A1-F6EECF244321}">
                <p14:modId xmlns:p14="http://schemas.microsoft.com/office/powerpoint/2010/main" val="2578859502"/>
              </p:ext>
            </p:extLst>
          </p:nvPr>
        </p:nvGraphicFramePr>
        <p:xfrm>
          <a:off x="0" y="1090114"/>
          <a:ext cx="8260080" cy="576788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B7407FA-C3E8-265A-18FD-3D8FA195B01E}"/>
                  </a:ext>
                </a:extLst>
              </p:cNvPr>
              <p:cNvSpPr txBox="1"/>
              <p:nvPr/>
            </p:nvSpPr>
            <p:spPr>
              <a:xfrm>
                <a:off x="8046720" y="838201"/>
                <a:ext cx="3383279" cy="3854132"/>
              </a:xfrm>
              <a:prstGeom prst="rect">
                <a:avLst/>
              </a:prstGeom>
              <a:noFill/>
            </p:spPr>
            <p:txBody>
              <a:bodyPr wrap="square" rtlCol="0">
                <a:spAutoFit/>
              </a:bodyPr>
              <a:lstStyle/>
              <a:p>
                <a:r>
                  <a:rPr kumimoji="1" lang="ja-JP" altLang="en-US" sz="2400" dirty="0"/>
                  <a:t>グラフより、遅れ力率の方が</a:t>
                </a:r>
                <a:r>
                  <a:rPr lang="ja-JP" altLang="en-US" sz="2400" dirty="0"/>
                  <a:t>グラフ内の範囲では</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i="1">
                            <a:latin typeface="Cambria Math" panose="02040503050406030204" pitchFamily="18" charset="0"/>
                          </a:rPr>
                          <m:t>2</m:t>
                        </m:r>
                      </m:sub>
                    </m:sSub>
                  </m:oMath>
                </a14:m>
                <a:r>
                  <a:rPr kumimoji="1" lang="ja-JP" altLang="en-US" sz="2400" dirty="0"/>
                  <a:t>が大きくなる。それは、力率１と遅れ力率では力率１の方が</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r>
                      <a:rPr lang="ja-JP" altLang="en-US" sz="2400" i="1">
                        <a:latin typeface="Cambria Math" panose="02040503050406030204" pitchFamily="18" charset="0"/>
                      </a:rPr>
                      <m:t>が</m:t>
                    </m:r>
                  </m:oMath>
                </a14:m>
                <a:r>
                  <a:rPr lang="ja-JP" altLang="en-US" sz="2400" dirty="0"/>
                  <a:t>大きく、</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oMath>
                </a14:m>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r>
                      <a:rPr lang="en-US" altLang="ja-JP" sz="2400" i="1">
                        <a:latin typeface="Cambria Math" panose="02040503050406030204" pitchFamily="18" charset="0"/>
                      </a:rPr>
                      <m:t>/100)/</m:t>
                    </m:r>
                    <m:r>
                      <a:rPr lang="en-US" altLang="ja-JP" sz="2400" i="1">
                        <a:latin typeface="Cambria Math" panose="02040503050406030204" pitchFamily="18" charset="0"/>
                      </a:rPr>
                      <m:t>𝑎</m:t>
                    </m:r>
                  </m:oMath>
                </a14:m>
                <a:r>
                  <a:rPr kumimoji="1" lang="ja-JP" altLang="en-US" sz="2400" dirty="0"/>
                  <a:t>の式で</a:t>
                </a:r>
                <a:r>
                  <a:rPr lang="ja-JP" altLang="en-US" sz="2400" dirty="0"/>
                  <a:t>考えると、遅れ力率の方が</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b="0" i="1" smtClean="0">
                            <a:latin typeface="Cambria Math" panose="02040503050406030204" pitchFamily="18" charset="0"/>
                          </a:rPr>
                          <m:t>2</m:t>
                        </m:r>
                      </m:sub>
                    </m:sSub>
                    <m:r>
                      <a:rPr lang="ja-JP" altLang="en-US" sz="2400" i="1">
                        <a:latin typeface="Cambria Math" panose="02040503050406030204" pitchFamily="18" charset="0"/>
                      </a:rPr>
                      <m:t>が</m:t>
                    </m:r>
                  </m:oMath>
                </a14:m>
                <a:r>
                  <a:rPr kumimoji="1" lang="ja-JP" altLang="en-US" sz="2400" dirty="0"/>
                  <a:t>大きくなるとわかる。</a:t>
                </a:r>
                <a:endParaRPr kumimoji="1" lang="en-US" altLang="ja-JP" sz="2400" dirty="0"/>
              </a:p>
            </p:txBody>
          </p:sp>
        </mc:Choice>
        <mc:Fallback xmlns="">
          <p:sp>
            <p:nvSpPr>
              <p:cNvPr id="2" name="テキスト ボックス 1">
                <a:extLst>
                  <a:ext uri="{FF2B5EF4-FFF2-40B4-BE49-F238E27FC236}">
                    <a16:creationId xmlns:a16="http://schemas.microsoft.com/office/drawing/2014/main" id="{2B7407FA-C3E8-265A-18FD-3D8FA195B01E}"/>
                  </a:ext>
                </a:extLst>
              </p:cNvPr>
              <p:cNvSpPr txBox="1">
                <a:spLocks noRot="1" noChangeAspect="1" noMove="1" noResize="1" noEditPoints="1" noAdjustHandles="1" noChangeArrowheads="1" noChangeShapeType="1" noTextEdit="1"/>
              </p:cNvSpPr>
              <p:nvPr/>
            </p:nvSpPr>
            <p:spPr>
              <a:xfrm>
                <a:off x="8046720" y="838201"/>
                <a:ext cx="3383279" cy="3854132"/>
              </a:xfrm>
              <a:prstGeom prst="rect">
                <a:avLst/>
              </a:prstGeom>
              <a:blipFill>
                <a:blip r:embed="rId4"/>
                <a:stretch>
                  <a:fillRect l="-2703" t="-1266" b="-25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2776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95A3A30F-B1F8-74D0-5A8B-F3A5DB2318A3}"/>
              </a:ext>
            </a:extLst>
          </p:cNvPr>
          <p:cNvGraphicFramePr>
            <a:graphicFrameLocks/>
          </p:cNvGraphicFramePr>
          <p:nvPr>
            <p:extLst>
              <p:ext uri="{D42A27DB-BD31-4B8C-83A1-F6EECF244321}">
                <p14:modId xmlns:p14="http://schemas.microsoft.com/office/powerpoint/2010/main" val="1979887947"/>
              </p:ext>
            </p:extLst>
          </p:nvPr>
        </p:nvGraphicFramePr>
        <p:xfrm>
          <a:off x="-191523" y="809503"/>
          <a:ext cx="8613269" cy="523899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F0CAEB4-A3AA-7EB6-9CA4-0B694A3146D2}"/>
                  </a:ext>
                </a:extLst>
              </p:cNvPr>
              <p:cNvSpPr txBox="1"/>
              <p:nvPr/>
            </p:nvSpPr>
            <p:spPr>
              <a:xfrm>
                <a:off x="117471" y="252312"/>
                <a:ext cx="6096000" cy="494559"/>
              </a:xfrm>
              <a:prstGeom prst="rect">
                <a:avLst/>
              </a:prstGeom>
              <a:noFill/>
            </p:spPr>
            <p:txBody>
              <a:bodyPr wrap="square">
                <a:spAutoFit/>
              </a:bodyPr>
              <a:lstStyle/>
              <a:p>
                <a:r>
                  <a:rPr kumimoji="1" lang="en-US" altLang="ja-JP" sz="2400" dirty="0"/>
                  <a:t>2</a:t>
                </a:r>
                <a:r>
                  <a:rPr kumimoji="1" lang="ja-JP" altLang="en-US" sz="2400" dirty="0"/>
                  <a:t>次</a:t>
                </a:r>
                <a14:m>
                  <m:oMath xmlns:m="http://schemas.openxmlformats.org/officeDocument/2006/math">
                    <m:r>
                      <a:rPr lang="ja-JP" altLang="en-US" sz="2400" i="1">
                        <a:latin typeface="Cambria Math" panose="02040503050406030204" pitchFamily="18" charset="0"/>
                      </a:rPr>
                      <m:t>負荷</m:t>
                    </m:r>
                    <m:r>
                      <a:rPr lang="ja-JP" altLang="en-US" sz="2400" i="1" smtClean="0">
                        <a:latin typeface="Cambria Math" panose="02040503050406030204" pitchFamily="18" charset="0"/>
                      </a:rPr>
                      <m:t>電流</m:t>
                    </m:r>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𝐼</m:t>
                        </m:r>
                      </m:e>
                      <m:sub>
                        <m:r>
                          <a:rPr kumimoji="1" lang="en-US" altLang="ja-JP" sz="2400" b="0" i="1" smtClean="0">
                            <a:latin typeface="Cambria Math" panose="02040503050406030204" pitchFamily="18" charset="0"/>
                          </a:rPr>
                          <m:t>2</m:t>
                        </m:r>
                      </m:sub>
                    </m:sSub>
                  </m:oMath>
                </a14:m>
                <a:r>
                  <a:rPr lang="en-US" altLang="ja-JP" sz="2400" dirty="0"/>
                  <a:t>-</a:t>
                </a:r>
                <a:r>
                  <a:rPr lang="ja-JP" altLang="en-US" sz="2400" dirty="0"/>
                  <a:t>電圧変動率</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oMath>
                </a14:m>
                <a:r>
                  <a:rPr lang="ja-JP" altLang="en-US" sz="2400" dirty="0"/>
                  <a:t>のグラフ</a:t>
                </a:r>
                <a:endParaRPr lang="en-US" altLang="ja-JP" sz="2400" dirty="0"/>
              </a:p>
            </p:txBody>
          </p:sp>
        </mc:Choice>
        <mc:Fallback xmlns="">
          <p:sp>
            <p:nvSpPr>
              <p:cNvPr id="4" name="テキスト ボックス 3">
                <a:extLst>
                  <a:ext uri="{FF2B5EF4-FFF2-40B4-BE49-F238E27FC236}">
                    <a16:creationId xmlns:a16="http://schemas.microsoft.com/office/drawing/2014/main" id="{FF0CAEB4-A3AA-7EB6-9CA4-0B694A3146D2}"/>
                  </a:ext>
                </a:extLst>
              </p:cNvPr>
              <p:cNvSpPr txBox="1">
                <a:spLocks noRot="1" noChangeAspect="1" noMove="1" noResize="1" noEditPoints="1" noAdjustHandles="1" noChangeArrowheads="1" noChangeShapeType="1" noTextEdit="1"/>
              </p:cNvSpPr>
              <p:nvPr/>
            </p:nvSpPr>
            <p:spPr>
              <a:xfrm>
                <a:off x="117471" y="252312"/>
                <a:ext cx="6096000" cy="494559"/>
              </a:xfrm>
              <a:prstGeom prst="rect">
                <a:avLst/>
              </a:prstGeom>
              <a:blipFill>
                <a:blip r:embed="rId3"/>
                <a:stretch>
                  <a:fillRect l="-1500" t="-7317" b="-2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B42842-E6B8-9033-EB9F-390BAA3F075A}"/>
                  </a:ext>
                </a:extLst>
              </p:cNvPr>
              <p:cNvSpPr txBox="1"/>
              <p:nvPr/>
            </p:nvSpPr>
            <p:spPr>
              <a:xfrm>
                <a:off x="8185726" y="436728"/>
                <a:ext cx="3242308" cy="4860946"/>
              </a:xfrm>
              <a:prstGeom prst="rect">
                <a:avLst/>
              </a:prstGeom>
              <a:noFill/>
            </p:spPr>
            <p:txBody>
              <a:bodyPr wrap="square" rtlCol="0">
                <a:spAutoFit/>
              </a:bodyPr>
              <a:lstStyle/>
              <a:p>
                <a:r>
                  <a:rPr lang="ja-JP" altLang="en-US" sz="2200" dirty="0"/>
                  <a:t>グラフより、グラフ内の範囲では力率１の方が</a:t>
                </a:r>
                <a14:m>
                  <m:oMath xmlns:m="http://schemas.openxmlformats.org/officeDocument/2006/math">
                    <m:sSub>
                      <m:sSubPr>
                        <m:ctrlPr>
                          <a:rPr lang="en-US" altLang="ja-JP" sz="2200" i="1" smtClean="0">
                            <a:latin typeface="Cambria Math" panose="02040503050406030204" pitchFamily="18" charset="0"/>
                          </a:rPr>
                        </m:ctrlPr>
                      </m:sSubPr>
                      <m:e>
                        <m:r>
                          <a:rPr lang="en-US" altLang="ja-JP" sz="2200" b="0" i="1" smtClean="0">
                            <a:latin typeface="Cambria Math" panose="02040503050406030204" pitchFamily="18" charset="0"/>
                          </a:rPr>
                          <m:t>𝑞</m:t>
                        </m:r>
                      </m:e>
                      <m:sub>
                        <m:r>
                          <a:rPr lang="en-US" altLang="ja-JP" sz="2200" b="0" i="1" smtClean="0">
                            <a:latin typeface="Cambria Math" panose="02040503050406030204" pitchFamily="18" charset="0"/>
                          </a:rPr>
                          <m:t>𝑐𝑜𝑠</m:t>
                        </m:r>
                        <m:r>
                          <a:rPr lang="ja-JP" altLang="en-US" sz="2200" b="0" i="1" smtClean="0">
                            <a:latin typeface="Cambria Math" panose="02040503050406030204" pitchFamily="18" charset="0"/>
                          </a:rPr>
                          <m:t>𝜑</m:t>
                        </m:r>
                      </m:sub>
                    </m:sSub>
                  </m:oMath>
                </a14:m>
                <a:r>
                  <a:rPr kumimoji="1" lang="ja-JP" altLang="en-US" sz="2200" dirty="0"/>
                  <a:t>の値が大きい。実際、</a:t>
                </a:r>
                <a:r>
                  <a:rPr lang="en-US" altLang="ja-JP" sz="2200" dirty="0"/>
                  <a:t> </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𝑐𝑜𝑠</m:t>
                        </m:r>
                        <m:r>
                          <a:rPr lang="ja-JP" altLang="en-US" sz="2200" i="1">
                            <a:latin typeface="Cambria Math" panose="02040503050406030204" pitchFamily="18" charset="0"/>
                          </a:rPr>
                          <m:t>𝜑</m:t>
                        </m:r>
                      </m:sub>
                    </m:sSub>
                    <m:r>
                      <a:rPr lang="ja-JP" altLang="en-US" sz="2200" i="1" smtClean="0">
                        <a:latin typeface="Cambria Math" panose="02040503050406030204" pitchFamily="18" charset="0"/>
                      </a:rPr>
                      <m:t>の</m:t>
                    </m:r>
                  </m:oMath>
                </a14:m>
                <a:r>
                  <a:rPr kumimoji="1" lang="ja-JP" altLang="en-US" sz="2200" dirty="0"/>
                  <a:t>式で考えてみると、</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𝑟</m:t>
                        </m:r>
                      </m:sub>
                    </m:sSub>
                    <m:r>
                      <a:rPr lang="en-US" altLang="ja-JP" sz="2200" i="1">
                        <a:latin typeface="Cambria Math" panose="02040503050406030204" pitchFamily="18" charset="0"/>
                      </a:rPr>
                      <m:t>𝑚</m:t>
                    </m:r>
                    <m:r>
                      <a:rPr lang="en-US" altLang="ja-JP" sz="2200" b="0" i="1" smtClean="0">
                        <a:latin typeface="Cambria Math" panose="02040503050406030204" pitchFamily="18" charset="0"/>
                      </a:rPr>
                      <m:t>+</m:t>
                    </m:r>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𝑥</m:t>
                        </m:r>
                      </m:sub>
                    </m:sSub>
                    <m:r>
                      <a:rPr lang="en-US" altLang="ja-JP" sz="2200" i="1">
                        <a:latin typeface="Cambria Math" panose="02040503050406030204" pitchFamily="18" charset="0"/>
                      </a:rPr>
                      <m:t>𝑛</m:t>
                    </m:r>
                  </m:oMath>
                </a14:m>
                <a:r>
                  <a:rPr lang="ja-JP" altLang="en-US" sz="2200" dirty="0">
                    <a:latin typeface="Cambria Math" panose="02040503050406030204" pitchFamily="18" charset="0"/>
                  </a:rPr>
                  <a:t>より、それぞれの力率で</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𝑟</m:t>
                        </m:r>
                      </m:sub>
                    </m:sSub>
                    <m:sSub>
                      <m:sSubPr>
                        <m:ctrlPr>
                          <a:rPr lang="en-US" altLang="ja-JP" sz="2200" i="1">
                            <a:latin typeface="Cambria Math" panose="02040503050406030204" pitchFamily="18" charset="0"/>
                          </a:rPr>
                        </m:ctrlPr>
                      </m:sSubPr>
                      <m:e>
                        <m:r>
                          <a:rPr lang="ja-JP" altLang="en-US" sz="2200" i="1" smtClean="0">
                            <a:latin typeface="Cambria Math" panose="02040503050406030204" pitchFamily="18" charset="0"/>
                          </a:rPr>
                          <m:t>、</m:t>
                        </m:r>
                        <m:r>
                          <a:rPr lang="en-US" altLang="ja-JP" sz="2200" b="0" i="1" smtClean="0">
                            <a:latin typeface="Cambria Math" panose="02040503050406030204" pitchFamily="18" charset="0"/>
                          </a:rPr>
                          <m:t>0.8</m:t>
                        </m:r>
                        <m:r>
                          <a:rPr lang="en-US" altLang="ja-JP" sz="2200" i="1">
                            <a:latin typeface="Cambria Math" panose="02040503050406030204" pitchFamily="18" charset="0"/>
                          </a:rPr>
                          <m:t>𝑞</m:t>
                        </m:r>
                      </m:e>
                      <m:sub>
                        <m:r>
                          <a:rPr lang="en-US" altLang="ja-JP" sz="2200" i="1">
                            <a:latin typeface="Cambria Math" panose="02040503050406030204" pitchFamily="18" charset="0"/>
                          </a:rPr>
                          <m:t>𝑟</m:t>
                        </m:r>
                      </m:sub>
                    </m:sSub>
                    <m:r>
                      <a:rPr lang="en-US" altLang="ja-JP" sz="2200" i="1">
                        <a:latin typeface="Cambria Math" panose="02040503050406030204" pitchFamily="18" charset="0"/>
                      </a:rPr>
                      <m:t>+</m:t>
                    </m:r>
                    <m:sSub>
                      <m:sSubPr>
                        <m:ctrlPr>
                          <a:rPr lang="en-US" altLang="ja-JP" sz="2200" i="1">
                            <a:latin typeface="Cambria Math" panose="02040503050406030204" pitchFamily="18" charset="0"/>
                          </a:rPr>
                        </m:ctrlPr>
                      </m:sSubPr>
                      <m:e>
                        <m:r>
                          <a:rPr lang="en-US" altLang="ja-JP" sz="2200" b="0" i="1" smtClean="0">
                            <a:latin typeface="Cambria Math" panose="02040503050406030204" pitchFamily="18" charset="0"/>
                          </a:rPr>
                          <m:t>0.6</m:t>
                        </m:r>
                        <m:r>
                          <a:rPr lang="en-US" altLang="ja-JP" sz="2200" i="1">
                            <a:latin typeface="Cambria Math" panose="02040503050406030204" pitchFamily="18" charset="0"/>
                          </a:rPr>
                          <m:t>𝑞</m:t>
                        </m:r>
                      </m:e>
                      <m:sub>
                        <m:r>
                          <a:rPr lang="en-US" altLang="ja-JP" sz="2200" i="1">
                            <a:latin typeface="Cambria Math" panose="02040503050406030204" pitchFamily="18" charset="0"/>
                          </a:rPr>
                          <m:t>𝑥</m:t>
                        </m:r>
                      </m:sub>
                    </m:sSub>
                  </m:oMath>
                </a14:m>
                <a:r>
                  <a:rPr kumimoji="1" lang="ja-JP" altLang="en-US" sz="2200" dirty="0"/>
                  <a:t>表される。</a:t>
                </a:r>
                <a:r>
                  <a:rPr kumimoji="1" lang="en-US" altLang="ja-JP" sz="2200" dirty="0"/>
                  <a:t>P28</a:t>
                </a:r>
                <a:r>
                  <a:rPr kumimoji="1" lang="ja-JP" altLang="en-US" sz="2200" dirty="0"/>
                  <a:t>、</a:t>
                </a:r>
                <a:r>
                  <a:rPr kumimoji="1" lang="en-US" altLang="ja-JP" sz="2200" dirty="0"/>
                  <a:t>29</a:t>
                </a:r>
                <a:r>
                  <a:rPr kumimoji="1" lang="ja-JP" altLang="en-US" sz="2200" dirty="0"/>
                  <a:t>の表より</a:t>
                </a:r>
                <a:r>
                  <a:rPr lang="ja-JP" altLang="en-US" sz="2200" dirty="0"/>
                  <a:t>、</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𝑟</m:t>
                        </m:r>
                      </m:sub>
                    </m:sSub>
                  </m:oMath>
                </a14:m>
                <a:r>
                  <a:rPr kumimoji="1" lang="ja-JP" altLang="en-US" sz="2200" dirty="0"/>
                  <a:t>の方が</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𝑥</m:t>
                        </m:r>
                      </m:sub>
                    </m:sSub>
                    <m:r>
                      <a:rPr lang="ja-JP" altLang="en-US" sz="2200" i="1">
                        <a:latin typeface="Cambria Math" panose="02040503050406030204" pitchFamily="18" charset="0"/>
                      </a:rPr>
                      <m:t>よ</m:t>
                    </m:r>
                  </m:oMath>
                </a14:m>
                <a:r>
                  <a:rPr kumimoji="1" lang="ja-JP" altLang="en-US" sz="2200" dirty="0"/>
                  <a:t>り増加幅が大きいので</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𝑟</m:t>
                        </m:r>
                      </m:sub>
                    </m:sSub>
                  </m:oMath>
                </a14:m>
                <a:r>
                  <a:rPr kumimoji="1" lang="ja-JP" altLang="en-US" sz="2200" dirty="0"/>
                  <a:t>の係数が大きい力率１の方が</a:t>
                </a:r>
                <a14:m>
                  <m:oMath xmlns:m="http://schemas.openxmlformats.org/officeDocument/2006/math">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𝑞</m:t>
                        </m:r>
                      </m:e>
                      <m:sub>
                        <m:r>
                          <a:rPr lang="en-US" altLang="ja-JP" sz="2200" i="1">
                            <a:latin typeface="Cambria Math" panose="02040503050406030204" pitchFamily="18" charset="0"/>
                          </a:rPr>
                          <m:t>𝑐𝑜𝑠</m:t>
                        </m:r>
                        <m:r>
                          <a:rPr lang="ja-JP" altLang="en-US" sz="2200" i="1">
                            <a:latin typeface="Cambria Math" panose="02040503050406030204" pitchFamily="18" charset="0"/>
                          </a:rPr>
                          <m:t>𝜑</m:t>
                        </m:r>
                      </m:sub>
                    </m:sSub>
                  </m:oMath>
                </a14:m>
                <a:r>
                  <a:rPr kumimoji="1" lang="ja-JP" altLang="en-US" sz="2200" dirty="0"/>
                  <a:t>の値が大きくなるとわかる。</a:t>
                </a:r>
                <a:endParaRPr kumimoji="1" lang="en-US" altLang="ja-JP" sz="2200" dirty="0"/>
              </a:p>
              <a:p>
                <a:endParaRPr kumimoji="1" lang="en-US" altLang="ja-JP" dirty="0"/>
              </a:p>
            </p:txBody>
          </p:sp>
        </mc:Choice>
        <mc:Fallback xmlns="">
          <p:sp>
            <p:nvSpPr>
              <p:cNvPr id="3" name="テキスト ボックス 2">
                <a:extLst>
                  <a:ext uri="{FF2B5EF4-FFF2-40B4-BE49-F238E27FC236}">
                    <a16:creationId xmlns:a16="http://schemas.microsoft.com/office/drawing/2014/main" id="{0EB42842-E6B8-9033-EB9F-390BAA3F075A}"/>
                  </a:ext>
                </a:extLst>
              </p:cNvPr>
              <p:cNvSpPr txBox="1">
                <a:spLocks noRot="1" noChangeAspect="1" noMove="1" noResize="1" noEditPoints="1" noAdjustHandles="1" noChangeArrowheads="1" noChangeShapeType="1" noTextEdit="1"/>
              </p:cNvSpPr>
              <p:nvPr/>
            </p:nvSpPr>
            <p:spPr>
              <a:xfrm>
                <a:off x="8185726" y="436728"/>
                <a:ext cx="3242308" cy="4860946"/>
              </a:xfrm>
              <a:prstGeom prst="rect">
                <a:avLst/>
              </a:prstGeom>
              <a:blipFill>
                <a:blip r:embed="rId4"/>
                <a:stretch>
                  <a:fillRect l="-2444" t="-878" r="-2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8A87C29-1822-0F14-AEE3-F04643EB7DE6}"/>
                  </a:ext>
                </a:extLst>
              </p:cNvPr>
              <p:cNvSpPr txBox="1"/>
              <p:nvPr/>
            </p:nvSpPr>
            <p:spPr>
              <a:xfrm>
                <a:off x="8303736" y="5329758"/>
                <a:ext cx="3242309" cy="1200329"/>
              </a:xfrm>
              <a:prstGeom prst="rect">
                <a:avLst/>
              </a:prstGeom>
              <a:noFill/>
            </p:spPr>
            <p:txBody>
              <a:bodyPr wrap="square">
                <a:spAutoFit/>
              </a:bodyPr>
              <a:lstStyle/>
              <a:p>
                <a:r>
                  <a:rPr kumimoji="1" lang="en-US" altLang="ja-JP" sz="1800" b="0" dirty="0"/>
                  <a:t>※</a:t>
                </a:r>
                <a14:m>
                  <m:oMath xmlns:m="http://schemas.openxmlformats.org/officeDocument/2006/math">
                    <m:r>
                      <a:rPr kumimoji="1" lang="en-US" altLang="ja-JP" sz="1800" b="0" i="1" smtClean="0">
                        <a:latin typeface="Cambria Math" panose="02040503050406030204" pitchFamily="18" charset="0"/>
                      </a:rPr>
                      <m:t>𝑐𝑜𝑠</m:t>
                    </m:r>
                    <m:r>
                      <a:rPr kumimoji="1" lang="ja-JP" altLang="en-US" sz="1800" b="0" i="1" smtClean="0">
                        <a:latin typeface="Cambria Math" panose="02040503050406030204" pitchFamily="18" charset="0"/>
                      </a:rPr>
                      <m:t>𝜑</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𝑚</m:t>
                    </m:r>
                  </m:oMath>
                </a14:m>
                <a:r>
                  <a:rPr kumimoji="1" lang="ja-JP" altLang="en-US" sz="1800" dirty="0"/>
                  <a:t>を</a:t>
                </a:r>
                <a14:m>
                  <m:oMath xmlns:m="http://schemas.openxmlformats.org/officeDocument/2006/math">
                    <m:r>
                      <a:rPr lang="en-US" altLang="ja-JP" sz="1800" i="1">
                        <a:latin typeface="Cambria Math" panose="02040503050406030204" pitchFamily="18" charset="0"/>
                      </a:rPr>
                      <m:t>𝑚</m:t>
                    </m:r>
                    <m:r>
                      <a:rPr lang="en-US" altLang="ja-JP" sz="1800" b="0" i="1" smtClean="0">
                        <a:latin typeface="Cambria Math" panose="02040503050406030204" pitchFamily="18" charset="0"/>
                      </a:rPr>
                      <m:t>=1</m:t>
                    </m:r>
                  </m:oMath>
                </a14:m>
                <a:r>
                  <a:rPr kumimoji="1" lang="ja-JP" altLang="en-US" sz="1800" dirty="0"/>
                  <a:t>および</a:t>
                </a:r>
                <a:r>
                  <a:rPr kumimoji="1" lang="en-US" altLang="ja-JP" sz="1800" dirty="0"/>
                  <a:t>0.8(</a:t>
                </a:r>
                <a14:m>
                  <m:oMath xmlns:m="http://schemas.openxmlformats.org/officeDocument/2006/math">
                    <m:r>
                      <a:rPr lang="en-US" altLang="ja-JP" sz="1800" b="0" i="1" dirty="0" smtClean="0">
                        <a:latin typeface="Cambria Math" panose="02040503050406030204" pitchFamily="18" charset="0"/>
                      </a:rPr>
                      <m:t>𝑠𝑖𝑛</m:t>
                    </m:r>
                    <m:r>
                      <a:rPr lang="ja-JP" altLang="en-US" sz="1800" b="0" i="1" dirty="0" smtClean="0">
                        <a:latin typeface="Cambria Math" panose="02040503050406030204" pitchFamily="18" charset="0"/>
                      </a:rPr>
                      <m:t>𝜑</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𝑛</m:t>
                    </m:r>
                    <m:r>
                      <a:rPr lang="en-US" altLang="ja-JP" sz="1800" b="0" i="1" dirty="0" smtClean="0">
                        <a:latin typeface="Cambria Math" panose="02040503050406030204" pitchFamily="18" charset="0"/>
                      </a:rPr>
                      <m:t>,</m:t>
                    </m:r>
                    <m:r>
                      <a:rPr lang="en-US" altLang="ja-JP" sz="1800" b="0" i="1" dirty="0" smtClean="0">
                        <a:latin typeface="Cambria Math" panose="02040503050406030204" pitchFamily="18" charset="0"/>
                      </a:rPr>
                      <m:t>𝑛</m:t>
                    </m:r>
                    <m:r>
                      <a:rPr lang="en-US" altLang="ja-JP" sz="1800" b="0" i="1" dirty="0" smtClean="0">
                        <a:latin typeface="Cambria Math" panose="02040503050406030204" pitchFamily="18" charset="0"/>
                      </a:rPr>
                      <m:t>=0.0</m:t>
                    </m:r>
                  </m:oMath>
                </a14:m>
                <a:r>
                  <a:rPr kumimoji="1" lang="ja-JP" altLang="en-US" sz="1800" dirty="0"/>
                  <a:t>および</a:t>
                </a:r>
                <a:r>
                  <a:rPr kumimoji="1" lang="en-US" altLang="ja-JP" sz="1800" dirty="0"/>
                  <a:t>0.6)</a:t>
                </a:r>
                <a:r>
                  <a:rPr kumimoji="1" lang="ja-JP" altLang="en-US" sz="1800" dirty="0"/>
                  <a:t>と仮定している。（</a:t>
                </a:r>
                <a:r>
                  <a:rPr kumimoji="1" lang="en-US" altLang="ja-JP" sz="1800" dirty="0"/>
                  <a:t>P26</a:t>
                </a:r>
                <a:r>
                  <a:rPr kumimoji="1" lang="ja-JP" altLang="en-US" sz="1800" dirty="0"/>
                  <a:t>参照）</a:t>
                </a:r>
                <a:endParaRPr lang="ja-JP" altLang="en-US" dirty="0"/>
              </a:p>
            </p:txBody>
          </p:sp>
        </mc:Choice>
        <mc:Fallback xmlns="">
          <p:sp>
            <p:nvSpPr>
              <p:cNvPr id="6" name="テキスト ボックス 5">
                <a:extLst>
                  <a:ext uri="{FF2B5EF4-FFF2-40B4-BE49-F238E27FC236}">
                    <a16:creationId xmlns:a16="http://schemas.microsoft.com/office/drawing/2014/main" id="{88A87C29-1822-0F14-AEE3-F04643EB7DE6}"/>
                  </a:ext>
                </a:extLst>
              </p:cNvPr>
              <p:cNvSpPr txBox="1">
                <a:spLocks noRot="1" noChangeAspect="1" noMove="1" noResize="1" noEditPoints="1" noAdjustHandles="1" noChangeArrowheads="1" noChangeShapeType="1" noTextEdit="1"/>
              </p:cNvSpPr>
              <p:nvPr/>
            </p:nvSpPr>
            <p:spPr>
              <a:xfrm>
                <a:off x="8303736" y="5329758"/>
                <a:ext cx="3242309" cy="1200329"/>
              </a:xfrm>
              <a:prstGeom prst="rect">
                <a:avLst/>
              </a:prstGeom>
              <a:blipFill>
                <a:blip r:embed="rId5"/>
                <a:stretch>
                  <a:fillRect l="-1504" t="-2030" b="-71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5979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44C3656-1816-D53B-405E-746DC4931DB6}"/>
                  </a:ext>
                </a:extLst>
              </p:cNvPr>
              <p:cNvSpPr txBox="1"/>
              <p:nvPr/>
            </p:nvSpPr>
            <p:spPr>
              <a:xfrm>
                <a:off x="716280" y="759253"/>
                <a:ext cx="6400800" cy="394019"/>
              </a:xfrm>
              <a:prstGeom prst="rect">
                <a:avLst/>
              </a:prstGeom>
              <a:noFill/>
            </p:spPr>
            <p:txBody>
              <a:bodyPr wrap="square">
                <a:spAutoFit/>
              </a:bodyPr>
              <a:lstStyle/>
              <a:p>
                <a:r>
                  <a:rPr kumimoji="1" lang="en-US" altLang="ja-JP" sz="1800" dirty="0"/>
                  <a:t>2</a:t>
                </a:r>
                <a:r>
                  <a:rPr kumimoji="1" lang="ja-JP" altLang="en-US" sz="1800" dirty="0"/>
                  <a:t>次</a:t>
                </a:r>
                <a14:m>
                  <m:oMath xmlns:m="http://schemas.openxmlformats.org/officeDocument/2006/math">
                    <m:r>
                      <a:rPr lang="ja-JP" altLang="en-US" sz="1800" i="1">
                        <a:latin typeface="Cambria Math" panose="02040503050406030204" pitchFamily="18" charset="0"/>
                      </a:rPr>
                      <m:t>負荷</m:t>
                    </m:r>
                    <m:r>
                      <a:rPr lang="ja-JP" altLang="en-US" sz="1800" i="1" smtClean="0">
                        <a:latin typeface="Cambria Math" panose="02040503050406030204" pitchFamily="18" charset="0"/>
                      </a:rPr>
                      <m:t>電流</m:t>
                    </m:r>
                    <m:sSub>
                      <m:sSubPr>
                        <m:ctrlPr>
                          <a:rPr kumimoji="1" lang="en-US" altLang="ja-JP" sz="1800" i="1" smtClean="0">
                            <a:latin typeface="Cambria Math" panose="02040503050406030204" pitchFamily="18" charset="0"/>
                          </a:rPr>
                        </m:ctrlPr>
                      </m:sSubPr>
                      <m:e>
                        <m:r>
                          <a:rPr kumimoji="1" lang="en-US" altLang="ja-JP" sz="1800" b="0" i="1" smtClean="0">
                            <a:latin typeface="Cambria Math" panose="02040503050406030204" pitchFamily="18" charset="0"/>
                          </a:rPr>
                          <m:t>𝐼</m:t>
                        </m:r>
                      </m:e>
                      <m:sub>
                        <m:r>
                          <a:rPr kumimoji="1" lang="en-US" altLang="ja-JP" sz="1800" b="0" i="1" smtClean="0">
                            <a:latin typeface="Cambria Math" panose="02040503050406030204" pitchFamily="18" charset="0"/>
                          </a:rPr>
                          <m:t>2</m:t>
                        </m:r>
                      </m:sub>
                    </m:sSub>
                  </m:oMath>
                </a14:m>
                <a:r>
                  <a:rPr lang="en-US" altLang="ja-JP" sz="1800" dirty="0"/>
                  <a:t>-</a:t>
                </a:r>
                <a:r>
                  <a:rPr lang="ja-JP" altLang="en-US" sz="1800" dirty="0"/>
                  <a:t>効率</a:t>
                </a:r>
                <a14:m>
                  <m:oMath xmlns:m="http://schemas.openxmlformats.org/officeDocument/2006/math">
                    <m:sSub>
                      <m:sSubPr>
                        <m:ctrlPr>
                          <a:rPr lang="en-US" altLang="ja-JP" i="1">
                            <a:latin typeface="Cambria Math" panose="02040503050406030204" pitchFamily="18" charset="0"/>
                          </a:rPr>
                        </m:ctrlPr>
                      </m:sSubPr>
                      <m:e>
                        <m:r>
                          <a:rPr lang="ja-JP" altLang="en-US" i="1" smtClean="0">
                            <a:latin typeface="Cambria Math" panose="02040503050406030204" pitchFamily="18" charset="0"/>
                          </a:rPr>
                          <m:t>𝜂</m:t>
                        </m:r>
                      </m:e>
                      <m:sub>
                        <m:r>
                          <a:rPr lang="en-US" altLang="ja-JP" i="1">
                            <a:latin typeface="Cambria Math" panose="02040503050406030204" pitchFamily="18" charset="0"/>
                          </a:rPr>
                          <m:t>𝑐𝑜𝑠</m:t>
                        </m:r>
                        <m:r>
                          <a:rPr lang="ja-JP" altLang="en-US" i="1">
                            <a:latin typeface="Cambria Math" panose="02040503050406030204" pitchFamily="18" charset="0"/>
                          </a:rPr>
                          <m:t>𝜑</m:t>
                        </m:r>
                      </m:sub>
                    </m:sSub>
                  </m:oMath>
                </a14:m>
                <a:r>
                  <a:rPr lang="ja-JP" altLang="en-US" sz="1800" dirty="0"/>
                  <a:t>のグラフ</a:t>
                </a:r>
              </a:p>
            </p:txBody>
          </p:sp>
        </mc:Choice>
        <mc:Fallback xmlns="">
          <p:sp>
            <p:nvSpPr>
              <p:cNvPr id="5" name="テキスト ボックス 4">
                <a:extLst>
                  <a:ext uri="{FF2B5EF4-FFF2-40B4-BE49-F238E27FC236}">
                    <a16:creationId xmlns:a16="http://schemas.microsoft.com/office/drawing/2014/main" id="{144C3656-1816-D53B-405E-746DC4931DB6}"/>
                  </a:ext>
                </a:extLst>
              </p:cNvPr>
              <p:cNvSpPr txBox="1">
                <a:spLocks noRot="1" noChangeAspect="1" noMove="1" noResize="1" noEditPoints="1" noAdjustHandles="1" noChangeArrowheads="1" noChangeShapeType="1" noTextEdit="1"/>
              </p:cNvSpPr>
              <p:nvPr/>
            </p:nvSpPr>
            <p:spPr>
              <a:xfrm>
                <a:off x="716280" y="759253"/>
                <a:ext cx="6400800" cy="394019"/>
              </a:xfrm>
              <a:prstGeom prst="rect">
                <a:avLst/>
              </a:prstGeom>
              <a:blipFill>
                <a:blip r:embed="rId3"/>
                <a:stretch>
                  <a:fillRect l="-857" t="-6250" b="-218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D2D54C8-1154-2AE6-CEB9-2A7987E15850}"/>
                  </a:ext>
                </a:extLst>
              </p:cNvPr>
              <p:cNvSpPr txBox="1"/>
              <p:nvPr/>
            </p:nvSpPr>
            <p:spPr>
              <a:xfrm>
                <a:off x="7635240" y="1295400"/>
                <a:ext cx="3962400" cy="3515001"/>
              </a:xfrm>
              <a:prstGeom prst="rect">
                <a:avLst/>
              </a:prstGeom>
              <a:noFill/>
            </p:spPr>
            <p:txBody>
              <a:bodyPr wrap="square" rtlCol="0">
                <a:spAutoFit/>
              </a:bodyPr>
              <a:lstStyle/>
              <a:p>
                <a:r>
                  <a:rPr kumimoji="1" lang="ja-JP" altLang="en-US" sz="2400" dirty="0"/>
                  <a:t>グラフより、力率</a:t>
                </a:r>
                <a:r>
                  <a:rPr lang="ja-JP" altLang="en-US" sz="2400" dirty="0"/>
                  <a:t>１の方が全体的</a:t>
                </a:r>
                <a14:m>
                  <m:oMath xmlns:m="http://schemas.openxmlformats.org/officeDocument/2006/math">
                    <m:sSub>
                      <m:sSubPr>
                        <m:ctrlPr>
                          <a:rPr lang="en-US" altLang="ja-JP" sz="2400" i="1" smtClean="0">
                            <a:latin typeface="Cambria Math" panose="02040503050406030204" pitchFamily="18" charset="0"/>
                          </a:rPr>
                        </m:ctrlPr>
                      </m:sSubPr>
                      <m:e>
                        <m:r>
                          <a:rPr lang="ja-JP" altLang="en-US" sz="2400" i="1" smtClean="0">
                            <a:latin typeface="Cambria Math" panose="02040503050406030204" pitchFamily="18" charset="0"/>
                          </a:rPr>
                          <m:t>𝜂</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oMath>
                </a14:m>
                <a:r>
                  <a:rPr lang="ja-JP" altLang="en-US" sz="2400" dirty="0"/>
                  <a:t>が大きい。これは、</a:t>
                </a:r>
                <a:endParaRPr lang="en-US" altLang="ja-JP" sz="2400" dirty="0"/>
              </a:p>
              <a:p>
                <a14:m>
                  <m:oMath xmlns:m="http://schemas.openxmlformats.org/officeDocument/2006/math">
                    <m:sSub>
                      <m:sSubPr>
                        <m:ctrlPr>
                          <a:rPr lang="en-US" altLang="ja-JP" sz="2400" i="1" smtClean="0">
                            <a:latin typeface="Cambria Math" panose="02040503050406030204" pitchFamily="18" charset="0"/>
                          </a:rPr>
                        </m:ctrlPr>
                      </m:sSubPr>
                      <m:e>
                        <m:r>
                          <a:rPr lang="ja-JP" altLang="en-US" sz="2400" i="1">
                            <a:latin typeface="Cambria Math" panose="02040503050406030204" pitchFamily="18" charset="0"/>
                          </a:rPr>
                          <m:t>𝜂</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𝐿</m:t>
                        </m:r>
                      </m:sub>
                    </m:sSub>
                    <m:r>
                      <a:rPr lang="en-US" altLang="ja-JP" sz="2400" i="1">
                        <a:latin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×100[</m:t>
                    </m:r>
                  </m:oMath>
                </a14:m>
                <a:r>
                  <a:rPr lang="en-US" altLang="ja-JP" sz="2400" dirty="0"/>
                  <a:t>%]</a:t>
                </a:r>
                <a:r>
                  <a:rPr lang="ja-JP" altLang="en-US" sz="2400" dirty="0"/>
                  <a:t>の式で考えると、</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𝐿</m:t>
                        </m:r>
                      </m:sub>
                    </m:sSub>
                  </m:oMath>
                </a14:m>
                <a:r>
                  <a:rPr lang="ja-JP" altLang="en-US" sz="2400" dirty="0"/>
                  <a:t>が同じ値を取る時、</a:t>
                </a:r>
                <a:endParaRPr lang="en-US" altLang="ja-JP" sz="2400" i="1" dirty="0">
                  <a:latin typeface="Cambria Math" panose="02040503050406030204" pitchFamily="18" charset="0"/>
                </a:endParaRPr>
              </a:p>
              <a:p>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𝑊</m:t>
                        </m:r>
                      </m:e>
                      <m:sub>
                        <m:r>
                          <a:rPr lang="en-US" altLang="ja-JP" sz="2400" i="1">
                            <a:latin typeface="Cambria Math" panose="02040503050406030204" pitchFamily="18" charset="0"/>
                          </a:rPr>
                          <m:t>2</m:t>
                        </m:r>
                      </m:sub>
                    </m:sSub>
                  </m:oMath>
                </a14:m>
                <a:r>
                  <a:rPr lang="ja-JP" altLang="en-US" sz="2400" dirty="0"/>
                  <a:t>が小さい遅れ力率の方が</a:t>
                </a:r>
                <a14:m>
                  <m:oMath xmlns:m="http://schemas.openxmlformats.org/officeDocument/2006/math">
                    <m:sSub>
                      <m:sSubPr>
                        <m:ctrlPr>
                          <a:rPr lang="en-US" altLang="ja-JP" sz="2400" i="1">
                            <a:latin typeface="Cambria Math" panose="02040503050406030204" pitchFamily="18" charset="0"/>
                          </a:rPr>
                        </m:ctrlPr>
                      </m:sSubPr>
                      <m:e>
                        <m:r>
                          <a:rPr lang="ja-JP" altLang="en-US" sz="2400" i="1">
                            <a:latin typeface="Cambria Math" panose="02040503050406030204" pitchFamily="18" charset="0"/>
                          </a:rPr>
                          <m:t>𝜂</m:t>
                        </m:r>
                      </m:e>
                      <m:sub>
                        <m:r>
                          <a:rPr lang="en-US" altLang="ja-JP" sz="2400" i="1">
                            <a:latin typeface="Cambria Math" panose="02040503050406030204" pitchFamily="18" charset="0"/>
                          </a:rPr>
                          <m:t>𝑐𝑜𝑠</m:t>
                        </m:r>
                        <m:r>
                          <a:rPr lang="ja-JP" altLang="en-US" sz="2400" i="1">
                            <a:latin typeface="Cambria Math" panose="02040503050406030204" pitchFamily="18" charset="0"/>
                          </a:rPr>
                          <m:t>𝜑</m:t>
                        </m:r>
                      </m:sub>
                    </m:sSub>
                  </m:oMath>
                </a14:m>
                <a:r>
                  <a:rPr lang="ja-JP" altLang="en-US" sz="2400" dirty="0"/>
                  <a:t>が小さくなることが分かる。</a:t>
                </a:r>
                <a:endParaRPr lang="en-US" altLang="ja-JP" sz="2400" dirty="0"/>
              </a:p>
            </p:txBody>
          </p:sp>
        </mc:Choice>
        <mc:Fallback xmlns="">
          <p:sp>
            <p:nvSpPr>
              <p:cNvPr id="6" name="テキスト ボックス 5">
                <a:extLst>
                  <a:ext uri="{FF2B5EF4-FFF2-40B4-BE49-F238E27FC236}">
                    <a16:creationId xmlns:a16="http://schemas.microsoft.com/office/drawing/2014/main" id="{ED2D54C8-1154-2AE6-CEB9-2A7987E15850}"/>
                  </a:ext>
                </a:extLst>
              </p:cNvPr>
              <p:cNvSpPr txBox="1">
                <a:spLocks noRot="1" noChangeAspect="1" noMove="1" noResize="1" noEditPoints="1" noAdjustHandles="1" noChangeArrowheads="1" noChangeShapeType="1" noTextEdit="1"/>
              </p:cNvSpPr>
              <p:nvPr/>
            </p:nvSpPr>
            <p:spPr>
              <a:xfrm>
                <a:off x="7635240" y="1295400"/>
                <a:ext cx="3962400" cy="3515001"/>
              </a:xfrm>
              <a:prstGeom prst="rect">
                <a:avLst/>
              </a:prstGeom>
              <a:blipFill>
                <a:blip r:embed="rId4"/>
                <a:stretch>
                  <a:fillRect l="-2462" t="-1389" r="-1538" b="-2951"/>
                </a:stretch>
              </a:blipFill>
            </p:spPr>
            <p:txBody>
              <a:bodyPr/>
              <a:lstStyle/>
              <a:p>
                <a:r>
                  <a:rPr lang="ja-JP" altLang="en-US">
                    <a:noFill/>
                  </a:rPr>
                  <a:t> </a:t>
                </a:r>
              </a:p>
            </p:txBody>
          </p:sp>
        </mc:Fallback>
      </mc:AlternateContent>
      <p:graphicFrame>
        <p:nvGraphicFramePr>
          <p:cNvPr id="7" name="グラフ 6">
            <a:extLst>
              <a:ext uri="{FF2B5EF4-FFF2-40B4-BE49-F238E27FC236}">
                <a16:creationId xmlns:a16="http://schemas.microsoft.com/office/drawing/2014/main" id="{FA190A59-F0AA-4EBE-A47C-DB3AD1342FA3}"/>
              </a:ext>
            </a:extLst>
          </p:cNvPr>
          <p:cNvGraphicFramePr>
            <a:graphicFrameLocks/>
          </p:cNvGraphicFramePr>
          <p:nvPr>
            <p:extLst>
              <p:ext uri="{D42A27DB-BD31-4B8C-83A1-F6EECF244321}">
                <p14:modId xmlns:p14="http://schemas.microsoft.com/office/powerpoint/2010/main" val="1957504599"/>
              </p:ext>
            </p:extLst>
          </p:nvPr>
        </p:nvGraphicFramePr>
        <p:xfrm>
          <a:off x="304801" y="1402060"/>
          <a:ext cx="7330439" cy="519186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90601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4BB4A7A-4BD3-688F-DA6A-2ABFD4F1FBF8}"/>
              </a:ext>
            </a:extLst>
          </p:cNvPr>
          <p:cNvSpPr txBox="1"/>
          <p:nvPr/>
        </p:nvSpPr>
        <p:spPr>
          <a:xfrm>
            <a:off x="624840" y="501134"/>
            <a:ext cx="6096000" cy="461665"/>
          </a:xfrm>
          <a:prstGeom prst="rect">
            <a:avLst/>
          </a:prstGeom>
          <a:noFill/>
        </p:spPr>
        <p:txBody>
          <a:bodyPr wrap="square">
            <a:spAutoFit/>
          </a:bodyPr>
          <a:lstStyle/>
          <a:p>
            <a:r>
              <a:rPr lang="ja-JP" altLang="en-US" sz="2400" b="0" i="0" u="none" strike="noStrike" baseline="0" dirty="0">
                <a:latin typeface="CIDFont+F2"/>
              </a:rPr>
              <a:t>効率が最大となる条件</a:t>
            </a:r>
            <a:endParaRPr lang="ja-JP" altLang="en-US" sz="2400" dirty="0"/>
          </a:p>
        </p:txBody>
      </p:sp>
    </p:spTree>
    <p:extLst>
      <p:ext uri="{BB962C8B-B14F-4D97-AF65-F5344CB8AC3E}">
        <p14:creationId xmlns:p14="http://schemas.microsoft.com/office/powerpoint/2010/main" val="2614124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376114A-FB23-A594-BDF7-445DDB426A4E}"/>
              </a:ext>
            </a:extLst>
          </p:cNvPr>
          <p:cNvSpPr txBox="1"/>
          <p:nvPr/>
        </p:nvSpPr>
        <p:spPr>
          <a:xfrm>
            <a:off x="685800" y="1554480"/>
            <a:ext cx="11003280" cy="3539430"/>
          </a:xfrm>
          <a:prstGeom prst="rect">
            <a:avLst/>
          </a:prstGeom>
          <a:noFill/>
        </p:spPr>
        <p:txBody>
          <a:bodyPr wrap="square" rtlCol="0">
            <a:spAutoFit/>
          </a:bodyPr>
          <a:lstStyle/>
          <a:p>
            <a:pPr algn="l"/>
            <a:r>
              <a:rPr lang="ja-JP" altLang="en-US" sz="3200" b="0" i="0" u="none" strike="noStrike" baseline="0" dirty="0">
                <a:latin typeface="CIDFont+F2"/>
              </a:rPr>
              <a:t>大型の巻線形誘導電動機では、二次回路に抵抗を調整して起動電流を減少させるなどの起動方法がとられる。最も広く利用されているかご形電動機では、この方法を採用できないので、起動電流を減少させるためには低い印加電圧において起動し、加速後、定格電圧に切り替える。</a:t>
            </a:r>
            <a:r>
              <a:rPr lang="en-US" altLang="ja-JP" sz="3200" b="0" i="0" u="none" strike="noStrike" baseline="0" dirty="0">
                <a:latin typeface="CIDFont+F2"/>
              </a:rPr>
              <a:t>5kW </a:t>
            </a:r>
            <a:r>
              <a:rPr lang="ja-JP" altLang="en-US" sz="3200" b="0" i="0" u="none" strike="noStrike" baseline="0" dirty="0">
                <a:latin typeface="CIDFont+F2"/>
              </a:rPr>
              <a:t>程度以下の小容量かご形電動機では、電源に与える影響が少ないので、定格電圧を直接印加して起動する。</a:t>
            </a:r>
            <a:endParaRPr lang="en-US" altLang="ja-JP" sz="3200" b="0" i="0" u="none" strike="noStrike" baseline="0" dirty="0">
              <a:latin typeface="CIDFont+F2"/>
            </a:endParaRPr>
          </a:p>
        </p:txBody>
      </p:sp>
      <p:sp>
        <p:nvSpPr>
          <p:cNvPr id="4" name="テキスト ボックス 3">
            <a:extLst>
              <a:ext uri="{FF2B5EF4-FFF2-40B4-BE49-F238E27FC236}">
                <a16:creationId xmlns:a16="http://schemas.microsoft.com/office/drawing/2014/main" id="{8F9EFF41-B046-980C-2A4E-79B4449DF880}"/>
              </a:ext>
            </a:extLst>
          </p:cNvPr>
          <p:cNvSpPr txBox="1"/>
          <p:nvPr/>
        </p:nvSpPr>
        <p:spPr>
          <a:xfrm>
            <a:off x="853440" y="563880"/>
            <a:ext cx="7574280" cy="923330"/>
          </a:xfrm>
          <a:prstGeom prst="rect">
            <a:avLst/>
          </a:prstGeom>
          <a:noFill/>
        </p:spPr>
        <p:txBody>
          <a:bodyPr wrap="square" rtlCol="0">
            <a:spAutoFit/>
          </a:bodyPr>
          <a:lstStyle/>
          <a:p>
            <a:r>
              <a:rPr kumimoji="1" lang="ja-JP" altLang="en-US" sz="3600" dirty="0"/>
              <a:t>実験</a:t>
            </a:r>
            <a:r>
              <a:rPr kumimoji="1" lang="en-US" altLang="ja-JP" sz="3600" dirty="0"/>
              <a:t>2.1</a:t>
            </a:r>
            <a:r>
              <a:rPr kumimoji="1" lang="ja-JP" altLang="en-US" sz="3600" dirty="0"/>
              <a:t>　</a:t>
            </a:r>
            <a:r>
              <a:rPr lang="ja-JP" altLang="en-US" sz="3600" b="0" i="0" u="none" strike="noStrike" baseline="0" dirty="0">
                <a:latin typeface="CIDFont+F2"/>
              </a:rPr>
              <a:t>誘導電動機の起動</a:t>
            </a:r>
            <a:endParaRPr lang="en-US" altLang="ja-JP" sz="3600" b="0" i="0" u="none" strike="noStrike" baseline="0" dirty="0">
              <a:latin typeface="CIDFont+F2"/>
            </a:endParaRPr>
          </a:p>
          <a:p>
            <a:endParaRPr kumimoji="1" lang="ja-JP" altLang="en-US" dirty="0"/>
          </a:p>
        </p:txBody>
      </p:sp>
    </p:spTree>
    <p:extLst>
      <p:ext uri="{BB962C8B-B14F-4D97-AF65-F5344CB8AC3E}">
        <p14:creationId xmlns:p14="http://schemas.microsoft.com/office/powerpoint/2010/main" val="3787796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F9556F5-CA8B-2439-AA26-1B601ABFFA25}"/>
              </a:ext>
            </a:extLst>
          </p:cNvPr>
          <p:cNvSpPr txBox="1"/>
          <p:nvPr/>
        </p:nvSpPr>
        <p:spPr>
          <a:xfrm>
            <a:off x="365760" y="470654"/>
            <a:ext cx="6096000" cy="584775"/>
          </a:xfrm>
          <a:prstGeom prst="rect">
            <a:avLst/>
          </a:prstGeom>
          <a:noFill/>
        </p:spPr>
        <p:txBody>
          <a:bodyPr wrap="square">
            <a:spAutoFit/>
          </a:bodyPr>
          <a:lstStyle/>
          <a:p>
            <a:r>
              <a:rPr kumimoji="1" lang="ja-JP" altLang="en-US" sz="3200" dirty="0"/>
              <a:t>実験方法</a:t>
            </a:r>
            <a:r>
              <a:rPr kumimoji="1" lang="en-US" altLang="ja-JP" sz="3200" dirty="0"/>
              <a:t>(2.1)</a:t>
            </a:r>
            <a:r>
              <a:rPr kumimoji="1" lang="ja-JP" altLang="en-US" sz="3200" dirty="0"/>
              <a:t>　</a:t>
            </a:r>
            <a:endParaRPr lang="en-US" altLang="ja-JP" sz="3200" b="0" i="0" u="none" strike="noStrike" baseline="0" dirty="0">
              <a:latin typeface="CIDFont+F2"/>
            </a:endParaRPr>
          </a:p>
        </p:txBody>
      </p:sp>
    </p:spTree>
    <p:extLst>
      <p:ext uri="{BB962C8B-B14F-4D97-AF65-F5344CB8AC3E}">
        <p14:creationId xmlns:p14="http://schemas.microsoft.com/office/powerpoint/2010/main" val="2041619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33CAE-BBD1-91E7-E253-33E610784FA9}"/>
              </a:ext>
            </a:extLst>
          </p:cNvPr>
          <p:cNvSpPr txBox="1"/>
          <p:nvPr/>
        </p:nvSpPr>
        <p:spPr>
          <a:xfrm>
            <a:off x="354000" y="1417320"/>
            <a:ext cx="7955280" cy="523220"/>
          </a:xfrm>
          <a:prstGeom prst="rect">
            <a:avLst/>
          </a:prstGeom>
          <a:noFill/>
        </p:spPr>
        <p:txBody>
          <a:bodyPr wrap="square" rtlCol="0">
            <a:spAutoFit/>
          </a:bodyPr>
          <a:lstStyle/>
          <a:p>
            <a:r>
              <a:rPr lang="ja-JP" altLang="en-US" sz="2800" dirty="0"/>
              <a:t>実験結果</a:t>
            </a:r>
            <a:r>
              <a:rPr lang="en-US" altLang="ja-JP" sz="2800" dirty="0"/>
              <a:t>(2.</a:t>
            </a:r>
            <a:r>
              <a:rPr lang="ja-JP" altLang="en-US" sz="2800" dirty="0"/>
              <a:t>１</a:t>
            </a:r>
            <a:r>
              <a:rPr lang="en-US" altLang="ja-JP" sz="2800" dirty="0"/>
              <a:t>)</a:t>
            </a:r>
            <a:endParaRPr kumimoji="1" lang="ja-JP" altLang="en-US" sz="2800" dirty="0"/>
          </a:p>
        </p:txBody>
      </p:sp>
      <p:graphicFrame>
        <p:nvGraphicFramePr>
          <p:cNvPr id="3" name="オブジェクト 2">
            <a:extLst>
              <a:ext uri="{FF2B5EF4-FFF2-40B4-BE49-F238E27FC236}">
                <a16:creationId xmlns:a16="http://schemas.microsoft.com/office/drawing/2014/main" id="{E77DD73C-E6F8-2BAB-7175-6B7EC08B2D78}"/>
              </a:ext>
            </a:extLst>
          </p:cNvPr>
          <p:cNvGraphicFramePr>
            <a:graphicFrameLocks noChangeAspect="1"/>
          </p:cNvGraphicFramePr>
          <p:nvPr>
            <p:extLst>
              <p:ext uri="{D42A27DB-BD31-4B8C-83A1-F6EECF244321}">
                <p14:modId xmlns:p14="http://schemas.microsoft.com/office/powerpoint/2010/main" val="2620560855"/>
              </p:ext>
            </p:extLst>
          </p:nvPr>
        </p:nvGraphicFramePr>
        <p:xfrm>
          <a:off x="354000" y="2921373"/>
          <a:ext cx="6717360" cy="1015253"/>
        </p:xfrm>
        <a:graphic>
          <a:graphicData uri="http://schemas.openxmlformats.org/presentationml/2006/ole">
            <mc:AlternateContent xmlns:mc="http://schemas.openxmlformats.org/markup-compatibility/2006">
              <mc:Choice xmlns:v="urn:schemas-microsoft-com:vml" Requires="v">
                <p:oleObj name="Worksheet" r:id="rId2" imgW="3067076" imgH="463435" progId="Excel.Sheet.12">
                  <p:embed/>
                </p:oleObj>
              </mc:Choice>
              <mc:Fallback>
                <p:oleObj name="Worksheet" r:id="rId2" imgW="3067076" imgH="463435" progId="Excel.Sheet.12">
                  <p:embed/>
                  <p:pic>
                    <p:nvPicPr>
                      <p:cNvPr id="3" name="オブジェクト 2">
                        <a:extLst>
                          <a:ext uri="{FF2B5EF4-FFF2-40B4-BE49-F238E27FC236}">
                            <a16:creationId xmlns:a16="http://schemas.microsoft.com/office/drawing/2014/main" id="{E77DD73C-E6F8-2BAB-7175-6B7EC08B2D78}"/>
                          </a:ext>
                        </a:extLst>
                      </p:cNvPr>
                      <p:cNvPicPr/>
                      <p:nvPr/>
                    </p:nvPicPr>
                    <p:blipFill>
                      <a:blip r:embed="rId3"/>
                      <a:stretch>
                        <a:fillRect/>
                      </a:stretch>
                    </p:blipFill>
                    <p:spPr>
                      <a:xfrm>
                        <a:off x="354000" y="2921373"/>
                        <a:ext cx="6717360" cy="1015253"/>
                      </a:xfrm>
                      <a:prstGeom prst="rect">
                        <a:avLst/>
                      </a:prstGeom>
                    </p:spPr>
                  </p:pic>
                </p:oleObj>
              </mc:Fallback>
            </mc:AlternateContent>
          </a:graphicData>
        </a:graphic>
      </p:graphicFrame>
      <p:graphicFrame>
        <p:nvGraphicFramePr>
          <p:cNvPr id="4" name="オブジェクト 3">
            <a:extLst>
              <a:ext uri="{FF2B5EF4-FFF2-40B4-BE49-F238E27FC236}">
                <a16:creationId xmlns:a16="http://schemas.microsoft.com/office/drawing/2014/main" id="{3386A905-B0F8-61EF-CFF2-1B392D1A0B10}"/>
              </a:ext>
            </a:extLst>
          </p:cNvPr>
          <p:cNvGraphicFramePr>
            <a:graphicFrameLocks noChangeAspect="1"/>
          </p:cNvGraphicFramePr>
          <p:nvPr>
            <p:extLst>
              <p:ext uri="{D42A27DB-BD31-4B8C-83A1-F6EECF244321}">
                <p14:modId xmlns:p14="http://schemas.microsoft.com/office/powerpoint/2010/main" val="362136236"/>
              </p:ext>
            </p:extLst>
          </p:nvPr>
        </p:nvGraphicFramePr>
        <p:xfrm>
          <a:off x="7071360" y="2921373"/>
          <a:ext cx="1459715" cy="1015253"/>
        </p:xfrm>
        <a:graphic>
          <a:graphicData uri="http://schemas.openxmlformats.org/presentationml/2006/ole">
            <mc:AlternateContent xmlns:mc="http://schemas.openxmlformats.org/markup-compatibility/2006">
              <mc:Choice xmlns:v="urn:schemas-microsoft-com:vml" Requires="v">
                <p:oleObj name="Worksheet" r:id="rId4" imgW="666828" imgH="463435" progId="Excel.Sheet.12">
                  <p:embed/>
                </p:oleObj>
              </mc:Choice>
              <mc:Fallback>
                <p:oleObj name="Worksheet" r:id="rId4" imgW="666828" imgH="463435" progId="Excel.Sheet.12">
                  <p:embed/>
                  <p:pic>
                    <p:nvPicPr>
                      <p:cNvPr id="4" name="オブジェクト 3">
                        <a:extLst>
                          <a:ext uri="{FF2B5EF4-FFF2-40B4-BE49-F238E27FC236}">
                            <a16:creationId xmlns:a16="http://schemas.microsoft.com/office/drawing/2014/main" id="{3386A905-B0F8-61EF-CFF2-1B392D1A0B10}"/>
                          </a:ext>
                        </a:extLst>
                      </p:cNvPr>
                      <p:cNvPicPr/>
                      <p:nvPr/>
                    </p:nvPicPr>
                    <p:blipFill>
                      <a:blip r:embed="rId5"/>
                      <a:stretch>
                        <a:fillRect/>
                      </a:stretch>
                    </p:blipFill>
                    <p:spPr>
                      <a:xfrm>
                        <a:off x="7071360" y="2921373"/>
                        <a:ext cx="1459715" cy="1015253"/>
                      </a:xfrm>
                      <a:prstGeom prst="rect">
                        <a:avLst/>
                      </a:prstGeom>
                    </p:spPr>
                  </p:pic>
                </p:oleObj>
              </mc:Fallback>
            </mc:AlternateContent>
          </a:graphicData>
        </a:graphic>
      </p:graphicFrame>
      <p:sp>
        <p:nvSpPr>
          <p:cNvPr id="8" name="テキスト ボックス 7">
            <a:extLst>
              <a:ext uri="{FF2B5EF4-FFF2-40B4-BE49-F238E27FC236}">
                <a16:creationId xmlns:a16="http://schemas.microsoft.com/office/drawing/2014/main" id="{86104160-3BA6-5EED-6DAE-0FF22425A7C8}"/>
              </a:ext>
            </a:extLst>
          </p:cNvPr>
          <p:cNvSpPr txBox="1"/>
          <p:nvPr/>
        </p:nvSpPr>
        <p:spPr>
          <a:xfrm>
            <a:off x="354000" y="2246290"/>
            <a:ext cx="6096000" cy="461665"/>
          </a:xfrm>
          <a:prstGeom prst="rect">
            <a:avLst/>
          </a:prstGeom>
          <a:noFill/>
        </p:spPr>
        <p:txBody>
          <a:bodyPr wrap="square">
            <a:spAutoFit/>
          </a:bodyPr>
          <a:lstStyle/>
          <a:p>
            <a:r>
              <a:rPr lang="ja-JP" altLang="en-US" sz="2400" b="0" i="0" u="none" strike="noStrike" baseline="0" dirty="0">
                <a:latin typeface="CIDFont+F2"/>
              </a:rPr>
              <a:t>誘導電動機起動時の測定値を以下に示す</a:t>
            </a:r>
            <a:endParaRPr lang="ja-JP" altLang="en-US" sz="2400" dirty="0"/>
          </a:p>
        </p:txBody>
      </p:sp>
    </p:spTree>
    <p:extLst>
      <p:ext uri="{BB962C8B-B14F-4D97-AF65-F5344CB8AC3E}">
        <p14:creationId xmlns:p14="http://schemas.microsoft.com/office/powerpoint/2010/main" val="992822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E2E25C2-0427-CABB-B2B1-410ABA4F4168}"/>
              </a:ext>
            </a:extLst>
          </p:cNvPr>
          <p:cNvSpPr txBox="1"/>
          <p:nvPr/>
        </p:nvSpPr>
        <p:spPr>
          <a:xfrm>
            <a:off x="167640" y="1219200"/>
            <a:ext cx="11155680" cy="5016758"/>
          </a:xfrm>
          <a:prstGeom prst="rect">
            <a:avLst/>
          </a:prstGeom>
          <a:noFill/>
        </p:spPr>
        <p:txBody>
          <a:bodyPr wrap="square">
            <a:spAutoFit/>
          </a:bodyPr>
          <a:lstStyle/>
          <a:p>
            <a:pPr algn="l"/>
            <a:r>
              <a:rPr lang="ja-JP" altLang="en-US" sz="3200" b="0" i="0" u="none" strike="noStrike" baseline="0" dirty="0">
                <a:latin typeface="CIDFont+F2"/>
              </a:rPr>
              <a:t>モータの特性を求めるためには、巻線抵抗測定、無負荷試験および拘束試験が必要である。無負荷試験から、励磁アドミタンスが求められる。モータが無負荷で運転しているとき、一次側に流れる電流（無負荷電流）は、</a:t>
            </a:r>
          </a:p>
          <a:p>
            <a:pPr algn="l"/>
            <a:r>
              <a:rPr lang="en-US" altLang="ja-JP" sz="3200" b="0" i="0" u="none" strike="noStrike" baseline="0" dirty="0">
                <a:latin typeface="CIDFont+F2"/>
              </a:rPr>
              <a:t>a) </a:t>
            </a:r>
            <a:r>
              <a:rPr lang="ja-JP" altLang="en-US" sz="3200" b="0" i="0" u="none" strike="noStrike" baseline="0" dirty="0">
                <a:latin typeface="CIDFont+F2"/>
              </a:rPr>
              <a:t>電動機内に回転磁界を作るために必要な磁化電流</a:t>
            </a:r>
          </a:p>
          <a:p>
            <a:pPr algn="l"/>
            <a:r>
              <a:rPr lang="en-US" altLang="ja-JP" sz="3200" b="0" i="0" u="none" strike="noStrike" baseline="0" dirty="0">
                <a:latin typeface="CIDFont+F2"/>
              </a:rPr>
              <a:t>b) </a:t>
            </a:r>
            <a:r>
              <a:rPr lang="ja-JP" altLang="en-US" sz="3200" b="0" i="0" u="none" strike="noStrike" baseline="0" dirty="0">
                <a:latin typeface="CIDFont+F2"/>
              </a:rPr>
              <a:t>鉄損および摩擦損を供給する有効電流</a:t>
            </a:r>
          </a:p>
          <a:p>
            <a:pPr algn="l"/>
            <a:r>
              <a:rPr lang="ja-JP" altLang="en-US" sz="3200" b="0" i="0" u="none" strike="noStrike" baseline="0" dirty="0">
                <a:latin typeface="CIDFont+F2"/>
              </a:rPr>
              <a:t>の二つの合成電流である。無負荷試験は変圧器の無負荷の場合に相当するが、誘導電動機には空隙があるために磁化電流が大きく、また、摩擦損があるために有効電流も多く流れ、変圧器に比較して無負荷電流は大きい。</a:t>
            </a:r>
            <a:endParaRPr lang="ja-JP" altLang="en-US" sz="3200" dirty="0"/>
          </a:p>
        </p:txBody>
      </p:sp>
      <p:sp>
        <p:nvSpPr>
          <p:cNvPr id="5" name="テキスト ボックス 4">
            <a:extLst>
              <a:ext uri="{FF2B5EF4-FFF2-40B4-BE49-F238E27FC236}">
                <a16:creationId xmlns:a16="http://schemas.microsoft.com/office/drawing/2014/main" id="{01E57958-1566-5EF2-5821-011DBCD34D3C}"/>
              </a:ext>
            </a:extLst>
          </p:cNvPr>
          <p:cNvSpPr txBox="1"/>
          <p:nvPr/>
        </p:nvSpPr>
        <p:spPr>
          <a:xfrm>
            <a:off x="350520" y="411480"/>
            <a:ext cx="3703320" cy="646331"/>
          </a:xfrm>
          <a:prstGeom prst="rect">
            <a:avLst/>
          </a:prstGeom>
          <a:noFill/>
        </p:spPr>
        <p:txBody>
          <a:bodyPr wrap="square" rtlCol="0">
            <a:spAutoFit/>
          </a:bodyPr>
          <a:lstStyle/>
          <a:p>
            <a:r>
              <a:rPr kumimoji="1" lang="en-US" altLang="ja-JP" sz="3600" dirty="0"/>
              <a:t>2.2</a:t>
            </a:r>
            <a:r>
              <a:rPr kumimoji="1" lang="ja-JP" altLang="en-US" sz="3600" dirty="0"/>
              <a:t>　無負荷試験</a:t>
            </a:r>
          </a:p>
        </p:txBody>
      </p:sp>
    </p:spTree>
    <p:extLst>
      <p:ext uri="{BB962C8B-B14F-4D97-AF65-F5344CB8AC3E}">
        <p14:creationId xmlns:p14="http://schemas.microsoft.com/office/powerpoint/2010/main" val="1520789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97C1677-C726-B9FF-A17A-538CA4F0D304}"/>
              </a:ext>
            </a:extLst>
          </p:cNvPr>
          <p:cNvSpPr txBox="1"/>
          <p:nvPr/>
        </p:nvSpPr>
        <p:spPr>
          <a:xfrm>
            <a:off x="411480" y="518160"/>
            <a:ext cx="6248400" cy="584775"/>
          </a:xfrm>
          <a:prstGeom prst="rect">
            <a:avLst/>
          </a:prstGeom>
          <a:noFill/>
        </p:spPr>
        <p:txBody>
          <a:bodyPr wrap="square" rtlCol="0">
            <a:spAutoFit/>
          </a:bodyPr>
          <a:lstStyle/>
          <a:p>
            <a:r>
              <a:rPr kumimoji="1" lang="ja-JP" altLang="en-US" sz="3200" dirty="0"/>
              <a:t>実験</a:t>
            </a:r>
            <a:r>
              <a:rPr lang="ja-JP" altLang="en-US" sz="3200" dirty="0"/>
              <a:t>方法（</a:t>
            </a:r>
            <a:r>
              <a:rPr lang="en-US" altLang="ja-JP" sz="3200" dirty="0"/>
              <a:t>2.2</a:t>
            </a:r>
            <a:r>
              <a:rPr kumimoji="1" lang="ja-JP" altLang="en-US" sz="3200" dirty="0"/>
              <a:t>）</a:t>
            </a:r>
          </a:p>
        </p:txBody>
      </p:sp>
      <p:sp>
        <p:nvSpPr>
          <p:cNvPr id="4" name="テキスト ボックス 3">
            <a:extLst>
              <a:ext uri="{FF2B5EF4-FFF2-40B4-BE49-F238E27FC236}">
                <a16:creationId xmlns:a16="http://schemas.microsoft.com/office/drawing/2014/main" id="{AC66D5CE-8DC3-CEBF-E106-F037531994BB}"/>
              </a:ext>
            </a:extLst>
          </p:cNvPr>
          <p:cNvSpPr txBox="1"/>
          <p:nvPr/>
        </p:nvSpPr>
        <p:spPr>
          <a:xfrm>
            <a:off x="381000" y="1102935"/>
            <a:ext cx="11811000" cy="1384995"/>
          </a:xfrm>
          <a:prstGeom prst="rect">
            <a:avLst/>
          </a:prstGeom>
          <a:noFill/>
        </p:spPr>
        <p:txBody>
          <a:bodyPr wrap="square">
            <a:spAutoFit/>
          </a:bodyPr>
          <a:lstStyle/>
          <a:p>
            <a:pPr algn="l"/>
            <a:r>
              <a:rPr lang="ja-JP" altLang="en-US" sz="2800" b="0" i="0" u="none" strike="noStrike" baseline="0" dirty="0">
                <a:latin typeface="CIDFont+F2"/>
              </a:rPr>
              <a:t>誘導電動機の銘板をノートに写し取り、各計器のレンジ、抵抗器の容量を適切に選択した後、図のように結線する。電力計は低力率計のものを使用する。</a:t>
            </a:r>
            <a:endParaRPr lang="ja-JP" altLang="en-US" sz="2800" dirty="0"/>
          </a:p>
        </p:txBody>
      </p:sp>
      <p:sp>
        <p:nvSpPr>
          <p:cNvPr id="6" name="テキスト ボックス 5">
            <a:extLst>
              <a:ext uri="{FF2B5EF4-FFF2-40B4-BE49-F238E27FC236}">
                <a16:creationId xmlns:a16="http://schemas.microsoft.com/office/drawing/2014/main" id="{22681E3A-448F-8398-F090-17AF88E15285}"/>
              </a:ext>
            </a:extLst>
          </p:cNvPr>
          <p:cNvSpPr txBox="1"/>
          <p:nvPr/>
        </p:nvSpPr>
        <p:spPr>
          <a:xfrm>
            <a:off x="3048000" y="3244334"/>
            <a:ext cx="6096000" cy="369332"/>
          </a:xfrm>
          <a:prstGeom prst="rect">
            <a:avLst/>
          </a:prstGeom>
          <a:noFill/>
        </p:spPr>
        <p:txBody>
          <a:bodyPr wrap="square">
            <a:spAutoFit/>
          </a:bodyPr>
          <a:lstStyle/>
          <a:p>
            <a:r>
              <a:rPr lang="ja-JP" altLang="en-US" dirty="0">
                <a:latin typeface="CIDFont+F2"/>
              </a:rPr>
              <a:t>回路</a:t>
            </a:r>
            <a:endParaRPr lang="ja-JP" altLang="en-US" dirty="0"/>
          </a:p>
        </p:txBody>
      </p:sp>
    </p:spTree>
    <p:extLst>
      <p:ext uri="{BB962C8B-B14F-4D97-AF65-F5344CB8AC3E}">
        <p14:creationId xmlns:p14="http://schemas.microsoft.com/office/powerpoint/2010/main" val="4185590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8F0CC0A-45C5-8D86-55AD-D4D6273AE71B}"/>
              </a:ext>
            </a:extLst>
          </p:cNvPr>
          <p:cNvSpPr txBox="1"/>
          <p:nvPr/>
        </p:nvSpPr>
        <p:spPr>
          <a:xfrm>
            <a:off x="217714" y="319314"/>
            <a:ext cx="10450286" cy="1754326"/>
          </a:xfrm>
          <a:prstGeom prst="rect">
            <a:avLst/>
          </a:prstGeom>
          <a:noFill/>
        </p:spPr>
        <p:txBody>
          <a:bodyPr wrap="square">
            <a:spAutoFit/>
          </a:bodyPr>
          <a:lstStyle/>
          <a:p>
            <a:pPr algn="l"/>
            <a:r>
              <a:rPr lang="ja-JP" altLang="en-US" sz="1800" b="0" i="0" u="none" strike="noStrike" baseline="0" dirty="0">
                <a:latin typeface="CIDFont+F2"/>
              </a:rPr>
              <a:t>摺動変圧器</a:t>
            </a:r>
            <a:r>
              <a:rPr lang="en-US" altLang="ja-JP" sz="1800" b="0" i="0" u="none" strike="noStrike" baseline="0" dirty="0">
                <a:latin typeface="CIDFont+F2"/>
              </a:rPr>
              <a:t>ST </a:t>
            </a:r>
            <a:r>
              <a:rPr lang="ja-JP" altLang="en-US" sz="1800" b="0" i="0" u="none" strike="noStrike" baseline="0" dirty="0">
                <a:latin typeface="CIDFont+F2"/>
              </a:rPr>
              <a:t>のハンドルが</a:t>
            </a:r>
            <a:r>
              <a:rPr lang="en-US" altLang="ja-JP" sz="1800" b="0" i="0" u="none" strike="noStrike" baseline="0" dirty="0">
                <a:latin typeface="CIDFont+F2"/>
              </a:rPr>
              <a:t>0 </a:t>
            </a:r>
            <a:r>
              <a:rPr lang="ja-JP" altLang="en-US" sz="1800" b="0" i="0" u="none" strike="noStrike" baseline="0" dirty="0">
                <a:latin typeface="CIDFont+F2"/>
              </a:rPr>
              <a:t>の位置にあり、電圧計の指示が</a:t>
            </a:r>
            <a:r>
              <a:rPr lang="en-US" altLang="ja-JP" sz="1800" b="0" i="0" u="none" strike="noStrike" baseline="0" dirty="0">
                <a:latin typeface="CIDFont+F2"/>
              </a:rPr>
              <a:t>0 </a:t>
            </a:r>
            <a:r>
              <a:rPr lang="ja-JP" altLang="en-US" sz="1800" b="0" i="0" u="none" strike="noStrike" baseline="0" dirty="0">
                <a:latin typeface="CIDFont+F2"/>
              </a:rPr>
              <a:t>であることを確認し、スイッチ</a:t>
            </a:r>
            <a:r>
              <a:rPr lang="en-US" altLang="ja-JP" sz="1800" b="0" i="0" u="none" strike="noStrike" baseline="0" dirty="0">
                <a:latin typeface="CIDFont+F2"/>
              </a:rPr>
              <a:t>S</a:t>
            </a:r>
            <a:r>
              <a:rPr lang="en-US" altLang="ja-JP" sz="800" b="0" i="0" u="none" strike="noStrike" baseline="0" dirty="0">
                <a:latin typeface="CIDFont+F2"/>
              </a:rPr>
              <a:t>2 </a:t>
            </a:r>
            <a:r>
              <a:rPr lang="ja-JP" altLang="en-US" sz="1800" b="0" i="0" u="none" strike="noStrike" baseline="0" dirty="0">
                <a:latin typeface="CIDFont+F2"/>
              </a:rPr>
              <a:t>を閉じる。</a:t>
            </a:r>
            <a:r>
              <a:rPr lang="en-US" altLang="ja-JP" sz="1800" b="0" i="0" u="none" strike="noStrike" baseline="0" dirty="0">
                <a:latin typeface="CIDFont+F2"/>
              </a:rPr>
              <a:t>ST </a:t>
            </a:r>
            <a:r>
              <a:rPr lang="ja-JP" altLang="en-US" sz="1800" b="0" i="0" u="none" strike="noStrike" baseline="0" dirty="0">
                <a:latin typeface="CIDFont+F2"/>
              </a:rPr>
              <a:t>のハンドルを回して、徐々に電圧を上げ、誘導電動機が起動したら電圧</a:t>
            </a:r>
            <a:r>
              <a:rPr lang="ja-JP" altLang="en-US" sz="1800" b="0" i="0" u="none" strike="noStrike" baseline="0" dirty="0">
                <a:latin typeface="CIDFont+F4"/>
              </a:rPr>
              <a:t>𝑉</a:t>
            </a:r>
            <a:r>
              <a:rPr lang="ja-JP" altLang="en-US" sz="800" b="0" i="0" u="none" strike="noStrike" baseline="0" dirty="0">
                <a:latin typeface="CIDFont+F4"/>
              </a:rPr>
              <a:t>􀬴</a:t>
            </a:r>
            <a:r>
              <a:rPr lang="ja-JP" altLang="en-US" sz="1800" b="0" i="0" u="none" strike="noStrike" baseline="0" dirty="0">
                <a:latin typeface="CIDFont+F2"/>
              </a:rPr>
              <a:t>、電流</a:t>
            </a:r>
            <a:r>
              <a:rPr lang="ja-JP" altLang="en-US" sz="1800" b="0" i="0" u="none" strike="noStrike" baseline="0" dirty="0">
                <a:latin typeface="CIDFont+F4"/>
              </a:rPr>
              <a:t>𝐼</a:t>
            </a:r>
            <a:r>
              <a:rPr lang="ja-JP" altLang="en-US" sz="800" b="0" i="0" u="none" strike="noStrike" baseline="0" dirty="0">
                <a:latin typeface="CIDFont+F4"/>
              </a:rPr>
              <a:t>􀬴</a:t>
            </a:r>
            <a:r>
              <a:rPr lang="ja-JP" altLang="en-US" sz="1800" b="0" i="0" u="none" strike="noStrike" baseline="0" dirty="0">
                <a:latin typeface="CIDFont+F2"/>
              </a:rPr>
              <a:t>、</a:t>
            </a:r>
            <a:r>
              <a:rPr lang="ja-JP" altLang="en-US" sz="1800" b="0" i="0" u="none" strike="noStrike" baseline="0" dirty="0">
                <a:latin typeface="CIDFont+F4"/>
              </a:rPr>
              <a:t>𝑃</a:t>
            </a:r>
            <a:r>
              <a:rPr lang="ja-JP" altLang="en-US" sz="800" b="0" i="0" u="none" strike="noStrike" baseline="0" dirty="0">
                <a:latin typeface="CIDFont+F4"/>
              </a:rPr>
              <a:t>􀬴</a:t>
            </a:r>
            <a:r>
              <a:rPr lang="ja-JP" altLang="en-US" sz="1800" b="0" i="0" u="none" strike="noStrike" baseline="0" dirty="0">
                <a:latin typeface="CIDFont+F2"/>
              </a:rPr>
              <a:t>、および回転数</a:t>
            </a:r>
            <a:r>
              <a:rPr lang="ja-JP" altLang="en-US" sz="1800" b="0" i="0" u="none" strike="noStrike" baseline="0" dirty="0">
                <a:latin typeface="CIDFont+F4"/>
              </a:rPr>
              <a:t>𝑁</a:t>
            </a:r>
            <a:r>
              <a:rPr lang="ja-JP" altLang="en-US" sz="1800" b="0" i="0" u="none" strike="noStrike" baseline="0" dirty="0">
                <a:latin typeface="CIDFont+F2"/>
              </a:rPr>
              <a:t>を測定する。</a:t>
            </a:r>
          </a:p>
          <a:p>
            <a:pPr algn="l"/>
            <a:r>
              <a:rPr lang="ja-JP" altLang="en-US" sz="1800" b="0" i="0" u="none" strike="noStrike" baseline="0" dirty="0">
                <a:latin typeface="CIDFont+F2"/>
              </a:rPr>
              <a:t>端子電圧</a:t>
            </a:r>
            <a:r>
              <a:rPr lang="ja-JP" altLang="en-US" sz="1800" b="0" i="0" u="none" strike="noStrike" baseline="0" dirty="0">
                <a:latin typeface="CIDFont+F4"/>
              </a:rPr>
              <a:t>𝑉</a:t>
            </a:r>
            <a:r>
              <a:rPr lang="ja-JP" altLang="en-US" sz="800" b="0" i="0" u="none" strike="noStrike" baseline="0" dirty="0">
                <a:latin typeface="CIDFont+F4"/>
              </a:rPr>
              <a:t>􀬵</a:t>
            </a:r>
            <a:r>
              <a:rPr lang="ja-JP" altLang="en-US" sz="1800" b="0" i="0" u="none" strike="noStrike" baseline="0" dirty="0">
                <a:latin typeface="CIDFont+F2"/>
              </a:rPr>
              <a:t>を定格電圧から、ほぼ同期速度を保つ最低値まで変化させ、</a:t>
            </a:r>
            <a:r>
              <a:rPr lang="ja-JP" altLang="en-US" sz="1800" b="0" i="0" u="none" strike="noStrike" baseline="0" dirty="0">
                <a:latin typeface="CIDFont+F4"/>
              </a:rPr>
              <a:t>𝑉</a:t>
            </a:r>
            <a:r>
              <a:rPr lang="ja-JP" altLang="en-US" sz="800" b="0" i="0" u="none" strike="noStrike" baseline="0" dirty="0">
                <a:latin typeface="CIDFont+F4"/>
              </a:rPr>
              <a:t>􀬵</a:t>
            </a:r>
            <a:r>
              <a:rPr lang="en-US" altLang="ja-JP" sz="1800" b="0" i="0" u="none" strike="noStrike" baseline="0" dirty="0">
                <a:latin typeface="CIDFont+F2"/>
              </a:rPr>
              <a:t>,</a:t>
            </a:r>
            <a:r>
              <a:rPr lang="ja-JP" altLang="en-US" sz="1800" b="0" i="0" u="none" strike="noStrike" baseline="0" dirty="0">
                <a:latin typeface="CIDFont+F4"/>
              </a:rPr>
              <a:t>𝐼</a:t>
            </a:r>
            <a:r>
              <a:rPr lang="ja-JP" altLang="en-US" sz="800" b="0" i="0" u="none" strike="noStrike" baseline="0" dirty="0">
                <a:latin typeface="CIDFont+F4"/>
              </a:rPr>
              <a:t>􀬴</a:t>
            </a:r>
            <a:r>
              <a:rPr lang="en-US" altLang="ja-JP" sz="1800" b="0" i="0" u="none" strike="noStrike" baseline="0" dirty="0">
                <a:latin typeface="CIDFont+F2"/>
              </a:rPr>
              <a:t>,</a:t>
            </a:r>
            <a:r>
              <a:rPr lang="ja-JP" altLang="en-US" sz="1800" b="0" i="0" u="none" strike="noStrike" baseline="0" dirty="0">
                <a:latin typeface="CIDFont+F4"/>
              </a:rPr>
              <a:t>𝑃</a:t>
            </a:r>
            <a:r>
              <a:rPr lang="ja-JP" altLang="en-US" sz="800" b="0" i="0" u="none" strike="noStrike" baseline="0" dirty="0">
                <a:latin typeface="CIDFont+F4"/>
              </a:rPr>
              <a:t>􀬴</a:t>
            </a:r>
            <a:r>
              <a:rPr lang="ja-JP" altLang="en-US" sz="1800" b="0" i="0" u="none" strike="noStrike" baseline="0" dirty="0">
                <a:latin typeface="CIDFont+F2"/>
              </a:rPr>
              <a:t>および</a:t>
            </a:r>
            <a:r>
              <a:rPr lang="en-US" altLang="ja-JP" sz="1800" b="0" i="0" u="none" strike="noStrike" baseline="0" dirty="0">
                <a:latin typeface="CIDFont+F2"/>
              </a:rPr>
              <a:t>N </a:t>
            </a:r>
            <a:r>
              <a:rPr lang="ja-JP" altLang="en-US" sz="1800" b="0" i="0" u="none" strike="noStrike" baseline="0" dirty="0">
                <a:latin typeface="CIDFont+F2"/>
              </a:rPr>
              <a:t>後を測定し、下図のようにグラフを描く。この曲線を</a:t>
            </a:r>
            <a:r>
              <a:rPr lang="ja-JP" altLang="en-US" sz="1800" b="0" i="0" u="none" strike="noStrike" baseline="0" dirty="0">
                <a:latin typeface="CIDFont+F4"/>
              </a:rPr>
              <a:t>𝑉</a:t>
            </a:r>
            <a:r>
              <a:rPr lang="ja-JP" altLang="en-US" sz="800" b="0" i="0" u="none" strike="noStrike" baseline="0" dirty="0">
                <a:latin typeface="CIDFont+F4"/>
              </a:rPr>
              <a:t>􀬵 </a:t>
            </a:r>
            <a:r>
              <a:rPr lang="en-US" altLang="ja-JP" sz="1800" b="0" i="0" u="none" strike="noStrike" baseline="0" dirty="0">
                <a:latin typeface="CIDFont+F4"/>
              </a:rPr>
              <a:t>=0</a:t>
            </a:r>
            <a:r>
              <a:rPr lang="ja-JP" altLang="en-US" sz="1800" b="0" i="0" u="none" strike="noStrike" baseline="0" dirty="0">
                <a:latin typeface="CIDFont+F2"/>
              </a:rPr>
              <a:t>まで外挿して、機械損</a:t>
            </a:r>
            <a:r>
              <a:rPr lang="ja-JP" altLang="en-US" sz="1800" b="0" i="0" u="none" strike="noStrike" baseline="0" dirty="0">
                <a:latin typeface="CIDFont+F4"/>
              </a:rPr>
              <a:t>𝑃</a:t>
            </a:r>
            <a:r>
              <a:rPr lang="ja-JP" altLang="en-US" sz="800" b="0" i="0" u="none" strike="noStrike" baseline="0" dirty="0">
                <a:latin typeface="CIDFont+F4"/>
              </a:rPr>
              <a:t>􀯠</a:t>
            </a:r>
            <a:r>
              <a:rPr lang="ja-JP" altLang="en-US" sz="1800" b="0" i="0" u="none" strike="noStrike" baseline="0" dirty="0">
                <a:latin typeface="CIDFont+F2"/>
              </a:rPr>
              <a:t>を求める。</a:t>
            </a:r>
            <a:r>
              <a:rPr lang="ja-JP" altLang="en-US" sz="1800" b="0" i="0" u="none" strike="noStrike" baseline="0" dirty="0">
                <a:latin typeface="CIDFont+F4"/>
              </a:rPr>
              <a:t>𝑃</a:t>
            </a:r>
            <a:r>
              <a:rPr lang="ja-JP" altLang="en-US" sz="800" b="0" i="0" u="none" strike="noStrike" baseline="0" dirty="0">
                <a:latin typeface="CIDFont+F4"/>
              </a:rPr>
              <a:t>􀬴</a:t>
            </a:r>
            <a:r>
              <a:rPr lang="ja-JP" altLang="en-US" sz="1800" b="0" i="0" u="none" strike="noStrike" baseline="0" dirty="0">
                <a:latin typeface="CIDFont+F4"/>
              </a:rPr>
              <a:t>−𝑃</a:t>
            </a:r>
            <a:r>
              <a:rPr lang="ja-JP" altLang="en-US" sz="800" b="0" i="0" u="none" strike="noStrike" baseline="0" dirty="0">
                <a:latin typeface="CIDFont+F4"/>
              </a:rPr>
              <a:t>􀯠</a:t>
            </a:r>
            <a:r>
              <a:rPr lang="ja-JP" altLang="en-US" sz="1800" b="0" i="0" u="none" strike="noStrike" baseline="0" dirty="0">
                <a:latin typeface="CIDFont+F2"/>
              </a:rPr>
              <a:t>は鉄損と一次巻線の銅損の和となる。</a:t>
            </a:r>
            <a:endParaRPr lang="ja-JP" altLang="en-US" dirty="0"/>
          </a:p>
        </p:txBody>
      </p:sp>
      <p:sp>
        <p:nvSpPr>
          <p:cNvPr id="5" name="テキスト ボックス 4">
            <a:extLst>
              <a:ext uri="{FF2B5EF4-FFF2-40B4-BE49-F238E27FC236}">
                <a16:creationId xmlns:a16="http://schemas.microsoft.com/office/drawing/2014/main" id="{64898D24-4076-1583-4507-E1AB9F53A6B0}"/>
              </a:ext>
            </a:extLst>
          </p:cNvPr>
          <p:cNvSpPr txBox="1"/>
          <p:nvPr/>
        </p:nvSpPr>
        <p:spPr>
          <a:xfrm>
            <a:off x="2554514" y="3244334"/>
            <a:ext cx="6096000" cy="369332"/>
          </a:xfrm>
          <a:prstGeom prst="rect">
            <a:avLst/>
          </a:prstGeom>
          <a:noFill/>
        </p:spPr>
        <p:txBody>
          <a:bodyPr wrap="square">
            <a:spAutoFit/>
          </a:bodyPr>
          <a:lstStyle/>
          <a:p>
            <a:pPr algn="l"/>
            <a:r>
              <a:rPr lang="ja-JP" altLang="en-US" dirty="0">
                <a:latin typeface="CIDFont+F2"/>
              </a:rPr>
              <a:t>回路</a:t>
            </a:r>
            <a:endParaRPr lang="ja-JP" altLang="en-US" sz="1800" b="0" i="0" u="none" strike="noStrike" baseline="0" dirty="0">
              <a:latin typeface="CIDFont+F2"/>
            </a:endParaRPr>
          </a:p>
        </p:txBody>
      </p:sp>
    </p:spTree>
    <p:extLst>
      <p:ext uri="{BB962C8B-B14F-4D97-AF65-F5344CB8AC3E}">
        <p14:creationId xmlns:p14="http://schemas.microsoft.com/office/powerpoint/2010/main" val="4123297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9CD731-44A0-9D46-2FA5-B6CEF29FBC34}"/>
              </a:ext>
            </a:extLst>
          </p:cNvPr>
          <p:cNvSpPr>
            <a:spLocks noGrp="1"/>
          </p:cNvSpPr>
          <p:nvPr>
            <p:ph type="title"/>
          </p:nvPr>
        </p:nvSpPr>
        <p:spPr/>
        <p:txBody>
          <a:bodyPr/>
          <a:lstStyle/>
          <a:p>
            <a:r>
              <a:rPr kumimoji="1" lang="ja-JP" altLang="en-US" dirty="0"/>
              <a:t>実験</a:t>
            </a:r>
            <a:r>
              <a:rPr kumimoji="1" lang="en-US" altLang="ja-JP" dirty="0"/>
              <a:t>1.1</a:t>
            </a:r>
            <a:r>
              <a:rPr kumimoji="1" lang="ja-JP" altLang="en-US" dirty="0"/>
              <a:t>　抵抗測定試験</a:t>
            </a:r>
          </a:p>
        </p:txBody>
      </p:sp>
      <p:sp>
        <p:nvSpPr>
          <p:cNvPr id="3" name="コンテンツ プレースホルダー 2">
            <a:extLst>
              <a:ext uri="{FF2B5EF4-FFF2-40B4-BE49-F238E27FC236}">
                <a16:creationId xmlns:a16="http://schemas.microsoft.com/office/drawing/2014/main" id="{4AFC406E-B1FC-5671-EBFF-9F4C61F402BE}"/>
              </a:ext>
            </a:extLst>
          </p:cNvPr>
          <p:cNvSpPr>
            <a:spLocks noGrp="1"/>
          </p:cNvSpPr>
          <p:nvPr>
            <p:ph idx="1"/>
          </p:nvPr>
        </p:nvSpPr>
        <p:spPr/>
        <p:txBody>
          <a:bodyPr/>
          <a:lstStyle/>
          <a:p>
            <a:pPr marL="0" indent="0">
              <a:buNone/>
            </a:pPr>
            <a:r>
              <a:rPr kumimoji="1" lang="en-US" altLang="ja-JP" dirty="0"/>
              <a:t>1</a:t>
            </a:r>
            <a:r>
              <a:rPr kumimoji="1" lang="ja-JP" altLang="en-US" dirty="0"/>
              <a:t>次巻線抵抗と</a:t>
            </a:r>
            <a:r>
              <a:rPr kumimoji="1" lang="en-US" altLang="ja-JP" dirty="0"/>
              <a:t>2</a:t>
            </a:r>
            <a:r>
              <a:rPr kumimoji="1" lang="ja-JP" altLang="en-US" dirty="0"/>
              <a:t>次巻線抵抗をテスターを使用して測定する。</a:t>
            </a:r>
          </a:p>
        </p:txBody>
      </p:sp>
      <p:pic>
        <p:nvPicPr>
          <p:cNvPr id="5" name="図 4">
            <a:extLst>
              <a:ext uri="{FF2B5EF4-FFF2-40B4-BE49-F238E27FC236}">
                <a16:creationId xmlns:a16="http://schemas.microsoft.com/office/drawing/2014/main" id="{EA62D822-A233-2B68-1852-76F604DBACAD}"/>
              </a:ext>
            </a:extLst>
          </p:cNvPr>
          <p:cNvPicPr>
            <a:picLocks noChangeAspect="1"/>
          </p:cNvPicPr>
          <p:nvPr/>
        </p:nvPicPr>
        <p:blipFill>
          <a:blip r:embed="rId2"/>
          <a:stretch>
            <a:fillRect/>
          </a:stretch>
        </p:blipFill>
        <p:spPr>
          <a:xfrm>
            <a:off x="2761023" y="2501595"/>
            <a:ext cx="6281376" cy="3826634"/>
          </a:xfrm>
          <a:prstGeom prst="rect">
            <a:avLst/>
          </a:prstGeom>
        </p:spPr>
      </p:pic>
    </p:spTree>
    <p:extLst>
      <p:ext uri="{BB962C8B-B14F-4D97-AF65-F5344CB8AC3E}">
        <p14:creationId xmlns:p14="http://schemas.microsoft.com/office/powerpoint/2010/main" val="3908590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A0CD609-54FE-4326-8CD6-7CA3F5F8EEC9}"/>
              </a:ext>
            </a:extLst>
          </p:cNvPr>
          <p:cNvSpPr txBox="1"/>
          <p:nvPr/>
        </p:nvSpPr>
        <p:spPr>
          <a:xfrm>
            <a:off x="445440" y="543580"/>
            <a:ext cx="4754880" cy="523220"/>
          </a:xfrm>
          <a:prstGeom prst="rect">
            <a:avLst/>
          </a:prstGeom>
          <a:noFill/>
        </p:spPr>
        <p:txBody>
          <a:bodyPr wrap="square" rtlCol="0">
            <a:spAutoFit/>
          </a:bodyPr>
          <a:lstStyle/>
          <a:p>
            <a:r>
              <a:rPr kumimoji="1" lang="ja-JP" altLang="en-US" sz="2800" dirty="0"/>
              <a:t>実験結果</a:t>
            </a:r>
            <a:r>
              <a:rPr kumimoji="1" lang="en-US" altLang="ja-JP" sz="2800" dirty="0"/>
              <a:t>(2.</a:t>
            </a:r>
            <a:r>
              <a:rPr kumimoji="1" lang="ja-JP" altLang="en-US" sz="2800" dirty="0"/>
              <a:t>２</a:t>
            </a:r>
            <a:r>
              <a:rPr kumimoji="1" lang="en-US" altLang="ja-JP" sz="2800" dirty="0"/>
              <a:t>)</a:t>
            </a:r>
            <a:endParaRPr kumimoji="1" lang="ja-JP" altLang="en-US" sz="2800" dirty="0"/>
          </a:p>
        </p:txBody>
      </p:sp>
      <p:graphicFrame>
        <p:nvGraphicFramePr>
          <p:cNvPr id="3" name="オブジェクト 2">
            <a:extLst>
              <a:ext uri="{FF2B5EF4-FFF2-40B4-BE49-F238E27FC236}">
                <a16:creationId xmlns:a16="http://schemas.microsoft.com/office/drawing/2014/main" id="{CE8E1CB6-5DEE-9CB5-BBF2-644FC36B139E}"/>
              </a:ext>
            </a:extLst>
          </p:cNvPr>
          <p:cNvGraphicFramePr>
            <a:graphicFrameLocks noChangeAspect="1"/>
          </p:cNvGraphicFramePr>
          <p:nvPr>
            <p:extLst>
              <p:ext uri="{D42A27DB-BD31-4B8C-83A1-F6EECF244321}">
                <p14:modId xmlns:p14="http://schemas.microsoft.com/office/powerpoint/2010/main" val="2959268160"/>
              </p:ext>
            </p:extLst>
          </p:nvPr>
        </p:nvGraphicFramePr>
        <p:xfrm>
          <a:off x="643560" y="1633538"/>
          <a:ext cx="8024812" cy="4172902"/>
        </p:xfrm>
        <a:graphic>
          <a:graphicData uri="http://schemas.openxmlformats.org/presentationml/2006/ole">
            <mc:AlternateContent xmlns:mc="http://schemas.openxmlformats.org/markup-compatibility/2006">
              <mc:Choice xmlns:v="urn:schemas-microsoft-com:vml" Requires="v">
                <p:oleObj name="Worksheet" r:id="rId2" imgW="3968620" imgH="2063635" progId="Excel.Sheet.12">
                  <p:embed/>
                </p:oleObj>
              </mc:Choice>
              <mc:Fallback>
                <p:oleObj name="Worksheet" r:id="rId2" imgW="3968620" imgH="2063635" progId="Excel.Sheet.12">
                  <p:embed/>
                  <p:pic>
                    <p:nvPicPr>
                      <p:cNvPr id="3" name="オブジェクト 2">
                        <a:extLst>
                          <a:ext uri="{FF2B5EF4-FFF2-40B4-BE49-F238E27FC236}">
                            <a16:creationId xmlns:a16="http://schemas.microsoft.com/office/drawing/2014/main" id="{CE8E1CB6-5DEE-9CB5-BBF2-644FC36B139E}"/>
                          </a:ext>
                        </a:extLst>
                      </p:cNvPr>
                      <p:cNvPicPr/>
                      <p:nvPr/>
                    </p:nvPicPr>
                    <p:blipFill>
                      <a:blip r:embed="rId3"/>
                      <a:stretch>
                        <a:fillRect/>
                      </a:stretch>
                    </p:blipFill>
                    <p:spPr>
                      <a:xfrm>
                        <a:off x="643560" y="1633538"/>
                        <a:ext cx="8024812" cy="4172902"/>
                      </a:xfrm>
                      <a:prstGeom prst="rect">
                        <a:avLst/>
                      </a:prstGeom>
                    </p:spPr>
                  </p:pic>
                </p:oleObj>
              </mc:Fallback>
            </mc:AlternateContent>
          </a:graphicData>
        </a:graphic>
      </p:graphicFrame>
    </p:spTree>
    <p:extLst>
      <p:ext uri="{BB962C8B-B14F-4D97-AF65-F5344CB8AC3E}">
        <p14:creationId xmlns:p14="http://schemas.microsoft.com/office/powerpoint/2010/main" val="2282129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6E2E8562-8CD2-82EE-DA99-6B1D9F2F8247}"/>
              </a:ext>
            </a:extLst>
          </p:cNvPr>
          <p:cNvGraphicFramePr>
            <a:graphicFrameLocks/>
          </p:cNvGraphicFramePr>
          <p:nvPr>
            <p:extLst>
              <p:ext uri="{D42A27DB-BD31-4B8C-83A1-F6EECF244321}">
                <p14:modId xmlns:p14="http://schemas.microsoft.com/office/powerpoint/2010/main" val="3985321969"/>
              </p:ext>
            </p:extLst>
          </p:nvPr>
        </p:nvGraphicFramePr>
        <p:xfrm>
          <a:off x="335280" y="1424940"/>
          <a:ext cx="7391400" cy="5023366"/>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05EF03C-25EF-7B3A-7C2E-F29FF3E1FB4A}"/>
                  </a:ext>
                </a:extLst>
              </p:cNvPr>
              <p:cNvSpPr txBox="1"/>
              <p:nvPr/>
            </p:nvSpPr>
            <p:spPr>
              <a:xfrm>
                <a:off x="594359" y="409694"/>
                <a:ext cx="6573883" cy="523220"/>
              </a:xfrm>
              <a:prstGeom prst="rect">
                <a:avLst/>
              </a:prstGeom>
              <a:noFill/>
            </p:spPr>
            <p:txBody>
              <a:bodyPr wrap="square">
                <a:spAutoFit/>
              </a:bodyPr>
              <a:lstStyle/>
              <a:p>
                <a:r>
                  <a:rPr lang="ja-JP" altLang="en-US" sz="2800" dirty="0">
                    <a:solidFill>
                      <a:srgbClr val="000000"/>
                    </a:solidFill>
                    <a:latin typeface="游ゴシック" panose="020B0400000000000000" pitchFamily="50" charset="-128"/>
                    <a:ea typeface="游ゴシック" panose="020B0400000000000000" pitchFamily="50" charset="-128"/>
                  </a:rPr>
                  <a:t>鉄損、機械損の分離</a:t>
                </a:r>
                <a:r>
                  <a:rPr lang="en-US" altLang="ja-JP" sz="2800" dirty="0">
                    <a:solidFill>
                      <a:srgbClr val="000000"/>
                    </a:solidFill>
                    <a:latin typeface="游ゴシック" panose="020B0400000000000000" pitchFamily="50" charset="-128"/>
                    <a:ea typeface="游ゴシック" panose="020B0400000000000000" pitchFamily="50" charset="-128"/>
                  </a:rPr>
                  <a:t>(</a:t>
                </a:r>
                <a14:m>
                  <m:oMath xmlns:m="http://schemas.openxmlformats.org/officeDocument/2006/math">
                    <m:sSub>
                      <m:sSubPr>
                        <m:ctrlPr>
                          <a:rPr lang="en-US" altLang="ja-JP" sz="2800" i="1" smtClean="0">
                            <a:solidFill>
                              <a:srgbClr val="000000"/>
                            </a:solidFill>
                            <a:latin typeface="Cambria Math" panose="02040503050406030204" pitchFamily="18" charset="0"/>
                            <a:ea typeface="游ゴシック" panose="020B0400000000000000" pitchFamily="50" charset="-128"/>
                          </a:rPr>
                        </m:ctrlPr>
                      </m:sSubPr>
                      <m:e>
                        <m:r>
                          <a:rPr lang="en-US" altLang="ja-JP" sz="2800" b="0" i="1" smtClean="0">
                            <a:solidFill>
                              <a:srgbClr val="000000"/>
                            </a:solidFill>
                            <a:latin typeface="Cambria Math" panose="02040503050406030204" pitchFamily="18" charset="0"/>
                            <a:ea typeface="游ゴシック" panose="020B0400000000000000" pitchFamily="50" charset="-128"/>
                          </a:rPr>
                          <m:t>𝑃</m:t>
                        </m:r>
                      </m:e>
                      <m:sub>
                        <m:r>
                          <a:rPr lang="en-US" altLang="ja-JP" sz="2800" b="0" i="1" smtClean="0">
                            <a:solidFill>
                              <a:srgbClr val="000000"/>
                            </a:solidFill>
                            <a:latin typeface="Cambria Math" panose="02040503050406030204" pitchFamily="18" charset="0"/>
                            <a:ea typeface="游ゴシック" panose="020B0400000000000000" pitchFamily="50" charset="-128"/>
                          </a:rPr>
                          <m:t>0</m:t>
                        </m:r>
                      </m:sub>
                    </m:sSub>
                    <m:r>
                      <a:rPr lang="en-US" altLang="ja-JP" sz="2800" b="0" i="1" smtClean="0">
                        <a:solidFill>
                          <a:srgbClr val="000000"/>
                        </a:solidFill>
                        <a:latin typeface="Cambria Math" panose="02040503050406030204" pitchFamily="18" charset="0"/>
                        <a:ea typeface="游ゴシック" panose="020B0400000000000000" pitchFamily="50" charset="-128"/>
                      </a:rPr>
                      <m:t>−</m:t>
                    </m:r>
                    <m:sSub>
                      <m:sSubPr>
                        <m:ctrlPr>
                          <a:rPr lang="en-US" altLang="ja-JP" sz="2800" b="0" i="1" smtClean="0">
                            <a:solidFill>
                              <a:srgbClr val="000000"/>
                            </a:solidFill>
                            <a:latin typeface="Cambria Math" panose="02040503050406030204" pitchFamily="18" charset="0"/>
                            <a:ea typeface="游ゴシック" panose="020B0400000000000000" pitchFamily="50" charset="-128"/>
                          </a:rPr>
                        </m:ctrlPr>
                      </m:sSubPr>
                      <m:e>
                        <m:r>
                          <a:rPr lang="en-US" altLang="ja-JP" sz="2800" b="0" i="1" smtClean="0">
                            <a:solidFill>
                              <a:srgbClr val="000000"/>
                            </a:solidFill>
                            <a:latin typeface="Cambria Math" panose="02040503050406030204" pitchFamily="18" charset="0"/>
                            <a:ea typeface="游ゴシック" panose="020B0400000000000000" pitchFamily="50" charset="-128"/>
                          </a:rPr>
                          <m:t>𝑉</m:t>
                        </m:r>
                      </m:e>
                      <m:sub>
                        <m:r>
                          <a:rPr lang="en-US" altLang="ja-JP" sz="2800" b="0" i="1" smtClean="0">
                            <a:solidFill>
                              <a:srgbClr val="000000"/>
                            </a:solidFill>
                            <a:latin typeface="Cambria Math" panose="02040503050406030204" pitchFamily="18" charset="0"/>
                            <a:ea typeface="游ゴシック" panose="020B0400000000000000" pitchFamily="50" charset="-128"/>
                          </a:rPr>
                          <m:t>1</m:t>
                        </m:r>
                      </m:sub>
                    </m:sSub>
                  </m:oMath>
                </a14:m>
                <a:r>
                  <a:rPr lang="ja-JP" altLang="en-US" sz="2800" dirty="0">
                    <a:solidFill>
                      <a:srgbClr val="000000"/>
                    </a:solidFill>
                    <a:latin typeface="游ゴシック" panose="020B0400000000000000" pitchFamily="50" charset="-128"/>
                    <a:ea typeface="游ゴシック" panose="020B0400000000000000" pitchFamily="50" charset="-128"/>
                  </a:rPr>
                  <a:t>のグラフ</a:t>
                </a:r>
                <a:r>
                  <a:rPr lang="en-US" altLang="ja-JP" sz="2800" dirty="0">
                    <a:solidFill>
                      <a:srgbClr val="000000"/>
                    </a:solidFill>
                    <a:latin typeface="游ゴシック" panose="020B0400000000000000" pitchFamily="50" charset="-128"/>
                    <a:ea typeface="游ゴシック" panose="020B0400000000000000" pitchFamily="50" charset="-128"/>
                  </a:rPr>
                  <a:t>)</a:t>
                </a:r>
                <a:endParaRPr lang="ja-JP" altLang="en-US" sz="2800" dirty="0"/>
              </a:p>
            </p:txBody>
          </p:sp>
        </mc:Choice>
        <mc:Fallback xmlns="">
          <p:sp>
            <p:nvSpPr>
              <p:cNvPr id="4" name="テキスト ボックス 3">
                <a:extLst>
                  <a:ext uri="{FF2B5EF4-FFF2-40B4-BE49-F238E27FC236}">
                    <a16:creationId xmlns:a16="http://schemas.microsoft.com/office/drawing/2014/main" id="{C05EF03C-25EF-7B3A-7C2E-F29FF3E1FB4A}"/>
                  </a:ext>
                </a:extLst>
              </p:cNvPr>
              <p:cNvSpPr txBox="1">
                <a:spLocks noRot="1" noChangeAspect="1" noMove="1" noResize="1" noEditPoints="1" noAdjustHandles="1" noChangeArrowheads="1" noChangeShapeType="1" noTextEdit="1"/>
              </p:cNvSpPr>
              <p:nvPr/>
            </p:nvSpPr>
            <p:spPr>
              <a:xfrm>
                <a:off x="594359" y="409694"/>
                <a:ext cx="6573883" cy="523220"/>
              </a:xfrm>
              <a:prstGeom prst="rect">
                <a:avLst/>
              </a:prstGeom>
              <a:blipFill>
                <a:blip r:embed="rId3"/>
                <a:stretch>
                  <a:fillRect l="-1854" t="-10465"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67ED785-3C22-6A89-DFC2-DCF6E8B9E86D}"/>
                  </a:ext>
                </a:extLst>
              </p:cNvPr>
              <p:cNvSpPr txBox="1"/>
              <p:nvPr/>
            </p:nvSpPr>
            <p:spPr>
              <a:xfrm>
                <a:off x="7726680" y="1261654"/>
                <a:ext cx="4347754" cy="3970318"/>
              </a:xfrm>
              <a:prstGeom prst="rect">
                <a:avLst/>
              </a:prstGeom>
              <a:noFill/>
            </p:spPr>
            <p:txBody>
              <a:bodyPr wrap="square">
                <a:spAutoFit/>
              </a:bodyPr>
              <a:lstStyle/>
              <a:p>
                <a:r>
                  <a:rPr lang="ja-JP" altLang="en-US" sz="2800" b="0" i="0" u="none" strike="noStrike" baseline="0" dirty="0">
                    <a:latin typeface="CIDFont+F2"/>
                  </a:rPr>
                  <a:t>右のグラフは回転数が近い値をとる点</a:t>
                </a:r>
                <a:r>
                  <a:rPr lang="en-US" altLang="ja-JP" sz="2800" b="0" i="0" u="none" strike="noStrike" baseline="0" dirty="0">
                    <a:latin typeface="CIDFont+F2"/>
                  </a:rPr>
                  <a:t>(</a:t>
                </a:r>
                <a14:m>
                  <m:oMath xmlns:m="http://schemas.openxmlformats.org/officeDocument/2006/math">
                    <m:sSub>
                      <m:sSubPr>
                        <m:ctrlPr>
                          <a:rPr lang="en-US" altLang="ja-JP" sz="2800" b="0" i="1" smtClean="0">
                            <a:solidFill>
                              <a:srgbClr val="000000"/>
                            </a:solidFill>
                            <a:latin typeface="Cambria Math" panose="02040503050406030204" pitchFamily="18" charset="0"/>
                            <a:ea typeface="游ゴシック" panose="020B0400000000000000" pitchFamily="50" charset="-128"/>
                          </a:rPr>
                        </m:ctrlPr>
                      </m:sSubPr>
                      <m:e>
                        <m:r>
                          <a:rPr lang="en-US" altLang="ja-JP" sz="2800" b="0" i="1" smtClean="0">
                            <a:solidFill>
                              <a:srgbClr val="000000"/>
                            </a:solidFill>
                            <a:latin typeface="Cambria Math" panose="02040503050406030204" pitchFamily="18" charset="0"/>
                            <a:ea typeface="游ゴシック" panose="020B0400000000000000" pitchFamily="50" charset="-128"/>
                          </a:rPr>
                          <m:t>𝑉</m:t>
                        </m:r>
                      </m:e>
                      <m:sub>
                        <m:r>
                          <a:rPr lang="en-US" altLang="ja-JP" sz="2800" b="0" i="1" smtClean="0">
                            <a:solidFill>
                              <a:srgbClr val="000000"/>
                            </a:solidFill>
                            <a:latin typeface="Cambria Math" panose="02040503050406030204" pitchFamily="18" charset="0"/>
                            <a:ea typeface="游ゴシック" panose="020B0400000000000000" pitchFamily="50" charset="-128"/>
                          </a:rPr>
                          <m:t>1</m:t>
                        </m:r>
                      </m:sub>
                    </m:sSub>
                  </m:oMath>
                </a14:m>
                <a:r>
                  <a:rPr lang="ja-JP" altLang="en-US" sz="2800" b="0" i="0" u="none" strike="noStrike" baseline="0" dirty="0">
                    <a:latin typeface="CIDFont+F2"/>
                  </a:rPr>
                  <a:t>＝</a:t>
                </a:r>
                <a:r>
                  <a:rPr lang="en-US" altLang="ja-JP" sz="2800" b="0" i="0" u="none" strike="noStrike" baseline="0" dirty="0">
                    <a:latin typeface="CIDFont+F2"/>
                  </a:rPr>
                  <a:t>40</a:t>
                </a:r>
                <a:r>
                  <a:rPr lang="ja-JP" altLang="en-US" sz="2800" b="0" i="0" u="none" strike="noStrike" baseline="0" dirty="0">
                    <a:latin typeface="CIDFont+F2"/>
                  </a:rPr>
                  <a:t>～</a:t>
                </a:r>
                <a:r>
                  <a:rPr lang="en-US" altLang="ja-JP" sz="2800" b="0" i="0" u="none" strike="noStrike" baseline="0" dirty="0">
                    <a:latin typeface="CIDFont+F2"/>
                  </a:rPr>
                  <a:t>220(V))</a:t>
                </a:r>
                <a:r>
                  <a:rPr lang="ja-JP" altLang="en-US" sz="2800" dirty="0">
                    <a:latin typeface="CIDFont+F2"/>
                  </a:rPr>
                  <a:t>の範囲内でグ</a:t>
                </a:r>
                <a:r>
                  <a:rPr lang="ja-JP" altLang="en-US" sz="2800" b="0" i="0" u="none" strike="noStrike" baseline="0" dirty="0">
                    <a:latin typeface="CIDFont+F2"/>
                  </a:rPr>
                  <a:t>ラフを作成した。このグラフの近似曲線を求め、切片</a:t>
                </a:r>
                <a:r>
                  <a:rPr lang="ja-JP" altLang="en-US" sz="2800" dirty="0">
                    <a:latin typeface="CIDFont+F2"/>
                  </a:rPr>
                  <a:t>は</a:t>
                </a:r>
                <a:r>
                  <a:rPr lang="en-US" altLang="ja-JP" sz="2800" dirty="0"/>
                  <a:t>116.82</a:t>
                </a:r>
                <a:r>
                  <a:rPr lang="ja-JP" altLang="en-US" sz="2800" dirty="0"/>
                  <a:t>とわかった</a:t>
                </a:r>
                <a:r>
                  <a:rPr lang="ja-JP" altLang="en-US" sz="2800" b="0" i="0" u="none" strike="noStrike" baseline="0" dirty="0">
                    <a:latin typeface="CIDFont+F2"/>
                  </a:rPr>
                  <a:t>。この切片は、回転が増えると増える鉄損ではなく機械損だと考えられる。</a:t>
                </a:r>
                <a:endParaRPr lang="ja-JP" altLang="en-US" sz="2800" dirty="0"/>
              </a:p>
            </p:txBody>
          </p:sp>
        </mc:Choice>
        <mc:Fallback xmlns="">
          <p:sp>
            <p:nvSpPr>
              <p:cNvPr id="6" name="テキスト ボックス 5">
                <a:extLst>
                  <a:ext uri="{FF2B5EF4-FFF2-40B4-BE49-F238E27FC236}">
                    <a16:creationId xmlns:a16="http://schemas.microsoft.com/office/drawing/2014/main" id="{B67ED785-3C22-6A89-DFC2-DCF6E8B9E86D}"/>
                  </a:ext>
                </a:extLst>
              </p:cNvPr>
              <p:cNvSpPr txBox="1">
                <a:spLocks noRot="1" noChangeAspect="1" noMove="1" noResize="1" noEditPoints="1" noAdjustHandles="1" noChangeArrowheads="1" noChangeShapeType="1" noTextEdit="1"/>
              </p:cNvSpPr>
              <p:nvPr/>
            </p:nvSpPr>
            <p:spPr>
              <a:xfrm>
                <a:off x="7726680" y="1261654"/>
                <a:ext cx="4347754" cy="3970318"/>
              </a:xfrm>
              <a:prstGeom prst="rect">
                <a:avLst/>
              </a:prstGeom>
              <a:blipFill>
                <a:blip r:embed="rId4"/>
                <a:stretch>
                  <a:fillRect l="-2945" t="-1536" b="-35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5205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9594291-3ED8-FA31-6804-A132716CD768}"/>
              </a:ext>
            </a:extLst>
          </p:cNvPr>
          <p:cNvSpPr txBox="1"/>
          <p:nvPr/>
        </p:nvSpPr>
        <p:spPr>
          <a:xfrm>
            <a:off x="436790" y="403164"/>
            <a:ext cx="6098720" cy="523220"/>
          </a:xfrm>
          <a:prstGeom prst="rect">
            <a:avLst/>
          </a:prstGeom>
          <a:noFill/>
        </p:spPr>
        <p:txBody>
          <a:bodyPr wrap="square">
            <a:spAutoFit/>
          </a:bodyPr>
          <a:lstStyle/>
          <a:p>
            <a:r>
              <a:rPr kumimoji="1" lang="en-US" altLang="ja-JP" sz="2800"/>
              <a:t>2.</a:t>
            </a:r>
            <a:r>
              <a:rPr lang="en-US" altLang="ja-JP" sz="2800"/>
              <a:t>3</a:t>
            </a:r>
            <a:r>
              <a:rPr lang="ja-JP" altLang="en-US" sz="2800"/>
              <a:t>　拘束試験</a:t>
            </a:r>
            <a:endParaRPr kumimoji="1" lang="ja-JP" altLang="en-US" sz="2800" dirty="0"/>
          </a:p>
        </p:txBody>
      </p:sp>
      <p:sp>
        <p:nvSpPr>
          <p:cNvPr id="5" name="テキスト ボックス 4">
            <a:extLst>
              <a:ext uri="{FF2B5EF4-FFF2-40B4-BE49-F238E27FC236}">
                <a16:creationId xmlns:a16="http://schemas.microsoft.com/office/drawing/2014/main" id="{DABDD5BC-0A58-95CC-EC56-62D3EF339C55}"/>
              </a:ext>
            </a:extLst>
          </p:cNvPr>
          <p:cNvSpPr txBox="1"/>
          <p:nvPr/>
        </p:nvSpPr>
        <p:spPr>
          <a:xfrm>
            <a:off x="436790" y="1306287"/>
            <a:ext cx="11755210" cy="2246769"/>
          </a:xfrm>
          <a:prstGeom prst="rect">
            <a:avLst/>
          </a:prstGeom>
          <a:noFill/>
        </p:spPr>
        <p:txBody>
          <a:bodyPr wrap="square">
            <a:spAutoFit/>
          </a:bodyPr>
          <a:lstStyle/>
          <a:p>
            <a:pPr algn="l"/>
            <a:r>
              <a:rPr lang="ja-JP" altLang="en-US" sz="2800" b="0" i="0" u="none" strike="noStrike" baseline="0" dirty="0">
                <a:latin typeface="CIDFont+F2"/>
              </a:rPr>
              <a:t>拘束試験では、回転子が回転しないように拘束し、一時端子に低電圧を加えて、一時電流がほぼ定格になった場合の電圧、電流および電力を求める。これは変圧器の短絡試験と同じで、等価回路で負荷抵抗を短絡した状態に相当する。この試験から、一次および二次の実効抵抗の和およびリアクタンスの和が求められる。</a:t>
            </a:r>
            <a:endParaRPr lang="ja-JP" altLang="en-US" sz="2800" dirty="0"/>
          </a:p>
        </p:txBody>
      </p:sp>
    </p:spTree>
    <p:extLst>
      <p:ext uri="{BB962C8B-B14F-4D97-AF65-F5344CB8AC3E}">
        <p14:creationId xmlns:p14="http://schemas.microsoft.com/office/powerpoint/2010/main" val="35328180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D912B16-D882-F211-0DCA-CA63B9757CE4}"/>
                  </a:ext>
                </a:extLst>
              </p:cNvPr>
              <p:cNvSpPr txBox="1"/>
              <p:nvPr/>
            </p:nvSpPr>
            <p:spPr>
              <a:xfrm>
                <a:off x="268514" y="284843"/>
                <a:ext cx="10989129" cy="2560573"/>
              </a:xfrm>
              <a:prstGeom prst="rect">
                <a:avLst/>
              </a:prstGeom>
              <a:noFill/>
            </p:spPr>
            <p:txBody>
              <a:bodyPr wrap="square">
                <a:spAutoFit/>
              </a:bodyPr>
              <a:lstStyle/>
              <a:p>
                <a:r>
                  <a:rPr lang="ja-JP" altLang="en-US" sz="2800" b="0" i="0" u="none" strike="noStrike" baseline="0" dirty="0">
                    <a:latin typeface="CIDFont+F2"/>
                  </a:rPr>
                  <a:t>この試験時の入力電圧、すなわち、電力損失には、回転子が拘束されているので機械損はない。また、電圧が低く、磁束が少ないために鉄損も極めて少ないので、一次および二次の銅損の和と見なすことができる。したがって、一相あたりの抵抗</a:t>
                </a:r>
                <a14:m>
                  <m:oMath xmlns:m="http://schemas.openxmlformats.org/officeDocument/2006/math">
                    <m:sSub>
                      <m:sSubPr>
                        <m:ctrlPr>
                          <a:rPr lang="en-US" altLang="ja-JP" sz="2800" b="0" i="1" u="none" strike="noStrike" baseline="0" smtClean="0">
                            <a:latin typeface="Cambria Math" panose="02040503050406030204" pitchFamily="18" charset="0"/>
                          </a:rPr>
                        </m:ctrlPr>
                      </m:sSubPr>
                      <m:e>
                        <m:r>
                          <a:rPr lang="en-US" altLang="ja-JP" sz="2800" b="0" i="1" u="none" strike="noStrike" baseline="0" smtClean="0">
                            <a:latin typeface="Cambria Math" panose="02040503050406030204" pitchFamily="18" charset="0"/>
                          </a:rPr>
                          <m:t>𝑟</m:t>
                        </m:r>
                      </m:e>
                      <m:sub>
                        <m:r>
                          <a:rPr lang="en-US" altLang="ja-JP" sz="2800" b="0" i="1" u="none" strike="noStrike" baseline="0" smtClean="0">
                            <a:latin typeface="Cambria Math" panose="02040503050406030204" pitchFamily="18" charset="0"/>
                          </a:rPr>
                          <m:t>1</m:t>
                        </m:r>
                      </m:sub>
                    </m:sSub>
                    <m:r>
                      <a:rPr lang="en-US" altLang="ja-JP" sz="2800" b="0" i="1" u="none" strike="noStrike" baseline="0" smtClean="0">
                        <a:latin typeface="Cambria Math" panose="02040503050406030204" pitchFamily="18" charset="0"/>
                      </a:rPr>
                      <m:t>+</m:t>
                    </m:r>
                  </m:oMath>
                </a14:m>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a:rPr lang="en-US" altLang="ja-JP" sz="2800" b="0" i="1" smtClean="0">
                            <a:latin typeface="Cambria Math" panose="02040503050406030204" pitchFamily="18" charset="0"/>
                          </a:rPr>
                          <m:t>2</m:t>
                        </m:r>
                      </m:sub>
                    </m:sSub>
                    <m:r>
                      <a:rPr lang="en-US" altLang="ja-JP" sz="2800" i="1">
                        <a:latin typeface="Cambria Math" panose="02040503050406030204" pitchFamily="18" charset="0"/>
                      </a:rPr>
                      <m:t> </m:t>
                    </m:r>
                  </m:oMath>
                </a14:m>
                <a:r>
                  <a:rPr lang="en-US" altLang="ja-JP" sz="2800" b="0" i="0" u="none" strike="noStrike" baseline="0" dirty="0">
                    <a:latin typeface="CIDFont+F4"/>
                  </a:rPr>
                  <a:t>′</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a:rPr lang="en-US" altLang="ja-JP" sz="2800" i="1">
                            <a:latin typeface="Cambria Math" panose="02040503050406030204" pitchFamily="18" charset="0"/>
                          </a:rPr>
                          <m:t>2</m:t>
                        </m:r>
                      </m:sub>
                    </m:sSub>
                    <m:r>
                      <a:rPr lang="en-US" altLang="ja-JP" sz="2800" i="1">
                        <a:latin typeface="Cambria Math" panose="02040503050406030204" pitchFamily="18" charset="0"/>
                      </a:rPr>
                      <m:t> </m:t>
                    </m:r>
                  </m:oMath>
                </a14:m>
                <a:r>
                  <a:rPr lang="en-US" altLang="ja-JP" sz="2800" dirty="0">
                    <a:latin typeface="CIDFont+F4"/>
                  </a:rPr>
                  <a:t>′</a:t>
                </a:r>
                <a:r>
                  <a:rPr lang="ja-JP" altLang="en-US" sz="2800" b="0" i="0" u="none" strike="noStrike" baseline="0" dirty="0">
                    <a:latin typeface="CIDFont+F2"/>
                  </a:rPr>
                  <a:t>は一次側から見た二次抵抗</a:t>
                </a:r>
                <a:r>
                  <a:rPr lang="en-US" altLang="ja-JP" sz="2800" b="0" i="0" u="none" strike="noStrike" baseline="0" dirty="0">
                    <a:latin typeface="CIDFont+F2"/>
                  </a:rPr>
                  <a:t>)</a:t>
                </a:r>
                <a:r>
                  <a:rPr lang="ja-JP" altLang="en-US" sz="2800" b="0" i="0" u="none" strike="noStrike" baseline="0" dirty="0">
                    <a:latin typeface="CIDFont+F2"/>
                  </a:rPr>
                  <a:t>は次式から求められる。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a:rPr lang="en-US" altLang="ja-JP" sz="2800" i="1">
                            <a:latin typeface="Cambria Math" panose="02040503050406030204" pitchFamily="18" charset="0"/>
                          </a:rPr>
                          <m:t>1</m:t>
                        </m:r>
                      </m:sub>
                    </m:sSub>
                    <m:r>
                      <a:rPr lang="en-US" altLang="ja-JP" sz="2800" i="1">
                        <a:latin typeface="Cambria Math" panose="02040503050406030204" pitchFamily="18" charset="0"/>
                      </a:rPr>
                      <m:t>+</m:t>
                    </m:r>
                  </m:oMath>
                </a14:m>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𝑟</m:t>
                        </m:r>
                      </m:e>
                      <m:sub>
                        <m:r>
                          <a:rPr lang="en-US" altLang="ja-JP" sz="2800" i="1">
                            <a:latin typeface="Cambria Math" panose="02040503050406030204" pitchFamily="18" charset="0"/>
                          </a:rPr>
                          <m:t>2</m:t>
                        </m:r>
                      </m:sub>
                    </m:sSub>
                    <m:r>
                      <a:rPr lang="en-US" altLang="ja-JP" sz="2800" i="1">
                        <a:latin typeface="Cambria Math" panose="02040503050406030204" pitchFamily="18" charset="0"/>
                      </a:rPr>
                      <m:t> </m:t>
                    </m:r>
                  </m:oMath>
                </a14:m>
                <a:r>
                  <a:rPr lang="en-US" altLang="ja-JP" sz="2800" dirty="0">
                    <a:latin typeface="CIDFont+F4"/>
                  </a:rPr>
                  <a:t>′</a:t>
                </a:r>
                <a:r>
                  <a:rPr lang="en-US" altLang="ja-JP" sz="2800" dirty="0"/>
                  <a:t> =</a:t>
                </a:r>
                <a14:m>
                  <m:oMath xmlns:m="http://schemas.openxmlformats.org/officeDocument/2006/math">
                    <m:f>
                      <m:fPr>
                        <m:ctrlPr>
                          <a:rPr lang="en-US" altLang="ja-JP" sz="2800" i="1" smtClean="0">
                            <a:latin typeface="Cambria Math" panose="02040503050406030204" pitchFamily="18" charset="0"/>
                          </a:rPr>
                        </m:ctrlPr>
                      </m:fPr>
                      <m:num>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𝑊</m:t>
                            </m:r>
                          </m:e>
                          <m:sub>
                            <m:r>
                              <a:rPr lang="en-US" altLang="ja-JP" sz="2800" b="0" i="1" smtClean="0">
                                <a:latin typeface="Cambria Math" panose="02040503050406030204" pitchFamily="18" charset="0"/>
                              </a:rPr>
                              <m:t>𝑠</m:t>
                            </m:r>
                          </m:sub>
                        </m:sSub>
                      </m:num>
                      <m:den>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𝐼</m:t>
                                </m:r>
                              </m:e>
                              <m:sub>
                                <m:r>
                                  <a:rPr lang="en-US" altLang="ja-JP" sz="2800" b="0" i="1" smtClean="0">
                                    <a:latin typeface="Cambria Math" panose="02040503050406030204" pitchFamily="18" charset="0"/>
                                  </a:rPr>
                                  <m:t>𝑠</m:t>
                                </m:r>
                              </m:sub>
                            </m:sSub>
                          </m:e>
                          <m:sup>
                            <m:r>
                              <a:rPr lang="en-US" altLang="ja-JP" sz="2800" b="0" i="1" smtClean="0">
                                <a:latin typeface="Cambria Math" panose="02040503050406030204" pitchFamily="18" charset="0"/>
                              </a:rPr>
                              <m:t>2</m:t>
                            </m:r>
                          </m:sup>
                        </m:sSup>
                      </m:den>
                    </m:f>
                  </m:oMath>
                </a14:m>
                <a:r>
                  <a:rPr lang="ja-JP" altLang="en-US" sz="2800" dirty="0"/>
                  <a:t>    </a:t>
                </a:r>
                <a:r>
                  <a:rPr lang="en-US" altLang="ja-JP" sz="2800" dirty="0"/>
                  <a:t>(19)</a:t>
                </a:r>
                <a:endParaRPr lang="ja-JP" altLang="en-US" sz="2800" dirty="0"/>
              </a:p>
            </p:txBody>
          </p:sp>
        </mc:Choice>
        <mc:Fallback xmlns="">
          <p:sp>
            <p:nvSpPr>
              <p:cNvPr id="3" name="テキスト ボックス 2">
                <a:extLst>
                  <a:ext uri="{FF2B5EF4-FFF2-40B4-BE49-F238E27FC236}">
                    <a16:creationId xmlns:a16="http://schemas.microsoft.com/office/drawing/2014/main" id="{6D912B16-D882-F211-0DCA-CA63B9757CE4}"/>
                  </a:ext>
                </a:extLst>
              </p:cNvPr>
              <p:cNvSpPr txBox="1">
                <a:spLocks noRot="1" noChangeAspect="1" noMove="1" noResize="1" noEditPoints="1" noAdjustHandles="1" noChangeArrowheads="1" noChangeShapeType="1" noTextEdit="1"/>
              </p:cNvSpPr>
              <p:nvPr/>
            </p:nvSpPr>
            <p:spPr>
              <a:xfrm>
                <a:off x="268514" y="284843"/>
                <a:ext cx="10989129" cy="2560573"/>
              </a:xfrm>
              <a:prstGeom prst="rect">
                <a:avLst/>
              </a:prstGeom>
              <a:blipFill>
                <a:blip r:embed="rId2"/>
                <a:stretch>
                  <a:fillRect l="-1109" t="-2381" r="-6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8014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05EE249-DF25-A9FA-EC1D-10626EF99F95}"/>
              </a:ext>
            </a:extLst>
          </p:cNvPr>
          <p:cNvSpPr txBox="1"/>
          <p:nvPr/>
        </p:nvSpPr>
        <p:spPr>
          <a:xfrm>
            <a:off x="159204" y="674638"/>
            <a:ext cx="6098720" cy="523220"/>
          </a:xfrm>
          <a:prstGeom prst="rect">
            <a:avLst/>
          </a:prstGeom>
          <a:noFill/>
        </p:spPr>
        <p:txBody>
          <a:bodyPr wrap="square">
            <a:spAutoFit/>
          </a:bodyPr>
          <a:lstStyle/>
          <a:p>
            <a:pPr algn="l"/>
            <a:r>
              <a:rPr lang="ja-JP" altLang="en-US" sz="2800">
                <a:latin typeface="CIDFont+F2"/>
              </a:rPr>
              <a:t>実験方法</a:t>
            </a:r>
            <a:r>
              <a:rPr lang="en-US" altLang="ja-JP" sz="2800">
                <a:latin typeface="CIDFont+F2"/>
              </a:rPr>
              <a:t>(2.3)</a:t>
            </a:r>
            <a:endParaRPr lang="ja-JP" altLang="en-US" sz="2800" b="0" i="0" u="none" strike="noStrike" baseline="0" dirty="0">
              <a:latin typeface="CIDFont+F2"/>
            </a:endParaRPr>
          </a:p>
        </p:txBody>
      </p:sp>
      <p:sp>
        <p:nvSpPr>
          <p:cNvPr id="5" name="テキスト ボックス 4">
            <a:extLst>
              <a:ext uri="{FF2B5EF4-FFF2-40B4-BE49-F238E27FC236}">
                <a16:creationId xmlns:a16="http://schemas.microsoft.com/office/drawing/2014/main" id="{E5E6E6E5-A8E6-1C59-B42B-DB954EA0B8C2}"/>
              </a:ext>
            </a:extLst>
          </p:cNvPr>
          <p:cNvSpPr txBox="1"/>
          <p:nvPr/>
        </p:nvSpPr>
        <p:spPr>
          <a:xfrm>
            <a:off x="159203" y="1583869"/>
            <a:ext cx="11760653" cy="1200329"/>
          </a:xfrm>
          <a:prstGeom prst="rect">
            <a:avLst/>
          </a:prstGeom>
          <a:noFill/>
        </p:spPr>
        <p:txBody>
          <a:bodyPr wrap="square">
            <a:spAutoFit/>
          </a:bodyPr>
          <a:lstStyle/>
          <a:p>
            <a:pPr algn="l"/>
            <a:r>
              <a:rPr lang="en-US" altLang="ja-JP" sz="1800" b="0" i="0" u="none" strike="noStrike" baseline="0" dirty="0">
                <a:latin typeface="CIDFont+F2"/>
              </a:rPr>
              <a:t>a) </a:t>
            </a:r>
            <a:r>
              <a:rPr lang="ja-JP" altLang="en-US" sz="1800" b="0" i="0" u="none" strike="noStrike" baseline="0" dirty="0">
                <a:latin typeface="CIDFont+F2"/>
              </a:rPr>
              <a:t>結線は図</a:t>
            </a:r>
            <a:r>
              <a:rPr lang="en-US" altLang="ja-JP" sz="1800" b="0" i="0" u="none" strike="noStrike" baseline="0" dirty="0">
                <a:latin typeface="CIDFont+F2"/>
              </a:rPr>
              <a:t>6 </a:t>
            </a:r>
            <a:r>
              <a:rPr lang="ja-JP" altLang="en-US" sz="1800" b="0" i="0" u="none" strike="noStrike" baseline="0" dirty="0">
                <a:latin typeface="CIDFont+F2"/>
              </a:rPr>
              <a:t>と同じ。無負荷試験の時と同様に、低力率電力計を使用する。</a:t>
            </a:r>
          </a:p>
          <a:p>
            <a:pPr algn="l"/>
            <a:r>
              <a:rPr lang="en-US" altLang="ja-JP" sz="1800" b="0" i="0" u="none" strike="noStrike" baseline="0" dirty="0">
                <a:latin typeface="CIDFont+F2"/>
              </a:rPr>
              <a:t>b) </a:t>
            </a:r>
            <a:r>
              <a:rPr lang="ja-JP" altLang="en-US" sz="1800" b="0" i="0" u="none" strike="noStrike" baseline="0" dirty="0">
                <a:latin typeface="CIDFont+F2"/>
              </a:rPr>
              <a:t>回転子を回らないように拘束し、</a:t>
            </a:r>
            <a:r>
              <a:rPr lang="en-US" altLang="ja-JP" sz="1800" b="0" i="0" u="none" strike="noStrike" baseline="0" dirty="0">
                <a:latin typeface="CIDFont+F2"/>
              </a:rPr>
              <a:t>ST </a:t>
            </a:r>
            <a:r>
              <a:rPr lang="ja-JP" altLang="en-US" sz="1800" b="0" i="0" u="none" strike="noStrike" baseline="0" dirty="0">
                <a:latin typeface="CIDFont+F2"/>
              </a:rPr>
              <a:t>のハンドルが</a:t>
            </a:r>
            <a:r>
              <a:rPr lang="en-US" altLang="ja-JP" sz="1800" b="0" i="0" u="none" strike="noStrike" baseline="0" dirty="0">
                <a:latin typeface="CIDFont+F2"/>
              </a:rPr>
              <a:t>0 </a:t>
            </a:r>
            <a:r>
              <a:rPr lang="ja-JP" altLang="en-US" sz="1800" b="0" i="0" u="none" strike="noStrike" baseline="0" dirty="0">
                <a:latin typeface="CIDFont+F2"/>
              </a:rPr>
              <a:t>の位置にあり、電圧計の指示が</a:t>
            </a:r>
            <a:r>
              <a:rPr lang="en-US" altLang="ja-JP" sz="1800" b="0" i="0" u="none" strike="noStrike" baseline="0" dirty="0">
                <a:latin typeface="CIDFont+F2"/>
              </a:rPr>
              <a:t>0 </a:t>
            </a:r>
            <a:r>
              <a:rPr lang="ja-JP" altLang="en-US" sz="1800" b="0" i="0" u="none" strike="noStrike" baseline="0" dirty="0">
                <a:latin typeface="CIDFont+F2"/>
              </a:rPr>
              <a:t>であることを確認し、ス　　</a:t>
            </a:r>
            <a:endParaRPr lang="en-US" altLang="ja-JP" sz="1800" b="0" i="0" u="none" strike="noStrike" baseline="0" dirty="0">
              <a:latin typeface="CIDFont+F2"/>
            </a:endParaRPr>
          </a:p>
          <a:p>
            <a:pPr algn="l"/>
            <a:r>
              <a:rPr lang="ja-JP" altLang="en-US" dirty="0">
                <a:latin typeface="CIDFont+F2"/>
              </a:rPr>
              <a:t>　</a:t>
            </a:r>
            <a:r>
              <a:rPr lang="ja-JP" altLang="en-US" sz="1800" b="0" i="0" u="none" strike="noStrike" baseline="0" dirty="0">
                <a:latin typeface="CIDFont+F2"/>
              </a:rPr>
              <a:t>イッチ</a:t>
            </a:r>
            <a:r>
              <a:rPr lang="ja-JP" altLang="en-US" sz="1800" b="0" i="0" u="none" strike="noStrike" baseline="0" dirty="0">
                <a:latin typeface="CIDFont+F4"/>
              </a:rPr>
              <a:t>𝑆</a:t>
            </a:r>
            <a:r>
              <a:rPr lang="ja-JP" altLang="en-US" sz="800" b="0" i="0" u="none" strike="noStrike" baseline="0" dirty="0">
                <a:latin typeface="CIDFont+F4"/>
              </a:rPr>
              <a:t>􀬶</a:t>
            </a:r>
            <a:r>
              <a:rPr lang="ja-JP" altLang="en-US" sz="1800" b="0" i="0" u="none" strike="noStrike" baseline="0" dirty="0">
                <a:latin typeface="CIDFont+F2"/>
              </a:rPr>
              <a:t>を閉じる。</a:t>
            </a:r>
            <a:r>
              <a:rPr lang="en-US" altLang="ja-JP" sz="1800" b="0" i="0" u="none" strike="noStrike" baseline="0" dirty="0">
                <a:latin typeface="CIDFont+F2"/>
              </a:rPr>
              <a:t>ST </a:t>
            </a:r>
            <a:r>
              <a:rPr lang="ja-JP" altLang="en-US" sz="1800" b="0" i="0" u="none" strike="noStrike" baseline="0" dirty="0">
                <a:latin typeface="CIDFont+F2"/>
              </a:rPr>
              <a:t>のハンドルを回して、徐々に電圧を上げ、一次電流がほぼ定格値となったときの電圧、　</a:t>
            </a:r>
            <a:endParaRPr lang="en-US" altLang="ja-JP" dirty="0">
              <a:latin typeface="CIDFont+F2"/>
            </a:endParaRPr>
          </a:p>
          <a:p>
            <a:pPr algn="l"/>
            <a:r>
              <a:rPr lang="ja-JP" altLang="en-US" sz="1800" b="0" i="0" u="none" strike="noStrike" baseline="0" dirty="0">
                <a:latin typeface="CIDFont+F2"/>
              </a:rPr>
              <a:t>　電流、電力の値　　　　　　を測定する。</a:t>
            </a:r>
            <a:endParaRPr lang="ja-JP" altLang="en-US" dirty="0"/>
          </a:p>
        </p:txBody>
      </p:sp>
      <p:sp>
        <p:nvSpPr>
          <p:cNvPr id="6" name="テキスト ボックス 5">
            <a:extLst>
              <a:ext uri="{FF2B5EF4-FFF2-40B4-BE49-F238E27FC236}">
                <a16:creationId xmlns:a16="http://schemas.microsoft.com/office/drawing/2014/main" id="{06F7EC96-3B86-C86A-8257-9EA29C0BCE81}"/>
              </a:ext>
            </a:extLst>
          </p:cNvPr>
          <p:cNvSpPr txBox="1"/>
          <p:nvPr/>
        </p:nvSpPr>
        <p:spPr>
          <a:xfrm>
            <a:off x="2087880" y="4541520"/>
            <a:ext cx="5181600" cy="369332"/>
          </a:xfrm>
          <a:prstGeom prst="rect">
            <a:avLst/>
          </a:prstGeom>
          <a:noFill/>
        </p:spPr>
        <p:txBody>
          <a:bodyPr wrap="square" rtlCol="0">
            <a:spAutoFit/>
          </a:bodyPr>
          <a:lstStyle/>
          <a:p>
            <a:r>
              <a:rPr kumimoji="1" lang="ja-JP" altLang="en-US" dirty="0"/>
              <a:t>回路？</a:t>
            </a:r>
          </a:p>
        </p:txBody>
      </p:sp>
    </p:spTree>
    <p:extLst>
      <p:ext uri="{BB962C8B-B14F-4D97-AF65-F5344CB8AC3E}">
        <p14:creationId xmlns:p14="http://schemas.microsoft.com/office/powerpoint/2010/main" val="3020075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16B9B4-82AD-E4CE-3295-B7715165BC75}"/>
              </a:ext>
            </a:extLst>
          </p:cNvPr>
          <p:cNvSpPr txBox="1"/>
          <p:nvPr/>
        </p:nvSpPr>
        <p:spPr>
          <a:xfrm>
            <a:off x="114123" y="81162"/>
            <a:ext cx="6888480" cy="369332"/>
          </a:xfrm>
          <a:prstGeom prst="rect">
            <a:avLst/>
          </a:prstGeom>
          <a:noFill/>
        </p:spPr>
        <p:txBody>
          <a:bodyPr wrap="square" rtlCol="0">
            <a:spAutoFit/>
          </a:bodyPr>
          <a:lstStyle/>
          <a:p>
            <a:r>
              <a:rPr kumimoji="1" lang="ja-JP" altLang="en-US" dirty="0"/>
              <a:t>実験結果</a:t>
            </a:r>
            <a:r>
              <a:rPr kumimoji="1" lang="en-US" altLang="ja-JP" dirty="0"/>
              <a:t>(2.3)</a:t>
            </a:r>
            <a:endParaRPr kumimoji="1" lang="ja-JP" altLang="en-US" dirty="0"/>
          </a:p>
        </p:txBody>
      </p:sp>
      <p:graphicFrame>
        <p:nvGraphicFramePr>
          <p:cNvPr id="3" name="オブジェクト 2">
            <a:extLst>
              <a:ext uri="{FF2B5EF4-FFF2-40B4-BE49-F238E27FC236}">
                <a16:creationId xmlns:a16="http://schemas.microsoft.com/office/drawing/2014/main" id="{0DBF7FF5-36AB-2E9E-FF5C-213607FF8DC2}"/>
              </a:ext>
            </a:extLst>
          </p:cNvPr>
          <p:cNvGraphicFramePr>
            <a:graphicFrameLocks noChangeAspect="1"/>
          </p:cNvGraphicFramePr>
          <p:nvPr>
            <p:extLst>
              <p:ext uri="{D42A27DB-BD31-4B8C-83A1-F6EECF244321}">
                <p14:modId xmlns:p14="http://schemas.microsoft.com/office/powerpoint/2010/main" val="382681966"/>
              </p:ext>
            </p:extLst>
          </p:nvPr>
        </p:nvGraphicFramePr>
        <p:xfrm>
          <a:off x="252413" y="450850"/>
          <a:ext cx="3560762" cy="6015038"/>
        </p:xfrm>
        <a:graphic>
          <a:graphicData uri="http://schemas.openxmlformats.org/presentationml/2006/ole">
            <mc:AlternateContent xmlns:mc="http://schemas.openxmlformats.org/markup-compatibility/2006">
              <mc:Choice xmlns:v="urn:schemas-microsoft-com:vml" Requires="v">
                <p:oleObj name="Worksheet" r:id="rId2" imgW="1987628" imgH="3892435" progId="Excel.Sheet.12">
                  <p:embed/>
                </p:oleObj>
              </mc:Choice>
              <mc:Fallback>
                <p:oleObj name="Worksheet" r:id="rId2" imgW="1987628" imgH="3892435" progId="Excel.Sheet.12">
                  <p:embed/>
                  <p:pic>
                    <p:nvPicPr>
                      <p:cNvPr id="3" name="オブジェクト 2">
                        <a:extLst>
                          <a:ext uri="{FF2B5EF4-FFF2-40B4-BE49-F238E27FC236}">
                            <a16:creationId xmlns:a16="http://schemas.microsoft.com/office/drawing/2014/main" id="{0DBF7FF5-36AB-2E9E-FF5C-213607FF8DC2}"/>
                          </a:ext>
                        </a:extLst>
                      </p:cNvPr>
                      <p:cNvPicPr/>
                      <p:nvPr/>
                    </p:nvPicPr>
                    <p:blipFill>
                      <a:blip r:embed="rId3"/>
                      <a:stretch>
                        <a:fillRect/>
                      </a:stretch>
                    </p:blipFill>
                    <p:spPr>
                      <a:xfrm>
                        <a:off x="252413" y="450850"/>
                        <a:ext cx="3560762" cy="6015038"/>
                      </a:xfrm>
                      <a:prstGeom prst="rect">
                        <a:avLst/>
                      </a:prstGeom>
                    </p:spPr>
                  </p:pic>
                </p:oleObj>
              </mc:Fallback>
            </mc:AlternateContent>
          </a:graphicData>
        </a:graphic>
      </p:graphicFrame>
      <p:graphicFrame>
        <p:nvGraphicFramePr>
          <p:cNvPr id="4" name="オブジェクト 3">
            <a:extLst>
              <a:ext uri="{FF2B5EF4-FFF2-40B4-BE49-F238E27FC236}">
                <a16:creationId xmlns:a16="http://schemas.microsoft.com/office/drawing/2014/main" id="{2E1337C1-2041-4652-322D-DF3FED65AA9B}"/>
              </a:ext>
            </a:extLst>
          </p:cNvPr>
          <p:cNvGraphicFramePr>
            <a:graphicFrameLocks noChangeAspect="1"/>
          </p:cNvGraphicFramePr>
          <p:nvPr>
            <p:extLst>
              <p:ext uri="{D42A27DB-BD31-4B8C-83A1-F6EECF244321}">
                <p14:modId xmlns:p14="http://schemas.microsoft.com/office/powerpoint/2010/main" val="1643195566"/>
              </p:ext>
            </p:extLst>
          </p:nvPr>
        </p:nvGraphicFramePr>
        <p:xfrm>
          <a:off x="3951288" y="80963"/>
          <a:ext cx="1084262" cy="6384925"/>
        </p:xfrm>
        <a:graphic>
          <a:graphicData uri="http://schemas.openxmlformats.org/presentationml/2006/ole">
            <mc:AlternateContent xmlns:mc="http://schemas.openxmlformats.org/markup-compatibility/2006">
              <mc:Choice xmlns:v="urn:schemas-microsoft-com:vml" Requires="v">
                <p:oleObj name="Worksheet" r:id="rId4" imgW="666828" imgH="4121035" progId="Excel.Sheet.12">
                  <p:embed/>
                </p:oleObj>
              </mc:Choice>
              <mc:Fallback>
                <p:oleObj name="Worksheet" r:id="rId4" imgW="666828" imgH="4121035" progId="Excel.Sheet.12">
                  <p:embed/>
                  <p:pic>
                    <p:nvPicPr>
                      <p:cNvPr id="4" name="オブジェクト 3">
                        <a:extLst>
                          <a:ext uri="{FF2B5EF4-FFF2-40B4-BE49-F238E27FC236}">
                            <a16:creationId xmlns:a16="http://schemas.microsoft.com/office/drawing/2014/main" id="{2E1337C1-2041-4652-322D-DF3FED65AA9B}"/>
                          </a:ext>
                        </a:extLst>
                      </p:cNvPr>
                      <p:cNvPicPr/>
                      <p:nvPr/>
                    </p:nvPicPr>
                    <p:blipFill>
                      <a:blip r:embed="rId5"/>
                      <a:stretch>
                        <a:fillRect/>
                      </a:stretch>
                    </p:blipFill>
                    <p:spPr>
                      <a:xfrm>
                        <a:off x="3951288" y="80963"/>
                        <a:ext cx="1084262" cy="6384925"/>
                      </a:xfrm>
                      <a:prstGeom prst="rect">
                        <a:avLst/>
                      </a:prstGeom>
                    </p:spPr>
                  </p:pic>
                </p:oleObj>
              </mc:Fallback>
            </mc:AlternateContent>
          </a:graphicData>
        </a:graphic>
      </p:graphicFrame>
    </p:spTree>
    <p:extLst>
      <p:ext uri="{BB962C8B-B14F-4D97-AF65-F5344CB8AC3E}">
        <p14:creationId xmlns:p14="http://schemas.microsoft.com/office/powerpoint/2010/main" val="1182700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E68D9C60-5680-ACA2-41B6-C5971A9E6E14}"/>
              </a:ext>
            </a:extLst>
          </p:cNvPr>
          <p:cNvGraphicFramePr>
            <a:graphicFrameLocks/>
          </p:cNvGraphicFramePr>
          <p:nvPr>
            <p:extLst>
              <p:ext uri="{D42A27DB-BD31-4B8C-83A1-F6EECF244321}">
                <p14:modId xmlns:p14="http://schemas.microsoft.com/office/powerpoint/2010/main" val="4270305609"/>
              </p:ext>
            </p:extLst>
          </p:nvPr>
        </p:nvGraphicFramePr>
        <p:xfrm>
          <a:off x="474133" y="1151467"/>
          <a:ext cx="7382934" cy="447886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2B172E0-ED2D-9E57-82D4-CB5E46257D20}"/>
                  </a:ext>
                </a:extLst>
              </p:cNvPr>
              <p:cNvSpPr txBox="1"/>
              <p:nvPr/>
            </p:nvSpPr>
            <p:spPr>
              <a:xfrm>
                <a:off x="677333" y="389467"/>
                <a:ext cx="5842000" cy="369332"/>
              </a:xfrm>
              <a:prstGeom prst="rect">
                <a:avLst/>
              </a:prstGeom>
              <a:noFill/>
            </p:spPr>
            <p:txBody>
              <a:bodyPr wrap="square"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𝑠𝑚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𝑠𝑚</m:t>
                        </m:r>
                      </m:sub>
                    </m:sSub>
                    <m:r>
                      <a:rPr lang="ja-JP" altLang="en-US" i="1">
                        <a:latin typeface="Cambria Math" panose="02040503050406030204" pitchFamily="18" charset="0"/>
                      </a:rPr>
                      <m:t>の</m:t>
                    </m:r>
                  </m:oMath>
                </a14:m>
                <a:r>
                  <a:rPr kumimoji="1" lang="ja-JP" altLang="en-US" dirty="0"/>
                  <a:t>グラフを以下に示す。</a:t>
                </a:r>
                <a:endParaRPr kumimoji="1" lang="en-US" altLang="ja-JP" dirty="0"/>
              </a:p>
            </p:txBody>
          </p:sp>
        </mc:Choice>
        <mc:Fallback xmlns="">
          <p:sp>
            <p:nvSpPr>
              <p:cNvPr id="3" name="テキスト ボックス 2">
                <a:extLst>
                  <a:ext uri="{FF2B5EF4-FFF2-40B4-BE49-F238E27FC236}">
                    <a16:creationId xmlns:a16="http://schemas.microsoft.com/office/drawing/2014/main" id="{42B172E0-ED2D-9E57-82D4-CB5E46257D20}"/>
                  </a:ext>
                </a:extLst>
              </p:cNvPr>
              <p:cNvSpPr txBox="1">
                <a:spLocks noRot="1" noChangeAspect="1" noMove="1" noResize="1" noEditPoints="1" noAdjustHandles="1" noChangeArrowheads="1" noChangeShapeType="1" noTextEdit="1"/>
              </p:cNvSpPr>
              <p:nvPr/>
            </p:nvSpPr>
            <p:spPr>
              <a:xfrm>
                <a:off x="677333" y="389467"/>
                <a:ext cx="5842000" cy="369332"/>
              </a:xfrm>
              <a:prstGeom prst="rect">
                <a:avLst/>
              </a:prstGeom>
              <a:blipFill>
                <a:blip r:embed="rId3"/>
                <a:stretch>
                  <a:fillRect t="-8333" b="-2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83204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FEF4D3FE-3572-4BD4-B684-409364087FA6}"/>
              </a:ext>
            </a:extLst>
          </p:cNvPr>
          <p:cNvGraphicFramePr>
            <a:graphicFrameLocks/>
          </p:cNvGraphicFramePr>
          <p:nvPr>
            <p:extLst>
              <p:ext uri="{D42A27DB-BD31-4B8C-83A1-F6EECF244321}">
                <p14:modId xmlns:p14="http://schemas.microsoft.com/office/powerpoint/2010/main" val="2593395195"/>
              </p:ext>
            </p:extLst>
          </p:nvPr>
        </p:nvGraphicFramePr>
        <p:xfrm>
          <a:off x="301680" y="750786"/>
          <a:ext cx="6198358" cy="4145507"/>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A3AAB83-31F3-1156-2DBA-9917B23C8956}"/>
                  </a:ext>
                </a:extLst>
              </p:cNvPr>
              <p:cNvSpPr txBox="1"/>
              <p:nvPr/>
            </p:nvSpPr>
            <p:spPr>
              <a:xfrm>
                <a:off x="539602" y="285761"/>
                <a:ext cx="6097772" cy="369332"/>
              </a:xfrm>
              <a:prstGeom prst="rect">
                <a:avLst/>
              </a:prstGeom>
              <a:noFill/>
            </p:spPr>
            <p:txBody>
              <a:bodyPr wrap="square">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𝑠𝑚</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𝑠𝑚</m:t>
                        </m:r>
                      </m:sub>
                    </m:sSub>
                    <m:r>
                      <a:rPr lang="ja-JP" altLang="en-US" i="1">
                        <a:latin typeface="Cambria Math" panose="02040503050406030204" pitchFamily="18" charset="0"/>
                      </a:rPr>
                      <m:t>の</m:t>
                    </m:r>
                  </m:oMath>
                </a14:m>
                <a:r>
                  <a:rPr kumimoji="1" lang="ja-JP" altLang="en-US" dirty="0"/>
                  <a:t>グラフを以下に示す。</a:t>
                </a:r>
                <a:endParaRPr lang="ja-JP" altLang="en-US" dirty="0"/>
              </a:p>
            </p:txBody>
          </p:sp>
        </mc:Choice>
        <mc:Fallback xmlns="">
          <p:sp>
            <p:nvSpPr>
              <p:cNvPr id="4" name="テキスト ボックス 3">
                <a:extLst>
                  <a:ext uri="{FF2B5EF4-FFF2-40B4-BE49-F238E27FC236}">
                    <a16:creationId xmlns:a16="http://schemas.microsoft.com/office/drawing/2014/main" id="{4A3AAB83-31F3-1156-2DBA-9917B23C8956}"/>
                  </a:ext>
                </a:extLst>
              </p:cNvPr>
              <p:cNvSpPr txBox="1">
                <a:spLocks noRot="1" noChangeAspect="1" noMove="1" noResize="1" noEditPoints="1" noAdjustHandles="1" noChangeArrowheads="1" noChangeShapeType="1" noTextEdit="1"/>
              </p:cNvSpPr>
              <p:nvPr/>
            </p:nvSpPr>
            <p:spPr>
              <a:xfrm>
                <a:off x="539602" y="285761"/>
                <a:ext cx="6097772" cy="369332"/>
              </a:xfrm>
              <a:prstGeom prst="rect">
                <a:avLst/>
              </a:prstGeom>
              <a:blipFill>
                <a:blip r:embed="rId3"/>
                <a:stretch>
                  <a:fillRect t="-833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A77DCCB-5B78-0FAF-8C5A-FDCFCB5A8532}"/>
                  </a:ext>
                </a:extLst>
              </p:cNvPr>
              <p:cNvSpPr txBox="1"/>
              <p:nvPr/>
            </p:nvSpPr>
            <p:spPr>
              <a:xfrm>
                <a:off x="6500038" y="1071086"/>
                <a:ext cx="5492640" cy="3539430"/>
              </a:xfrm>
              <a:prstGeom prst="rect">
                <a:avLst/>
              </a:prstGeom>
              <a:noFill/>
            </p:spPr>
            <p:txBody>
              <a:bodyPr wrap="square">
                <a:spAutoFit/>
              </a:bodyPr>
              <a:lstStyle/>
              <a:p>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𝐼</m:t>
                        </m:r>
                      </m:e>
                      <m:sub>
                        <m:r>
                          <a:rPr kumimoji="1" lang="en-US" altLang="ja-JP" sz="2800" b="0" i="1" smtClean="0">
                            <a:latin typeface="Cambria Math" panose="02040503050406030204" pitchFamily="18" charset="0"/>
                          </a:rPr>
                          <m:t>𝑠𝑚</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𝑉</m:t>
                        </m:r>
                      </m:e>
                      <m:sub>
                        <m:r>
                          <a:rPr kumimoji="1" lang="en-US" altLang="ja-JP" sz="2800" b="0" i="1" smtClean="0">
                            <a:latin typeface="Cambria Math" panose="02040503050406030204" pitchFamily="18" charset="0"/>
                          </a:rPr>
                          <m:t>𝑠𝑚</m:t>
                        </m:r>
                      </m:sub>
                    </m:sSub>
                    <m:r>
                      <a:rPr lang="ja-JP" altLang="en-US" sz="2800" i="1">
                        <a:latin typeface="Cambria Math" panose="02040503050406030204" pitchFamily="18" charset="0"/>
                      </a:rPr>
                      <m:t>の</m:t>
                    </m:r>
                  </m:oMath>
                </a14:m>
                <a:r>
                  <a:rPr kumimoji="1" lang="ja-JP" altLang="en-US" sz="2800" dirty="0"/>
                  <a:t>グラフ</a:t>
                </a:r>
                <a:r>
                  <a:rPr lang="ja-JP" altLang="en-US" sz="2800" dirty="0"/>
                  <a:t>、</a:t>
                </a:r>
                <a:r>
                  <a:rPr lang="en-US" altLang="ja-JP" sz="2800" dirty="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𝐼</m:t>
                        </m:r>
                      </m:e>
                      <m:sub>
                        <m:r>
                          <a:rPr lang="en-US" altLang="ja-JP" sz="2800" i="1">
                            <a:latin typeface="Cambria Math" panose="02040503050406030204" pitchFamily="18" charset="0"/>
                          </a:rPr>
                          <m:t>𝑠𝑚</m:t>
                        </m:r>
                      </m:sub>
                    </m:sSub>
                    <m:r>
                      <a:rPr lang="en-US" altLang="ja-JP" sz="2800" i="1">
                        <a:latin typeface="Cambria Math" panose="02040503050406030204" pitchFamily="18" charset="0"/>
                      </a:rPr>
                      <m:t>−</m:t>
                    </m:r>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oMath>
                </a14:m>
                <a:r>
                  <a:rPr kumimoji="1" lang="ja-JP" altLang="en-US" sz="2800" dirty="0"/>
                  <a:t>のグラフより、途中（７</a:t>
                </a:r>
                <a:r>
                  <a:rPr kumimoji="1" lang="en-US" altLang="ja-JP" sz="2800" dirty="0"/>
                  <a:t>A</a:t>
                </a:r>
                <a:r>
                  <a:rPr kumimoji="1" lang="ja-JP" altLang="en-US" sz="2800" dirty="0"/>
                  <a:t>あたり）あたりまでは比例して電圧、電力が変化していることが分かる。しかし、それ以降では比例関係が崩れている。この誤差は</a:t>
                </a:r>
                <a:r>
                  <a:rPr lang="ja-JP" altLang="en-US" sz="2800" dirty="0"/>
                  <a:t>温度上昇により電気子巻線に発生したものと考えられる。</a:t>
                </a:r>
                <a:endParaRPr kumimoji="1" lang="en-US" altLang="ja-JP" sz="2800" dirty="0"/>
              </a:p>
            </p:txBody>
          </p:sp>
        </mc:Choice>
        <mc:Fallback xmlns="">
          <p:sp>
            <p:nvSpPr>
              <p:cNvPr id="6" name="テキスト ボックス 5">
                <a:extLst>
                  <a:ext uri="{FF2B5EF4-FFF2-40B4-BE49-F238E27FC236}">
                    <a16:creationId xmlns:a16="http://schemas.microsoft.com/office/drawing/2014/main" id="{AA77DCCB-5B78-0FAF-8C5A-FDCFCB5A8532}"/>
                  </a:ext>
                </a:extLst>
              </p:cNvPr>
              <p:cNvSpPr txBox="1">
                <a:spLocks noRot="1" noChangeAspect="1" noMove="1" noResize="1" noEditPoints="1" noAdjustHandles="1" noChangeArrowheads="1" noChangeShapeType="1" noTextEdit="1"/>
              </p:cNvSpPr>
              <p:nvPr/>
            </p:nvSpPr>
            <p:spPr>
              <a:xfrm>
                <a:off x="6500038" y="1071086"/>
                <a:ext cx="5492640" cy="3539430"/>
              </a:xfrm>
              <a:prstGeom prst="rect">
                <a:avLst/>
              </a:prstGeom>
              <a:blipFill>
                <a:blip r:embed="rId4"/>
                <a:stretch>
                  <a:fillRect l="-2220" t="-1724" r="-2775" b="-413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81038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8126620-CB7C-018D-A5B4-0DFE17E183B5}"/>
              </a:ext>
            </a:extLst>
          </p:cNvPr>
          <p:cNvSpPr txBox="1"/>
          <p:nvPr/>
        </p:nvSpPr>
        <p:spPr>
          <a:xfrm>
            <a:off x="196701" y="400568"/>
            <a:ext cx="11042799" cy="584775"/>
          </a:xfrm>
          <a:prstGeom prst="rect">
            <a:avLst/>
          </a:prstGeom>
          <a:noFill/>
        </p:spPr>
        <p:txBody>
          <a:bodyPr wrap="square">
            <a:spAutoFit/>
          </a:bodyPr>
          <a:lstStyle/>
          <a:p>
            <a:r>
              <a:rPr kumimoji="1" lang="ja-JP" altLang="en-US" sz="3200" dirty="0"/>
              <a:t>実験</a:t>
            </a:r>
            <a:r>
              <a:rPr kumimoji="1" lang="en-US" altLang="ja-JP" sz="3200" dirty="0"/>
              <a:t>2.4</a:t>
            </a:r>
            <a:r>
              <a:rPr kumimoji="1" lang="ja-JP" altLang="en-US" sz="3200" dirty="0"/>
              <a:t>　巻線抵抗の測定</a:t>
            </a:r>
            <a:endParaRPr kumimoji="1" lang="en-US" altLang="ja-JP" sz="32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0CE8013-DFFE-86B4-1CE6-BD9E4FEB4D37}"/>
                  </a:ext>
                </a:extLst>
              </p:cNvPr>
              <p:cNvSpPr txBox="1"/>
              <p:nvPr/>
            </p:nvSpPr>
            <p:spPr>
              <a:xfrm>
                <a:off x="406251" y="1211819"/>
                <a:ext cx="11652399" cy="1384995"/>
              </a:xfrm>
              <a:prstGeom prst="rect">
                <a:avLst/>
              </a:prstGeom>
              <a:noFill/>
            </p:spPr>
            <p:txBody>
              <a:bodyPr wrap="square">
                <a:spAutoFit/>
              </a:bodyPr>
              <a:lstStyle/>
              <a:p>
                <a:r>
                  <a:rPr lang="ja-JP" altLang="en-US" sz="2800" b="0" i="0" u="none" strike="noStrike" baseline="0" dirty="0">
                    <a:latin typeface="CIDFont+F2"/>
                  </a:rPr>
                  <a:t>一次巻線が</a:t>
                </a:r>
                <a:r>
                  <a:rPr lang="en-US" altLang="ja-JP" sz="2800" b="0" i="0" u="none" strike="noStrike" baseline="0" dirty="0">
                    <a:latin typeface="CIDFont+F2"/>
                  </a:rPr>
                  <a:t>Y </a:t>
                </a:r>
                <a:r>
                  <a:rPr lang="ja-JP" altLang="en-US" sz="2800" b="0" i="0" u="none" strike="noStrike" baseline="0" dirty="0">
                    <a:latin typeface="CIDFont+F2"/>
                  </a:rPr>
                  <a:t>結線であるときを例にとると、一次端子間の巻線抵抗を直流電圧降下法で測定し、</a:t>
                </a:r>
                <a:r>
                  <a:rPr lang="en-US" altLang="ja-JP" sz="2800" b="0" i="0" u="none" strike="noStrike" baseline="0" dirty="0">
                    <a:latin typeface="CIDFont+F2"/>
                  </a:rPr>
                  <a:t>3 </a:t>
                </a:r>
                <a:r>
                  <a:rPr lang="ja-JP" altLang="en-US" sz="2800" b="0" i="0" u="none" strike="noStrike" baseline="0" dirty="0">
                    <a:latin typeface="CIDFont+F2"/>
                  </a:rPr>
                  <a:t>つの端子間の抵抗の平均値を</a:t>
                </a:r>
                <a14:m>
                  <m:oMath xmlns:m="http://schemas.openxmlformats.org/officeDocument/2006/math">
                    <m:sSub>
                      <m:sSubPr>
                        <m:ctrlPr>
                          <a:rPr lang="en-US" altLang="ja-JP" sz="2800" b="0" i="1" u="none" strike="noStrike" baseline="0" smtClean="0">
                            <a:latin typeface="Cambria Math" panose="02040503050406030204" pitchFamily="18" charset="0"/>
                          </a:rPr>
                        </m:ctrlPr>
                      </m:sSubPr>
                      <m:e>
                        <m:r>
                          <a:rPr lang="en-US" altLang="ja-JP" sz="2800" b="0" i="1" u="none" strike="noStrike" baseline="0" smtClean="0">
                            <a:latin typeface="Cambria Math" panose="02040503050406030204" pitchFamily="18" charset="0"/>
                          </a:rPr>
                          <m:t>𝑅</m:t>
                        </m:r>
                      </m:e>
                      <m:sub>
                        <m:r>
                          <a:rPr lang="en-US" altLang="ja-JP" sz="2800" b="0" i="1" u="none" strike="noStrike" baseline="0" smtClean="0">
                            <a:latin typeface="Cambria Math" panose="02040503050406030204" pitchFamily="18" charset="0"/>
                          </a:rPr>
                          <m:t>1</m:t>
                        </m:r>
                      </m:sub>
                    </m:sSub>
                  </m:oMath>
                </a14:m>
                <a:r>
                  <a:rPr lang="ja-JP" altLang="en-US" sz="2800" b="0" i="0" u="none" strike="noStrike" baseline="0" dirty="0">
                    <a:latin typeface="CIDFont+F2"/>
                  </a:rPr>
                  <a:t>とすると、</a:t>
                </a:r>
                <a:r>
                  <a:rPr lang="en-US" altLang="ja-JP" sz="2800" b="0" i="0" u="none" strike="noStrike" baseline="0" dirty="0">
                    <a:latin typeface="CIDFont+F2"/>
                  </a:rPr>
                  <a:t>1</a:t>
                </a:r>
                <a:r>
                  <a:rPr lang="ja-JP" altLang="en-US" sz="2800" b="0" i="0" u="none" strike="noStrike" baseline="0" dirty="0">
                    <a:latin typeface="CIDFont+F2"/>
                  </a:rPr>
                  <a:t>相の抵抗は</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𝑅</m:t>
                        </m:r>
                      </m:e>
                      <m:sub>
                        <m:r>
                          <a:rPr lang="en-US" altLang="ja-JP" sz="2800" i="1">
                            <a:latin typeface="Cambria Math" panose="02040503050406030204" pitchFamily="18" charset="0"/>
                          </a:rPr>
                          <m:t>1</m:t>
                        </m:r>
                      </m:sub>
                    </m:sSub>
                  </m:oMath>
                </a14:m>
                <a:r>
                  <a:rPr lang="en-US" altLang="ja-JP" sz="2800" dirty="0"/>
                  <a:t>/2</a:t>
                </a:r>
                <a:r>
                  <a:rPr lang="ja-JP" altLang="en-US" sz="2800" dirty="0"/>
                  <a:t>となる。</a:t>
                </a:r>
              </a:p>
            </p:txBody>
          </p:sp>
        </mc:Choice>
        <mc:Fallback xmlns="">
          <p:sp>
            <p:nvSpPr>
              <p:cNvPr id="5" name="テキスト ボックス 4">
                <a:extLst>
                  <a:ext uri="{FF2B5EF4-FFF2-40B4-BE49-F238E27FC236}">
                    <a16:creationId xmlns:a16="http://schemas.microsoft.com/office/drawing/2014/main" id="{10CE8013-DFFE-86B4-1CE6-BD9E4FEB4D37}"/>
                  </a:ext>
                </a:extLst>
              </p:cNvPr>
              <p:cNvSpPr txBox="1">
                <a:spLocks noRot="1" noChangeAspect="1" noMove="1" noResize="1" noEditPoints="1" noAdjustHandles="1" noChangeArrowheads="1" noChangeShapeType="1" noTextEdit="1"/>
              </p:cNvSpPr>
              <p:nvPr/>
            </p:nvSpPr>
            <p:spPr>
              <a:xfrm>
                <a:off x="406251" y="1211819"/>
                <a:ext cx="11652399" cy="1384995"/>
              </a:xfrm>
              <a:prstGeom prst="rect">
                <a:avLst/>
              </a:prstGeom>
              <a:blipFill>
                <a:blip r:embed="rId2"/>
                <a:stretch>
                  <a:fillRect l="-1099" t="-4846" b="-11894"/>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005B99D-C5DA-82EC-496A-02EB0C8A9DE3}"/>
              </a:ext>
            </a:extLst>
          </p:cNvPr>
          <p:cNvSpPr txBox="1"/>
          <p:nvPr/>
        </p:nvSpPr>
        <p:spPr>
          <a:xfrm>
            <a:off x="4305300" y="3429000"/>
            <a:ext cx="2266950" cy="369332"/>
          </a:xfrm>
          <a:prstGeom prst="rect">
            <a:avLst/>
          </a:prstGeom>
          <a:noFill/>
        </p:spPr>
        <p:txBody>
          <a:bodyPr wrap="square" rtlCol="0">
            <a:spAutoFit/>
          </a:bodyPr>
          <a:lstStyle/>
          <a:p>
            <a:r>
              <a:rPr kumimoji="1" lang="ja-JP" altLang="en-US" dirty="0"/>
              <a:t>回路</a:t>
            </a:r>
          </a:p>
        </p:txBody>
      </p:sp>
      <p:pic>
        <p:nvPicPr>
          <p:cNvPr id="8" name="図 7">
            <a:extLst>
              <a:ext uri="{FF2B5EF4-FFF2-40B4-BE49-F238E27FC236}">
                <a16:creationId xmlns:a16="http://schemas.microsoft.com/office/drawing/2014/main" id="{FEEFF4F2-99B7-5163-370F-6FDABFD81338}"/>
              </a:ext>
            </a:extLst>
          </p:cNvPr>
          <p:cNvPicPr>
            <a:picLocks noChangeAspect="1"/>
          </p:cNvPicPr>
          <p:nvPr/>
        </p:nvPicPr>
        <p:blipFill>
          <a:blip r:embed="rId3"/>
          <a:stretch>
            <a:fillRect/>
          </a:stretch>
        </p:blipFill>
        <p:spPr>
          <a:xfrm>
            <a:off x="2252142" y="2823290"/>
            <a:ext cx="6398666" cy="3105132"/>
          </a:xfrm>
          <a:prstGeom prst="rect">
            <a:avLst/>
          </a:prstGeom>
        </p:spPr>
      </p:pic>
    </p:spTree>
    <p:extLst>
      <p:ext uri="{BB962C8B-B14F-4D97-AF65-F5344CB8AC3E}">
        <p14:creationId xmlns:p14="http://schemas.microsoft.com/office/powerpoint/2010/main" val="4040350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9E70AF5-4C53-BF20-ECA6-7B79F857B2BE}"/>
              </a:ext>
            </a:extLst>
          </p:cNvPr>
          <p:cNvSpPr txBox="1"/>
          <p:nvPr/>
        </p:nvSpPr>
        <p:spPr>
          <a:xfrm>
            <a:off x="483087" y="247377"/>
            <a:ext cx="6096000" cy="461665"/>
          </a:xfrm>
          <a:prstGeom prst="rect">
            <a:avLst/>
          </a:prstGeom>
          <a:noFill/>
        </p:spPr>
        <p:txBody>
          <a:bodyPr wrap="square">
            <a:spAutoFit/>
          </a:bodyPr>
          <a:lstStyle/>
          <a:p>
            <a:r>
              <a:rPr lang="ja-JP" altLang="en-US" sz="2400" dirty="0"/>
              <a:t>＜等価回路</a:t>
            </a:r>
            <a:r>
              <a:rPr lang="en-US" altLang="ja-JP" sz="2400" dirty="0"/>
              <a:t>&gt;</a:t>
            </a:r>
            <a:endParaRPr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4CB3B3F-993D-7869-1201-C75AAE92DBDA}"/>
                  </a:ext>
                </a:extLst>
              </p:cNvPr>
              <p:cNvSpPr txBox="1"/>
              <p:nvPr/>
            </p:nvSpPr>
            <p:spPr>
              <a:xfrm>
                <a:off x="323429" y="616709"/>
                <a:ext cx="11534741" cy="3280770"/>
              </a:xfrm>
              <a:prstGeom prst="rect">
                <a:avLst/>
              </a:prstGeom>
              <a:noFill/>
            </p:spPr>
            <p:txBody>
              <a:bodyPr wrap="square">
                <a:spAutoFit/>
              </a:bodyPr>
              <a:lstStyle/>
              <a:p>
                <a:r>
                  <a:rPr lang="ja-JP" altLang="en-US" sz="2400" dirty="0"/>
                  <a:t>誘導電動機は様々な点で変圧器に似ているため、変圧器の特性計算に等価回路を使用したように、</a:t>
                </a:r>
                <a:r>
                  <a:rPr lang="ja-JP" altLang="en-US" sz="2400" b="0" i="0" u="none" strike="noStrike" baseline="0" dirty="0">
                    <a:latin typeface="CIDFont+F2"/>
                  </a:rPr>
                  <a:t> 、誘導電動機にも等価回路を利用できる。変圧器との唯一の相違点は、変圧器の出力は電力であるが、誘導電動機は機械的動力であることにある。つまり、機械的動力に等価な電力消費</a:t>
                </a:r>
                <a14:m>
                  <m:oMath xmlns:m="http://schemas.openxmlformats.org/officeDocument/2006/math">
                    <m:sSup>
                      <m:sSupPr>
                        <m:ctrlPr>
                          <a:rPr lang="en-US" altLang="ja-JP" sz="2400" i="1" smtClean="0">
                            <a:latin typeface="Cambria Math" panose="02040503050406030204" pitchFamily="18" charset="0"/>
                          </a:rPr>
                        </m:ctrlPr>
                      </m:sSupPr>
                      <m:e>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𝐼</m:t>
                            </m:r>
                            <m:r>
                              <a:rPr lang="en-US" altLang="ja-JP" sz="2400" b="0" i="1" smtClean="0">
                                <a:latin typeface="Cambria Math" panose="02040503050406030204" pitchFamily="18" charset="0"/>
                              </a:rPr>
                              <m:t>′</m:t>
                            </m:r>
                          </m:e>
                          <m:sub>
                            <m:r>
                              <a:rPr lang="en-US" altLang="ja-JP" sz="2400" b="0" i="1" smtClean="0">
                                <a:latin typeface="Cambria Math" panose="02040503050406030204" pitchFamily="18" charset="0"/>
                              </a:rPr>
                              <m:t>1</m:t>
                            </m:r>
                          </m:sub>
                        </m:sSub>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𝑅</m:t>
                    </m:r>
                    <m:r>
                      <a:rPr lang="en-US" altLang="ja-JP" sz="2400" b="0" i="1" smtClean="0">
                        <a:latin typeface="Cambria Math" panose="02040503050406030204" pitchFamily="18" charset="0"/>
                      </a:rPr>
                      <m:t>′</m:t>
                    </m:r>
                  </m:oMath>
                </a14:m>
                <a:r>
                  <a:rPr lang="en-US" altLang="ja-JP" sz="2400" dirty="0"/>
                  <a:t>(</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r>
                          <a:rPr lang="en-US" altLang="ja-JP" sz="2400" i="1">
                            <a:latin typeface="Cambria Math" panose="02040503050406030204" pitchFamily="18" charset="0"/>
                          </a:rPr>
                          <m:t>′</m:t>
                        </m:r>
                      </m:e>
                      <m:sub>
                        <m:r>
                          <a:rPr lang="en-US" altLang="ja-JP" sz="2400" i="1">
                            <a:latin typeface="Cambria Math" panose="02040503050406030204" pitchFamily="18" charset="0"/>
                          </a:rPr>
                          <m:t>1</m:t>
                        </m:r>
                      </m:sub>
                    </m:sSub>
                  </m:oMath>
                </a14:m>
                <a:r>
                  <a:rPr lang="ja-JP" altLang="en-US" sz="2400" dirty="0"/>
                  <a:t>は一次換算の二次電流）を生じる抵抗𝑅</a:t>
                </a:r>
                <a:r>
                  <a:rPr lang="en-US" altLang="ja-JP" sz="2400" dirty="0"/>
                  <a:t>′</a:t>
                </a:r>
                <a:r>
                  <a:rPr lang="ja-JP" altLang="en-US" sz="2400" dirty="0"/>
                  <a:t>が負荷として接続された変圧器と等価である。この等価抵抗は誘導電動機のモータのすべりｓに関係し、次式で表される。</a:t>
                </a:r>
                <a:r>
                  <a:rPr lang="en-US" altLang="ja-JP" sz="2400" dirty="0"/>
                  <a:t>)</a:t>
                </a:r>
                <a:r>
                  <a:rPr lang="ja-JP" altLang="en-US" sz="2400" dirty="0"/>
                  <a:t>　</a:t>
                </a:r>
                <a14:m>
                  <m:oMath xmlns:m="http://schemas.openxmlformats.org/officeDocument/2006/math">
                    <m:r>
                      <a:rPr lang="ja-JP" altLang="en-US" sz="2400" b="0" i="1" dirty="0">
                        <a:latin typeface="Cambria Math" panose="02040503050406030204" pitchFamily="18" charset="0"/>
                      </a:rPr>
                      <m:t>　</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m:t>
                        </m:r>
                      </m:sup>
                    </m:s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𝑠</m:t>
                            </m:r>
                          </m:e>
                        </m:d>
                      </m:num>
                      <m:den>
                        <m:r>
                          <a:rPr lang="en-US" altLang="ja-JP" sz="2400" b="0" i="1" smtClean="0">
                            <a:latin typeface="Cambria Math" panose="02040503050406030204" pitchFamily="18" charset="0"/>
                          </a:rPr>
                          <m:t>𝑠</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oMath>
                </a14:m>
                <a:r>
                  <a:rPr lang="ja-JP" altLang="en-US" sz="2400" dirty="0"/>
                  <a:t>      </a:t>
                </a:r>
                <a:r>
                  <a:rPr lang="en-US" altLang="ja-JP" sz="2400" dirty="0"/>
                  <a:t>(20)    </a:t>
                </a:r>
                <a:r>
                  <a:rPr lang="ja-JP" altLang="en-US" sz="2400" dirty="0"/>
                  <a:t>ただし、</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oMath>
                </a14:m>
                <a:r>
                  <a:rPr lang="ja-JP" altLang="en-US" sz="2400" dirty="0"/>
                  <a:t>は一次換算二次実効抵抗である。誘導電動機が停止、すなわち</a:t>
                </a:r>
                <a:r>
                  <a:rPr lang="en-US" altLang="ja-JP" sz="2400" dirty="0"/>
                  <a:t>s=1 </a:t>
                </a:r>
                <a:r>
                  <a:rPr lang="ja-JP" altLang="en-US" sz="2400" dirty="0"/>
                  <a:t>のときは𝑅</a:t>
                </a:r>
                <a:r>
                  <a:rPr lang="en-US" altLang="ja-JP" sz="2400" dirty="0"/>
                  <a:t>’</a:t>
                </a:r>
                <a:r>
                  <a:rPr lang="ja-JP" altLang="en-US" sz="2400" dirty="0"/>
                  <a:t> </a:t>
                </a:r>
                <a:r>
                  <a:rPr lang="en-US" altLang="ja-JP" sz="2400" dirty="0"/>
                  <a:t>= 0</a:t>
                </a:r>
                <a:r>
                  <a:rPr lang="ja-JP" altLang="en-US" sz="2400" dirty="0"/>
                  <a:t>となり、機械的出力は</a:t>
                </a:r>
                <a:r>
                  <a:rPr lang="en-US" altLang="ja-JP" sz="2400" dirty="0"/>
                  <a:t>0 </a:t>
                </a:r>
                <a:r>
                  <a:rPr lang="ja-JP" altLang="en-US" sz="2400" dirty="0"/>
                  <a:t>であり、電力消費は二次銅損だけとなる。</a:t>
                </a:r>
              </a:p>
            </p:txBody>
          </p:sp>
        </mc:Choice>
        <mc:Fallback xmlns="">
          <p:sp>
            <p:nvSpPr>
              <p:cNvPr id="7" name="テキスト ボックス 6">
                <a:extLst>
                  <a:ext uri="{FF2B5EF4-FFF2-40B4-BE49-F238E27FC236}">
                    <a16:creationId xmlns:a16="http://schemas.microsoft.com/office/drawing/2014/main" id="{F4CB3B3F-993D-7869-1201-C75AAE92DBDA}"/>
                  </a:ext>
                </a:extLst>
              </p:cNvPr>
              <p:cNvSpPr txBox="1">
                <a:spLocks noRot="1" noChangeAspect="1" noMove="1" noResize="1" noEditPoints="1" noAdjustHandles="1" noChangeArrowheads="1" noChangeShapeType="1" noTextEdit="1"/>
              </p:cNvSpPr>
              <p:nvPr/>
            </p:nvSpPr>
            <p:spPr>
              <a:xfrm>
                <a:off x="323429" y="616709"/>
                <a:ext cx="11534741" cy="3280770"/>
              </a:xfrm>
              <a:prstGeom prst="rect">
                <a:avLst/>
              </a:prstGeom>
              <a:blipFill>
                <a:blip r:embed="rId2"/>
                <a:stretch>
                  <a:fillRect l="-793" t="-1487" r="-3488" b="-334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8040D8-B1D3-E233-3900-E0C984DEB6C3}"/>
              </a:ext>
            </a:extLst>
          </p:cNvPr>
          <p:cNvSpPr txBox="1"/>
          <p:nvPr/>
        </p:nvSpPr>
        <p:spPr>
          <a:xfrm>
            <a:off x="2587172" y="4480448"/>
            <a:ext cx="6132284" cy="369332"/>
          </a:xfrm>
          <a:prstGeom prst="rect">
            <a:avLst/>
          </a:prstGeom>
          <a:noFill/>
        </p:spPr>
        <p:txBody>
          <a:bodyPr wrap="square">
            <a:spAutoFit/>
          </a:bodyPr>
          <a:lstStyle/>
          <a:p>
            <a:pPr algn="l"/>
            <a:r>
              <a:rPr lang="ja-JP" altLang="en-US" dirty="0">
                <a:latin typeface="CIDFont+F2"/>
              </a:rPr>
              <a:t>回路</a:t>
            </a:r>
            <a:endParaRPr lang="ja-JP" altLang="en-US" sz="1800" b="0" i="0" u="none" strike="noStrike" baseline="0" dirty="0">
              <a:latin typeface="CIDFont+F2"/>
            </a:endParaRPr>
          </a:p>
        </p:txBody>
      </p:sp>
      <p:pic>
        <p:nvPicPr>
          <p:cNvPr id="11" name="図 10">
            <a:extLst>
              <a:ext uri="{FF2B5EF4-FFF2-40B4-BE49-F238E27FC236}">
                <a16:creationId xmlns:a16="http://schemas.microsoft.com/office/drawing/2014/main" id="{CD1CB527-3529-C225-4395-FE6C568591A8}"/>
              </a:ext>
            </a:extLst>
          </p:cNvPr>
          <p:cNvPicPr>
            <a:picLocks noChangeAspect="1"/>
          </p:cNvPicPr>
          <p:nvPr/>
        </p:nvPicPr>
        <p:blipFill>
          <a:blip r:embed="rId3"/>
          <a:stretch>
            <a:fillRect/>
          </a:stretch>
        </p:blipFill>
        <p:spPr>
          <a:xfrm>
            <a:off x="1308100" y="3820498"/>
            <a:ext cx="8027685" cy="3037502"/>
          </a:xfrm>
          <a:prstGeom prst="rect">
            <a:avLst/>
          </a:prstGeom>
        </p:spPr>
      </p:pic>
    </p:spTree>
    <p:extLst>
      <p:ext uri="{BB962C8B-B14F-4D97-AF65-F5344CB8AC3E}">
        <p14:creationId xmlns:p14="http://schemas.microsoft.com/office/powerpoint/2010/main" val="116702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AD474F95-BD35-A494-FE4C-E2A8A3607F0B}"/>
              </a:ext>
            </a:extLst>
          </p:cNvPr>
          <p:cNvSpPr txBox="1"/>
          <p:nvPr/>
        </p:nvSpPr>
        <p:spPr>
          <a:xfrm>
            <a:off x="609600" y="491067"/>
            <a:ext cx="6693074" cy="584775"/>
          </a:xfrm>
          <a:prstGeom prst="rect">
            <a:avLst/>
          </a:prstGeom>
          <a:noFill/>
        </p:spPr>
        <p:txBody>
          <a:bodyPr wrap="square" rtlCol="0">
            <a:spAutoFit/>
          </a:bodyPr>
          <a:lstStyle/>
          <a:p>
            <a:r>
              <a:rPr kumimoji="1" lang="ja-JP" altLang="en-US" sz="3200" dirty="0"/>
              <a:t>実験</a:t>
            </a:r>
            <a:r>
              <a:rPr kumimoji="1" lang="en-US" altLang="ja-JP" sz="3200" dirty="0"/>
              <a:t>1.1</a:t>
            </a:r>
            <a:r>
              <a:rPr kumimoji="1" lang="ja-JP" altLang="en-US" sz="3200" dirty="0"/>
              <a:t>の測定結果を以下に示す。</a:t>
            </a:r>
          </a:p>
        </p:txBody>
      </p:sp>
      <p:graphicFrame>
        <p:nvGraphicFramePr>
          <p:cNvPr id="12" name="オブジェクト 11">
            <a:extLst>
              <a:ext uri="{FF2B5EF4-FFF2-40B4-BE49-F238E27FC236}">
                <a16:creationId xmlns:a16="http://schemas.microsoft.com/office/drawing/2014/main" id="{9654B60C-B797-D37D-498D-22F3F1F3DCDD}"/>
              </a:ext>
            </a:extLst>
          </p:cNvPr>
          <p:cNvGraphicFramePr>
            <a:graphicFrameLocks noChangeAspect="1"/>
          </p:cNvGraphicFramePr>
          <p:nvPr>
            <p:extLst>
              <p:ext uri="{D42A27DB-BD31-4B8C-83A1-F6EECF244321}">
                <p14:modId xmlns:p14="http://schemas.microsoft.com/office/powerpoint/2010/main" val="2843697798"/>
              </p:ext>
            </p:extLst>
          </p:nvPr>
        </p:nvGraphicFramePr>
        <p:xfrm>
          <a:off x="722313" y="1359067"/>
          <a:ext cx="5394325" cy="2932113"/>
        </p:xfrm>
        <a:graphic>
          <a:graphicData uri="http://schemas.openxmlformats.org/presentationml/2006/ole">
            <mc:AlternateContent xmlns:mc="http://schemas.openxmlformats.org/markup-compatibility/2006">
              <mc:Choice xmlns:v="urn:schemas-microsoft-com:vml" Requires="v">
                <p:oleObj name="Worksheet" r:id="rId3" imgW="1695269" imgH="920635" progId="Excel.Sheet.12">
                  <p:embed/>
                </p:oleObj>
              </mc:Choice>
              <mc:Fallback>
                <p:oleObj name="Worksheet" r:id="rId3" imgW="1695269" imgH="920635" progId="Excel.Sheet.12">
                  <p:embed/>
                  <p:pic>
                    <p:nvPicPr>
                      <p:cNvPr id="12" name="オブジェクト 11">
                        <a:extLst>
                          <a:ext uri="{FF2B5EF4-FFF2-40B4-BE49-F238E27FC236}">
                            <a16:creationId xmlns:a16="http://schemas.microsoft.com/office/drawing/2014/main" id="{9654B60C-B797-D37D-498D-22F3F1F3DCDD}"/>
                          </a:ext>
                        </a:extLst>
                      </p:cNvPr>
                      <p:cNvPicPr/>
                      <p:nvPr/>
                    </p:nvPicPr>
                    <p:blipFill>
                      <a:blip r:embed="rId4"/>
                      <a:stretch>
                        <a:fillRect/>
                      </a:stretch>
                    </p:blipFill>
                    <p:spPr>
                      <a:xfrm>
                        <a:off x="722313" y="1359067"/>
                        <a:ext cx="5394325" cy="293211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D42F2D0-86E4-066F-E7B0-37BC76FFD14A}"/>
                  </a:ext>
                </a:extLst>
              </p:cNvPr>
              <p:cNvSpPr txBox="1"/>
              <p:nvPr/>
            </p:nvSpPr>
            <p:spPr>
              <a:xfrm>
                <a:off x="6323682" y="1266939"/>
                <a:ext cx="5684704" cy="4771691"/>
              </a:xfrm>
              <a:prstGeom prst="rect">
                <a:avLst/>
              </a:prstGeom>
              <a:noFill/>
            </p:spPr>
            <p:txBody>
              <a:bodyPr wrap="square" rtlCol="0">
                <a:spAutoFit/>
              </a:bodyPr>
              <a:lstStyle/>
              <a:p>
                <a:r>
                  <a:rPr kumimoji="1" lang="ja-JP" altLang="en-US" sz="2800" dirty="0"/>
                  <a:t>測定結果より、二次側と一時側の巻き線抵抗の比は、</a:t>
                </a:r>
                <a:r>
                  <a:rPr kumimoji="1" lang="en-US" altLang="ja-JP" sz="2800" dirty="0"/>
                  <a:t>2.8÷1.6</a:t>
                </a:r>
                <a:r>
                  <a:rPr kumimoji="1" lang="ja-JP" altLang="en-US" sz="2800" dirty="0"/>
                  <a:t>＝</a:t>
                </a:r>
                <a:r>
                  <a:rPr kumimoji="1" lang="en-US" altLang="ja-JP" sz="2800" dirty="0"/>
                  <a:t>1.75</a:t>
                </a:r>
                <a:r>
                  <a:rPr kumimoji="1" lang="ja-JP" altLang="en-US" sz="2800" dirty="0"/>
                  <a:t>である。</a:t>
                </a:r>
                <a:endParaRPr kumimoji="1" lang="en-US" altLang="ja-JP" sz="2800" dirty="0"/>
              </a:p>
              <a:p>
                <a:r>
                  <a:rPr lang="ja-JP" altLang="en-US" sz="2800" dirty="0"/>
                  <a:t>また、両側とも同じ導線を使用しているとすると、導線の抵抗値の式</a:t>
                </a:r>
                <a14:m>
                  <m:oMath xmlns:m="http://schemas.openxmlformats.org/officeDocument/2006/math">
                    <m:r>
                      <a:rPr lang="en-US" altLang="ja-JP" sz="2800" b="0" i="1" smtClean="0">
                        <a:latin typeface="Cambria Math" panose="02040503050406030204" pitchFamily="18" charset="0"/>
                      </a:rPr>
                      <m:t>𝑅</m:t>
                    </m:r>
                    <m:r>
                      <a:rPr lang="en-US" altLang="ja-JP" sz="2800" b="0" i="1" smtClean="0">
                        <a:latin typeface="Cambria Math" panose="02040503050406030204" pitchFamily="18" charset="0"/>
                      </a:rPr>
                      <m:t>=</m:t>
                    </m:r>
                    <m:r>
                      <a:rPr lang="ja-JP" altLang="en-US" sz="2800" b="0" i="1" smtClean="0">
                        <a:latin typeface="Cambria Math" panose="02040503050406030204" pitchFamily="18" charset="0"/>
                      </a:rPr>
                      <m:t>𝜌</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ja-JP" altLang="en-US" sz="2800" b="0" i="1" smtClean="0">
                            <a:latin typeface="Cambria Math" panose="02040503050406030204" pitchFamily="18" charset="0"/>
                          </a:rPr>
                          <m:t>𝛼</m:t>
                        </m:r>
                        <m:r>
                          <a:rPr lang="en-US" altLang="ja-JP" sz="2800" i="1">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𝑇</m:t>
                        </m:r>
                      </m:e>
                    </m:d>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𝑙</m:t>
                        </m:r>
                      </m:num>
                      <m:den>
                        <m:r>
                          <a:rPr lang="en-US" altLang="ja-JP" sz="2800" b="0" i="1" smtClean="0">
                            <a:latin typeface="Cambria Math" panose="02040503050406030204" pitchFamily="18" charset="0"/>
                          </a:rPr>
                          <m:t>𝑆</m:t>
                        </m:r>
                      </m:den>
                    </m:f>
                    <m:r>
                      <a:rPr lang="ja-JP" altLang="en-US" sz="2800" i="1">
                        <a:latin typeface="Cambria Math" panose="02040503050406030204" pitchFamily="18" charset="0"/>
                      </a:rPr>
                      <m:t>の</m:t>
                    </m:r>
                    <m:r>
                      <a:rPr kumimoji="1" lang="ja-JP" altLang="en-US" sz="2800" i="1">
                        <a:latin typeface="Cambria Math" panose="02040503050406030204" pitchFamily="18" charset="0"/>
                      </a:rPr>
                      <m:t>うち</m:t>
                    </m:r>
                  </m:oMath>
                </a14:m>
                <a:r>
                  <a:rPr kumimoji="1" lang="ja-JP" altLang="en-US" sz="2800" dirty="0"/>
                  <a:t>、</a:t>
                </a:r>
                <a:r>
                  <a:rPr lang="en-US" altLang="ja-JP" sz="2800" b="0" dirty="0"/>
                  <a:t> </a:t>
                </a:r>
                <a14:m>
                  <m:oMath xmlns:m="http://schemas.openxmlformats.org/officeDocument/2006/math">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ja-JP" altLang="en-US" sz="2800" b="0" i="1" smtClean="0">
                            <a:latin typeface="Cambria Math" panose="02040503050406030204" pitchFamily="18" charset="0"/>
                          </a:rPr>
                          <m:t>𝛼</m:t>
                        </m:r>
                        <m:r>
                          <a:rPr lang="en-US" altLang="ja-JP" sz="2800" i="1">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𝑇</m:t>
                        </m:r>
                      </m:e>
                    </m:d>
                  </m:oMath>
                </a14:m>
                <a:r>
                  <a:rPr lang="en-US" altLang="ja-JP" sz="2800" b="0" dirty="0"/>
                  <a:t> </a:t>
                </a:r>
                <a14:m>
                  <m:oMath xmlns:m="http://schemas.openxmlformats.org/officeDocument/2006/math">
                    <m:f>
                      <m:fPr>
                        <m:ctrlPr>
                          <a:rPr lang="en-US" altLang="ja-JP" sz="2800" b="0" i="1" smtClean="0">
                            <a:latin typeface="Cambria Math" panose="02040503050406030204" pitchFamily="18" charset="0"/>
                          </a:rPr>
                        </m:ctrlPr>
                      </m:fPr>
                      <m:num>
                        <m:r>
                          <a:rPr lang="en-US" altLang="ja-JP" sz="2800" i="1">
                            <a:latin typeface="Cambria Math" panose="02040503050406030204" pitchFamily="18" charset="0"/>
                          </a:rPr>
                          <m:t>1</m:t>
                        </m:r>
                      </m:num>
                      <m:den>
                        <m:r>
                          <a:rPr lang="en-US" altLang="ja-JP" sz="2800" b="0" i="1" smtClean="0">
                            <a:latin typeface="Cambria Math" panose="02040503050406030204" pitchFamily="18" charset="0"/>
                          </a:rPr>
                          <m:t>𝑆</m:t>
                        </m:r>
                      </m:den>
                    </m:f>
                  </m:oMath>
                </a14:m>
                <a:r>
                  <a:rPr kumimoji="1" lang="ja-JP" altLang="en-US" sz="2800" dirty="0"/>
                  <a:t>は同じなので、抵抗の比は導線の長さの比と一致する。よって、二次側の巻き線の導線は、一次側の</a:t>
                </a:r>
                <a:r>
                  <a:rPr kumimoji="1" lang="en-US" altLang="ja-JP" sz="2800" dirty="0"/>
                  <a:t>1.75</a:t>
                </a:r>
                <a:r>
                  <a:rPr kumimoji="1" lang="ja-JP" altLang="en-US" sz="2800" dirty="0"/>
                  <a:t>倍である。</a:t>
                </a:r>
              </a:p>
            </p:txBody>
          </p:sp>
        </mc:Choice>
        <mc:Fallback xmlns="">
          <p:sp>
            <p:nvSpPr>
              <p:cNvPr id="13" name="テキスト ボックス 12">
                <a:extLst>
                  <a:ext uri="{FF2B5EF4-FFF2-40B4-BE49-F238E27FC236}">
                    <a16:creationId xmlns:a16="http://schemas.microsoft.com/office/drawing/2014/main" id="{5D42F2D0-86E4-066F-E7B0-37BC76FFD14A}"/>
                  </a:ext>
                </a:extLst>
              </p:cNvPr>
              <p:cNvSpPr txBox="1">
                <a:spLocks noRot="1" noChangeAspect="1" noMove="1" noResize="1" noEditPoints="1" noAdjustHandles="1" noChangeArrowheads="1" noChangeShapeType="1" noTextEdit="1"/>
              </p:cNvSpPr>
              <p:nvPr/>
            </p:nvSpPr>
            <p:spPr>
              <a:xfrm>
                <a:off x="6323682" y="1266939"/>
                <a:ext cx="5684704" cy="4771691"/>
              </a:xfrm>
              <a:prstGeom prst="rect">
                <a:avLst/>
              </a:prstGeom>
              <a:blipFill>
                <a:blip r:embed="rId5"/>
                <a:stretch>
                  <a:fillRect l="-2144" t="-1277" r="-5466" b="-26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72003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52C78B-9FE5-C124-A79A-947DC9993E11}"/>
              </a:ext>
            </a:extLst>
          </p:cNvPr>
          <p:cNvSpPr txBox="1"/>
          <p:nvPr/>
        </p:nvSpPr>
        <p:spPr>
          <a:xfrm>
            <a:off x="0" y="170932"/>
            <a:ext cx="6096000" cy="523220"/>
          </a:xfrm>
          <a:prstGeom prst="rect">
            <a:avLst/>
          </a:prstGeom>
          <a:noFill/>
        </p:spPr>
        <p:txBody>
          <a:bodyPr wrap="square">
            <a:spAutoFit/>
          </a:bodyPr>
          <a:lstStyle/>
          <a:p>
            <a:r>
              <a:rPr lang="ja-JP" altLang="en-US" sz="2800" dirty="0"/>
              <a:t>＜等価回路</a:t>
            </a:r>
            <a:r>
              <a:rPr lang="en-US" altLang="ja-JP" sz="2800" dirty="0"/>
              <a:t>&gt;</a:t>
            </a:r>
            <a:endParaRPr lang="ja-JP" altLang="en-US" sz="2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BC63ACE-9A5B-EE79-590C-C75E7FE58798}"/>
                  </a:ext>
                </a:extLst>
              </p:cNvPr>
              <p:cNvSpPr txBox="1"/>
              <p:nvPr/>
            </p:nvSpPr>
            <p:spPr>
              <a:xfrm>
                <a:off x="106018" y="694152"/>
                <a:ext cx="12192000" cy="2921056"/>
              </a:xfrm>
              <a:prstGeom prst="rect">
                <a:avLst/>
              </a:prstGeom>
              <a:noFill/>
            </p:spPr>
            <p:txBody>
              <a:bodyPr wrap="square">
                <a:spAutoFit/>
              </a:bodyPr>
              <a:lstStyle/>
              <a:p>
                <a:r>
                  <a:rPr lang="ja-JP" altLang="en-US" sz="2400" dirty="0"/>
                  <a:t>巻線抵抗の測定値を、基準温度に換算した値を用いる。測定温度を</a:t>
                </a:r>
                <a:r>
                  <a:rPr lang="en-US" altLang="ja-JP" sz="2400" dirty="0"/>
                  <a:t>t[℃]</a:t>
                </a:r>
                <a:r>
                  <a:rPr lang="ja-JP" altLang="en-US" sz="2400" dirty="0"/>
                  <a:t>とすると、基準温度</a:t>
                </a:r>
                <a:r>
                  <a:rPr lang="en-US" altLang="ja-JP" sz="2400" dirty="0"/>
                  <a:t>T[℃]</a:t>
                </a:r>
                <a:r>
                  <a:rPr lang="ja-JP" altLang="en-US" sz="2400" dirty="0"/>
                  <a:t>に換算した一相あたりの一次抵抗は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1</m:t>
                            </m:r>
                          </m:sub>
                        </m:sSub>
                      </m:num>
                      <m:den>
                        <m:r>
                          <a:rPr lang="en-US" altLang="ja-JP" sz="2400" b="0" i="1" smtClean="0">
                            <a:latin typeface="Cambria Math" panose="02040503050406030204" pitchFamily="18" charset="0"/>
                          </a:rPr>
                          <m:t>2</m:t>
                        </m:r>
                      </m:den>
                    </m:f>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234.5+</m:t>
                        </m:r>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234.5+</m:t>
                        </m:r>
                        <m:r>
                          <a:rPr lang="en-US" altLang="ja-JP" sz="2400" b="0" i="1" smtClean="0">
                            <a:latin typeface="Cambria Math" panose="02040503050406030204" pitchFamily="18" charset="0"/>
                          </a:rPr>
                          <m:t>𝑡</m:t>
                        </m:r>
                      </m:den>
                    </m:f>
                  </m:oMath>
                </a14:m>
                <a:r>
                  <a:rPr lang="en-US" altLang="ja-JP" sz="2400" dirty="0"/>
                  <a:t>    (21)</a:t>
                </a:r>
              </a:p>
              <a:p>
                <a:r>
                  <a:rPr lang="ja-JP" altLang="en-US" sz="2400" b="0" i="0" u="none" strike="noStrike" baseline="0" dirty="0">
                    <a:latin typeface="CIDFont+F2"/>
                  </a:rPr>
                  <a:t>無負荷試験の測定値より、一相あたりの電圧を</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𝑉</m:t>
                        </m:r>
                      </m:e>
                      <m:sub>
                        <m:r>
                          <a:rPr lang="en-US" altLang="ja-JP" sz="2400" b="0" i="1" u="none" strike="noStrike" baseline="0" smtClean="0">
                            <a:latin typeface="Cambria Math" panose="02040503050406030204" pitchFamily="18" charset="0"/>
                          </a:rPr>
                          <m:t>0</m:t>
                        </m:r>
                      </m:sub>
                    </m:sSub>
                  </m:oMath>
                </a14:m>
                <a:r>
                  <a:rPr lang="en-US" altLang="ja-JP" sz="2400" dirty="0"/>
                  <a:t>(</a:t>
                </a:r>
                <a:r>
                  <a:rPr lang="ja-JP" altLang="en-US" sz="2400" dirty="0"/>
                  <a:t>線間電圧の</a:t>
                </a:r>
                <a:r>
                  <a:rPr lang="en-US" altLang="ja-JP" sz="2400" dirty="0"/>
                  <a:t>1/</a:t>
                </a:r>
                <a14:m>
                  <m:oMath xmlns:m="http://schemas.openxmlformats.org/officeDocument/2006/math">
                    <m:rad>
                      <m:radPr>
                        <m:degHide m:val="on"/>
                        <m:ctrlPr>
                          <a:rPr lang="en-US" altLang="ja-JP" sz="2400" i="1" smtClean="0">
                            <a:latin typeface="Cambria Math" panose="02040503050406030204" pitchFamily="18" charset="0"/>
                          </a:rPr>
                        </m:ctrlPr>
                      </m:radPr>
                      <m:deg/>
                      <m:e>
                        <m:r>
                          <a:rPr lang="ja-JP" altLang="en-US" sz="2400" i="1">
                            <a:latin typeface="Cambria Math" panose="02040503050406030204" pitchFamily="18" charset="0"/>
                          </a:rPr>
                          <m:t>３</m:t>
                        </m:r>
                      </m:e>
                    </m:rad>
                  </m:oMath>
                </a14:m>
                <a:r>
                  <a:rPr lang="en-US" altLang="ja-JP" sz="2400" dirty="0"/>
                  <a:t>)</a:t>
                </a:r>
                <a:r>
                  <a:rPr lang="ja-JP" altLang="en-US" sz="2400" dirty="0"/>
                  <a:t>、電流を</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0</m:t>
                        </m:r>
                      </m:sub>
                    </m:sSub>
                  </m:oMath>
                </a14:m>
                <a:r>
                  <a:rPr lang="ja-JP" altLang="en-US" sz="2400" dirty="0"/>
                  <a:t>、電力を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i="1">
                            <a:latin typeface="Cambria Math" panose="02040503050406030204" pitchFamily="18" charset="0"/>
                          </a:rPr>
                          <m:t>0</m:t>
                        </m:r>
                      </m:sub>
                    </m:sSub>
                  </m:oMath>
                </a14:m>
                <a:r>
                  <a:rPr lang="en-US" altLang="ja-JP" sz="2400" dirty="0"/>
                  <a:t> </a:t>
                </a:r>
                <a:r>
                  <a:rPr lang="ja-JP" altLang="en-US" sz="2400" dirty="0"/>
                  <a:t>（測定値の</a:t>
                </a:r>
                <a:r>
                  <a:rPr lang="en-US" altLang="ja-JP" sz="2400" dirty="0"/>
                  <a:t>1/</a:t>
                </a:r>
                <a:r>
                  <a:rPr lang="ja-JP" altLang="en-US" sz="2400" dirty="0"/>
                  <a:t>３</a:t>
                </a:r>
                <a:r>
                  <a:rPr lang="ja-JP" altLang="en-US" sz="2400" b="0" dirty="0"/>
                  <a:t>）とすれば、</a:t>
                </a:r>
                <a:endParaRPr lang="en-US" altLang="ja-JP" sz="2400" b="0" dirty="0"/>
              </a:p>
              <a:p>
                <a:r>
                  <a:rPr lang="ja-JP" altLang="en-US" sz="2400" b="0" i="0" u="none" strike="noStrike" baseline="0" dirty="0">
                    <a:latin typeface="CIDFont+F2"/>
                  </a:rPr>
                  <a:t>励磁アドミタンス　</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𝑌</m:t>
                        </m:r>
                      </m:e>
                      <m:sub>
                        <m:r>
                          <a:rPr lang="en-US" altLang="ja-JP" sz="2400" b="0" i="1" u="none" strike="noStrike" baseline="0" smtClean="0">
                            <a:latin typeface="Cambria Math" panose="02040503050406030204" pitchFamily="18" charset="0"/>
                          </a:rPr>
                          <m:t>0</m:t>
                        </m:r>
                      </m:sub>
                    </m:sSub>
                    <m:r>
                      <a:rPr lang="en-US" altLang="ja-JP" sz="2400" b="0" i="1" u="none" strike="noStrike" baseline="0"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𝑉</m:t>
                        </m:r>
                      </m:e>
                      <m:sub>
                        <m:r>
                          <a:rPr lang="en-US" altLang="ja-JP" sz="2400" i="1">
                            <a:latin typeface="Cambria Math" panose="02040503050406030204" pitchFamily="18" charset="0"/>
                          </a:rPr>
                          <m:t>0</m:t>
                        </m:r>
                      </m:sub>
                    </m:sSub>
                  </m:oMath>
                </a14:m>
                <a:r>
                  <a:rPr lang="ja-JP" altLang="en-US" sz="2400" b="0" i="0" u="none" strike="noStrike" baseline="0" dirty="0">
                    <a:latin typeface="CIDFont+F2"/>
                  </a:rPr>
                  <a:t>　   </a:t>
                </a:r>
                <a:r>
                  <a:rPr lang="en-US" altLang="ja-JP" sz="2400" b="0" i="0" u="none" strike="noStrike" baseline="0" dirty="0">
                    <a:latin typeface="CIDFont+F2"/>
                  </a:rPr>
                  <a:t>(22)      </a:t>
                </a:r>
                <a:r>
                  <a:rPr lang="ja-JP" altLang="en-US" sz="2400" dirty="0">
                    <a:latin typeface="CIDFont+F2"/>
                  </a:rPr>
                  <a:t>励磁コンダクタンス　</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i="1">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i="1">
                            <a:latin typeface="Cambria Math" panose="02040503050406030204" pitchFamily="18" charset="0"/>
                          </a:rPr>
                          <m:t>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𝑚</m:t>
                        </m:r>
                      </m:sub>
                    </m:sSub>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𝑉</m:t>
                            </m:r>
                          </m:e>
                          <m:sub>
                            <m:r>
                              <a:rPr lang="en-US" altLang="ja-JP" sz="2400" i="1">
                                <a:latin typeface="Cambria Math" panose="02040503050406030204" pitchFamily="18" charset="0"/>
                              </a:rPr>
                              <m:t>0</m:t>
                            </m:r>
                          </m:sub>
                        </m:sSub>
                      </m:e>
                      <m:sup>
                        <m:r>
                          <a:rPr lang="en-US" altLang="ja-JP" sz="2400" b="0" i="1" smtClean="0">
                            <a:latin typeface="Cambria Math" panose="02040503050406030204" pitchFamily="18" charset="0"/>
                          </a:rPr>
                          <m:t>2</m:t>
                        </m:r>
                      </m:sup>
                    </m:sSup>
                  </m:oMath>
                </a14:m>
                <a:r>
                  <a:rPr lang="en-US" altLang="ja-JP" sz="2400" dirty="0">
                    <a:latin typeface="CIDFont+F2"/>
                  </a:rPr>
                  <a:t>    (23)</a:t>
                </a:r>
              </a:p>
              <a:p>
                <a:r>
                  <a:rPr lang="ja-JP" altLang="en-US" sz="2400" dirty="0">
                    <a:latin typeface="CIDFont+F2"/>
                  </a:rPr>
                  <a:t>励磁サセプタンス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i="1">
                            <a:latin typeface="Cambria Math" panose="02040503050406030204" pitchFamily="18" charset="0"/>
                          </a:rPr>
                          <m:t>0</m:t>
                        </m:r>
                      </m:sub>
                    </m:sSub>
                    <m:r>
                      <a:rPr lang="en-US" altLang="ja-JP" sz="2400" b="0" i="1" smtClean="0">
                        <a:latin typeface="Cambria Math" panose="02040503050406030204" pitchFamily="18" charset="0"/>
                      </a:rPr>
                      <m:t>=</m:t>
                    </m:r>
                    <m:rad>
                      <m:radPr>
                        <m:degHide m:val="on"/>
                        <m:ctrlPr>
                          <a:rPr lang="en-US" altLang="ja-JP" sz="2400" b="0" i="1" smtClean="0">
                            <a:latin typeface="Cambria Math" panose="02040503050406030204" pitchFamily="18" charset="0"/>
                          </a:rPr>
                        </m:ctrlPr>
                      </m:radPr>
                      <m:deg/>
                      <m:e>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𝑌</m:t>
                                </m:r>
                              </m:e>
                              <m:sub>
                                <m:r>
                                  <a:rPr lang="en-US" altLang="ja-JP" sz="2400" i="1">
                                    <a:latin typeface="Cambria Math" panose="02040503050406030204" pitchFamily="18" charset="0"/>
                                  </a:rPr>
                                  <m:t>0</m:t>
                                </m:r>
                              </m:sub>
                            </m:sSub>
                          </m:e>
                          <m:sup>
                            <m:r>
                              <a:rPr lang="en-US" altLang="ja-JP" sz="2400" i="1">
                                <a:latin typeface="Cambria Math" panose="02040503050406030204" pitchFamily="18" charset="0"/>
                              </a:rPr>
                              <m:t>2</m:t>
                            </m:r>
                          </m:sup>
                        </m:sSup>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i="1">
                                    <a:latin typeface="Cambria Math" panose="02040503050406030204" pitchFamily="18" charset="0"/>
                                  </a:rPr>
                                  <m:t>0</m:t>
                                </m:r>
                              </m:sub>
                            </m:sSub>
                          </m:e>
                          <m:sup>
                            <m:r>
                              <a:rPr lang="en-US" altLang="ja-JP" sz="2400" i="1">
                                <a:latin typeface="Cambria Math" panose="02040503050406030204" pitchFamily="18" charset="0"/>
                              </a:rPr>
                              <m:t>2</m:t>
                            </m:r>
                          </m:sup>
                        </m:sSup>
                      </m:e>
                    </m:rad>
                  </m:oMath>
                </a14:m>
                <a:r>
                  <a:rPr lang="ja-JP" altLang="en-US" sz="2400" dirty="0">
                    <a:latin typeface="CIDFont+F2"/>
                  </a:rPr>
                  <a:t>　         </a:t>
                </a:r>
                <a:r>
                  <a:rPr lang="en-US" altLang="ja-JP" sz="2400" dirty="0">
                    <a:latin typeface="CIDFont+F2"/>
                  </a:rPr>
                  <a:t>(24)</a:t>
                </a:r>
                <a:r>
                  <a:rPr lang="ja-JP" altLang="en-US" sz="2400" dirty="0">
                    <a:latin typeface="CIDFont+F2"/>
                  </a:rPr>
                  <a:t>　　　　</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𝑚</m:t>
                        </m:r>
                      </m:sub>
                    </m:sSub>
                    <m:r>
                      <a:rPr lang="ja-JP" altLang="en-US" sz="2400" i="1">
                        <a:latin typeface="Cambria Math" panose="02040503050406030204" pitchFamily="18" charset="0"/>
                      </a:rPr>
                      <m:t>は</m:t>
                    </m:r>
                  </m:oMath>
                </a14:m>
                <a:r>
                  <a:rPr lang="en-US" altLang="ja-JP" sz="2400" b="0" dirty="0"/>
                  <a:t>P</a:t>
                </a:r>
                <a:r>
                  <a:rPr lang="ja-JP" altLang="en-US" sz="2400" b="0" dirty="0"/>
                  <a:t>３９の回路</a:t>
                </a:r>
                <a:r>
                  <a:rPr lang="ja-JP" altLang="en-US" sz="2400" dirty="0"/>
                  <a:t>より求める</a:t>
                </a:r>
                <a:endParaRPr lang="en-US" altLang="ja-JP" sz="2400" b="0" dirty="0"/>
              </a:p>
            </p:txBody>
          </p:sp>
        </mc:Choice>
        <mc:Fallback xmlns="">
          <p:sp>
            <p:nvSpPr>
              <p:cNvPr id="5" name="テキスト ボックス 4">
                <a:extLst>
                  <a:ext uri="{FF2B5EF4-FFF2-40B4-BE49-F238E27FC236}">
                    <a16:creationId xmlns:a16="http://schemas.microsoft.com/office/drawing/2014/main" id="{2BC63ACE-9A5B-EE79-590C-C75E7FE58798}"/>
                  </a:ext>
                </a:extLst>
              </p:cNvPr>
              <p:cNvSpPr txBox="1">
                <a:spLocks noRot="1" noChangeAspect="1" noMove="1" noResize="1" noEditPoints="1" noAdjustHandles="1" noChangeArrowheads="1" noChangeShapeType="1" noTextEdit="1"/>
              </p:cNvSpPr>
              <p:nvPr/>
            </p:nvSpPr>
            <p:spPr>
              <a:xfrm>
                <a:off x="106018" y="694152"/>
                <a:ext cx="12192000" cy="2921056"/>
              </a:xfrm>
              <a:prstGeom prst="rect">
                <a:avLst/>
              </a:prstGeom>
              <a:blipFill>
                <a:blip r:embed="rId2"/>
                <a:stretch>
                  <a:fillRect l="-750" t="-1670" r="-45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898D6BF-820C-EB56-8D96-C5D534D6459A}"/>
              </a:ext>
            </a:extLst>
          </p:cNvPr>
          <p:cNvSpPr txBox="1"/>
          <p:nvPr/>
        </p:nvSpPr>
        <p:spPr>
          <a:xfrm>
            <a:off x="2342321" y="4776596"/>
            <a:ext cx="6248400" cy="369332"/>
          </a:xfrm>
          <a:prstGeom prst="rect">
            <a:avLst/>
          </a:prstGeom>
          <a:noFill/>
        </p:spPr>
        <p:txBody>
          <a:bodyPr wrap="square">
            <a:spAutoFit/>
          </a:bodyPr>
          <a:lstStyle/>
          <a:p>
            <a:r>
              <a:rPr lang="en-US" altLang="ja-JP" dirty="0"/>
              <a:t>P49</a:t>
            </a:r>
            <a:r>
              <a:rPr lang="ja-JP" altLang="en-US" dirty="0"/>
              <a:t>と同じ回路</a:t>
            </a:r>
          </a:p>
        </p:txBody>
      </p:sp>
      <p:pic>
        <p:nvPicPr>
          <p:cNvPr id="10" name="図 9">
            <a:extLst>
              <a:ext uri="{FF2B5EF4-FFF2-40B4-BE49-F238E27FC236}">
                <a16:creationId xmlns:a16="http://schemas.microsoft.com/office/drawing/2014/main" id="{78F78430-0C4C-0CC3-AC57-4B71DCE50723}"/>
              </a:ext>
            </a:extLst>
          </p:cNvPr>
          <p:cNvPicPr>
            <a:picLocks noChangeAspect="1"/>
          </p:cNvPicPr>
          <p:nvPr/>
        </p:nvPicPr>
        <p:blipFill>
          <a:blip r:embed="rId3"/>
          <a:stretch>
            <a:fillRect/>
          </a:stretch>
        </p:blipFill>
        <p:spPr>
          <a:xfrm>
            <a:off x="1392536" y="3545928"/>
            <a:ext cx="8457143" cy="3200000"/>
          </a:xfrm>
          <a:prstGeom prst="rect">
            <a:avLst/>
          </a:prstGeom>
        </p:spPr>
      </p:pic>
    </p:spTree>
    <p:extLst>
      <p:ext uri="{BB962C8B-B14F-4D97-AF65-F5344CB8AC3E}">
        <p14:creationId xmlns:p14="http://schemas.microsoft.com/office/powerpoint/2010/main" val="23960577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CDC02BF-88FD-6A7B-1324-BC9FBA438B6C}"/>
              </a:ext>
            </a:extLst>
          </p:cNvPr>
          <p:cNvSpPr txBox="1"/>
          <p:nvPr/>
        </p:nvSpPr>
        <p:spPr>
          <a:xfrm>
            <a:off x="291548" y="292412"/>
            <a:ext cx="6096000" cy="369332"/>
          </a:xfrm>
          <a:prstGeom prst="rect">
            <a:avLst/>
          </a:prstGeom>
          <a:noFill/>
        </p:spPr>
        <p:txBody>
          <a:bodyPr wrap="square">
            <a:spAutoFit/>
          </a:bodyPr>
          <a:lstStyle/>
          <a:p>
            <a:r>
              <a:rPr lang="ja-JP" altLang="en-US" sz="1800" dirty="0"/>
              <a:t>＜等価回路</a:t>
            </a:r>
            <a:r>
              <a:rPr lang="en-US" altLang="ja-JP" sz="1800" dirty="0"/>
              <a:t>&gt;</a:t>
            </a:r>
            <a:endParaRPr lang="ja-JP" altLang="en-US" sz="18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9936C0-1168-072D-4954-CBA52E417CDE}"/>
                  </a:ext>
                </a:extLst>
              </p:cNvPr>
              <p:cNvSpPr txBox="1"/>
              <p:nvPr/>
            </p:nvSpPr>
            <p:spPr>
              <a:xfrm>
                <a:off x="291548" y="661744"/>
                <a:ext cx="11741125" cy="2353401"/>
              </a:xfrm>
              <a:prstGeom prst="rect">
                <a:avLst/>
              </a:prstGeom>
              <a:noFill/>
            </p:spPr>
            <p:txBody>
              <a:bodyPr wrap="square">
                <a:spAutoFit/>
              </a:bodyPr>
              <a:lstStyle/>
              <a:p>
                <a:r>
                  <a:rPr lang="ja-JP" altLang="en-US" sz="2400" b="0" i="0" u="none" strike="noStrike" baseline="0" dirty="0">
                    <a:latin typeface="CIDFont+F2"/>
                  </a:rPr>
                  <a:t>拘束試験の測定値より、一相あたりの電圧を</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𝑉</m:t>
                        </m:r>
                      </m:e>
                      <m:sub>
                        <m:r>
                          <a:rPr lang="en-US" altLang="ja-JP" sz="2400" b="0" i="1" u="none" strike="noStrike" baseline="0" smtClean="0">
                            <a:latin typeface="Cambria Math" panose="02040503050406030204" pitchFamily="18" charset="0"/>
                          </a:rPr>
                          <m:t>𝑠</m:t>
                        </m:r>
                      </m:sub>
                    </m:sSub>
                  </m:oMath>
                </a14:m>
                <a:r>
                  <a:rPr lang="ja-JP" altLang="en-US" sz="2400" dirty="0"/>
                  <a:t>、電流を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𝑠</m:t>
                        </m:r>
                        <m:r>
                          <a:rPr lang="en-US" altLang="ja-JP" sz="2400" b="0" i="1" smtClean="0">
                            <a:latin typeface="Cambria Math" panose="02040503050406030204" pitchFamily="18" charset="0"/>
                          </a:rPr>
                          <m:t>𝑚</m:t>
                        </m:r>
                      </m:sub>
                    </m:sSub>
                    <m:r>
                      <a:rPr lang="en-US" altLang="ja-JP" sz="2400" i="1">
                        <a:latin typeface="Cambria Math" panose="02040503050406030204" pitchFamily="18" charset="0"/>
                      </a:rPr>
                      <m:t> </m:t>
                    </m:r>
                  </m:oMath>
                </a14:m>
                <a:r>
                  <a:rPr lang="ja-JP" altLang="en-US" sz="2400" dirty="0"/>
                  <a:t>、電力を</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i="1">
                            <a:latin typeface="Cambria Math" panose="02040503050406030204" pitchFamily="18" charset="0"/>
                          </a:rPr>
                          <m:t>𝑠</m:t>
                        </m:r>
                      </m:sub>
                    </m:sSub>
                    <m:r>
                      <a:rPr lang="en-US" altLang="ja-JP" sz="2400" i="1">
                        <a:latin typeface="Cambria Math" panose="02040503050406030204" pitchFamily="18" charset="0"/>
                      </a:rPr>
                      <m:t> </m:t>
                    </m:r>
                  </m:oMath>
                </a14:m>
                <a:r>
                  <a:rPr lang="ja-JP" altLang="en-US" sz="2400" dirty="0"/>
                  <a:t>（測定値の</a:t>
                </a:r>
                <a:r>
                  <a:rPr lang="en-US" altLang="ja-JP" sz="2400" dirty="0"/>
                  <a:t>1/3</a:t>
                </a:r>
                <a:r>
                  <a:rPr lang="ja-JP" altLang="en-US" sz="2400" dirty="0"/>
                  <a:t>をとる。）とすれば、</a:t>
                </a:r>
                <a:r>
                  <a:rPr lang="ja-JP" altLang="en-US" sz="2400" b="0" i="0" u="none" strike="noStrike" baseline="0" dirty="0">
                    <a:latin typeface="CIDFont+F2"/>
                  </a:rPr>
                  <a:t>一次および二次換算抵抗</a:t>
                </a:r>
                <a:endParaRPr lang="en-US" altLang="ja-JP" sz="2400" dirty="0">
                  <a:latin typeface="CIDFont+F2"/>
                </a:endParaRPr>
              </a:p>
              <a:p>
                <a:r>
                  <a:rPr lang="ja-JP" altLang="en-US" sz="2400" b="0" i="0" u="none" strike="noStrike" baseline="0" dirty="0">
                    <a:latin typeface="CIDFont+F2"/>
                  </a:rPr>
                  <a:t>一次および二次換算リアクタンス</a:t>
                </a:r>
                <a:endParaRPr lang="en-US" altLang="ja-JP" sz="2400" b="0" i="0" u="none" strike="noStrike" baseline="0" dirty="0">
                  <a:latin typeface="CIDFont+F2"/>
                </a:endParaRPr>
              </a:p>
              <a:p>
                <a:r>
                  <a:rPr lang="ja-JP" altLang="en-US" sz="2400" b="0" i="0" u="none" strike="noStrike" baseline="0" dirty="0">
                    <a:latin typeface="CIDFont+F2"/>
                  </a:rPr>
                  <a:t>式</a:t>
                </a:r>
                <a:r>
                  <a:rPr lang="en-US" altLang="ja-JP" sz="2400" b="0" i="0" u="none" strike="noStrike" baseline="0" dirty="0">
                    <a:latin typeface="CIDFont+F2"/>
                  </a:rPr>
                  <a:t>(25)</a:t>
                </a:r>
                <a:r>
                  <a:rPr lang="ja-JP" altLang="en-US" sz="2400" b="0" i="0" u="none" strike="noStrike" baseline="0" dirty="0">
                    <a:latin typeface="CIDFont+F2"/>
                  </a:rPr>
                  <a:t>は交流実効抵抗を与えるが、式</a:t>
                </a:r>
                <a:r>
                  <a:rPr lang="en-US" altLang="ja-JP" sz="2400" b="0" i="0" u="none" strike="noStrike" baseline="0" dirty="0">
                    <a:latin typeface="CIDFont+F2"/>
                  </a:rPr>
                  <a:t>(21)</a:t>
                </a:r>
                <a:r>
                  <a:rPr lang="ja-JP" altLang="en-US" sz="2400" b="0" i="0" u="none" strike="noStrike" baseline="0" dirty="0">
                    <a:latin typeface="CIDFont+F2"/>
                  </a:rPr>
                  <a:t>で求めた直流抵抗</a:t>
                </a:r>
                <a14:m>
                  <m:oMath xmlns:m="http://schemas.openxmlformats.org/officeDocument/2006/math">
                    <m:sSub>
                      <m:sSubPr>
                        <m:ctrlPr>
                          <a:rPr lang="en-US" altLang="ja-JP" sz="2400" b="0" i="1" u="none" strike="noStrike" baseline="0" smtClean="0">
                            <a:latin typeface="Cambria Math" panose="02040503050406030204" pitchFamily="18" charset="0"/>
                          </a:rPr>
                        </m:ctrlPr>
                      </m:sSubPr>
                      <m:e>
                        <m:r>
                          <a:rPr lang="en-US" altLang="ja-JP" sz="2400" b="0" i="1" u="none" strike="noStrike" baseline="0" smtClean="0">
                            <a:latin typeface="Cambria Math" panose="02040503050406030204" pitchFamily="18" charset="0"/>
                          </a:rPr>
                          <m:t>𝑟</m:t>
                        </m:r>
                      </m:e>
                      <m:sub>
                        <m:r>
                          <a:rPr lang="en-US" altLang="ja-JP" sz="2400" b="0" i="1" u="none" strike="noStrike" baseline="0" smtClean="0">
                            <a:latin typeface="Cambria Math" panose="02040503050406030204" pitchFamily="18" charset="0"/>
                          </a:rPr>
                          <m:t>1</m:t>
                        </m:r>
                      </m:sub>
                    </m:sSub>
                    <m:r>
                      <a:rPr lang="ja-JP" altLang="en-US" sz="2400" i="1">
                        <a:latin typeface="Cambria Math" panose="02040503050406030204" pitchFamily="18" charset="0"/>
                      </a:rPr>
                      <m:t>を</m:t>
                    </m:r>
                  </m:oMath>
                </a14:m>
                <a:r>
                  <a:rPr lang="ja-JP" altLang="en-US" sz="2400" dirty="0"/>
                  <a:t>差し引くと</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b="0" i="1" smtClean="0">
                            <a:latin typeface="Cambria Math" panose="02040503050406030204" pitchFamily="18" charset="0"/>
                          </a:rPr>
                          <m:t>2</m:t>
                        </m:r>
                      </m:sub>
                    </m:sSub>
                  </m:oMath>
                </a14:m>
                <a:r>
                  <a:rPr lang="ja-JP" altLang="en-US" sz="2400" dirty="0"/>
                  <a:t>’を求めることができる。</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2</m:t>
                        </m:r>
                      </m:sub>
                    </m:sSub>
                    <m:r>
                      <a:rPr lang="ja-JP" altLang="en-US" sz="2400" i="1">
                        <a:latin typeface="Cambria Math" panose="02040503050406030204" pitchFamily="18" charset="0"/>
                      </a:rPr>
                      <m:t>’</m:t>
                    </m:r>
                    <m:r>
                      <a:rPr lang="en-US" altLang="ja-JP" sz="2400" b="0" i="1" smtClean="0">
                        <a:latin typeface="Cambria Math" panose="02040503050406030204" pitchFamily="18" charset="0"/>
                      </a:rPr>
                      <m:t> </m:t>
                    </m:r>
                  </m:oMath>
                </a14:m>
                <a:r>
                  <a:rPr lang="ja-JP" altLang="en-US" sz="2400" dirty="0"/>
                  <a:t>は分離することは困難であるが、必要な場合には近似的に一次と二次に等分する。</a:t>
                </a:r>
              </a:p>
            </p:txBody>
          </p:sp>
        </mc:Choice>
        <mc:Fallback xmlns="">
          <p:sp>
            <p:nvSpPr>
              <p:cNvPr id="5" name="テキスト ボックス 4">
                <a:extLst>
                  <a:ext uri="{FF2B5EF4-FFF2-40B4-BE49-F238E27FC236}">
                    <a16:creationId xmlns:a16="http://schemas.microsoft.com/office/drawing/2014/main" id="{459936C0-1168-072D-4954-CBA52E417CDE}"/>
                  </a:ext>
                </a:extLst>
              </p:cNvPr>
              <p:cNvSpPr txBox="1">
                <a:spLocks noRot="1" noChangeAspect="1" noMove="1" noResize="1" noEditPoints="1" noAdjustHandles="1" noChangeArrowheads="1" noChangeShapeType="1" noTextEdit="1"/>
              </p:cNvSpPr>
              <p:nvPr/>
            </p:nvSpPr>
            <p:spPr>
              <a:xfrm>
                <a:off x="291548" y="661744"/>
                <a:ext cx="11741125" cy="2353401"/>
              </a:xfrm>
              <a:prstGeom prst="rect">
                <a:avLst/>
              </a:prstGeom>
              <a:blipFill>
                <a:blip r:embed="rId2"/>
                <a:stretch>
                  <a:fillRect l="-831" t="-2073" b="-310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040CDC6-F819-9B75-B657-6506B48C38B6}"/>
              </a:ext>
            </a:extLst>
          </p:cNvPr>
          <p:cNvSpPr txBox="1"/>
          <p:nvPr/>
        </p:nvSpPr>
        <p:spPr>
          <a:xfrm>
            <a:off x="3046863" y="3247746"/>
            <a:ext cx="6093724" cy="369332"/>
          </a:xfrm>
          <a:prstGeom prst="rect">
            <a:avLst/>
          </a:prstGeom>
          <a:noFill/>
        </p:spPr>
        <p:txBody>
          <a:bodyPr wrap="square">
            <a:spAutoFit/>
          </a:bodyPr>
          <a:lstStyle/>
          <a:p>
            <a:r>
              <a:rPr lang="en-US" altLang="ja-JP" dirty="0"/>
              <a:t>P49</a:t>
            </a:r>
            <a:r>
              <a:rPr lang="ja-JP" altLang="en-US" dirty="0"/>
              <a:t>と同じ回路</a:t>
            </a:r>
          </a:p>
        </p:txBody>
      </p:sp>
      <p:pic>
        <p:nvPicPr>
          <p:cNvPr id="9" name="図 8">
            <a:extLst>
              <a:ext uri="{FF2B5EF4-FFF2-40B4-BE49-F238E27FC236}">
                <a16:creationId xmlns:a16="http://schemas.microsoft.com/office/drawing/2014/main" id="{7C61B9B6-3541-D557-6674-B1F4CC780F61}"/>
              </a:ext>
            </a:extLst>
          </p:cNvPr>
          <p:cNvPicPr>
            <a:picLocks noChangeAspect="1"/>
          </p:cNvPicPr>
          <p:nvPr/>
        </p:nvPicPr>
        <p:blipFill>
          <a:blip r:embed="rId3"/>
          <a:stretch>
            <a:fillRect/>
          </a:stretch>
        </p:blipFill>
        <p:spPr>
          <a:xfrm>
            <a:off x="1384828" y="3073401"/>
            <a:ext cx="8457143" cy="3200000"/>
          </a:xfrm>
          <a:prstGeom prst="rect">
            <a:avLst/>
          </a:prstGeom>
        </p:spPr>
      </p:pic>
    </p:spTree>
    <p:extLst>
      <p:ext uri="{BB962C8B-B14F-4D97-AF65-F5344CB8AC3E}">
        <p14:creationId xmlns:p14="http://schemas.microsoft.com/office/powerpoint/2010/main" val="5286672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C463701-0F1C-D811-B568-89CD3877CE4D}"/>
              </a:ext>
            </a:extLst>
          </p:cNvPr>
          <p:cNvSpPr txBox="1"/>
          <p:nvPr/>
        </p:nvSpPr>
        <p:spPr>
          <a:xfrm>
            <a:off x="167185" y="460191"/>
            <a:ext cx="6093724" cy="523220"/>
          </a:xfrm>
          <a:prstGeom prst="rect">
            <a:avLst/>
          </a:prstGeom>
          <a:noFill/>
        </p:spPr>
        <p:txBody>
          <a:bodyPr wrap="square">
            <a:spAutoFit/>
          </a:bodyPr>
          <a:lstStyle/>
          <a:p>
            <a:r>
              <a:rPr lang="ja-JP" altLang="en-US" sz="2800" dirty="0"/>
              <a:t>実験結果（</a:t>
            </a:r>
            <a:r>
              <a:rPr lang="en-US" altLang="ja-JP" sz="2800" dirty="0"/>
              <a:t>2.4</a:t>
            </a:r>
            <a:r>
              <a:rPr lang="ja-JP" altLang="en-US" sz="2800" dirty="0"/>
              <a:t>）</a:t>
            </a:r>
          </a:p>
        </p:txBody>
      </p:sp>
      <p:graphicFrame>
        <p:nvGraphicFramePr>
          <p:cNvPr id="5" name="オブジェクト 4">
            <a:extLst>
              <a:ext uri="{FF2B5EF4-FFF2-40B4-BE49-F238E27FC236}">
                <a16:creationId xmlns:a16="http://schemas.microsoft.com/office/drawing/2014/main" id="{689715EC-2BF3-AE98-B233-1D5FC0C2DDC4}"/>
              </a:ext>
            </a:extLst>
          </p:cNvPr>
          <p:cNvGraphicFramePr>
            <a:graphicFrameLocks noChangeAspect="1"/>
          </p:cNvGraphicFramePr>
          <p:nvPr>
            <p:extLst>
              <p:ext uri="{D42A27DB-BD31-4B8C-83A1-F6EECF244321}">
                <p14:modId xmlns:p14="http://schemas.microsoft.com/office/powerpoint/2010/main" val="3489476156"/>
              </p:ext>
            </p:extLst>
          </p:nvPr>
        </p:nvGraphicFramePr>
        <p:xfrm>
          <a:off x="0" y="1076325"/>
          <a:ext cx="9091613" cy="1498600"/>
        </p:xfrm>
        <a:graphic>
          <a:graphicData uri="http://schemas.openxmlformats.org/presentationml/2006/ole">
            <mc:AlternateContent xmlns:mc="http://schemas.openxmlformats.org/markup-compatibility/2006">
              <mc:Choice xmlns:v="urn:schemas-microsoft-com:vml" Requires="v">
                <p:oleObj name="Worksheet" r:id="rId3" imgW="6191380" imgH="692035" progId="Excel.Sheet.12">
                  <p:embed/>
                </p:oleObj>
              </mc:Choice>
              <mc:Fallback>
                <p:oleObj name="Worksheet" r:id="rId3" imgW="6191380" imgH="692035" progId="Excel.Sheet.12">
                  <p:embed/>
                  <p:pic>
                    <p:nvPicPr>
                      <p:cNvPr id="5" name="オブジェクト 4">
                        <a:extLst>
                          <a:ext uri="{FF2B5EF4-FFF2-40B4-BE49-F238E27FC236}">
                            <a16:creationId xmlns:a16="http://schemas.microsoft.com/office/drawing/2014/main" id="{689715EC-2BF3-AE98-B233-1D5FC0C2DDC4}"/>
                          </a:ext>
                        </a:extLst>
                      </p:cNvPr>
                      <p:cNvPicPr/>
                      <p:nvPr/>
                    </p:nvPicPr>
                    <p:blipFill>
                      <a:blip r:embed="rId4"/>
                      <a:stretch>
                        <a:fillRect/>
                      </a:stretch>
                    </p:blipFill>
                    <p:spPr>
                      <a:xfrm>
                        <a:off x="0" y="1076325"/>
                        <a:ext cx="9091613" cy="1498600"/>
                      </a:xfrm>
                      <a:prstGeom prst="rect">
                        <a:avLst/>
                      </a:prstGeom>
                    </p:spPr>
                  </p:pic>
                </p:oleObj>
              </mc:Fallback>
            </mc:AlternateContent>
          </a:graphicData>
        </a:graphic>
      </p:graphicFrame>
      <p:graphicFrame>
        <p:nvGraphicFramePr>
          <p:cNvPr id="6" name="オブジェクト 5">
            <a:extLst>
              <a:ext uri="{FF2B5EF4-FFF2-40B4-BE49-F238E27FC236}">
                <a16:creationId xmlns:a16="http://schemas.microsoft.com/office/drawing/2014/main" id="{8F2FAFA4-1FF9-3E75-CFC6-C843CDD42FA3}"/>
              </a:ext>
            </a:extLst>
          </p:cNvPr>
          <p:cNvGraphicFramePr>
            <a:graphicFrameLocks noChangeAspect="1"/>
          </p:cNvGraphicFramePr>
          <p:nvPr>
            <p:extLst>
              <p:ext uri="{D42A27DB-BD31-4B8C-83A1-F6EECF244321}">
                <p14:modId xmlns:p14="http://schemas.microsoft.com/office/powerpoint/2010/main" val="3241522876"/>
              </p:ext>
            </p:extLst>
          </p:nvPr>
        </p:nvGraphicFramePr>
        <p:xfrm>
          <a:off x="9091808" y="1491916"/>
          <a:ext cx="3100191" cy="1082842"/>
        </p:xfrm>
        <a:graphic>
          <a:graphicData uri="http://schemas.openxmlformats.org/presentationml/2006/ole">
            <mc:AlternateContent xmlns:mc="http://schemas.openxmlformats.org/markup-compatibility/2006">
              <mc:Choice xmlns:v="urn:schemas-microsoft-com:vml" Requires="v">
                <p:oleObj name="Worksheet" r:id="rId5" imgW="1327020" imgH="463435" progId="Excel.Sheet.12">
                  <p:embed/>
                </p:oleObj>
              </mc:Choice>
              <mc:Fallback>
                <p:oleObj name="Worksheet" r:id="rId5" imgW="1327020" imgH="463435" progId="Excel.Sheet.12">
                  <p:embed/>
                  <p:pic>
                    <p:nvPicPr>
                      <p:cNvPr id="6" name="オブジェクト 5">
                        <a:extLst>
                          <a:ext uri="{FF2B5EF4-FFF2-40B4-BE49-F238E27FC236}">
                            <a16:creationId xmlns:a16="http://schemas.microsoft.com/office/drawing/2014/main" id="{8F2FAFA4-1FF9-3E75-CFC6-C843CDD42FA3}"/>
                          </a:ext>
                        </a:extLst>
                      </p:cNvPr>
                      <p:cNvPicPr/>
                      <p:nvPr/>
                    </p:nvPicPr>
                    <p:blipFill>
                      <a:blip r:embed="rId6"/>
                      <a:stretch>
                        <a:fillRect/>
                      </a:stretch>
                    </p:blipFill>
                    <p:spPr>
                      <a:xfrm>
                        <a:off x="9091808" y="1491916"/>
                        <a:ext cx="3100191" cy="1082842"/>
                      </a:xfrm>
                      <a:prstGeom prst="rect">
                        <a:avLst/>
                      </a:prstGeom>
                    </p:spPr>
                  </p:pic>
                </p:oleObj>
              </mc:Fallback>
            </mc:AlternateContent>
          </a:graphicData>
        </a:graphic>
      </p:graphicFrame>
      <p:sp>
        <p:nvSpPr>
          <p:cNvPr id="8" name="テキスト ボックス 7">
            <a:extLst>
              <a:ext uri="{FF2B5EF4-FFF2-40B4-BE49-F238E27FC236}">
                <a16:creationId xmlns:a16="http://schemas.microsoft.com/office/drawing/2014/main" id="{011DDB58-8522-E9AF-4AFF-9A4ED6764219}"/>
              </a:ext>
            </a:extLst>
          </p:cNvPr>
          <p:cNvSpPr txBox="1"/>
          <p:nvPr/>
        </p:nvSpPr>
        <p:spPr>
          <a:xfrm>
            <a:off x="5123542" y="2759515"/>
            <a:ext cx="7068457" cy="461665"/>
          </a:xfrm>
          <a:prstGeom prst="rect">
            <a:avLst/>
          </a:prstGeom>
          <a:noFill/>
        </p:spPr>
        <p:txBody>
          <a:bodyPr wrap="square">
            <a:spAutoFit/>
          </a:bodyPr>
          <a:lstStyle/>
          <a:p>
            <a:r>
              <a:rPr lang="ja-JP" altLang="en-US" sz="2400" dirty="0"/>
              <a:t>一相あたりの抵抗値は</a:t>
            </a:r>
            <a:r>
              <a:rPr lang="en-US" altLang="ja-JP" sz="2400" dirty="0"/>
              <a:t>R1</a:t>
            </a:r>
            <a:r>
              <a:rPr lang="ja-JP" altLang="en-US" sz="2400" dirty="0"/>
              <a:t>を２で割った値である。</a:t>
            </a:r>
          </a:p>
        </p:txBody>
      </p:sp>
    </p:spTree>
    <p:extLst>
      <p:ext uri="{BB962C8B-B14F-4D97-AF65-F5344CB8AC3E}">
        <p14:creationId xmlns:p14="http://schemas.microsoft.com/office/powerpoint/2010/main" val="4226015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F707E50-1C81-5D8D-0DDA-B27C4A1D7078}"/>
              </a:ext>
            </a:extLst>
          </p:cNvPr>
          <p:cNvSpPr txBox="1"/>
          <p:nvPr/>
        </p:nvSpPr>
        <p:spPr>
          <a:xfrm>
            <a:off x="0" y="214476"/>
            <a:ext cx="6096000" cy="523220"/>
          </a:xfrm>
          <a:prstGeom prst="rect">
            <a:avLst/>
          </a:prstGeom>
          <a:noFill/>
        </p:spPr>
        <p:txBody>
          <a:bodyPr wrap="square">
            <a:spAutoFit/>
          </a:bodyPr>
          <a:lstStyle/>
          <a:p>
            <a:r>
              <a:rPr lang="ja-JP" altLang="en-US" sz="2800" dirty="0"/>
              <a:t>実験</a:t>
            </a:r>
            <a:r>
              <a:rPr lang="en-US" altLang="ja-JP" sz="2800" dirty="0"/>
              <a:t>3</a:t>
            </a:r>
            <a:r>
              <a:rPr lang="ja-JP" altLang="en-US" sz="2800" dirty="0"/>
              <a:t>　配電方式の特徴</a:t>
            </a:r>
          </a:p>
        </p:txBody>
      </p:sp>
      <p:sp>
        <p:nvSpPr>
          <p:cNvPr id="5" name="テキスト ボックス 4">
            <a:extLst>
              <a:ext uri="{FF2B5EF4-FFF2-40B4-BE49-F238E27FC236}">
                <a16:creationId xmlns:a16="http://schemas.microsoft.com/office/drawing/2014/main" id="{3AA14295-4531-AB9B-3851-BF0134E8C444}"/>
              </a:ext>
            </a:extLst>
          </p:cNvPr>
          <p:cNvSpPr txBox="1"/>
          <p:nvPr/>
        </p:nvSpPr>
        <p:spPr>
          <a:xfrm>
            <a:off x="217713" y="1117601"/>
            <a:ext cx="11640457" cy="830997"/>
          </a:xfrm>
          <a:prstGeom prst="rect">
            <a:avLst/>
          </a:prstGeom>
          <a:noFill/>
        </p:spPr>
        <p:txBody>
          <a:bodyPr wrap="square">
            <a:spAutoFit/>
          </a:bodyPr>
          <a:lstStyle/>
          <a:p>
            <a:pPr algn="l"/>
            <a:r>
              <a:rPr lang="ja-JP" altLang="en-US" sz="2400" b="0" i="0" u="none" strike="noStrike" baseline="0" dirty="0">
                <a:latin typeface="CIDFont+F2"/>
              </a:rPr>
              <a:t>単相変圧器を使用した配電方式である単相</a:t>
            </a:r>
            <a:r>
              <a:rPr lang="en-US" altLang="ja-JP" sz="2400" b="0" i="0" u="none" strike="noStrike" baseline="0" dirty="0">
                <a:latin typeface="CIDFont+F2"/>
              </a:rPr>
              <a:t>3 </a:t>
            </a:r>
            <a:r>
              <a:rPr lang="ja-JP" altLang="en-US" sz="2400" b="0" i="0" u="none" strike="noStrike" baseline="0" dirty="0">
                <a:latin typeface="CIDFont+F2"/>
              </a:rPr>
              <a:t>線式低圧配電方式の特徴を、バランサよる電圧不平衡の改善効果を通して理解する。</a:t>
            </a:r>
            <a:endParaRPr lang="ja-JP" altLang="en-US" sz="2400" dirty="0"/>
          </a:p>
        </p:txBody>
      </p:sp>
      <p:pic>
        <p:nvPicPr>
          <p:cNvPr id="7" name="図 6" descr="ダイアグラム, 概略図&#10;&#10;自動的に生成された説明">
            <a:extLst>
              <a:ext uri="{FF2B5EF4-FFF2-40B4-BE49-F238E27FC236}">
                <a16:creationId xmlns:a16="http://schemas.microsoft.com/office/drawing/2014/main" id="{C34B707D-8263-1E24-106D-7B0C65BB2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870" y="1948598"/>
            <a:ext cx="8436771" cy="3516479"/>
          </a:xfrm>
          <a:prstGeom prst="rect">
            <a:avLst/>
          </a:prstGeom>
        </p:spPr>
      </p:pic>
    </p:spTree>
    <p:extLst>
      <p:ext uri="{BB962C8B-B14F-4D97-AF65-F5344CB8AC3E}">
        <p14:creationId xmlns:p14="http://schemas.microsoft.com/office/powerpoint/2010/main" val="315007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BBDEC57-76BA-EDD0-303C-5D0D97F865ED}"/>
              </a:ext>
            </a:extLst>
          </p:cNvPr>
          <p:cNvSpPr txBox="1"/>
          <p:nvPr/>
        </p:nvSpPr>
        <p:spPr>
          <a:xfrm>
            <a:off x="224970" y="0"/>
            <a:ext cx="6096000" cy="523220"/>
          </a:xfrm>
          <a:prstGeom prst="rect">
            <a:avLst/>
          </a:prstGeom>
          <a:noFill/>
        </p:spPr>
        <p:txBody>
          <a:bodyPr wrap="square">
            <a:spAutoFit/>
          </a:bodyPr>
          <a:lstStyle/>
          <a:p>
            <a:r>
              <a:rPr lang="ja-JP" altLang="en-US" sz="2800" dirty="0"/>
              <a:t>実験結果（実験</a:t>
            </a:r>
            <a:r>
              <a:rPr lang="en-US" altLang="ja-JP" sz="2800" dirty="0"/>
              <a:t>3</a:t>
            </a:r>
            <a:r>
              <a:rPr lang="ja-JP" altLang="en-US" sz="2800" dirty="0"/>
              <a:t>）　</a:t>
            </a:r>
          </a:p>
        </p:txBody>
      </p:sp>
      <p:graphicFrame>
        <p:nvGraphicFramePr>
          <p:cNvPr id="4" name="オブジェクト 3">
            <a:extLst>
              <a:ext uri="{FF2B5EF4-FFF2-40B4-BE49-F238E27FC236}">
                <a16:creationId xmlns:a16="http://schemas.microsoft.com/office/drawing/2014/main" id="{BBC8AFF7-8963-0661-D2F8-E575C21EBF69}"/>
              </a:ext>
            </a:extLst>
          </p:cNvPr>
          <p:cNvGraphicFramePr>
            <a:graphicFrameLocks noChangeAspect="1"/>
          </p:cNvGraphicFramePr>
          <p:nvPr>
            <p:extLst>
              <p:ext uri="{D42A27DB-BD31-4B8C-83A1-F6EECF244321}">
                <p14:modId xmlns:p14="http://schemas.microsoft.com/office/powerpoint/2010/main" val="2231721578"/>
              </p:ext>
            </p:extLst>
          </p:nvPr>
        </p:nvGraphicFramePr>
        <p:xfrm>
          <a:off x="330199" y="715962"/>
          <a:ext cx="11016343" cy="3348033"/>
        </p:xfrm>
        <a:graphic>
          <a:graphicData uri="http://schemas.openxmlformats.org/presentationml/2006/ole">
            <mc:AlternateContent xmlns:mc="http://schemas.openxmlformats.org/markup-compatibility/2006">
              <mc:Choice xmlns:v="urn:schemas-microsoft-com:vml" Requires="v">
                <p:oleObj name="Worksheet" r:id="rId2" imgW="6038772" imgH="1835035" progId="Excel.Sheet.12">
                  <p:embed/>
                </p:oleObj>
              </mc:Choice>
              <mc:Fallback>
                <p:oleObj name="Worksheet" r:id="rId2" imgW="6038772" imgH="1835035" progId="Excel.Sheet.12">
                  <p:embed/>
                  <p:pic>
                    <p:nvPicPr>
                      <p:cNvPr id="4" name="オブジェクト 3">
                        <a:extLst>
                          <a:ext uri="{FF2B5EF4-FFF2-40B4-BE49-F238E27FC236}">
                            <a16:creationId xmlns:a16="http://schemas.microsoft.com/office/drawing/2014/main" id="{BBC8AFF7-8963-0661-D2F8-E575C21EBF69}"/>
                          </a:ext>
                        </a:extLst>
                      </p:cNvPr>
                      <p:cNvPicPr/>
                      <p:nvPr/>
                    </p:nvPicPr>
                    <p:blipFill>
                      <a:blip r:embed="rId3"/>
                      <a:stretch>
                        <a:fillRect/>
                      </a:stretch>
                    </p:blipFill>
                    <p:spPr>
                      <a:xfrm>
                        <a:off x="330199" y="715962"/>
                        <a:ext cx="11016343" cy="3348033"/>
                      </a:xfrm>
                      <a:prstGeom prst="rect">
                        <a:avLst/>
                      </a:prstGeom>
                    </p:spPr>
                  </p:pic>
                </p:oleObj>
              </mc:Fallback>
            </mc:AlternateContent>
          </a:graphicData>
        </a:graphic>
      </p:graphicFrame>
    </p:spTree>
    <p:extLst>
      <p:ext uri="{BB962C8B-B14F-4D97-AF65-F5344CB8AC3E}">
        <p14:creationId xmlns:p14="http://schemas.microsoft.com/office/powerpoint/2010/main" val="2862915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37386209-BFAD-AFE9-123B-42DB4E926E92}"/>
              </a:ext>
            </a:extLst>
          </p:cNvPr>
          <p:cNvGraphicFramePr>
            <a:graphicFrameLocks/>
          </p:cNvGraphicFramePr>
          <p:nvPr>
            <p:extLst>
              <p:ext uri="{D42A27DB-BD31-4B8C-83A1-F6EECF244321}">
                <p14:modId xmlns:p14="http://schemas.microsoft.com/office/powerpoint/2010/main" val="2265886874"/>
              </p:ext>
            </p:extLst>
          </p:nvPr>
        </p:nvGraphicFramePr>
        <p:xfrm>
          <a:off x="228600" y="838200"/>
          <a:ext cx="85725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6380B604-FAFF-FEA3-5836-E33A03F7BF9E}"/>
              </a:ext>
            </a:extLst>
          </p:cNvPr>
          <p:cNvSpPr txBox="1"/>
          <p:nvPr/>
        </p:nvSpPr>
        <p:spPr>
          <a:xfrm>
            <a:off x="457200" y="297935"/>
            <a:ext cx="7137400" cy="540266"/>
          </a:xfrm>
          <a:prstGeom prst="rect">
            <a:avLst/>
          </a:prstGeom>
          <a:noFill/>
        </p:spPr>
        <p:txBody>
          <a:bodyPr wrap="square">
            <a:spAutoFit/>
          </a:bodyPr>
          <a:lstStyle/>
          <a:p>
            <a:r>
              <a:rPr lang="ja-JP" altLang="en-US" sz="2800" dirty="0"/>
              <a:t>負荷比および電圧（バランサ無中性線有）</a:t>
            </a:r>
            <a:endParaRPr kumimoji="1" lang="ja-JP" altLang="en-US" sz="2800" dirty="0"/>
          </a:p>
        </p:txBody>
      </p:sp>
    </p:spTree>
    <p:extLst>
      <p:ext uri="{BB962C8B-B14F-4D97-AF65-F5344CB8AC3E}">
        <p14:creationId xmlns:p14="http://schemas.microsoft.com/office/powerpoint/2010/main" val="2936392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46232CD0-FB67-4EF3-A114-7FB9BC6941ED}"/>
              </a:ext>
            </a:extLst>
          </p:cNvPr>
          <p:cNvGraphicFramePr>
            <a:graphicFrameLocks/>
          </p:cNvGraphicFramePr>
          <p:nvPr>
            <p:extLst>
              <p:ext uri="{D42A27DB-BD31-4B8C-83A1-F6EECF244321}">
                <p14:modId xmlns:p14="http://schemas.microsoft.com/office/powerpoint/2010/main" val="1655805304"/>
              </p:ext>
            </p:extLst>
          </p:nvPr>
        </p:nvGraphicFramePr>
        <p:xfrm>
          <a:off x="139700" y="1041400"/>
          <a:ext cx="8239356" cy="4902199"/>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6633C233-B9E6-F774-B48E-C7531CFF57B6}"/>
              </a:ext>
            </a:extLst>
          </p:cNvPr>
          <p:cNvSpPr txBox="1"/>
          <p:nvPr/>
        </p:nvSpPr>
        <p:spPr>
          <a:xfrm>
            <a:off x="558800" y="361434"/>
            <a:ext cx="7061200" cy="523220"/>
          </a:xfrm>
          <a:prstGeom prst="rect">
            <a:avLst/>
          </a:prstGeom>
          <a:noFill/>
        </p:spPr>
        <p:txBody>
          <a:bodyPr wrap="square">
            <a:spAutoFit/>
          </a:bodyPr>
          <a:lstStyle/>
          <a:p>
            <a:r>
              <a:rPr lang="ja-JP" altLang="en-US" sz="2800" dirty="0"/>
              <a:t>負荷比および電流（バランサ無中性線有）</a:t>
            </a:r>
            <a:endParaRPr kumimoji="1" lang="ja-JP" altLang="en-US" sz="2800" dirty="0"/>
          </a:p>
        </p:txBody>
      </p:sp>
    </p:spTree>
    <p:extLst>
      <p:ext uri="{BB962C8B-B14F-4D97-AF65-F5344CB8AC3E}">
        <p14:creationId xmlns:p14="http://schemas.microsoft.com/office/powerpoint/2010/main" val="879653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a:extLst>
              <a:ext uri="{FF2B5EF4-FFF2-40B4-BE49-F238E27FC236}">
                <a16:creationId xmlns:a16="http://schemas.microsoft.com/office/drawing/2014/main" id="{B68A8CC2-A832-81C3-DFD3-074168B236A3}"/>
              </a:ext>
            </a:extLst>
          </p:cNvPr>
          <p:cNvGraphicFramePr>
            <a:graphicFrameLocks noChangeAspect="1"/>
          </p:cNvGraphicFramePr>
          <p:nvPr>
            <p:extLst>
              <p:ext uri="{D42A27DB-BD31-4B8C-83A1-F6EECF244321}">
                <p14:modId xmlns:p14="http://schemas.microsoft.com/office/powerpoint/2010/main" val="4093467528"/>
              </p:ext>
            </p:extLst>
          </p:nvPr>
        </p:nvGraphicFramePr>
        <p:xfrm>
          <a:off x="129546" y="1103086"/>
          <a:ext cx="11932907" cy="3309257"/>
        </p:xfrm>
        <a:graphic>
          <a:graphicData uri="http://schemas.openxmlformats.org/presentationml/2006/ole">
            <mc:AlternateContent xmlns:mc="http://schemas.openxmlformats.org/markup-compatibility/2006">
              <mc:Choice xmlns:v="urn:schemas-microsoft-com:vml" Requires="v">
                <p:oleObj name="Worksheet" r:id="rId2" imgW="6616856" imgH="1835035" progId="Excel.Sheet.12">
                  <p:embed/>
                </p:oleObj>
              </mc:Choice>
              <mc:Fallback>
                <p:oleObj name="Worksheet" r:id="rId2" imgW="6616856" imgH="1835035" progId="Excel.Sheet.12">
                  <p:embed/>
                  <p:pic>
                    <p:nvPicPr>
                      <p:cNvPr id="2" name="オブジェクト 1">
                        <a:extLst>
                          <a:ext uri="{FF2B5EF4-FFF2-40B4-BE49-F238E27FC236}">
                            <a16:creationId xmlns:a16="http://schemas.microsoft.com/office/drawing/2014/main" id="{B68A8CC2-A832-81C3-DFD3-074168B236A3}"/>
                          </a:ext>
                        </a:extLst>
                      </p:cNvPr>
                      <p:cNvPicPr/>
                      <p:nvPr/>
                    </p:nvPicPr>
                    <p:blipFill>
                      <a:blip r:embed="rId3"/>
                      <a:stretch>
                        <a:fillRect/>
                      </a:stretch>
                    </p:blipFill>
                    <p:spPr>
                      <a:xfrm>
                        <a:off x="129546" y="1103086"/>
                        <a:ext cx="11932907" cy="3309257"/>
                      </a:xfrm>
                      <a:prstGeom prst="rect">
                        <a:avLst/>
                      </a:prstGeom>
                    </p:spPr>
                  </p:pic>
                </p:oleObj>
              </mc:Fallback>
            </mc:AlternateContent>
          </a:graphicData>
        </a:graphic>
      </p:graphicFrame>
    </p:spTree>
    <p:extLst>
      <p:ext uri="{BB962C8B-B14F-4D97-AF65-F5344CB8AC3E}">
        <p14:creationId xmlns:p14="http://schemas.microsoft.com/office/powerpoint/2010/main" val="462898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CEF8E7E8-621F-4E80-9939-419526CDA352}"/>
              </a:ext>
            </a:extLst>
          </p:cNvPr>
          <p:cNvGraphicFramePr>
            <a:graphicFrameLocks/>
          </p:cNvGraphicFramePr>
          <p:nvPr>
            <p:extLst>
              <p:ext uri="{D42A27DB-BD31-4B8C-83A1-F6EECF244321}">
                <p14:modId xmlns:p14="http://schemas.microsoft.com/office/powerpoint/2010/main" val="2029317004"/>
              </p:ext>
            </p:extLst>
          </p:nvPr>
        </p:nvGraphicFramePr>
        <p:xfrm>
          <a:off x="546100" y="1181100"/>
          <a:ext cx="7886700" cy="5346699"/>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F5A36131-C95F-A402-1C44-0A7324FF4DCE}"/>
              </a:ext>
            </a:extLst>
          </p:cNvPr>
          <p:cNvSpPr txBox="1"/>
          <p:nvPr/>
        </p:nvSpPr>
        <p:spPr>
          <a:xfrm>
            <a:off x="685800" y="622301"/>
            <a:ext cx="8369300" cy="523220"/>
          </a:xfrm>
          <a:prstGeom prst="rect">
            <a:avLst/>
          </a:prstGeom>
          <a:noFill/>
        </p:spPr>
        <p:txBody>
          <a:bodyPr wrap="square" rtlCol="0">
            <a:spAutoFit/>
          </a:bodyPr>
          <a:lstStyle/>
          <a:p>
            <a:r>
              <a:rPr lang="ja-JP" altLang="en-US" sz="2800" dirty="0"/>
              <a:t>負荷比および電圧（バランサ無中性線無）</a:t>
            </a:r>
            <a:endParaRPr kumimoji="1" lang="ja-JP" altLang="en-US" sz="2800" dirty="0"/>
          </a:p>
        </p:txBody>
      </p:sp>
    </p:spTree>
    <p:extLst>
      <p:ext uri="{BB962C8B-B14F-4D97-AF65-F5344CB8AC3E}">
        <p14:creationId xmlns:p14="http://schemas.microsoft.com/office/powerpoint/2010/main" val="10888126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70E796B-CBC2-3B46-65A3-091EB96C44A0}"/>
              </a:ext>
            </a:extLst>
          </p:cNvPr>
          <p:cNvSpPr txBox="1"/>
          <p:nvPr/>
        </p:nvSpPr>
        <p:spPr>
          <a:xfrm>
            <a:off x="673100" y="640835"/>
            <a:ext cx="10439400" cy="523220"/>
          </a:xfrm>
          <a:prstGeom prst="rect">
            <a:avLst/>
          </a:prstGeom>
          <a:noFill/>
        </p:spPr>
        <p:txBody>
          <a:bodyPr wrap="square">
            <a:spAutoFit/>
          </a:bodyPr>
          <a:lstStyle/>
          <a:p>
            <a:r>
              <a:rPr lang="ja-JP" altLang="en-US" sz="2800" dirty="0"/>
              <a:t>負荷比および電流（バランサ無中性線無）</a:t>
            </a:r>
            <a:endParaRPr kumimoji="1" lang="ja-JP" altLang="en-US" sz="2800" dirty="0"/>
          </a:p>
        </p:txBody>
      </p:sp>
      <p:graphicFrame>
        <p:nvGraphicFramePr>
          <p:cNvPr id="5" name="グラフ 4">
            <a:extLst>
              <a:ext uri="{FF2B5EF4-FFF2-40B4-BE49-F238E27FC236}">
                <a16:creationId xmlns:a16="http://schemas.microsoft.com/office/drawing/2014/main" id="{D2E593BC-F949-4F25-8233-1E07959311FA}"/>
              </a:ext>
            </a:extLst>
          </p:cNvPr>
          <p:cNvGraphicFramePr>
            <a:graphicFrameLocks/>
          </p:cNvGraphicFramePr>
          <p:nvPr>
            <p:extLst>
              <p:ext uri="{D42A27DB-BD31-4B8C-83A1-F6EECF244321}">
                <p14:modId xmlns:p14="http://schemas.microsoft.com/office/powerpoint/2010/main" val="2154665524"/>
              </p:ext>
            </p:extLst>
          </p:nvPr>
        </p:nvGraphicFramePr>
        <p:xfrm>
          <a:off x="330200" y="1696428"/>
          <a:ext cx="8036156" cy="43106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5589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752D21-90B3-03ED-3CDE-92D20CA6AF3D}"/>
              </a:ext>
            </a:extLst>
          </p:cNvPr>
          <p:cNvSpPr>
            <a:spLocks noGrp="1"/>
          </p:cNvSpPr>
          <p:nvPr>
            <p:ph type="title"/>
          </p:nvPr>
        </p:nvSpPr>
        <p:spPr/>
        <p:txBody>
          <a:bodyPr/>
          <a:lstStyle/>
          <a:p>
            <a:r>
              <a:rPr lang="ja-JP" altLang="en-US" dirty="0"/>
              <a:t>実験</a:t>
            </a:r>
            <a:r>
              <a:rPr lang="en-US" altLang="ja-JP" dirty="0"/>
              <a:t>1.2</a:t>
            </a:r>
            <a:r>
              <a:rPr lang="ja-JP" altLang="en-US" dirty="0"/>
              <a:t>　変圧比試験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FFD4A58-8C00-CC6F-C5EE-B111F1BC008D}"/>
                  </a:ext>
                </a:extLst>
              </p:cNvPr>
              <p:cNvSpPr>
                <a:spLocks noGrp="1"/>
              </p:cNvSpPr>
              <p:nvPr>
                <p:ph idx="1"/>
              </p:nvPr>
            </p:nvSpPr>
            <p:spPr/>
            <p:txBody>
              <a:bodyPr>
                <a:normAutofit/>
              </a:bodyPr>
              <a:lstStyle/>
              <a:p>
                <a:r>
                  <a:rPr lang="ja-JP" altLang="en-US" sz="3600" dirty="0">
                    <a:latin typeface="+mn-ea"/>
                  </a:rPr>
                  <a:t>変圧器の</a:t>
                </a:r>
                <a:r>
                  <a:rPr lang="en-US" altLang="ja-JP" sz="3600" dirty="0">
                    <a:latin typeface="+mn-ea"/>
                  </a:rPr>
                  <a:t>1</a:t>
                </a:r>
                <a:r>
                  <a:rPr lang="ja-JP" altLang="en-US" sz="3600" dirty="0">
                    <a:latin typeface="+mn-ea"/>
                  </a:rPr>
                  <a:t>次側に電圧を加え、</a:t>
                </a:r>
                <a:r>
                  <a:rPr lang="en-US" altLang="ja-JP" sz="3600" dirty="0">
                    <a:latin typeface="+mn-ea"/>
                  </a:rPr>
                  <a:t>2</a:t>
                </a:r>
                <a:r>
                  <a:rPr lang="ja-JP" altLang="en-US" sz="3600" dirty="0">
                    <a:latin typeface="+mn-ea"/>
                  </a:rPr>
                  <a:t>次側の電圧を測定し</a:t>
                </a:r>
                <a:r>
                  <a:rPr lang="en-US" altLang="ja-JP" sz="3600" dirty="0">
                    <a:latin typeface="+mn-ea"/>
                  </a:rPr>
                  <a:t>,1</a:t>
                </a:r>
                <a:r>
                  <a:rPr lang="ja-JP" altLang="en-US" sz="3600" dirty="0">
                    <a:latin typeface="+mn-ea"/>
                  </a:rPr>
                  <a:t>次側ー</a:t>
                </a:r>
                <a:r>
                  <a:rPr lang="en-US" altLang="ja-JP" sz="3600" dirty="0">
                    <a:latin typeface="+mn-ea"/>
                  </a:rPr>
                  <a:t>2</a:t>
                </a:r>
                <a:r>
                  <a:rPr lang="ja-JP" altLang="en-US" sz="3600" dirty="0">
                    <a:latin typeface="+mn-ea"/>
                  </a:rPr>
                  <a:t>次間の変圧比</a:t>
                </a:r>
                <a14:m>
                  <m:oMath xmlns:m="http://schemas.openxmlformats.org/officeDocument/2006/math">
                    <m:r>
                      <a:rPr lang="en-US" altLang="ja-JP" sz="3600" b="0" i="1" smtClean="0">
                        <a:latin typeface="Cambria Math" panose="02040503050406030204" pitchFamily="18" charset="0"/>
                      </a:rPr>
                      <m:t>𝑎</m:t>
                    </m:r>
                  </m:oMath>
                </a14:m>
                <a:r>
                  <a:rPr lang="ja-JP" altLang="en-US" sz="3600" dirty="0">
                    <a:latin typeface="+mn-ea"/>
                  </a:rPr>
                  <a:t>を求める。</a:t>
                </a:r>
              </a:p>
            </p:txBody>
          </p:sp>
        </mc:Choice>
        <mc:Fallback xmlns="">
          <p:sp>
            <p:nvSpPr>
              <p:cNvPr id="3" name="コンテンツ プレースホルダー 2">
                <a:extLst>
                  <a:ext uri="{FF2B5EF4-FFF2-40B4-BE49-F238E27FC236}">
                    <a16:creationId xmlns:a16="http://schemas.microsoft.com/office/drawing/2014/main" id="{5FFD4A58-8C00-CC6F-C5EE-B111F1BC008D}"/>
                  </a:ext>
                </a:extLst>
              </p:cNvPr>
              <p:cNvSpPr>
                <a:spLocks noGrp="1" noRot="1" noChangeAspect="1" noMove="1" noResize="1" noEditPoints="1" noAdjustHandles="1" noChangeArrowheads="1" noChangeShapeType="1" noTextEdit="1"/>
              </p:cNvSpPr>
              <p:nvPr>
                <p:ph idx="1"/>
              </p:nvPr>
            </p:nvSpPr>
            <p:spPr>
              <a:blipFill>
                <a:blip r:embed="rId2"/>
                <a:stretch>
                  <a:fillRect l="-1623" t="-32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08399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オブジェクト 2">
            <a:extLst>
              <a:ext uri="{FF2B5EF4-FFF2-40B4-BE49-F238E27FC236}">
                <a16:creationId xmlns:a16="http://schemas.microsoft.com/office/drawing/2014/main" id="{DD93C22F-12B3-242C-6D8A-35129B7E8EEB}"/>
              </a:ext>
            </a:extLst>
          </p:cNvPr>
          <p:cNvGraphicFramePr>
            <a:graphicFrameLocks noChangeAspect="1"/>
          </p:cNvGraphicFramePr>
          <p:nvPr>
            <p:extLst>
              <p:ext uri="{D42A27DB-BD31-4B8C-83A1-F6EECF244321}">
                <p14:modId xmlns:p14="http://schemas.microsoft.com/office/powerpoint/2010/main" val="570783248"/>
              </p:ext>
            </p:extLst>
          </p:nvPr>
        </p:nvGraphicFramePr>
        <p:xfrm>
          <a:off x="234949" y="960438"/>
          <a:ext cx="11677651" cy="3436702"/>
        </p:xfrm>
        <a:graphic>
          <a:graphicData uri="http://schemas.openxmlformats.org/presentationml/2006/ole">
            <mc:AlternateContent xmlns:mc="http://schemas.openxmlformats.org/markup-compatibility/2006">
              <mc:Choice xmlns:v="urn:schemas-microsoft-com:vml" Requires="v">
                <p:oleObj name="Worksheet" r:id="rId2" imgW="6235752" imgH="1835035" progId="Excel.Sheet.12">
                  <p:embed/>
                </p:oleObj>
              </mc:Choice>
              <mc:Fallback>
                <p:oleObj name="Worksheet" r:id="rId2" imgW="6235752" imgH="1835035" progId="Excel.Sheet.12">
                  <p:embed/>
                  <p:pic>
                    <p:nvPicPr>
                      <p:cNvPr id="3" name="オブジェクト 2">
                        <a:extLst>
                          <a:ext uri="{FF2B5EF4-FFF2-40B4-BE49-F238E27FC236}">
                            <a16:creationId xmlns:a16="http://schemas.microsoft.com/office/drawing/2014/main" id="{DD93C22F-12B3-242C-6D8A-35129B7E8EEB}"/>
                          </a:ext>
                        </a:extLst>
                      </p:cNvPr>
                      <p:cNvPicPr/>
                      <p:nvPr/>
                    </p:nvPicPr>
                    <p:blipFill>
                      <a:blip r:embed="rId3"/>
                      <a:stretch>
                        <a:fillRect/>
                      </a:stretch>
                    </p:blipFill>
                    <p:spPr>
                      <a:xfrm>
                        <a:off x="234949" y="960438"/>
                        <a:ext cx="11677651" cy="3436702"/>
                      </a:xfrm>
                      <a:prstGeom prst="rect">
                        <a:avLst/>
                      </a:prstGeom>
                    </p:spPr>
                  </p:pic>
                </p:oleObj>
              </mc:Fallback>
            </mc:AlternateContent>
          </a:graphicData>
        </a:graphic>
      </p:graphicFrame>
    </p:spTree>
    <p:extLst>
      <p:ext uri="{BB962C8B-B14F-4D97-AF65-F5344CB8AC3E}">
        <p14:creationId xmlns:p14="http://schemas.microsoft.com/office/powerpoint/2010/main" val="22072391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556918C5-6EB7-4F12-9BEE-8D5FC60E507D}"/>
              </a:ext>
            </a:extLst>
          </p:cNvPr>
          <p:cNvGraphicFramePr>
            <a:graphicFrameLocks/>
          </p:cNvGraphicFramePr>
          <p:nvPr>
            <p:extLst>
              <p:ext uri="{D42A27DB-BD31-4B8C-83A1-F6EECF244321}">
                <p14:modId xmlns:p14="http://schemas.microsoft.com/office/powerpoint/2010/main" val="840051701"/>
              </p:ext>
            </p:extLst>
          </p:nvPr>
        </p:nvGraphicFramePr>
        <p:xfrm>
          <a:off x="279400" y="835025"/>
          <a:ext cx="7759700" cy="5187950"/>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8F47C875-8BFA-C875-57EE-D32F485AD22B}"/>
              </a:ext>
            </a:extLst>
          </p:cNvPr>
          <p:cNvSpPr txBox="1"/>
          <p:nvPr/>
        </p:nvSpPr>
        <p:spPr>
          <a:xfrm>
            <a:off x="419100" y="125969"/>
            <a:ext cx="7162800" cy="523220"/>
          </a:xfrm>
          <a:prstGeom prst="rect">
            <a:avLst/>
          </a:prstGeom>
          <a:noFill/>
        </p:spPr>
        <p:txBody>
          <a:bodyPr wrap="square">
            <a:spAutoFit/>
          </a:bodyPr>
          <a:lstStyle/>
          <a:p>
            <a:pPr algn="ctr" rtl="0">
              <a:defRPr sz="1800" b="0" i="0" u="none" strike="noStrike" kern="1200" spc="0" baseline="0">
                <a:solidFill>
                  <a:prstClr val="black">
                    <a:lumMod val="65000"/>
                    <a:lumOff val="35000"/>
                  </a:prstClr>
                </a:solidFill>
                <a:latin typeface="+mn-lt"/>
                <a:ea typeface="+mn-ea"/>
                <a:cs typeface="+mn-cs"/>
              </a:defRPr>
            </a:pPr>
            <a:r>
              <a:rPr lang="ja-JP" altLang="en-US" sz="2800" dirty="0"/>
              <a:t>負荷比および電圧（</a:t>
            </a:r>
            <a:r>
              <a:rPr lang="ja-JP" altLang="ja-JP" sz="2800" dirty="0"/>
              <a:t>バランサ有中性線無</a:t>
            </a:r>
            <a:r>
              <a:rPr lang="ja-JP" altLang="en-US" sz="2800" dirty="0"/>
              <a:t>）</a:t>
            </a:r>
            <a:endParaRPr lang="ja-JP" altLang="ja-JP" sz="2800" dirty="0"/>
          </a:p>
        </p:txBody>
      </p:sp>
    </p:spTree>
    <p:extLst>
      <p:ext uri="{BB962C8B-B14F-4D97-AF65-F5344CB8AC3E}">
        <p14:creationId xmlns:p14="http://schemas.microsoft.com/office/powerpoint/2010/main" val="35241000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7DB516-9AA0-0F3A-05CC-765539CF1102}"/>
              </a:ext>
            </a:extLst>
          </p:cNvPr>
          <p:cNvSpPr txBox="1"/>
          <p:nvPr/>
        </p:nvSpPr>
        <p:spPr>
          <a:xfrm>
            <a:off x="-419100" y="386835"/>
            <a:ext cx="807720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ja-JP" altLang="en-US" sz="2800" dirty="0"/>
              <a:t>負荷比および電流（</a:t>
            </a:r>
            <a:r>
              <a:rPr lang="ja-JP" altLang="en-US" sz="2800" b="0" i="0" u="none" strike="noStrike" kern="1200" spc="0" baseline="0" dirty="0">
                <a:solidFill>
                  <a:sysClr val="windowText" lastClr="000000">
                    <a:lumMod val="65000"/>
                    <a:lumOff val="35000"/>
                  </a:sysClr>
                </a:solidFill>
              </a:rPr>
              <a:t>バランサ</a:t>
            </a:r>
            <a:r>
              <a:rPr lang="ja-JP" altLang="en-US" sz="2800" dirty="0">
                <a:solidFill>
                  <a:sysClr val="windowText" lastClr="000000">
                    <a:lumMod val="65000"/>
                    <a:lumOff val="35000"/>
                  </a:sysClr>
                </a:solidFill>
              </a:rPr>
              <a:t>有</a:t>
            </a:r>
            <a:r>
              <a:rPr lang="ja-JP" altLang="en-US" sz="2800" b="0" i="0" u="none" strike="noStrike" kern="1200" spc="0" baseline="0" dirty="0">
                <a:solidFill>
                  <a:sysClr val="windowText" lastClr="000000">
                    <a:lumMod val="65000"/>
                    <a:lumOff val="35000"/>
                  </a:sysClr>
                </a:solidFill>
              </a:rPr>
              <a:t>中性線無）</a:t>
            </a:r>
            <a:endParaRPr lang="ja-JP" altLang="en-US" sz="1800" b="0" i="0" u="none" strike="noStrike" kern="1200" spc="0" baseline="0" dirty="0">
              <a:solidFill>
                <a:sysClr val="windowText" lastClr="000000">
                  <a:lumMod val="65000"/>
                  <a:lumOff val="35000"/>
                </a:sysClr>
              </a:solidFill>
            </a:endParaRPr>
          </a:p>
        </p:txBody>
      </p:sp>
      <p:graphicFrame>
        <p:nvGraphicFramePr>
          <p:cNvPr id="5" name="グラフ 4">
            <a:extLst>
              <a:ext uri="{FF2B5EF4-FFF2-40B4-BE49-F238E27FC236}">
                <a16:creationId xmlns:a16="http://schemas.microsoft.com/office/drawing/2014/main" id="{D2E29D07-1EFF-4738-A703-AD9580E3800A}"/>
              </a:ext>
            </a:extLst>
          </p:cNvPr>
          <p:cNvGraphicFramePr>
            <a:graphicFrameLocks/>
          </p:cNvGraphicFramePr>
          <p:nvPr>
            <p:extLst>
              <p:ext uri="{D42A27DB-BD31-4B8C-83A1-F6EECF244321}">
                <p14:modId xmlns:p14="http://schemas.microsoft.com/office/powerpoint/2010/main" val="3027915502"/>
              </p:ext>
            </p:extLst>
          </p:nvPr>
        </p:nvGraphicFramePr>
        <p:xfrm>
          <a:off x="293141" y="1155701"/>
          <a:ext cx="8077200" cy="48387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54006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オブジェクト 1">
            <a:extLst>
              <a:ext uri="{FF2B5EF4-FFF2-40B4-BE49-F238E27FC236}">
                <a16:creationId xmlns:a16="http://schemas.microsoft.com/office/drawing/2014/main" id="{7E3BC44E-A464-DE38-CC5B-23E1B4A6F91B}"/>
              </a:ext>
            </a:extLst>
          </p:cNvPr>
          <p:cNvGraphicFramePr>
            <a:graphicFrameLocks noChangeAspect="1"/>
          </p:cNvGraphicFramePr>
          <p:nvPr>
            <p:extLst>
              <p:ext uri="{D42A27DB-BD31-4B8C-83A1-F6EECF244321}">
                <p14:modId xmlns:p14="http://schemas.microsoft.com/office/powerpoint/2010/main" val="3883351547"/>
              </p:ext>
            </p:extLst>
          </p:nvPr>
        </p:nvGraphicFramePr>
        <p:xfrm>
          <a:off x="215900" y="732897"/>
          <a:ext cx="11518900" cy="3839633"/>
        </p:xfrm>
        <a:graphic>
          <a:graphicData uri="http://schemas.openxmlformats.org/presentationml/2006/ole">
            <mc:AlternateContent xmlns:mc="http://schemas.openxmlformats.org/markup-compatibility/2006">
              <mc:Choice xmlns:v="urn:schemas-microsoft-com:vml" Requires="v">
                <p:oleObj name="Worksheet" r:id="rId2" imgW="5505476" imgH="1835035" progId="Excel.Sheet.12">
                  <p:embed/>
                </p:oleObj>
              </mc:Choice>
              <mc:Fallback>
                <p:oleObj name="Worksheet" r:id="rId2" imgW="5505476" imgH="1835035" progId="Excel.Sheet.12">
                  <p:embed/>
                  <p:pic>
                    <p:nvPicPr>
                      <p:cNvPr id="2" name="オブジェクト 1">
                        <a:extLst>
                          <a:ext uri="{FF2B5EF4-FFF2-40B4-BE49-F238E27FC236}">
                            <a16:creationId xmlns:a16="http://schemas.microsoft.com/office/drawing/2014/main" id="{7E3BC44E-A464-DE38-CC5B-23E1B4A6F91B}"/>
                          </a:ext>
                        </a:extLst>
                      </p:cNvPr>
                      <p:cNvPicPr/>
                      <p:nvPr/>
                    </p:nvPicPr>
                    <p:blipFill>
                      <a:blip r:embed="rId3"/>
                      <a:stretch>
                        <a:fillRect/>
                      </a:stretch>
                    </p:blipFill>
                    <p:spPr>
                      <a:xfrm>
                        <a:off x="215900" y="732897"/>
                        <a:ext cx="11518900" cy="3839633"/>
                      </a:xfrm>
                      <a:prstGeom prst="rect">
                        <a:avLst/>
                      </a:prstGeom>
                    </p:spPr>
                  </p:pic>
                </p:oleObj>
              </mc:Fallback>
            </mc:AlternateContent>
          </a:graphicData>
        </a:graphic>
      </p:graphicFrame>
    </p:spTree>
    <p:extLst>
      <p:ext uri="{BB962C8B-B14F-4D97-AF65-F5344CB8AC3E}">
        <p14:creationId xmlns:p14="http://schemas.microsoft.com/office/powerpoint/2010/main" val="3462058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E3D0781C-03BF-4995-9820-49DD241EFA18}"/>
              </a:ext>
            </a:extLst>
          </p:cNvPr>
          <p:cNvGraphicFramePr>
            <a:graphicFrameLocks/>
          </p:cNvGraphicFramePr>
          <p:nvPr>
            <p:extLst>
              <p:ext uri="{D42A27DB-BD31-4B8C-83A1-F6EECF244321}">
                <p14:modId xmlns:p14="http://schemas.microsoft.com/office/powerpoint/2010/main" val="2470068424"/>
              </p:ext>
            </p:extLst>
          </p:nvPr>
        </p:nvGraphicFramePr>
        <p:xfrm>
          <a:off x="101600" y="952500"/>
          <a:ext cx="8102600" cy="5067299"/>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587B2247-E7C3-312F-0D1D-2070FBBB81DF}"/>
              </a:ext>
            </a:extLst>
          </p:cNvPr>
          <p:cNvSpPr txBox="1"/>
          <p:nvPr/>
        </p:nvSpPr>
        <p:spPr>
          <a:xfrm>
            <a:off x="571500" y="385803"/>
            <a:ext cx="7124700" cy="523220"/>
          </a:xfrm>
          <a:prstGeom prst="rect">
            <a:avLst/>
          </a:prstGeom>
          <a:noFill/>
        </p:spPr>
        <p:txBody>
          <a:bodyPr wrap="square">
            <a:spAutoFit/>
          </a:bodyPr>
          <a:lstStyle/>
          <a:p>
            <a:r>
              <a:rPr lang="ja-JP" altLang="en-US" sz="2800" dirty="0"/>
              <a:t>負荷比および電圧（</a:t>
            </a:r>
            <a:r>
              <a:rPr lang="ja-JP" altLang="ja-JP" sz="2800" dirty="0"/>
              <a:t>バランサ有中性線有</a:t>
            </a:r>
            <a:r>
              <a:rPr lang="ja-JP" altLang="en-US" sz="2800" dirty="0"/>
              <a:t>）</a:t>
            </a:r>
          </a:p>
        </p:txBody>
      </p:sp>
    </p:spTree>
    <p:extLst>
      <p:ext uri="{BB962C8B-B14F-4D97-AF65-F5344CB8AC3E}">
        <p14:creationId xmlns:p14="http://schemas.microsoft.com/office/powerpoint/2010/main" val="1381132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0F7D978E-3B9A-45E2-A651-C533837F67A3}"/>
              </a:ext>
            </a:extLst>
          </p:cNvPr>
          <p:cNvGraphicFramePr>
            <a:graphicFrameLocks/>
          </p:cNvGraphicFramePr>
          <p:nvPr>
            <p:extLst>
              <p:ext uri="{D42A27DB-BD31-4B8C-83A1-F6EECF244321}">
                <p14:modId xmlns:p14="http://schemas.microsoft.com/office/powerpoint/2010/main" val="1620006453"/>
              </p:ext>
            </p:extLst>
          </p:nvPr>
        </p:nvGraphicFramePr>
        <p:xfrm>
          <a:off x="368300" y="977900"/>
          <a:ext cx="8002040" cy="5448301"/>
        </p:xfrm>
        <a:graphic>
          <a:graphicData uri="http://schemas.openxmlformats.org/drawingml/2006/chart">
            <c:chart xmlns:c="http://schemas.openxmlformats.org/drawingml/2006/chart" xmlns:r="http://schemas.openxmlformats.org/officeDocument/2006/relationships" r:id="rId2"/>
          </a:graphicData>
        </a:graphic>
      </p:graphicFrame>
      <p:sp>
        <p:nvSpPr>
          <p:cNvPr id="4" name="テキスト ボックス 3">
            <a:extLst>
              <a:ext uri="{FF2B5EF4-FFF2-40B4-BE49-F238E27FC236}">
                <a16:creationId xmlns:a16="http://schemas.microsoft.com/office/drawing/2014/main" id="{8A785D66-57B8-08C6-1233-17934103CC7B}"/>
              </a:ext>
            </a:extLst>
          </p:cNvPr>
          <p:cNvSpPr txBox="1"/>
          <p:nvPr/>
        </p:nvSpPr>
        <p:spPr>
          <a:xfrm>
            <a:off x="647700" y="247133"/>
            <a:ext cx="7010400" cy="523220"/>
          </a:xfrm>
          <a:prstGeom prst="rect">
            <a:avLst/>
          </a:prstGeom>
          <a:noFill/>
        </p:spPr>
        <p:txBody>
          <a:bodyPr wrap="square">
            <a:spAutoFit/>
          </a:bodyPr>
          <a:lstStyle/>
          <a:p>
            <a:r>
              <a:rPr lang="ja-JP" altLang="en-US" sz="2800" dirty="0"/>
              <a:t>負荷比および電流（</a:t>
            </a:r>
            <a:r>
              <a:rPr lang="ja-JP" altLang="ja-JP" sz="2800" dirty="0"/>
              <a:t>バランサ有中性線有</a:t>
            </a:r>
            <a:r>
              <a:rPr lang="ja-JP" altLang="en-US" sz="2800" dirty="0"/>
              <a:t>）</a:t>
            </a:r>
          </a:p>
        </p:txBody>
      </p:sp>
    </p:spTree>
    <p:extLst>
      <p:ext uri="{BB962C8B-B14F-4D97-AF65-F5344CB8AC3E}">
        <p14:creationId xmlns:p14="http://schemas.microsoft.com/office/powerpoint/2010/main" val="27572075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3FAEC35-34EE-2D7E-4C2B-66599A753E8C}"/>
              </a:ext>
            </a:extLst>
          </p:cNvPr>
          <p:cNvSpPr txBox="1"/>
          <p:nvPr/>
        </p:nvSpPr>
        <p:spPr>
          <a:xfrm flipH="1" flipV="1">
            <a:off x="4854702" y="1202089"/>
            <a:ext cx="4681184" cy="369332"/>
          </a:xfrm>
          <a:prstGeom prst="rect">
            <a:avLst/>
          </a:prstGeom>
          <a:no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96C0D3FB-9D7C-5D93-5FA9-8D9FF546650E}"/>
              </a:ext>
            </a:extLst>
          </p:cNvPr>
          <p:cNvSpPr txBox="1"/>
          <p:nvPr/>
        </p:nvSpPr>
        <p:spPr>
          <a:xfrm>
            <a:off x="1012371" y="751114"/>
            <a:ext cx="7200900" cy="2031325"/>
          </a:xfrm>
          <a:prstGeom prst="rect">
            <a:avLst/>
          </a:prstGeom>
          <a:noFill/>
        </p:spPr>
        <p:txBody>
          <a:bodyPr wrap="square" rtlCol="0">
            <a:spAutoFit/>
          </a:bodyPr>
          <a:lstStyle/>
          <a:p>
            <a:r>
              <a:rPr kumimoji="1" lang="ja-JP" altLang="en-US" dirty="0"/>
              <a:t>中性線があると</a:t>
            </a:r>
            <a:r>
              <a:rPr kumimoji="1" lang="en-US" altLang="ja-JP" dirty="0"/>
              <a:t>In2</a:t>
            </a:r>
            <a:r>
              <a:rPr kumimoji="1" lang="ja-JP" altLang="en-US" dirty="0"/>
              <a:t>が流れるから電圧がかかり電圧が</a:t>
            </a:r>
            <a:r>
              <a:rPr kumimoji="1" lang="en-US" altLang="ja-JP" dirty="0"/>
              <a:t>100V</a:t>
            </a:r>
            <a:r>
              <a:rPr kumimoji="1" lang="ja-JP" altLang="en-US" dirty="0"/>
              <a:t>が流れなくなる。</a:t>
            </a:r>
            <a:r>
              <a:rPr kumimoji="1" lang="en-US" altLang="ja-JP" dirty="0"/>
              <a:t>Ib1IB2</a:t>
            </a:r>
            <a:r>
              <a:rPr kumimoji="1" lang="ja-JP" altLang="en-US" dirty="0"/>
              <a:t>は負荷比が小さくなるにｔれてちいさくなる。これは</a:t>
            </a:r>
            <a:r>
              <a:rPr kumimoji="1" lang="en-US" altLang="ja-JP" dirty="0"/>
              <a:t>In2</a:t>
            </a:r>
            <a:r>
              <a:rPr kumimoji="1" lang="ja-JP" altLang="en-US" dirty="0"/>
              <a:t>が流れているか</a:t>
            </a:r>
            <a:r>
              <a:rPr lang="ja-JP" altLang="en-US" dirty="0"/>
              <a:t>らだと考えられる。</a:t>
            </a:r>
            <a:endParaRPr lang="en-US" altLang="ja-JP" dirty="0"/>
          </a:p>
          <a:p>
            <a:r>
              <a:rPr kumimoji="1" lang="ja-JP" altLang="en-US" dirty="0"/>
              <a:t>バランサがあるとあまり中性線が関係ない？</a:t>
            </a:r>
            <a:endParaRPr kumimoji="1" lang="en-US" altLang="ja-JP" dirty="0"/>
          </a:p>
          <a:p>
            <a:r>
              <a:rPr lang="ja-JP" altLang="en-US"/>
              <a:t>バランサがない場合の中性線のありなしの電流・電圧の変化がどうなるかを調べる。　中性線がないときどうなるか　中性線があると電圧降下があるので電圧大きくならない。</a:t>
            </a:r>
            <a:endParaRPr kumimoji="1" lang="en-US" altLang="ja-JP" dirty="0"/>
          </a:p>
        </p:txBody>
      </p:sp>
    </p:spTree>
    <p:extLst>
      <p:ext uri="{BB962C8B-B14F-4D97-AF65-F5344CB8AC3E}">
        <p14:creationId xmlns:p14="http://schemas.microsoft.com/office/powerpoint/2010/main" val="18824891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72DC796-2D98-0BCD-CB88-88BC197C546A}"/>
              </a:ext>
            </a:extLst>
          </p:cNvPr>
          <p:cNvSpPr txBox="1"/>
          <p:nvPr/>
        </p:nvSpPr>
        <p:spPr>
          <a:xfrm>
            <a:off x="426720" y="853440"/>
            <a:ext cx="8717280" cy="3046988"/>
          </a:xfrm>
          <a:prstGeom prst="rect">
            <a:avLst/>
          </a:prstGeom>
          <a:noFill/>
        </p:spPr>
        <p:txBody>
          <a:bodyPr wrap="square">
            <a:spAutoFit/>
          </a:bodyPr>
          <a:lstStyle/>
          <a:p>
            <a:pPr algn="l"/>
            <a:r>
              <a:rPr lang="ja-JP" altLang="en-US" sz="3200" b="0" i="0" u="none" strike="noStrike" baseline="0" dirty="0">
                <a:latin typeface="CIDFont+F2"/>
              </a:rPr>
              <a:t>検討課題３</a:t>
            </a:r>
            <a:endParaRPr lang="en-US" altLang="ja-JP" sz="3200" b="0" i="0" u="none" strike="noStrike" baseline="0" dirty="0">
              <a:latin typeface="CIDFont+F2"/>
            </a:endParaRPr>
          </a:p>
          <a:p>
            <a:pPr algn="l"/>
            <a:r>
              <a:rPr lang="ja-JP" altLang="en-US" sz="3200" b="0" i="0" u="none" strike="noStrike" baseline="0" dirty="0">
                <a:latin typeface="CIDFont+F2"/>
              </a:rPr>
              <a:t>電力システムは、現在、交流送電方式を用いている。なぜ直流送電方式ではなく交流送</a:t>
            </a:r>
          </a:p>
          <a:p>
            <a:pPr algn="l"/>
            <a:r>
              <a:rPr lang="ja-JP" altLang="en-US" sz="3200" b="0" i="0" u="none" strike="noStrike" baseline="0" dirty="0">
                <a:latin typeface="CIDFont+F2"/>
              </a:rPr>
              <a:t>電方式が主流なのか、交流送電方式と直流送電方式の特徴をそれぞれ述べた上で、理由</a:t>
            </a:r>
          </a:p>
          <a:p>
            <a:pPr algn="l"/>
            <a:r>
              <a:rPr lang="ja-JP" altLang="en-US" sz="3200" b="0" i="0" u="none" strike="noStrike" baseline="0" dirty="0">
                <a:latin typeface="CIDFont+F2"/>
              </a:rPr>
              <a:t>について検討せよ。</a:t>
            </a:r>
            <a:endParaRPr lang="ja-JP" altLang="en-US" sz="3200" dirty="0"/>
          </a:p>
        </p:txBody>
      </p:sp>
    </p:spTree>
    <p:extLst>
      <p:ext uri="{BB962C8B-B14F-4D97-AF65-F5344CB8AC3E}">
        <p14:creationId xmlns:p14="http://schemas.microsoft.com/office/powerpoint/2010/main" val="3756993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65A881-B5B7-4FA7-35B1-0D050FE822CB}"/>
              </a:ext>
            </a:extLst>
          </p:cNvPr>
          <p:cNvSpPr>
            <a:spLocks noGrp="1"/>
          </p:cNvSpPr>
          <p:nvPr>
            <p:ph type="title"/>
          </p:nvPr>
        </p:nvSpPr>
        <p:spPr/>
        <p:txBody>
          <a:bodyPr>
            <a:normAutofit/>
          </a:bodyPr>
          <a:lstStyle/>
          <a:p>
            <a:r>
              <a:rPr kumimoji="1" lang="ja-JP" altLang="en-US" sz="3600" dirty="0"/>
              <a:t>実験方法（</a:t>
            </a:r>
            <a:r>
              <a:rPr kumimoji="1" lang="en-US" altLang="ja-JP" sz="3600" dirty="0"/>
              <a:t>1.2</a:t>
            </a:r>
            <a:r>
              <a:rPr kumimoji="1" lang="ja-JP" altLang="en-US" sz="3600" dirty="0"/>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382471-63CC-C362-E78E-9A4305380B59}"/>
                  </a:ext>
                </a:extLst>
              </p:cNvPr>
              <p:cNvSpPr>
                <a:spLocks noGrp="1"/>
              </p:cNvSpPr>
              <p:nvPr>
                <p:ph idx="1"/>
              </p:nvPr>
            </p:nvSpPr>
            <p:spPr>
              <a:xfrm>
                <a:off x="838200" y="1328469"/>
                <a:ext cx="10515600" cy="2100532"/>
              </a:xfrm>
            </p:spPr>
            <p:txBody>
              <a:bodyPr/>
              <a:lstStyle/>
              <a:p>
                <a:pPr marL="0" indent="0">
                  <a:buNone/>
                </a:pPr>
                <a:r>
                  <a:rPr kumimoji="1" lang="ja-JP" altLang="en-US" dirty="0">
                    <a:latin typeface="+mn-ea"/>
                  </a:rPr>
                  <a:t>　電圧調整器で１次側電圧を零から定格電圧</a:t>
                </a:r>
                <a:r>
                  <a:rPr kumimoji="1" lang="en-US" altLang="ja-JP" dirty="0">
                    <a:latin typeface="+mn-ea"/>
                  </a:rPr>
                  <a:t>(100V)</a:t>
                </a:r>
                <a:r>
                  <a:rPr kumimoji="1" lang="ja-JP" altLang="en-US" dirty="0">
                    <a:latin typeface="+mn-ea"/>
                  </a:rPr>
                  <a:t>の</a:t>
                </a:r>
                <a:r>
                  <a:rPr kumimoji="1" lang="en-US" altLang="ja-JP" dirty="0">
                    <a:latin typeface="+mn-ea"/>
                  </a:rPr>
                  <a:t>125</a:t>
                </a:r>
                <a:r>
                  <a:rPr kumimoji="1" lang="ja-JP" altLang="en-US" dirty="0">
                    <a:latin typeface="+mn-ea"/>
                  </a:rPr>
                  <a:t>％まで変化させ、２次側の電圧を測定する</a:t>
                </a:r>
                <a:endParaRPr kumimoji="1" lang="en-US" altLang="ja-JP" dirty="0">
                  <a:latin typeface="+mn-ea"/>
                </a:endParaRPr>
              </a:p>
              <a:p>
                <a:pPr marL="0" indent="0">
                  <a:buNone/>
                </a:pPr>
                <a:r>
                  <a:rPr kumimoji="1" lang="ja-JP" altLang="en-US" dirty="0">
                    <a:latin typeface="+mn-ea"/>
                  </a:rPr>
                  <a:t>次に、得られたデータより１次側電圧</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1</m:t>
                        </m:r>
                      </m:sub>
                    </m:sSub>
                  </m:oMath>
                </a14:m>
                <a:r>
                  <a:rPr kumimoji="1" lang="ja-JP" altLang="en-US" dirty="0">
                    <a:latin typeface="+mn-ea"/>
                  </a:rPr>
                  <a:t>を横軸、</a:t>
                </a:r>
                <a:r>
                  <a:rPr lang="ja-JP" altLang="en-US" dirty="0">
                    <a:latin typeface="+mn-ea"/>
                  </a:rPr>
                  <a:t> ２次側電圧</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𝑉</m:t>
                        </m:r>
                      </m:e>
                      <m:sub>
                        <m:r>
                          <a:rPr lang="en-US" altLang="ja-JP" b="0" i="1" smtClean="0">
                            <a:latin typeface="Cambria Math" panose="02040503050406030204" pitchFamily="18" charset="0"/>
                          </a:rPr>
                          <m:t>2</m:t>
                        </m:r>
                      </m:sub>
                    </m:sSub>
                  </m:oMath>
                </a14:m>
                <a:r>
                  <a:rPr lang="ja-JP" altLang="en-US" dirty="0">
                    <a:latin typeface="+mn-ea"/>
                  </a:rPr>
                  <a:t>および変圧比</a:t>
                </a:r>
                <a:r>
                  <a:rPr lang="en-US" altLang="ja-JP" dirty="0">
                    <a:latin typeface="+mn-ea"/>
                  </a:rPr>
                  <a:t>a</a:t>
                </a:r>
                <a:r>
                  <a:rPr lang="ja-JP" altLang="en-US" dirty="0">
                    <a:latin typeface="+mn-ea"/>
                  </a:rPr>
                  <a:t>を縦軸とするグラフを描き結果について考察する</a:t>
                </a:r>
                <a:endParaRPr kumimoji="1" lang="ja-JP" altLang="en-US" dirty="0">
                  <a:latin typeface="+mn-ea"/>
                </a:endParaRP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382471-63CC-C362-E78E-9A4305380B59}"/>
                  </a:ext>
                </a:extLst>
              </p:cNvPr>
              <p:cNvSpPr>
                <a:spLocks noGrp="1" noRot="1" noChangeAspect="1" noMove="1" noResize="1" noEditPoints="1" noAdjustHandles="1" noChangeArrowheads="1" noChangeShapeType="1" noTextEdit="1"/>
              </p:cNvSpPr>
              <p:nvPr>
                <p:ph idx="1"/>
              </p:nvPr>
            </p:nvSpPr>
            <p:spPr>
              <a:xfrm>
                <a:off x="838200" y="1328469"/>
                <a:ext cx="10515600" cy="2100532"/>
              </a:xfrm>
              <a:blipFill>
                <a:blip r:embed="rId2"/>
                <a:stretch>
                  <a:fillRect l="-1217" t="-49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5750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82CA142-6A19-8E7C-D05A-D784488FE4D7}"/>
              </a:ext>
            </a:extLst>
          </p:cNvPr>
          <p:cNvSpPr txBox="1"/>
          <p:nvPr/>
        </p:nvSpPr>
        <p:spPr>
          <a:xfrm>
            <a:off x="544080" y="500640"/>
            <a:ext cx="6245525" cy="523220"/>
          </a:xfrm>
          <a:prstGeom prst="rect">
            <a:avLst/>
          </a:prstGeom>
          <a:noFill/>
        </p:spPr>
        <p:txBody>
          <a:bodyPr wrap="square" rtlCol="0">
            <a:spAutoFit/>
          </a:bodyPr>
          <a:lstStyle/>
          <a:p>
            <a:r>
              <a:rPr kumimoji="1" lang="ja-JP" altLang="en-US" sz="2800" dirty="0"/>
              <a:t>実験</a:t>
            </a:r>
            <a:r>
              <a:rPr kumimoji="1" lang="en-US" altLang="ja-JP" sz="2800" dirty="0"/>
              <a:t>1.2</a:t>
            </a:r>
            <a:r>
              <a:rPr kumimoji="1" lang="ja-JP" altLang="en-US" sz="2800" dirty="0"/>
              <a:t>の測定結果を以下に示す。</a:t>
            </a:r>
          </a:p>
        </p:txBody>
      </p:sp>
      <p:graphicFrame>
        <p:nvGraphicFramePr>
          <p:cNvPr id="3" name="オブジェクト 2">
            <a:extLst>
              <a:ext uri="{FF2B5EF4-FFF2-40B4-BE49-F238E27FC236}">
                <a16:creationId xmlns:a16="http://schemas.microsoft.com/office/drawing/2014/main" id="{5DDBC525-6D35-A66A-4C30-570C71FFABFA}"/>
              </a:ext>
            </a:extLst>
          </p:cNvPr>
          <p:cNvGraphicFramePr>
            <a:graphicFrameLocks noChangeAspect="1"/>
          </p:cNvGraphicFramePr>
          <p:nvPr>
            <p:extLst>
              <p:ext uri="{D42A27DB-BD31-4B8C-83A1-F6EECF244321}">
                <p14:modId xmlns:p14="http://schemas.microsoft.com/office/powerpoint/2010/main" val="3403275361"/>
              </p:ext>
            </p:extLst>
          </p:nvPr>
        </p:nvGraphicFramePr>
        <p:xfrm>
          <a:off x="1102778" y="1221826"/>
          <a:ext cx="4045403" cy="5636174"/>
        </p:xfrm>
        <a:graphic>
          <a:graphicData uri="http://schemas.openxmlformats.org/presentationml/2006/ole">
            <mc:AlternateContent xmlns:mc="http://schemas.openxmlformats.org/markup-compatibility/2006">
              <mc:Choice xmlns:v="urn:schemas-microsoft-com:vml" Requires="v">
                <p:oleObj name="Worksheet" r:id="rId3" imgW="1987628" imgH="3206635" progId="Excel.Sheet.12">
                  <p:embed/>
                </p:oleObj>
              </mc:Choice>
              <mc:Fallback>
                <p:oleObj name="Worksheet" r:id="rId3" imgW="1987628" imgH="3206635" progId="Excel.Sheet.12">
                  <p:embed/>
                  <p:pic>
                    <p:nvPicPr>
                      <p:cNvPr id="3" name="オブジェクト 2">
                        <a:extLst>
                          <a:ext uri="{FF2B5EF4-FFF2-40B4-BE49-F238E27FC236}">
                            <a16:creationId xmlns:a16="http://schemas.microsoft.com/office/drawing/2014/main" id="{5DDBC525-6D35-A66A-4C30-570C71FFABFA}"/>
                          </a:ext>
                        </a:extLst>
                      </p:cNvPr>
                      <p:cNvPicPr/>
                      <p:nvPr/>
                    </p:nvPicPr>
                    <p:blipFill>
                      <a:blip r:embed="rId4"/>
                      <a:stretch>
                        <a:fillRect/>
                      </a:stretch>
                    </p:blipFill>
                    <p:spPr>
                      <a:xfrm>
                        <a:off x="1102778" y="1221826"/>
                        <a:ext cx="4045403" cy="5636174"/>
                      </a:xfrm>
                      <a:prstGeom prst="rect">
                        <a:avLst/>
                      </a:prstGeom>
                    </p:spPr>
                  </p:pic>
                </p:oleObj>
              </mc:Fallback>
            </mc:AlternateContent>
          </a:graphicData>
        </a:graphic>
      </p:graphicFrame>
    </p:spTree>
    <p:extLst>
      <p:ext uri="{BB962C8B-B14F-4D97-AF65-F5344CB8AC3E}">
        <p14:creationId xmlns:p14="http://schemas.microsoft.com/office/powerpoint/2010/main" val="439907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EF94C5-79B4-92E5-F249-09AF8EAC68E8}"/>
              </a:ext>
            </a:extLst>
          </p:cNvPr>
          <p:cNvSpPr txBox="1"/>
          <p:nvPr/>
        </p:nvSpPr>
        <p:spPr>
          <a:xfrm>
            <a:off x="672861" y="534838"/>
            <a:ext cx="5072332" cy="523220"/>
          </a:xfrm>
          <a:prstGeom prst="rect">
            <a:avLst/>
          </a:prstGeom>
          <a:noFill/>
        </p:spPr>
        <p:txBody>
          <a:bodyPr wrap="square" rtlCol="0">
            <a:spAutoFit/>
          </a:bodyPr>
          <a:lstStyle/>
          <a:p>
            <a:r>
              <a:rPr lang="en-US" altLang="ja-JP" sz="2800" dirty="0"/>
              <a:t>V</a:t>
            </a:r>
            <a:r>
              <a:rPr lang="ja-JP" altLang="en-US" sz="2800" baseline="-25000" dirty="0"/>
              <a:t>１</a:t>
            </a:r>
            <a:r>
              <a:rPr lang="en-US" altLang="ja-JP" sz="2800" dirty="0"/>
              <a:t>―V</a:t>
            </a:r>
            <a:r>
              <a:rPr lang="ja-JP" altLang="en-US" sz="2800" baseline="-25000" dirty="0"/>
              <a:t>２</a:t>
            </a:r>
            <a:r>
              <a:rPr lang="ja-JP" altLang="en-US" sz="2800" dirty="0"/>
              <a:t>グ</a:t>
            </a:r>
            <a:r>
              <a:rPr kumimoji="1" lang="ja-JP" altLang="en-US" sz="2800" dirty="0"/>
              <a:t>ラフを以下に表す。</a:t>
            </a:r>
          </a:p>
        </p:txBody>
      </p:sp>
      <p:graphicFrame>
        <p:nvGraphicFramePr>
          <p:cNvPr id="4" name="グラフ 3">
            <a:extLst>
              <a:ext uri="{FF2B5EF4-FFF2-40B4-BE49-F238E27FC236}">
                <a16:creationId xmlns:a16="http://schemas.microsoft.com/office/drawing/2014/main" id="{E63E3ADA-DD35-9308-53E4-00704E07CCFA}"/>
              </a:ext>
            </a:extLst>
          </p:cNvPr>
          <p:cNvGraphicFramePr>
            <a:graphicFrameLocks/>
          </p:cNvGraphicFramePr>
          <p:nvPr>
            <p:extLst>
              <p:ext uri="{D42A27DB-BD31-4B8C-83A1-F6EECF244321}">
                <p14:modId xmlns:p14="http://schemas.microsoft.com/office/powerpoint/2010/main" val="1054982680"/>
              </p:ext>
            </p:extLst>
          </p:nvPr>
        </p:nvGraphicFramePr>
        <p:xfrm>
          <a:off x="535455" y="1317994"/>
          <a:ext cx="7988060" cy="50378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26594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10174</TotalTime>
  <Words>3722</Words>
  <Application>Microsoft Office PowerPoint</Application>
  <PresentationFormat>ワイド画面</PresentationFormat>
  <Paragraphs>206</Paragraphs>
  <Slides>67</Slides>
  <Notes>9</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67</vt:i4>
      </vt:variant>
    </vt:vector>
  </HeadingPairs>
  <TitlesOfParts>
    <vt:vector size="75" baseType="lpstr">
      <vt:lpstr>CIDFont+F2</vt:lpstr>
      <vt:lpstr>CIDFont+F4</vt:lpstr>
      <vt:lpstr>游ゴシック</vt:lpstr>
      <vt:lpstr>游ゴシック Light</vt:lpstr>
      <vt:lpstr>Arial</vt:lpstr>
      <vt:lpstr>Cambria Math</vt:lpstr>
      <vt:lpstr>Office テーマ</vt:lpstr>
      <vt:lpstr>Worksheet</vt:lpstr>
      <vt:lpstr>単相変圧器と誘導機の特性測定と低圧配電方式の特徴把握</vt:lpstr>
      <vt:lpstr>目的</vt:lpstr>
      <vt:lpstr>概要</vt:lpstr>
      <vt:lpstr>実験1.1　抵抗測定試験</vt:lpstr>
      <vt:lpstr>PowerPoint プレゼンテーション</vt:lpstr>
      <vt:lpstr>実験1.2　変圧比試験</vt:lpstr>
      <vt:lpstr>実験方法（1.2）</vt:lpstr>
      <vt:lpstr>PowerPoint プレゼンテーション</vt:lpstr>
      <vt:lpstr>PowerPoint プレゼンテーション</vt:lpstr>
      <vt:lpstr>PowerPoint プレゼンテーション</vt:lpstr>
      <vt:lpstr>実験1.3　無負荷試験</vt:lpstr>
      <vt:lpstr>実験方法（1.3）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実験1.4　短絡試験</vt:lpstr>
      <vt:lpstr>実験方法（1.4）</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悠斗 渡辺</dc:creator>
  <cp:lastModifiedBy>悠斗 渡辺</cp:lastModifiedBy>
  <cp:revision>1</cp:revision>
  <dcterms:created xsi:type="dcterms:W3CDTF">2024-07-09T03:19:46Z</dcterms:created>
  <dcterms:modified xsi:type="dcterms:W3CDTF">2024-07-29T00:03:59Z</dcterms:modified>
</cp:coreProperties>
</file>