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00"/>
    <a:srgbClr val="FF66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60C7A-7484-422F-85AA-66DE4E89030E}" v="21" dt="2022-07-22T03:38:14.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94660"/>
  </p:normalViewPr>
  <p:slideViewPr>
    <p:cSldViewPr snapToGrid="0">
      <p:cViewPr>
        <p:scale>
          <a:sx n="58" d="100"/>
          <a:sy n="58" d="100"/>
        </p:scale>
        <p:origin x="988" y="264"/>
      </p:cViewPr>
      <p:guideLst/>
    </p:cSldViewPr>
  </p:slideViewPr>
  <p:notesTextViewPr>
    <p:cViewPr>
      <p:scale>
        <a:sx n="1" d="1"/>
        <a:sy n="1" d="1"/>
      </p:scale>
      <p:origin x="0" y="-26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渡辺 悠斗" userId="7301ec9286ea8034" providerId="LiveId" clId="{49460C7A-7484-422F-85AA-66DE4E89030E}"/>
    <pc:docChg chg="undo custSel addSld modSld sldOrd">
      <pc:chgData name="渡辺 悠斗" userId="7301ec9286ea8034" providerId="LiveId" clId="{49460C7A-7484-422F-85AA-66DE4E89030E}" dt="2022-07-22T04:37:26.699" v="5199" actId="20577"/>
      <pc:docMkLst>
        <pc:docMk/>
      </pc:docMkLst>
      <pc:sldChg chg="modSp mod ord modNotesTx">
        <pc:chgData name="渡辺 悠斗" userId="7301ec9286ea8034" providerId="LiveId" clId="{49460C7A-7484-422F-85AA-66DE4E89030E}" dt="2022-07-22T04:37:26.699" v="5199" actId="20577"/>
        <pc:sldMkLst>
          <pc:docMk/>
          <pc:sldMk cId="2116724981" sldId="256"/>
        </pc:sldMkLst>
        <pc:spChg chg="mod">
          <ac:chgData name="渡辺 悠斗" userId="7301ec9286ea8034" providerId="LiveId" clId="{49460C7A-7484-422F-85AA-66DE4E89030E}" dt="2022-07-21T14:53:54.049" v="3886" actId="20577"/>
          <ac:spMkLst>
            <pc:docMk/>
            <pc:sldMk cId="2116724981" sldId="256"/>
            <ac:spMk id="2" creationId="{19A69514-48FD-3F2A-D481-0190D3291DE9}"/>
          </ac:spMkLst>
        </pc:spChg>
      </pc:sldChg>
      <pc:sldChg chg="modSp new mod modNotesTx">
        <pc:chgData name="渡辺 悠斗" userId="7301ec9286ea8034" providerId="LiveId" clId="{49460C7A-7484-422F-85AA-66DE4E89030E}" dt="2022-07-22T02:54:48.866" v="5149" actId="115"/>
        <pc:sldMkLst>
          <pc:docMk/>
          <pc:sldMk cId="239986558" sldId="257"/>
        </pc:sldMkLst>
        <pc:spChg chg="mod">
          <ac:chgData name="渡辺 悠斗" userId="7301ec9286ea8034" providerId="LiveId" clId="{49460C7A-7484-422F-85AA-66DE4E89030E}" dt="2022-07-21T13:00:45.032" v="47" actId="14100"/>
          <ac:spMkLst>
            <pc:docMk/>
            <pc:sldMk cId="239986558" sldId="257"/>
            <ac:spMk id="2" creationId="{6AD8D7D0-F33D-572A-9145-75945E19759D}"/>
          </ac:spMkLst>
        </pc:spChg>
        <pc:spChg chg="mod">
          <ac:chgData name="渡辺 悠斗" userId="7301ec9286ea8034" providerId="LiveId" clId="{49460C7A-7484-422F-85AA-66DE4E89030E}" dt="2022-07-22T02:54:48.866" v="5149" actId="115"/>
          <ac:spMkLst>
            <pc:docMk/>
            <pc:sldMk cId="239986558" sldId="257"/>
            <ac:spMk id="3" creationId="{8109007D-10DF-D015-0A13-005F83DB556E}"/>
          </ac:spMkLst>
        </pc:spChg>
      </pc:sldChg>
      <pc:sldChg chg="addSp modSp new mod modNotesTx">
        <pc:chgData name="渡辺 悠斗" userId="7301ec9286ea8034" providerId="LiveId" clId="{49460C7A-7484-422F-85AA-66DE4E89030E}" dt="2022-07-22T04:19:18.637" v="5186" actId="20577"/>
        <pc:sldMkLst>
          <pc:docMk/>
          <pc:sldMk cId="1237468451" sldId="258"/>
        </pc:sldMkLst>
        <pc:spChg chg="mod">
          <ac:chgData name="渡辺 悠斗" userId="7301ec9286ea8034" providerId="LiveId" clId="{49460C7A-7484-422F-85AA-66DE4E89030E}" dt="2022-07-22T02:39:16.015" v="4852" actId="115"/>
          <ac:spMkLst>
            <pc:docMk/>
            <pc:sldMk cId="1237468451" sldId="258"/>
            <ac:spMk id="2" creationId="{00F55B1E-8363-98F2-2C32-CAFA5CCF031B}"/>
          </ac:spMkLst>
        </pc:spChg>
        <pc:spChg chg="mod">
          <ac:chgData name="渡辺 悠斗" userId="7301ec9286ea8034" providerId="LiveId" clId="{49460C7A-7484-422F-85AA-66DE4E89030E}" dt="2022-07-22T02:55:46.254" v="5151" actId="115"/>
          <ac:spMkLst>
            <pc:docMk/>
            <pc:sldMk cId="1237468451" sldId="258"/>
            <ac:spMk id="3" creationId="{498ED4A2-3F6B-9C88-2226-88377315CEE5}"/>
          </ac:spMkLst>
        </pc:spChg>
        <pc:spChg chg="add mod">
          <ac:chgData name="渡辺 悠斗" userId="7301ec9286ea8034" providerId="LiveId" clId="{49460C7A-7484-422F-85AA-66DE4E89030E}" dt="2022-07-21T14:25:47.566" v="2067" actId="14100"/>
          <ac:spMkLst>
            <pc:docMk/>
            <pc:sldMk cId="1237468451" sldId="258"/>
            <ac:spMk id="4" creationId="{F32836B6-ECBD-E8A8-E6C4-6712FEE5979D}"/>
          </ac:spMkLst>
        </pc:spChg>
      </pc:sldChg>
      <pc:sldChg chg="modSp new mod ord modNotesTx">
        <pc:chgData name="渡辺 悠斗" userId="7301ec9286ea8034" providerId="LiveId" clId="{49460C7A-7484-422F-85AA-66DE4E89030E}" dt="2022-07-22T04:27:52.641" v="5191" actId="20577"/>
        <pc:sldMkLst>
          <pc:docMk/>
          <pc:sldMk cId="2336861459" sldId="259"/>
        </pc:sldMkLst>
        <pc:spChg chg="mod">
          <ac:chgData name="渡辺 悠斗" userId="7301ec9286ea8034" providerId="LiveId" clId="{49460C7A-7484-422F-85AA-66DE4E89030E}" dt="2022-07-21T14:38:50.312" v="2917" actId="20577"/>
          <ac:spMkLst>
            <pc:docMk/>
            <pc:sldMk cId="2336861459" sldId="259"/>
            <ac:spMk id="2" creationId="{FF8B1628-4D75-9E1E-128F-615AD8074613}"/>
          </ac:spMkLst>
        </pc:spChg>
        <pc:spChg chg="mod">
          <ac:chgData name="渡辺 悠斗" userId="7301ec9286ea8034" providerId="LiveId" clId="{49460C7A-7484-422F-85AA-66DE4E89030E}" dt="2022-07-21T15:05:03.997" v="4452" actId="255"/>
          <ac:spMkLst>
            <pc:docMk/>
            <pc:sldMk cId="2336861459" sldId="259"/>
            <ac:spMk id="3" creationId="{85131869-2A0E-7ACB-43BF-9963699CFCC2}"/>
          </ac:spMkLst>
        </pc:spChg>
      </pc:sldChg>
      <pc:sldChg chg="addSp delSp modSp new mod modNotesTx">
        <pc:chgData name="渡辺 悠斗" userId="7301ec9286ea8034" providerId="LiveId" clId="{49460C7A-7484-422F-85AA-66DE4E89030E}" dt="2022-07-22T02:41:15.313" v="4973" actId="20577"/>
        <pc:sldMkLst>
          <pc:docMk/>
          <pc:sldMk cId="3425256624" sldId="260"/>
        </pc:sldMkLst>
        <pc:spChg chg="mod">
          <ac:chgData name="渡辺 悠斗" userId="7301ec9286ea8034" providerId="LiveId" clId="{49460C7A-7484-422F-85AA-66DE4E89030E}" dt="2022-07-21T14:15:50.719" v="1858" actId="207"/>
          <ac:spMkLst>
            <pc:docMk/>
            <pc:sldMk cId="3425256624" sldId="260"/>
            <ac:spMk id="2" creationId="{E2A0E03B-624A-5E81-F3CC-4794F86DDE53}"/>
          </ac:spMkLst>
        </pc:spChg>
        <pc:spChg chg="add del mod">
          <ac:chgData name="渡辺 悠斗" userId="7301ec9286ea8034" providerId="LiveId" clId="{49460C7A-7484-422F-85AA-66DE4E89030E}" dt="2022-07-21T14:40:26.405" v="2960" actId="255"/>
          <ac:spMkLst>
            <pc:docMk/>
            <pc:sldMk cId="3425256624" sldId="260"/>
            <ac:spMk id="3" creationId="{E472D76F-3B84-7BBB-4301-21D0516E1138}"/>
          </ac:spMkLst>
        </pc:spChg>
        <pc:graphicFrameChg chg="add del mod">
          <ac:chgData name="渡辺 悠斗" userId="7301ec9286ea8034" providerId="LiveId" clId="{49460C7A-7484-422F-85AA-66DE4E89030E}" dt="2022-07-21T14:30:23.552" v="2162" actId="12084"/>
          <ac:graphicFrameMkLst>
            <pc:docMk/>
            <pc:sldMk cId="3425256624" sldId="260"/>
            <ac:graphicFrameMk id="4" creationId="{A24D4F3A-9E9F-117D-419C-C09482A4FD19}"/>
          </ac:graphicFrameMkLst>
        </pc:graphicFrameChg>
      </pc:sldChg>
      <pc:sldChg chg="modSp new mod modNotesTx">
        <pc:chgData name="渡辺 悠斗" userId="7301ec9286ea8034" providerId="LiveId" clId="{49460C7A-7484-422F-85AA-66DE4E89030E}" dt="2022-07-22T03:42:50.900" v="5177" actId="20577"/>
        <pc:sldMkLst>
          <pc:docMk/>
          <pc:sldMk cId="272881581" sldId="261"/>
        </pc:sldMkLst>
        <pc:spChg chg="mod">
          <ac:chgData name="渡辺 悠斗" userId="7301ec9286ea8034" providerId="LiveId" clId="{49460C7A-7484-422F-85AA-66DE4E89030E}" dt="2022-07-21T14:54:29.673" v="3903" actId="20577"/>
          <ac:spMkLst>
            <pc:docMk/>
            <pc:sldMk cId="272881581" sldId="261"/>
            <ac:spMk id="2" creationId="{2D8B8C3D-43BC-7ED7-5572-DE26368D47B0}"/>
          </ac:spMkLst>
        </pc:spChg>
        <pc:spChg chg="mod">
          <ac:chgData name="渡辺 悠斗" userId="7301ec9286ea8034" providerId="LiveId" clId="{49460C7A-7484-422F-85AA-66DE4E89030E}" dt="2022-07-22T03:42:50.900" v="5177" actId="20577"/>
          <ac:spMkLst>
            <pc:docMk/>
            <pc:sldMk cId="272881581" sldId="261"/>
            <ac:spMk id="3" creationId="{A301F2C8-1A3F-A672-E82C-C4B8C9557D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6115E9-19EF-4CB2-BEDB-0ABFD176219E}" type="datetimeFigureOut">
              <a:rPr kumimoji="1" lang="ja-JP" altLang="en-US" smtClean="0"/>
              <a:t>2022/7/22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9104E-0CAF-46FA-98A2-4B2065C52A69}" type="slidenum">
              <a:rPr kumimoji="1" lang="ja-JP" altLang="en-US" smtClean="0"/>
              <a:t>‹#›</a:t>
            </a:fld>
            <a:endParaRPr kumimoji="1" lang="ja-JP" altLang="en-US"/>
          </a:p>
        </p:txBody>
      </p:sp>
    </p:spTree>
    <p:extLst>
      <p:ext uri="{BB962C8B-B14F-4D97-AF65-F5344CB8AC3E}">
        <p14:creationId xmlns:p14="http://schemas.microsoft.com/office/powerpoint/2010/main" val="160252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僕は身近な</a:t>
            </a:r>
            <a:r>
              <a:rPr kumimoji="1" lang="en-US" altLang="ja-JP" dirty="0" err="1"/>
              <a:t>XaaS</a:t>
            </a:r>
            <a:r>
              <a:rPr kumimoji="1" lang="ja-JP" altLang="en-US" dirty="0"/>
              <a:t>について調べてきたので発表したいと思います。</a:t>
            </a:r>
          </a:p>
        </p:txBody>
      </p:sp>
      <p:sp>
        <p:nvSpPr>
          <p:cNvPr id="4" name="スライド番号プレースホルダー 3"/>
          <p:cNvSpPr>
            <a:spLocks noGrp="1"/>
          </p:cNvSpPr>
          <p:nvPr>
            <p:ph type="sldNum" sz="quarter" idx="5"/>
          </p:nvPr>
        </p:nvSpPr>
        <p:spPr/>
        <p:txBody>
          <a:bodyPr/>
          <a:lstStyle/>
          <a:p>
            <a:fld id="{ECE9104E-0CAF-46FA-98A2-4B2065C52A69}" type="slidenum">
              <a:rPr kumimoji="1" lang="ja-JP" altLang="en-US" smtClean="0"/>
              <a:t>1</a:t>
            </a:fld>
            <a:endParaRPr kumimoji="1" lang="ja-JP" altLang="en-US"/>
          </a:p>
        </p:txBody>
      </p:sp>
    </p:spTree>
    <p:extLst>
      <p:ext uri="{BB962C8B-B14F-4D97-AF65-F5344CB8AC3E}">
        <p14:creationId xmlns:p14="http://schemas.microsoft.com/office/powerpoint/2010/main" val="242330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X as a service </a:t>
            </a:r>
            <a:r>
              <a:rPr kumimoji="1" lang="ja-JP" altLang="en-US" dirty="0"/>
              <a:t>の概要について説明していこうと思います。</a:t>
            </a:r>
            <a:r>
              <a:rPr kumimoji="1" lang="en-US" altLang="ja-JP" dirty="0"/>
              <a:t>X as a service </a:t>
            </a:r>
            <a:r>
              <a:rPr kumimoji="1" lang="ja-JP" altLang="en-US" dirty="0"/>
              <a:t>は</a:t>
            </a:r>
            <a:r>
              <a:rPr kumimoji="1" lang="en-US" altLang="ja-JP" dirty="0" err="1"/>
              <a:t>Xaas</a:t>
            </a:r>
            <a:r>
              <a:rPr kumimoji="1" lang="ja-JP" altLang="en-US" dirty="0"/>
              <a:t>（ザース）とも呼ばれ、「～</a:t>
            </a:r>
            <a:r>
              <a:rPr kumimoji="1" lang="en-US" altLang="ja-JP" dirty="0" err="1"/>
              <a:t>aaS</a:t>
            </a:r>
            <a:r>
              <a:rPr kumimoji="1" lang="ja-JP" altLang="en-US" dirty="0"/>
              <a:t>」という表現がされます。これらは主にクラウドサービスを表します。いくつか例を挙げると</a:t>
            </a:r>
            <a:r>
              <a:rPr kumimoji="1" lang="en-US" altLang="ja-JP" dirty="0"/>
              <a:t>SaaS</a:t>
            </a:r>
            <a:r>
              <a:rPr kumimoji="1" lang="ja-JP" altLang="en-US" dirty="0"/>
              <a:t>、</a:t>
            </a:r>
            <a:r>
              <a:rPr kumimoji="1" lang="en-US" altLang="ja-JP" dirty="0"/>
              <a:t>PaaS</a:t>
            </a:r>
            <a:r>
              <a:rPr kumimoji="1" lang="ja-JP" altLang="en-US" dirty="0"/>
              <a:t>などがあり、それぞれ</a:t>
            </a:r>
            <a:r>
              <a:rPr kumimoji="1" lang="en-US" altLang="ja-JP" sz="1200" dirty="0"/>
              <a:t>Software</a:t>
            </a:r>
            <a:r>
              <a:rPr lang="ja-JP" altLang="en-US" sz="1200" dirty="0"/>
              <a:t> </a:t>
            </a:r>
            <a:r>
              <a:rPr lang="en-US" altLang="ja-JP" sz="1200" dirty="0"/>
              <a:t>as</a:t>
            </a:r>
            <a:r>
              <a:rPr lang="ja-JP" altLang="en-US" sz="1200" dirty="0"/>
              <a:t> </a:t>
            </a:r>
            <a:r>
              <a:rPr lang="en-US" altLang="ja-JP" sz="1200" dirty="0"/>
              <a:t>a</a:t>
            </a:r>
            <a:r>
              <a:rPr lang="ja-JP" altLang="en-US" sz="1200" dirty="0"/>
              <a:t> </a:t>
            </a:r>
            <a:r>
              <a:rPr lang="en-US" altLang="ja-JP" sz="1200" dirty="0"/>
              <a:t>service</a:t>
            </a:r>
            <a:r>
              <a:rPr lang="ja-JP" altLang="en-US" sz="1200" dirty="0"/>
              <a:t>、</a:t>
            </a:r>
            <a:r>
              <a:rPr lang="en-US" altLang="ja-JP" sz="1200" dirty="0"/>
              <a:t>Platform as a service</a:t>
            </a:r>
            <a:r>
              <a:rPr lang="ja-JP" altLang="en-US" sz="1200" dirty="0"/>
              <a:t>の略になっています。</a:t>
            </a:r>
            <a:endParaRPr lang="en-US" altLang="ja-JP" sz="1200" dirty="0"/>
          </a:p>
          <a:p>
            <a:r>
              <a:rPr kumimoji="1" lang="en-US" altLang="ja-JP" sz="1200" dirty="0" err="1"/>
              <a:t>XaaS</a:t>
            </a:r>
            <a:r>
              <a:rPr kumimoji="1" lang="ja-JP" altLang="en-US" sz="1200" dirty="0"/>
              <a:t>はたくさんの種類がありますが、もう少し具体的にいくつか紹介していきたいと思います。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CE9104E-0CAF-46FA-98A2-4B2065C52A69}" type="slidenum">
              <a:rPr kumimoji="1" lang="ja-JP" altLang="en-US" smtClean="0"/>
              <a:t>2</a:t>
            </a:fld>
            <a:endParaRPr kumimoji="1" lang="ja-JP" altLang="en-US"/>
          </a:p>
        </p:txBody>
      </p:sp>
    </p:spTree>
    <p:extLst>
      <p:ext uri="{BB962C8B-B14F-4D97-AF65-F5344CB8AC3E}">
        <p14:creationId xmlns:p14="http://schemas.microsoft.com/office/powerpoint/2010/main" val="188733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まず身近な例の一つ目は</a:t>
            </a:r>
            <a:r>
              <a:rPr kumimoji="1" lang="en-US" altLang="ja-JP" dirty="0" err="1"/>
              <a:t>MaaS</a:t>
            </a:r>
            <a:r>
              <a:rPr kumimoji="1" lang="ja-JP" altLang="en-US" dirty="0"/>
              <a:t>です。</a:t>
            </a:r>
            <a:r>
              <a:rPr kumimoji="1" lang="en-US" altLang="ja-JP" dirty="0"/>
              <a:t>Maas</a:t>
            </a:r>
            <a:r>
              <a:rPr kumimoji="1" lang="ja-JP" altLang="en-US" dirty="0"/>
              <a:t>は</a:t>
            </a:r>
            <a:r>
              <a:rPr lang="ja-JP" altLang="en-US" b="0" i="0" dirty="0">
                <a:solidFill>
                  <a:srgbClr val="111111"/>
                </a:solidFill>
                <a:effectLst/>
                <a:latin typeface="ヒラギノ角ゴ ProN"/>
              </a:rPr>
              <a:t>移動サービスを最適に組み合わせて検索・予約・決済等を一括で行うサービスで目的地における交通以外のサービス等との連携により、移動の利便性向上や地域の課題解決にも繋がる重要なものです。</a:t>
            </a:r>
            <a:r>
              <a:rPr lang="en-US" altLang="ja-JP" b="0" i="0" dirty="0" err="1">
                <a:solidFill>
                  <a:srgbClr val="111111"/>
                </a:solidFill>
                <a:effectLst/>
                <a:latin typeface="ヒラギノ角ゴ ProN"/>
              </a:rPr>
              <a:t>MaaS</a:t>
            </a:r>
            <a:r>
              <a:rPr lang="ja-JP" altLang="en-US" b="0" i="0" dirty="0">
                <a:solidFill>
                  <a:srgbClr val="111111"/>
                </a:solidFill>
                <a:effectLst/>
                <a:latin typeface="ヒラギノ角ゴ ProN"/>
              </a:rPr>
              <a:t>の中心となるのは</a:t>
            </a:r>
            <a:r>
              <a:rPr lang="en-US" altLang="ja-JP" b="0" i="0" dirty="0">
                <a:solidFill>
                  <a:srgbClr val="111111"/>
                </a:solidFill>
                <a:effectLst/>
                <a:latin typeface="ヒラギノ角ゴ ProN"/>
              </a:rPr>
              <a:t>Maas</a:t>
            </a:r>
            <a:r>
              <a:rPr lang="ja-JP" altLang="en-US" b="0" i="0" dirty="0">
                <a:solidFill>
                  <a:srgbClr val="111111"/>
                </a:solidFill>
                <a:effectLst/>
                <a:latin typeface="ヒラギノ角ゴ ProN"/>
              </a:rPr>
              <a:t>アプリです。一つ例を挙げると</a:t>
            </a:r>
            <a:r>
              <a:rPr lang="en-US" altLang="ja-JP" b="0" i="0" dirty="0">
                <a:solidFill>
                  <a:srgbClr val="111111"/>
                </a:solidFill>
                <a:effectLst/>
                <a:latin typeface="ヒラギノ角ゴ ProN"/>
              </a:rPr>
              <a:t>TOYOTA</a:t>
            </a:r>
            <a:r>
              <a:rPr lang="ja-JP" altLang="en-US" b="0" i="0" dirty="0">
                <a:solidFill>
                  <a:srgbClr val="111111"/>
                </a:solidFill>
                <a:effectLst/>
                <a:latin typeface="ヒラギノ角ゴ ProN"/>
              </a:rPr>
              <a:t>社が出している「</a:t>
            </a:r>
            <a:r>
              <a:rPr lang="en-US" altLang="ja-JP" b="0" i="0" dirty="0">
                <a:solidFill>
                  <a:srgbClr val="111111"/>
                </a:solidFill>
                <a:effectLst/>
                <a:latin typeface="ヒラギノ角ゴ ProN"/>
              </a:rPr>
              <a:t>My route</a:t>
            </a:r>
            <a:r>
              <a:rPr lang="ja-JP" altLang="en-US" b="0" i="0" dirty="0">
                <a:solidFill>
                  <a:srgbClr val="111111"/>
                </a:solidFill>
                <a:effectLst/>
                <a:latin typeface="ヒラギノ角ゴ ProN"/>
              </a:rPr>
              <a:t>」というアプリがあります。このアプリでは予約や支払いをアプリ一つでできます。そして目的地へのルート検索だけでなくおススメの観光地や飲食店も教えてくれます。その結果、地域や観光地などの移動利便性向上に繋がります。</a:t>
            </a:r>
            <a:endParaRPr kumimoji="1" lang="ja-JP" altLang="en-US" dirty="0"/>
          </a:p>
        </p:txBody>
      </p:sp>
      <p:sp>
        <p:nvSpPr>
          <p:cNvPr id="4" name="スライド番号プレースホルダー 3"/>
          <p:cNvSpPr>
            <a:spLocks noGrp="1"/>
          </p:cNvSpPr>
          <p:nvPr>
            <p:ph type="sldNum" sz="quarter" idx="5"/>
          </p:nvPr>
        </p:nvSpPr>
        <p:spPr/>
        <p:txBody>
          <a:bodyPr/>
          <a:lstStyle/>
          <a:p>
            <a:fld id="{ECE9104E-0CAF-46FA-98A2-4B2065C52A69}" type="slidenum">
              <a:rPr kumimoji="1" lang="ja-JP" altLang="en-US" smtClean="0"/>
              <a:t>3</a:t>
            </a:fld>
            <a:endParaRPr kumimoji="1" lang="ja-JP" altLang="en-US"/>
          </a:p>
        </p:txBody>
      </p:sp>
    </p:spTree>
    <p:extLst>
      <p:ext uri="{BB962C8B-B14F-4D97-AF65-F5344CB8AC3E}">
        <p14:creationId xmlns:p14="http://schemas.microsoft.com/office/powerpoint/2010/main" val="219096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そして二つ目の身近な例の二つ目は</a:t>
            </a:r>
            <a:r>
              <a:rPr kumimoji="1" lang="en-US" altLang="ja-JP" dirty="0" err="1"/>
              <a:t>GaaS</a:t>
            </a:r>
            <a:r>
              <a:rPr kumimoji="1" lang="ja-JP" altLang="en-US" dirty="0"/>
              <a:t>です。</a:t>
            </a:r>
            <a:r>
              <a:rPr lang="en-US" altLang="ja-JP" b="1" i="0" dirty="0">
                <a:effectLst/>
                <a:latin typeface="ヒラギノ角ゴ ProN W3"/>
              </a:rPr>
              <a:t>Games as a Service</a:t>
            </a:r>
            <a:r>
              <a:rPr lang="ja-JP" altLang="en-US" b="1" i="0" dirty="0">
                <a:effectLst/>
                <a:latin typeface="ヒラギノ角ゴ ProN W3"/>
              </a:rPr>
              <a:t>の略で、</a:t>
            </a:r>
            <a:r>
              <a:rPr kumimoji="1" lang="ja-JP" altLang="en-US" sz="1200" dirty="0"/>
              <a:t>ゲームを</a:t>
            </a:r>
            <a:r>
              <a:rPr kumimoji="1" lang="ja-JP" altLang="en-US" sz="1200" dirty="0">
                <a:solidFill>
                  <a:schemeClr val="accent1"/>
                </a:solidFill>
              </a:rPr>
              <a:t>サービス化する</a:t>
            </a:r>
            <a:r>
              <a:rPr kumimoji="1" lang="ja-JP" altLang="en-US" sz="1200" dirty="0"/>
              <a:t>、つまり、ゲームを継続的に</a:t>
            </a:r>
            <a:r>
              <a:rPr kumimoji="1" lang="ja-JP" altLang="en-US" sz="1200" dirty="0">
                <a:solidFill>
                  <a:srgbClr val="FF0000"/>
                </a:solidFill>
              </a:rPr>
              <a:t>アップデート</a:t>
            </a:r>
            <a:r>
              <a:rPr kumimoji="1" lang="ja-JP" altLang="en-US" sz="1200" dirty="0"/>
              <a:t>を繰り返すサービスとして提供することです。例を挙げると、基本プレイ無料のゲームでの課金コンテンツであったり、</a:t>
            </a:r>
            <a:r>
              <a:rPr lang="ja-JP" altLang="en-US" sz="1200" dirty="0">
                <a:solidFill>
                  <a:schemeClr val="tx1"/>
                </a:solidFill>
              </a:rPr>
              <a:t>有料ゲームソフトでの有料拡張パックなどがあります。今では一般的になっていますが近年新しく出てきた</a:t>
            </a:r>
            <a:r>
              <a:rPr lang="en-US" altLang="ja-JP" sz="1200" dirty="0" err="1">
                <a:solidFill>
                  <a:schemeClr val="tx1"/>
                </a:solidFill>
              </a:rPr>
              <a:t>XaaS</a:t>
            </a:r>
            <a:r>
              <a:rPr lang="ja-JP" altLang="en-US" sz="1200" dirty="0">
                <a:solidFill>
                  <a:schemeClr val="tx1"/>
                </a:solidFill>
              </a:rPr>
              <a:t>の一種です。</a:t>
            </a:r>
            <a:r>
              <a:rPr lang="en-US" altLang="ja-JP" sz="1200" dirty="0" err="1">
                <a:solidFill>
                  <a:schemeClr val="tx1"/>
                </a:solidFill>
              </a:rPr>
              <a:t>GaaS</a:t>
            </a:r>
            <a:r>
              <a:rPr lang="ja-JP" altLang="en-US" sz="1200" dirty="0">
                <a:solidFill>
                  <a:schemeClr val="tx1"/>
                </a:solidFill>
              </a:rPr>
              <a:t>は会社側は得た収益で運営し、新たなゲームを開発することができ、利用者側は気にいったゲームを長く遊べるというメリットがあります。普段何気なく遊んでいるゲームのシステムも</a:t>
            </a:r>
            <a:r>
              <a:rPr lang="en-US" altLang="ja-JP" sz="1200" dirty="0" err="1">
                <a:solidFill>
                  <a:schemeClr val="tx1"/>
                </a:solidFill>
              </a:rPr>
              <a:t>XaaS</a:t>
            </a:r>
            <a:r>
              <a:rPr lang="ja-JP" altLang="en-US" sz="1200" dirty="0">
                <a:solidFill>
                  <a:schemeClr val="tx1"/>
                </a:solidFill>
              </a:rPr>
              <a:t>に分類されるのは面白いですね。</a:t>
            </a:r>
            <a:endParaRPr kumimoji="1" lang="ja-JP" altLang="en-US" dirty="0"/>
          </a:p>
        </p:txBody>
      </p:sp>
      <p:sp>
        <p:nvSpPr>
          <p:cNvPr id="4" name="スライド番号プレースホルダー 3"/>
          <p:cNvSpPr>
            <a:spLocks noGrp="1"/>
          </p:cNvSpPr>
          <p:nvPr>
            <p:ph type="sldNum" sz="quarter" idx="5"/>
          </p:nvPr>
        </p:nvSpPr>
        <p:spPr/>
        <p:txBody>
          <a:bodyPr/>
          <a:lstStyle/>
          <a:p>
            <a:fld id="{ECE9104E-0CAF-46FA-98A2-4B2065C52A69}" type="slidenum">
              <a:rPr kumimoji="1" lang="ja-JP" altLang="en-US" smtClean="0"/>
              <a:t>4</a:t>
            </a:fld>
            <a:endParaRPr kumimoji="1" lang="ja-JP" altLang="en-US"/>
          </a:p>
        </p:txBody>
      </p:sp>
    </p:spTree>
    <p:extLst>
      <p:ext uri="{BB962C8B-B14F-4D97-AF65-F5344CB8AC3E}">
        <p14:creationId xmlns:p14="http://schemas.microsoft.com/office/powerpoint/2010/main" val="170802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次は身近な例ではなく番外編を紹介します。一つ目は</a:t>
            </a:r>
            <a:r>
              <a:rPr kumimoji="1" lang="en-US" altLang="ja-JP" dirty="0" err="1"/>
              <a:t>TaaS</a:t>
            </a:r>
            <a:r>
              <a:rPr kumimoji="1" lang="ja-JP" altLang="en-US" dirty="0"/>
              <a:t>です。</a:t>
            </a:r>
            <a:r>
              <a:rPr kumimoji="1" lang="en-US" altLang="ja-JP" dirty="0"/>
              <a:t>TOTO</a:t>
            </a:r>
            <a:r>
              <a:rPr kumimoji="1" lang="ja-JP" altLang="en-US" dirty="0"/>
              <a:t>社が開発しているサービスで、スマートフォンアプリを通じてトイレを呼ぶことができるサービスです。トイレ一体型の車を利用し、アプリで車を呼び出すことができます。公衆トイレが少ない場所では便利そうですね。どれくらいの価格帯であったり来るまでにどれくらいの時間で来てくれるようになるのか気になりますね。先ほど紹介した</a:t>
            </a:r>
            <a:r>
              <a:rPr kumimoji="1" lang="en-US" altLang="ja-JP" dirty="0" err="1"/>
              <a:t>MaaS</a:t>
            </a:r>
            <a:r>
              <a:rPr kumimoji="1" lang="ja-JP" altLang="en-US" dirty="0"/>
              <a:t>と同じように利便性の高いサービスで生活が快適になるのが期待されます。</a:t>
            </a:r>
            <a:endParaRPr kumimoji="1" lang="en-US" altLang="ja-JP" dirty="0"/>
          </a:p>
          <a:p>
            <a:r>
              <a:rPr kumimoji="1" lang="ja-JP" altLang="en-US" dirty="0"/>
              <a:t>二つ目は</a:t>
            </a:r>
            <a:r>
              <a:rPr kumimoji="1" lang="en-US" altLang="ja-JP" dirty="0" err="1"/>
              <a:t>ZaaS</a:t>
            </a:r>
            <a:r>
              <a:rPr kumimoji="1" lang="ja-JP" altLang="en-US" dirty="0"/>
              <a:t>です。本来の</a:t>
            </a:r>
            <a:r>
              <a:rPr kumimoji="1" lang="en-US" altLang="ja-JP" dirty="0"/>
              <a:t>X as a service</a:t>
            </a:r>
            <a:r>
              <a:rPr kumimoji="1" lang="ja-JP" altLang="en-US" dirty="0"/>
              <a:t>の使われ方の、「</a:t>
            </a:r>
            <a:r>
              <a:rPr lang="ja-JP" altLang="en-US" b="0" i="0" dirty="0">
                <a:solidFill>
                  <a:srgbClr val="1B1B1B"/>
                </a:solidFill>
                <a:effectLst/>
                <a:latin typeface="Noto Sans JP"/>
              </a:rPr>
              <a:t>インターネットを経由したクラウドで提供されるサービス」ではありませんが</a:t>
            </a:r>
            <a:r>
              <a:rPr kumimoji="1" lang="ja-JP" altLang="en-US" dirty="0"/>
              <a:t>、そのまま「サービスとしての残業を意味します。残業が多く、たびたび問題になる日本初の言葉です。</a:t>
            </a:r>
          </a:p>
        </p:txBody>
      </p:sp>
      <p:sp>
        <p:nvSpPr>
          <p:cNvPr id="4" name="スライド番号プレースホルダー 3"/>
          <p:cNvSpPr>
            <a:spLocks noGrp="1"/>
          </p:cNvSpPr>
          <p:nvPr>
            <p:ph type="sldNum" sz="quarter" idx="5"/>
          </p:nvPr>
        </p:nvSpPr>
        <p:spPr/>
        <p:txBody>
          <a:bodyPr/>
          <a:lstStyle/>
          <a:p>
            <a:fld id="{ECE9104E-0CAF-46FA-98A2-4B2065C52A69}" type="slidenum">
              <a:rPr kumimoji="1" lang="ja-JP" altLang="en-US" smtClean="0"/>
              <a:t>5</a:t>
            </a:fld>
            <a:endParaRPr kumimoji="1" lang="ja-JP" altLang="en-US"/>
          </a:p>
        </p:txBody>
      </p:sp>
    </p:spTree>
    <p:extLst>
      <p:ext uri="{BB962C8B-B14F-4D97-AF65-F5344CB8AC3E}">
        <p14:creationId xmlns:p14="http://schemas.microsoft.com/office/powerpoint/2010/main" val="356377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XaaS</a:t>
            </a:r>
            <a:r>
              <a:rPr kumimoji="1" lang="ja-JP" altLang="en-US" dirty="0"/>
              <a:t>には様々な種類があり、身近なものから全然自分たちに関りがないものもあります。</a:t>
            </a:r>
            <a:r>
              <a:rPr kumimoji="1" lang="en-US" altLang="ja-JP" dirty="0" err="1"/>
              <a:t>Xaas</a:t>
            </a:r>
            <a:r>
              <a:rPr kumimoji="1" lang="ja-JP" altLang="en-US" dirty="0"/>
              <a:t>の中でもあまり良くない印象のサービスのものもあったので調べてみると面白いと思います。これで発表を終わります。</a:t>
            </a:r>
          </a:p>
        </p:txBody>
      </p:sp>
      <p:sp>
        <p:nvSpPr>
          <p:cNvPr id="4" name="スライド番号プレースホルダー 3"/>
          <p:cNvSpPr>
            <a:spLocks noGrp="1"/>
          </p:cNvSpPr>
          <p:nvPr>
            <p:ph type="sldNum" sz="quarter" idx="5"/>
          </p:nvPr>
        </p:nvSpPr>
        <p:spPr/>
        <p:txBody>
          <a:bodyPr/>
          <a:lstStyle/>
          <a:p>
            <a:fld id="{ECE9104E-0CAF-46FA-98A2-4B2065C52A69}" type="slidenum">
              <a:rPr kumimoji="1" lang="ja-JP" altLang="en-US" smtClean="0"/>
              <a:t>6</a:t>
            </a:fld>
            <a:endParaRPr kumimoji="1" lang="ja-JP" altLang="en-US"/>
          </a:p>
        </p:txBody>
      </p:sp>
    </p:spTree>
    <p:extLst>
      <p:ext uri="{BB962C8B-B14F-4D97-AF65-F5344CB8AC3E}">
        <p14:creationId xmlns:p14="http://schemas.microsoft.com/office/powerpoint/2010/main" val="2112563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104705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122047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3927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3878928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9747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3230950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2909802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7940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74825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17617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140362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129772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36485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67847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337227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728348-5377-4813-AA56-232D0D4F741D}"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446C4AAF-7DCD-4B6F-8C2A-6DEE6D64EF7C}" type="datetimeFigureOut">
              <a:rPr kumimoji="1" lang="ja-JP" altLang="en-US" smtClean="0"/>
              <a:t>2022/7/22</a:t>
            </a:fld>
            <a:endParaRPr kumimoji="1" lang="ja-JP" altLang="en-US"/>
          </a:p>
        </p:txBody>
      </p:sp>
    </p:spTree>
    <p:extLst>
      <p:ext uri="{BB962C8B-B14F-4D97-AF65-F5344CB8AC3E}">
        <p14:creationId xmlns:p14="http://schemas.microsoft.com/office/powerpoint/2010/main" val="408411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6C4AAF-7DCD-4B6F-8C2A-6DEE6D64EF7C}" type="datetimeFigureOut">
              <a:rPr kumimoji="1" lang="ja-JP" altLang="en-US" smtClean="0"/>
              <a:t>2022/7/22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728348-5377-4813-AA56-232D0D4F741D}" type="slidenum">
              <a:rPr kumimoji="1" lang="ja-JP" altLang="en-US" smtClean="0"/>
              <a:t>‹#›</a:t>
            </a:fld>
            <a:endParaRPr kumimoji="1" lang="ja-JP" altLang="en-US"/>
          </a:p>
        </p:txBody>
      </p:sp>
    </p:spTree>
    <p:extLst>
      <p:ext uri="{BB962C8B-B14F-4D97-AF65-F5344CB8AC3E}">
        <p14:creationId xmlns:p14="http://schemas.microsoft.com/office/powerpoint/2010/main" val="948973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69514-48FD-3F2A-D481-0190D3291DE9}"/>
              </a:ext>
            </a:extLst>
          </p:cNvPr>
          <p:cNvSpPr>
            <a:spLocks noGrp="1"/>
          </p:cNvSpPr>
          <p:nvPr>
            <p:ph type="ctrTitle"/>
          </p:nvPr>
        </p:nvSpPr>
        <p:spPr/>
        <p:txBody>
          <a:bodyPr/>
          <a:lstStyle/>
          <a:p>
            <a:pPr algn="ctr"/>
            <a:r>
              <a:rPr kumimoji="1" lang="ja-JP" altLang="en-US" dirty="0">
                <a:latin typeface="Tahoma" panose="020B0604030504040204" pitchFamily="34" charset="0"/>
                <a:ea typeface="Tahoma" panose="020B0604030504040204" pitchFamily="34" charset="0"/>
                <a:cs typeface="Tahoma" panose="020B0604030504040204" pitchFamily="34" charset="0"/>
              </a:rPr>
              <a:t>いろいろな</a:t>
            </a:r>
            <a:r>
              <a:rPr kumimoji="1" lang="en-US" altLang="ja-JP" dirty="0">
                <a:latin typeface="Tahoma" panose="020B0604030504040204" pitchFamily="34" charset="0"/>
                <a:ea typeface="Tahoma" panose="020B0604030504040204" pitchFamily="34" charset="0"/>
                <a:cs typeface="Tahoma" panose="020B0604030504040204" pitchFamily="34" charset="0"/>
              </a:rPr>
              <a:t>“X” as a service </a:t>
            </a:r>
            <a:endParaRPr kumimoji="1" lang="ja-JP" altLang="en-US" dirty="0">
              <a:latin typeface="Tahoma" panose="020B0604030504040204" pitchFamily="34" charset="0"/>
              <a:cs typeface="Tahoma" panose="020B0604030504040204" pitchFamily="34" charset="0"/>
            </a:endParaRPr>
          </a:p>
        </p:txBody>
      </p:sp>
      <p:sp>
        <p:nvSpPr>
          <p:cNvPr id="3" name="字幕 2">
            <a:extLst>
              <a:ext uri="{FF2B5EF4-FFF2-40B4-BE49-F238E27FC236}">
                <a16:creationId xmlns:a16="http://schemas.microsoft.com/office/drawing/2014/main" id="{9FE379C5-94C0-19A6-29C1-ED3026EEA0AF}"/>
              </a:ext>
            </a:extLst>
          </p:cNvPr>
          <p:cNvSpPr>
            <a:spLocks noGrp="1"/>
          </p:cNvSpPr>
          <p:nvPr>
            <p:ph type="subTitle" idx="1"/>
          </p:nvPr>
        </p:nvSpPr>
        <p:spPr/>
        <p:txBody>
          <a:bodyPr/>
          <a:lstStyle/>
          <a:p>
            <a:pPr algn="ctr"/>
            <a:r>
              <a:rPr kumimoji="1" lang="ja-JP" altLang="en-US" dirty="0"/>
              <a:t>電気電子情報工学科　一年</a:t>
            </a:r>
            <a:endParaRPr kumimoji="1" lang="en-US" altLang="ja-JP" dirty="0"/>
          </a:p>
          <a:p>
            <a:pPr algn="ctr"/>
            <a:r>
              <a:rPr lang="ja-JP" altLang="en-US" dirty="0"/>
              <a:t>学籍番号　</a:t>
            </a:r>
            <a:r>
              <a:rPr lang="en-US" altLang="ja-JP" dirty="0"/>
              <a:t>22221280</a:t>
            </a:r>
            <a:r>
              <a:rPr lang="ja-JP" altLang="en-US" dirty="0"/>
              <a:t>　渡辺悠斗</a:t>
            </a:r>
            <a:endParaRPr kumimoji="1" lang="ja-JP" altLang="en-US" dirty="0"/>
          </a:p>
        </p:txBody>
      </p:sp>
    </p:spTree>
    <p:extLst>
      <p:ext uri="{BB962C8B-B14F-4D97-AF65-F5344CB8AC3E}">
        <p14:creationId xmlns:p14="http://schemas.microsoft.com/office/powerpoint/2010/main" val="211672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8D7D0-F33D-572A-9145-75945E19759D}"/>
              </a:ext>
            </a:extLst>
          </p:cNvPr>
          <p:cNvSpPr>
            <a:spLocks noGrp="1"/>
          </p:cNvSpPr>
          <p:nvPr>
            <p:ph type="title"/>
          </p:nvPr>
        </p:nvSpPr>
        <p:spPr>
          <a:xfrm>
            <a:off x="677334" y="609600"/>
            <a:ext cx="8675388" cy="722243"/>
          </a:xfrm>
        </p:spPr>
        <p:txBody>
          <a:bodyPr/>
          <a:lstStyle/>
          <a:p>
            <a:r>
              <a:rPr kumimoji="1" lang="en-US" altLang="ja-JP" dirty="0"/>
              <a:t>X as a service </a:t>
            </a:r>
            <a:r>
              <a:rPr kumimoji="1" lang="ja-JP" altLang="en-US" dirty="0"/>
              <a:t>とは</a:t>
            </a:r>
          </a:p>
        </p:txBody>
      </p:sp>
      <p:sp>
        <p:nvSpPr>
          <p:cNvPr id="3" name="コンテンツ プレースホルダー 2">
            <a:extLst>
              <a:ext uri="{FF2B5EF4-FFF2-40B4-BE49-F238E27FC236}">
                <a16:creationId xmlns:a16="http://schemas.microsoft.com/office/drawing/2014/main" id="{8109007D-10DF-D015-0A13-005F83DB556E}"/>
              </a:ext>
            </a:extLst>
          </p:cNvPr>
          <p:cNvSpPr>
            <a:spLocks noGrp="1"/>
          </p:cNvSpPr>
          <p:nvPr>
            <p:ph idx="1"/>
          </p:nvPr>
        </p:nvSpPr>
        <p:spPr>
          <a:xfrm>
            <a:off x="756053" y="1488613"/>
            <a:ext cx="9103563" cy="4325778"/>
          </a:xfrm>
        </p:spPr>
        <p:txBody>
          <a:bodyPr>
            <a:normAutofit/>
          </a:bodyPr>
          <a:lstStyle/>
          <a:p>
            <a:pPr marL="0" indent="0">
              <a:buNone/>
            </a:pPr>
            <a:r>
              <a:rPr lang="ja-JP" altLang="en-US" sz="3600" b="1" i="0" dirty="0">
                <a:solidFill>
                  <a:srgbClr val="212121"/>
                </a:solidFill>
                <a:effectLst/>
                <a:latin typeface="YakuHanJP_Noto"/>
              </a:rPr>
              <a:t>「～</a:t>
            </a:r>
            <a:r>
              <a:rPr lang="en-US" altLang="ja-JP" sz="3600" b="1" i="0" dirty="0" err="1">
                <a:solidFill>
                  <a:srgbClr val="212121"/>
                </a:solidFill>
                <a:effectLst/>
                <a:latin typeface="YakuHanJP_Noto"/>
              </a:rPr>
              <a:t>aaS</a:t>
            </a:r>
            <a:r>
              <a:rPr lang="ja-JP" altLang="en-US" sz="3600" b="1" i="0" dirty="0">
                <a:solidFill>
                  <a:srgbClr val="212121"/>
                </a:solidFill>
                <a:effectLst/>
                <a:latin typeface="YakuHanJP_Noto"/>
              </a:rPr>
              <a:t>」</a:t>
            </a:r>
            <a:r>
              <a:rPr lang="ja-JP" altLang="en-US" sz="3600" b="0" i="0" dirty="0">
                <a:solidFill>
                  <a:srgbClr val="212121"/>
                </a:solidFill>
                <a:effectLst/>
                <a:latin typeface="YakuHanJP_Noto"/>
              </a:rPr>
              <a:t>という表現</a:t>
            </a:r>
            <a:endParaRPr lang="en-US" altLang="ja-JP" sz="3600" b="0" i="0" dirty="0">
              <a:solidFill>
                <a:srgbClr val="212121"/>
              </a:solidFill>
              <a:effectLst/>
              <a:latin typeface="YakuHanJP_Noto"/>
            </a:endParaRPr>
          </a:p>
          <a:p>
            <a:pPr marL="0" indent="0">
              <a:buNone/>
            </a:pPr>
            <a:r>
              <a:rPr lang="ja-JP" altLang="en-US" sz="3600" b="0" i="0" dirty="0">
                <a:solidFill>
                  <a:srgbClr val="212121"/>
                </a:solidFill>
                <a:effectLst/>
                <a:latin typeface="YakuHanJP_Noto"/>
              </a:rPr>
              <a:t>→さまざまなクラウドサービス</a:t>
            </a:r>
            <a:r>
              <a:rPr lang="ja-JP" altLang="en-US" sz="3600" b="0" i="0" u="sng" dirty="0">
                <a:solidFill>
                  <a:srgbClr val="212121"/>
                </a:solidFill>
                <a:effectLst/>
                <a:latin typeface="YakuHanJP_Noto"/>
              </a:rPr>
              <a:t>など</a:t>
            </a:r>
            <a:r>
              <a:rPr lang="ja-JP" altLang="en-US" sz="3600" b="0" i="0" dirty="0">
                <a:solidFill>
                  <a:srgbClr val="212121"/>
                </a:solidFill>
                <a:effectLst/>
                <a:latin typeface="YakuHanJP_Noto"/>
              </a:rPr>
              <a:t>表す</a:t>
            </a:r>
            <a:endParaRPr lang="en-US" altLang="ja-JP" sz="3600" b="0" i="0" dirty="0">
              <a:solidFill>
                <a:srgbClr val="212121"/>
              </a:solidFill>
              <a:effectLst/>
              <a:latin typeface="YakuHanJP_Noto"/>
            </a:endParaRPr>
          </a:p>
          <a:p>
            <a:pPr marL="0" indent="0">
              <a:buNone/>
            </a:pPr>
            <a:endParaRPr kumimoji="1" lang="en-US" altLang="ja-JP" sz="3600" dirty="0">
              <a:solidFill>
                <a:srgbClr val="212121"/>
              </a:solidFill>
              <a:latin typeface="YakuHanJP_Noto"/>
            </a:endParaRPr>
          </a:p>
          <a:p>
            <a:pPr marL="0" indent="0">
              <a:buNone/>
            </a:pPr>
            <a:r>
              <a:rPr kumimoji="1" lang="en-US" altLang="ja-JP" sz="3600" dirty="0"/>
              <a:t>Ex</a:t>
            </a:r>
            <a:r>
              <a:rPr kumimoji="1" lang="ja-JP" altLang="en-US" sz="3600" dirty="0"/>
              <a:t>：</a:t>
            </a:r>
            <a:r>
              <a:rPr kumimoji="1" lang="en-US" altLang="ja-JP" sz="3600" u="sng" dirty="0"/>
              <a:t>SaaS</a:t>
            </a:r>
            <a:r>
              <a:rPr kumimoji="1" lang="en-US" altLang="ja-JP" sz="3600" dirty="0"/>
              <a:t> </a:t>
            </a:r>
            <a:r>
              <a:rPr kumimoji="1" lang="ja-JP" altLang="en-US" sz="3600" dirty="0"/>
              <a:t>サース（</a:t>
            </a:r>
            <a:r>
              <a:rPr kumimoji="1" lang="en-US" altLang="ja-JP" sz="3600" dirty="0"/>
              <a:t>Software</a:t>
            </a:r>
            <a:r>
              <a:rPr lang="ja-JP" altLang="en-US" sz="3600" dirty="0"/>
              <a:t> </a:t>
            </a:r>
            <a:r>
              <a:rPr lang="en-US" altLang="ja-JP" sz="3600" dirty="0"/>
              <a:t>as</a:t>
            </a:r>
            <a:r>
              <a:rPr lang="ja-JP" altLang="en-US" sz="3600" dirty="0"/>
              <a:t> </a:t>
            </a:r>
            <a:r>
              <a:rPr lang="en-US" altLang="ja-JP" sz="3600" dirty="0"/>
              <a:t>a</a:t>
            </a:r>
            <a:r>
              <a:rPr lang="ja-JP" altLang="en-US" sz="3600" dirty="0"/>
              <a:t> </a:t>
            </a:r>
            <a:r>
              <a:rPr lang="en-US" altLang="ja-JP" sz="3600" dirty="0"/>
              <a:t>service</a:t>
            </a:r>
            <a:r>
              <a:rPr kumimoji="1" lang="ja-JP" altLang="en-US" sz="3600" dirty="0"/>
              <a:t>）</a:t>
            </a:r>
            <a:endParaRPr kumimoji="1" lang="en-US" altLang="ja-JP" sz="3600" dirty="0"/>
          </a:p>
          <a:p>
            <a:pPr marL="0" indent="0">
              <a:buNone/>
            </a:pPr>
            <a:r>
              <a:rPr lang="en-US" altLang="ja-JP" sz="3600" dirty="0"/>
              <a:t>      </a:t>
            </a:r>
            <a:r>
              <a:rPr lang="ja-JP" altLang="en-US" sz="3600" dirty="0"/>
              <a:t> </a:t>
            </a:r>
            <a:r>
              <a:rPr lang="en-US" altLang="ja-JP" sz="3600" u="sng" dirty="0"/>
              <a:t>PaaS</a:t>
            </a:r>
            <a:r>
              <a:rPr lang="en-US" altLang="ja-JP" sz="3600" dirty="0"/>
              <a:t> </a:t>
            </a:r>
            <a:r>
              <a:rPr lang="ja-JP" altLang="en-US" sz="3600" dirty="0"/>
              <a:t>パース（</a:t>
            </a:r>
            <a:r>
              <a:rPr lang="en-US" altLang="ja-JP" sz="3600" dirty="0"/>
              <a:t>Platform as a service</a:t>
            </a:r>
            <a:r>
              <a:rPr lang="ja-JP" altLang="en-US" sz="3600" dirty="0"/>
              <a:t>）</a:t>
            </a:r>
            <a:endParaRPr lang="en-US" altLang="ja-JP" sz="3600" dirty="0"/>
          </a:p>
          <a:p>
            <a:pPr marL="0" indent="0">
              <a:buNone/>
            </a:pPr>
            <a:r>
              <a:rPr lang="en-US" altLang="ja-JP" sz="3600" dirty="0" err="1"/>
              <a:t>Etc</a:t>
            </a:r>
            <a:r>
              <a:rPr lang="en-US" altLang="ja-JP" sz="3600" dirty="0"/>
              <a:t>…</a:t>
            </a:r>
          </a:p>
          <a:p>
            <a:pPr marL="0" indent="0">
              <a:buNone/>
            </a:pPr>
            <a:endParaRPr lang="en-US" altLang="ja-JP" sz="3600" dirty="0"/>
          </a:p>
        </p:txBody>
      </p:sp>
    </p:spTree>
    <p:extLst>
      <p:ext uri="{BB962C8B-B14F-4D97-AF65-F5344CB8AC3E}">
        <p14:creationId xmlns:p14="http://schemas.microsoft.com/office/powerpoint/2010/main" val="239986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55B1E-8363-98F2-2C32-CAFA5CCF031B}"/>
              </a:ext>
            </a:extLst>
          </p:cNvPr>
          <p:cNvSpPr>
            <a:spLocks noGrp="1"/>
          </p:cNvSpPr>
          <p:nvPr>
            <p:ph type="title"/>
          </p:nvPr>
        </p:nvSpPr>
        <p:spPr>
          <a:xfrm>
            <a:off x="309983" y="457200"/>
            <a:ext cx="10266891" cy="1320800"/>
          </a:xfrm>
        </p:spPr>
        <p:txBody>
          <a:bodyPr/>
          <a:lstStyle/>
          <a:p>
            <a:r>
              <a:rPr kumimoji="1" lang="ja-JP" altLang="en-US" dirty="0">
                <a:solidFill>
                  <a:srgbClr val="7030A0"/>
                </a:solidFill>
              </a:rPr>
              <a:t>身近な例　その１ </a:t>
            </a:r>
            <a:r>
              <a:rPr kumimoji="1" lang="en-US" altLang="ja-JP" u="sng" dirty="0"/>
              <a:t>Maas</a:t>
            </a:r>
            <a:r>
              <a:rPr kumimoji="1" lang="ja-JP" altLang="en-US" dirty="0"/>
              <a:t>（</a:t>
            </a:r>
            <a:r>
              <a:rPr lang="en-US" altLang="ja-JP" b="0" i="0" dirty="0">
                <a:effectLst/>
                <a:latin typeface="ヒラギノ角ゴ ProN"/>
              </a:rPr>
              <a:t>Mobility as a Service</a:t>
            </a:r>
            <a:r>
              <a:rPr kumimoji="1" lang="ja-JP" altLang="en-US" dirty="0"/>
              <a:t>）</a:t>
            </a:r>
          </a:p>
        </p:txBody>
      </p:sp>
      <p:sp>
        <p:nvSpPr>
          <p:cNvPr id="3" name="コンテンツ プレースホルダー 2">
            <a:extLst>
              <a:ext uri="{FF2B5EF4-FFF2-40B4-BE49-F238E27FC236}">
                <a16:creationId xmlns:a16="http://schemas.microsoft.com/office/drawing/2014/main" id="{498ED4A2-3F6B-9C88-2226-88377315CEE5}"/>
              </a:ext>
            </a:extLst>
          </p:cNvPr>
          <p:cNvSpPr>
            <a:spLocks noGrp="1"/>
          </p:cNvSpPr>
          <p:nvPr>
            <p:ph idx="1"/>
          </p:nvPr>
        </p:nvSpPr>
        <p:spPr>
          <a:xfrm>
            <a:off x="583066" y="1371102"/>
            <a:ext cx="9993808" cy="5114931"/>
          </a:xfrm>
        </p:spPr>
        <p:txBody>
          <a:bodyPr>
            <a:normAutofit/>
          </a:bodyPr>
          <a:lstStyle/>
          <a:p>
            <a:pPr marL="0" indent="0">
              <a:buNone/>
            </a:pPr>
            <a:r>
              <a:rPr lang="ja-JP" altLang="en-US" sz="3200" b="0" i="0" dirty="0">
                <a:solidFill>
                  <a:srgbClr val="111111"/>
                </a:solidFill>
                <a:effectLst/>
                <a:latin typeface="ヒラギノ角ゴ ProN"/>
              </a:rPr>
              <a:t>移動サービスを最適に組み合わせて</a:t>
            </a:r>
            <a:endParaRPr lang="en-US" altLang="ja-JP" sz="3200" b="0" i="0" dirty="0">
              <a:solidFill>
                <a:srgbClr val="111111"/>
              </a:solidFill>
              <a:effectLst/>
              <a:latin typeface="ヒラギノ角ゴ ProN"/>
            </a:endParaRPr>
          </a:p>
          <a:p>
            <a:pPr marL="0" indent="0">
              <a:buNone/>
            </a:pPr>
            <a:r>
              <a:rPr lang="ja-JP" altLang="en-US" sz="3200" b="0" i="0" dirty="0">
                <a:solidFill>
                  <a:srgbClr val="66FF66"/>
                </a:solidFill>
                <a:effectLst/>
                <a:latin typeface="ヒラギノ角ゴ ProN"/>
              </a:rPr>
              <a:t>検索</a:t>
            </a:r>
            <a:r>
              <a:rPr lang="ja-JP" altLang="en-US" sz="3200" b="0" i="0" dirty="0">
                <a:solidFill>
                  <a:srgbClr val="111111"/>
                </a:solidFill>
                <a:effectLst/>
                <a:latin typeface="ヒラギノ角ゴ ProN"/>
              </a:rPr>
              <a:t>・</a:t>
            </a:r>
            <a:r>
              <a:rPr lang="ja-JP" altLang="en-US" sz="3200" b="0" i="0" dirty="0">
                <a:solidFill>
                  <a:srgbClr val="66FF66"/>
                </a:solidFill>
                <a:effectLst/>
                <a:latin typeface="ヒラギノ角ゴ ProN"/>
              </a:rPr>
              <a:t>予約</a:t>
            </a:r>
            <a:r>
              <a:rPr lang="ja-JP" altLang="en-US" sz="3200" b="0" i="0" dirty="0">
                <a:solidFill>
                  <a:srgbClr val="111111"/>
                </a:solidFill>
                <a:effectLst/>
                <a:latin typeface="ヒラギノ角ゴ ProN"/>
              </a:rPr>
              <a:t>・</a:t>
            </a:r>
            <a:r>
              <a:rPr lang="ja-JP" altLang="en-US" sz="3200" b="0" i="0" dirty="0">
                <a:solidFill>
                  <a:srgbClr val="66FF66"/>
                </a:solidFill>
                <a:effectLst/>
                <a:latin typeface="ヒラギノ角ゴ ProN"/>
              </a:rPr>
              <a:t>決済</a:t>
            </a:r>
            <a:r>
              <a:rPr lang="ja-JP" altLang="en-US" sz="3200" b="0" i="0" dirty="0">
                <a:solidFill>
                  <a:srgbClr val="111111"/>
                </a:solidFill>
                <a:effectLst/>
                <a:latin typeface="ヒラギノ角ゴ ProN"/>
              </a:rPr>
              <a:t>等を一括で行うサービス</a:t>
            </a:r>
            <a:endParaRPr lang="en-US" altLang="ja-JP" sz="3200" b="0" i="0" dirty="0">
              <a:solidFill>
                <a:srgbClr val="111111"/>
              </a:solidFill>
              <a:effectLst/>
              <a:latin typeface="ヒラギノ角ゴ ProN"/>
            </a:endParaRPr>
          </a:p>
          <a:p>
            <a:pPr marL="0" indent="0">
              <a:buNone/>
            </a:pPr>
            <a:r>
              <a:rPr kumimoji="1" lang="ja-JP" altLang="en-US" sz="3200" dirty="0">
                <a:solidFill>
                  <a:srgbClr val="111111"/>
                </a:solidFill>
                <a:latin typeface="ヒラギノ角ゴ ProN"/>
              </a:rPr>
              <a:t>中心となるのは・・・</a:t>
            </a:r>
            <a:r>
              <a:rPr kumimoji="1" lang="en-US" altLang="ja-JP" sz="3200" dirty="0" err="1">
                <a:solidFill>
                  <a:srgbClr val="000099"/>
                </a:solidFill>
                <a:latin typeface="ヒラギノ角ゴ ProN"/>
              </a:rPr>
              <a:t>MaaS</a:t>
            </a:r>
            <a:r>
              <a:rPr kumimoji="1" lang="ja-JP" altLang="en-US" sz="3200" dirty="0">
                <a:solidFill>
                  <a:srgbClr val="000099"/>
                </a:solidFill>
                <a:latin typeface="ヒラギノ角ゴ ProN"/>
              </a:rPr>
              <a:t>アプリ</a:t>
            </a:r>
            <a:endParaRPr kumimoji="1" lang="en-US" altLang="ja-JP" sz="3200" dirty="0">
              <a:solidFill>
                <a:srgbClr val="000099"/>
              </a:solidFill>
              <a:latin typeface="ヒラギノ角ゴ ProN"/>
            </a:endParaRPr>
          </a:p>
          <a:p>
            <a:pPr marL="0" indent="0">
              <a:buNone/>
            </a:pPr>
            <a:r>
              <a:rPr lang="ja-JP" altLang="en-US" sz="3200" dirty="0">
                <a:solidFill>
                  <a:srgbClr val="111111"/>
                </a:solidFill>
                <a:latin typeface="ヒラギノ角ゴ ProN"/>
              </a:rPr>
              <a:t>例）</a:t>
            </a:r>
            <a:r>
              <a:rPr lang="en-US" altLang="ja-JP" sz="3200" dirty="0">
                <a:solidFill>
                  <a:srgbClr val="111111"/>
                </a:solidFill>
                <a:latin typeface="ヒラギノ角ゴ ProN"/>
              </a:rPr>
              <a:t>My route(TOYOTA</a:t>
            </a:r>
            <a:r>
              <a:rPr lang="ja-JP" altLang="en-US" sz="3200" dirty="0">
                <a:solidFill>
                  <a:srgbClr val="111111"/>
                </a:solidFill>
                <a:latin typeface="ヒラギノ角ゴ ProN"/>
              </a:rPr>
              <a:t>社）</a:t>
            </a:r>
            <a:endParaRPr lang="en-US" altLang="ja-JP" sz="3200" dirty="0">
              <a:solidFill>
                <a:srgbClr val="111111"/>
              </a:solidFill>
              <a:latin typeface="ヒラギノ角ゴ ProN"/>
            </a:endParaRPr>
          </a:p>
          <a:p>
            <a:pPr marL="0" indent="0">
              <a:buNone/>
            </a:pPr>
            <a:r>
              <a:rPr lang="ja-JP" altLang="en-US" sz="3200" dirty="0">
                <a:solidFill>
                  <a:srgbClr val="111111"/>
                </a:solidFill>
                <a:latin typeface="ヒラギノ角ゴ ProN"/>
              </a:rPr>
              <a:t>・</a:t>
            </a:r>
            <a:r>
              <a:rPr lang="ja-JP" altLang="en-US" sz="3200" dirty="0">
                <a:solidFill>
                  <a:srgbClr val="66FF66"/>
                </a:solidFill>
                <a:latin typeface="ヒラギノ角ゴ ProN"/>
              </a:rPr>
              <a:t>予約</a:t>
            </a:r>
            <a:r>
              <a:rPr lang="ja-JP" altLang="en-US" sz="3200" dirty="0">
                <a:solidFill>
                  <a:srgbClr val="111111"/>
                </a:solidFill>
                <a:latin typeface="ヒラギノ角ゴ ProN"/>
              </a:rPr>
              <a:t>や</a:t>
            </a:r>
            <a:r>
              <a:rPr lang="ja-JP" altLang="en-US" sz="3200" dirty="0">
                <a:solidFill>
                  <a:srgbClr val="66FF66"/>
                </a:solidFill>
                <a:latin typeface="ヒラギノ角ゴ ProN"/>
              </a:rPr>
              <a:t>支払い</a:t>
            </a:r>
            <a:r>
              <a:rPr lang="ja-JP" altLang="en-US" sz="3200" dirty="0">
                <a:solidFill>
                  <a:srgbClr val="111111"/>
                </a:solidFill>
                <a:latin typeface="ヒラギノ角ゴ ProN"/>
              </a:rPr>
              <a:t>をアプリ一つで</a:t>
            </a:r>
            <a:endParaRPr lang="en-US" altLang="ja-JP" sz="3200" dirty="0">
              <a:solidFill>
                <a:srgbClr val="111111"/>
              </a:solidFill>
              <a:latin typeface="ヒラギノ角ゴ ProN"/>
            </a:endParaRPr>
          </a:p>
          <a:p>
            <a:pPr marL="0" indent="0">
              <a:buNone/>
            </a:pPr>
            <a:r>
              <a:rPr lang="ja-JP" altLang="en-US" sz="3200" dirty="0">
                <a:solidFill>
                  <a:srgbClr val="111111"/>
                </a:solidFill>
                <a:latin typeface="ヒラギノ角ゴ ProN"/>
              </a:rPr>
              <a:t>・ルート検索だけでなく</a:t>
            </a:r>
            <a:endParaRPr lang="en-US" altLang="ja-JP" sz="3200" dirty="0">
              <a:solidFill>
                <a:srgbClr val="111111"/>
              </a:solidFill>
              <a:latin typeface="ヒラギノ角ゴ ProN"/>
            </a:endParaRPr>
          </a:p>
          <a:p>
            <a:pPr marL="0" indent="0">
              <a:buNone/>
            </a:pPr>
            <a:r>
              <a:rPr lang="ja-JP" altLang="en-US" sz="3200" dirty="0">
                <a:solidFill>
                  <a:srgbClr val="111111"/>
                </a:solidFill>
                <a:latin typeface="ヒラギノ角ゴ ProN"/>
              </a:rPr>
              <a:t>　おススメの</a:t>
            </a:r>
            <a:r>
              <a:rPr lang="ja-JP" altLang="en-US" sz="3200" dirty="0">
                <a:solidFill>
                  <a:srgbClr val="FF0000"/>
                </a:solidFill>
                <a:latin typeface="ヒラギノ角ゴ ProN"/>
              </a:rPr>
              <a:t>観光地</a:t>
            </a:r>
            <a:r>
              <a:rPr lang="ja-JP" altLang="en-US" sz="3200" dirty="0">
                <a:solidFill>
                  <a:srgbClr val="111111"/>
                </a:solidFill>
                <a:latin typeface="ヒラギノ角ゴ ProN"/>
              </a:rPr>
              <a:t>や</a:t>
            </a:r>
            <a:r>
              <a:rPr lang="ja-JP" altLang="en-US" sz="3200" dirty="0">
                <a:solidFill>
                  <a:srgbClr val="FF0000"/>
                </a:solidFill>
                <a:latin typeface="ヒラギノ角ゴ ProN"/>
              </a:rPr>
              <a:t>飲食店</a:t>
            </a:r>
            <a:r>
              <a:rPr lang="ja-JP" altLang="en-US" sz="3200" dirty="0">
                <a:solidFill>
                  <a:srgbClr val="111111"/>
                </a:solidFill>
                <a:latin typeface="ヒラギノ角ゴ ProN"/>
              </a:rPr>
              <a:t>も教えてくれる</a:t>
            </a:r>
            <a:endParaRPr lang="en-US" altLang="ja-JP" sz="3200" dirty="0">
              <a:solidFill>
                <a:srgbClr val="111111"/>
              </a:solidFill>
              <a:latin typeface="ヒラギノ角ゴ ProN"/>
            </a:endParaRPr>
          </a:p>
          <a:p>
            <a:pPr marL="0" indent="0">
              <a:buNone/>
            </a:pPr>
            <a:r>
              <a:rPr lang="ja-JP" altLang="en-US" sz="3200" dirty="0">
                <a:solidFill>
                  <a:srgbClr val="111111"/>
                </a:solidFill>
                <a:latin typeface="ヒラギノ角ゴ ProN"/>
              </a:rPr>
              <a:t>　→</a:t>
            </a:r>
            <a:r>
              <a:rPr lang="ja-JP" altLang="en-US" sz="3200" u="sng" dirty="0">
                <a:solidFill>
                  <a:srgbClr val="FF66CC"/>
                </a:solidFill>
                <a:latin typeface="ヒラギノ角ゴ ProN"/>
              </a:rPr>
              <a:t>地域や観光地などの移動の利便性向上　</a:t>
            </a:r>
            <a:endParaRPr lang="en-US" altLang="ja-JP" sz="3200" u="sng" dirty="0">
              <a:solidFill>
                <a:srgbClr val="FF66CC"/>
              </a:solidFill>
              <a:latin typeface="ヒラギノ角ゴ ProN"/>
            </a:endParaRPr>
          </a:p>
        </p:txBody>
      </p:sp>
      <p:sp>
        <p:nvSpPr>
          <p:cNvPr id="4" name="テキスト ボックス 3">
            <a:extLst>
              <a:ext uri="{FF2B5EF4-FFF2-40B4-BE49-F238E27FC236}">
                <a16:creationId xmlns:a16="http://schemas.microsoft.com/office/drawing/2014/main" id="{F32836B6-ECBD-E8A8-E6C4-6712FEE5979D}"/>
              </a:ext>
            </a:extLst>
          </p:cNvPr>
          <p:cNvSpPr txBox="1"/>
          <p:nvPr/>
        </p:nvSpPr>
        <p:spPr>
          <a:xfrm>
            <a:off x="8401050" y="5610722"/>
            <a:ext cx="3790950" cy="369332"/>
          </a:xfrm>
          <a:prstGeom prst="rect">
            <a:avLst/>
          </a:prstGeom>
          <a:noFill/>
        </p:spPr>
        <p:txBody>
          <a:bodyPr wrap="square" rtlCol="0">
            <a:spAutoFit/>
          </a:bodyPr>
          <a:lstStyle/>
          <a:p>
            <a:r>
              <a:rPr kumimoji="1" lang="ja-JP" altLang="en-US" dirty="0"/>
              <a:t>参照　</a:t>
            </a:r>
            <a:r>
              <a:rPr kumimoji="1" lang="en-US" altLang="ja-JP" dirty="0"/>
              <a:t>https://www.myroute.fun/</a:t>
            </a:r>
            <a:endParaRPr kumimoji="1" lang="ja-JP" altLang="en-US" dirty="0"/>
          </a:p>
        </p:txBody>
      </p:sp>
    </p:spTree>
    <p:extLst>
      <p:ext uri="{BB962C8B-B14F-4D97-AF65-F5344CB8AC3E}">
        <p14:creationId xmlns:p14="http://schemas.microsoft.com/office/powerpoint/2010/main" val="123746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0E03B-624A-5E81-F3CC-4794F86DDE53}"/>
              </a:ext>
            </a:extLst>
          </p:cNvPr>
          <p:cNvSpPr>
            <a:spLocks noGrp="1"/>
          </p:cNvSpPr>
          <p:nvPr>
            <p:ph type="title"/>
          </p:nvPr>
        </p:nvSpPr>
        <p:spPr>
          <a:xfrm>
            <a:off x="410633" y="247650"/>
            <a:ext cx="9371542" cy="1320800"/>
          </a:xfrm>
        </p:spPr>
        <p:txBody>
          <a:bodyPr/>
          <a:lstStyle/>
          <a:p>
            <a:r>
              <a:rPr kumimoji="1" lang="ja-JP" altLang="en-US" dirty="0">
                <a:solidFill>
                  <a:srgbClr val="7030A0"/>
                </a:solidFill>
              </a:rPr>
              <a:t>身近な例　その２ </a:t>
            </a:r>
            <a:r>
              <a:rPr kumimoji="1" lang="ja-JP" altLang="en-US" dirty="0"/>
              <a:t>（</a:t>
            </a:r>
            <a:r>
              <a:rPr lang="en-US" altLang="ja-JP" b="1" i="0" dirty="0">
                <a:effectLst/>
                <a:latin typeface="ヒラギノ角ゴ ProN W3"/>
              </a:rPr>
              <a:t>Games as a Service</a:t>
            </a:r>
            <a:r>
              <a:rPr kumimoji="1" lang="ja-JP" altLang="en-US" dirty="0"/>
              <a:t>）</a:t>
            </a:r>
          </a:p>
        </p:txBody>
      </p:sp>
      <p:sp>
        <p:nvSpPr>
          <p:cNvPr id="3" name="コンテンツ プレースホルダー 2">
            <a:extLst>
              <a:ext uri="{FF2B5EF4-FFF2-40B4-BE49-F238E27FC236}">
                <a16:creationId xmlns:a16="http://schemas.microsoft.com/office/drawing/2014/main" id="{E472D76F-3B84-7BBB-4301-21D0516E1138}"/>
              </a:ext>
            </a:extLst>
          </p:cNvPr>
          <p:cNvSpPr>
            <a:spLocks noGrp="1"/>
          </p:cNvSpPr>
          <p:nvPr>
            <p:ph idx="1"/>
          </p:nvPr>
        </p:nvSpPr>
        <p:spPr>
          <a:xfrm>
            <a:off x="524934" y="1112839"/>
            <a:ext cx="10581216" cy="4592636"/>
          </a:xfrm>
        </p:spPr>
        <p:txBody>
          <a:bodyPr>
            <a:normAutofit/>
          </a:bodyPr>
          <a:lstStyle/>
          <a:p>
            <a:pPr>
              <a:lnSpc>
                <a:spcPct val="150000"/>
              </a:lnSpc>
            </a:pPr>
            <a:r>
              <a:rPr kumimoji="1" lang="ja-JP" altLang="en-US" sz="3200" dirty="0"/>
              <a:t>ゲームを</a:t>
            </a:r>
            <a:r>
              <a:rPr kumimoji="1" lang="ja-JP" altLang="en-US" sz="3200" dirty="0">
                <a:solidFill>
                  <a:schemeClr val="accent1"/>
                </a:solidFill>
              </a:rPr>
              <a:t>サービス化</a:t>
            </a:r>
            <a:r>
              <a:rPr kumimoji="1" lang="ja-JP" altLang="en-US" sz="3200" dirty="0"/>
              <a:t>、つまり、ゲームを継続的に</a:t>
            </a:r>
            <a:r>
              <a:rPr kumimoji="1" lang="ja-JP" altLang="en-US" sz="3200" dirty="0">
                <a:solidFill>
                  <a:srgbClr val="FF0000"/>
                </a:solidFill>
              </a:rPr>
              <a:t>アップデート</a:t>
            </a:r>
            <a:r>
              <a:rPr kumimoji="1" lang="ja-JP" altLang="en-US" sz="3200" dirty="0"/>
              <a:t>を繰り返すサービスとして提供することである≠</a:t>
            </a:r>
            <a:r>
              <a:rPr kumimoji="1" lang="ja-JP" altLang="en-US" sz="3200" dirty="0">
                <a:solidFill>
                  <a:srgbClr val="FF0000"/>
                </a:solidFill>
              </a:rPr>
              <a:t>売切り型のプロダクト</a:t>
            </a:r>
            <a:endParaRPr kumimoji="1" lang="en-US" altLang="ja-JP" sz="3200" dirty="0">
              <a:solidFill>
                <a:srgbClr val="FF0000"/>
              </a:solidFill>
            </a:endParaRPr>
          </a:p>
          <a:p>
            <a:pPr>
              <a:lnSpc>
                <a:spcPct val="150000"/>
              </a:lnSpc>
            </a:pPr>
            <a:r>
              <a:rPr kumimoji="1" lang="ja-JP" altLang="en-US" sz="3200" dirty="0">
                <a:solidFill>
                  <a:schemeClr val="tx1"/>
                </a:solidFill>
              </a:rPr>
              <a:t>例）基本プレイ無料のゲームアプリの課金コンテンツ</a:t>
            </a:r>
            <a:endParaRPr kumimoji="1" lang="en-US" altLang="ja-JP" sz="3200" dirty="0">
              <a:solidFill>
                <a:schemeClr val="tx1"/>
              </a:solidFill>
            </a:endParaRPr>
          </a:p>
          <a:p>
            <a:pPr>
              <a:lnSpc>
                <a:spcPct val="150000"/>
              </a:lnSpc>
            </a:pPr>
            <a:r>
              <a:rPr lang="ja-JP" altLang="en-US" sz="3200" dirty="0">
                <a:solidFill>
                  <a:schemeClr val="tx1"/>
                </a:solidFill>
              </a:rPr>
              <a:t>　　有料ゲームソフトでの有料拡張パック</a:t>
            </a:r>
            <a:endParaRPr lang="en-US" altLang="ja-JP" sz="3200" dirty="0">
              <a:solidFill>
                <a:schemeClr val="tx1"/>
              </a:solidFill>
            </a:endParaRPr>
          </a:p>
          <a:p>
            <a:pPr>
              <a:lnSpc>
                <a:spcPct val="150000"/>
              </a:lnSpc>
            </a:pPr>
            <a:r>
              <a:rPr kumimoji="1" lang="ja-JP" altLang="en-US" sz="1600" dirty="0">
                <a:solidFill>
                  <a:schemeClr val="tx1"/>
                </a:solidFill>
              </a:rPr>
              <a:t>参考</a:t>
            </a:r>
            <a:r>
              <a:rPr kumimoji="1" lang="en-US" altLang="ja-JP" sz="1600" dirty="0">
                <a:solidFill>
                  <a:schemeClr val="tx1"/>
                </a:solidFill>
              </a:rPr>
              <a:t>https://www.4gamer.net/games/036/G003691/20171118001/</a:t>
            </a:r>
            <a:endParaRPr kumimoji="1" lang="ja-JP" altLang="en-US" sz="1600" dirty="0">
              <a:solidFill>
                <a:schemeClr val="tx1"/>
              </a:solidFill>
            </a:endParaRPr>
          </a:p>
        </p:txBody>
      </p:sp>
    </p:spTree>
    <p:extLst>
      <p:ext uri="{BB962C8B-B14F-4D97-AF65-F5344CB8AC3E}">
        <p14:creationId xmlns:p14="http://schemas.microsoft.com/office/powerpoint/2010/main" val="342525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B1628-4D75-9E1E-128F-615AD8074613}"/>
              </a:ext>
            </a:extLst>
          </p:cNvPr>
          <p:cNvSpPr>
            <a:spLocks noGrp="1"/>
          </p:cNvSpPr>
          <p:nvPr>
            <p:ph type="title"/>
          </p:nvPr>
        </p:nvSpPr>
        <p:spPr/>
        <p:txBody>
          <a:bodyPr/>
          <a:lstStyle/>
          <a:p>
            <a:r>
              <a:rPr kumimoji="1" lang="ja-JP" altLang="en-US" dirty="0"/>
              <a:t>番外編</a:t>
            </a:r>
          </a:p>
        </p:txBody>
      </p:sp>
      <p:sp>
        <p:nvSpPr>
          <p:cNvPr id="3" name="コンテンツ プレースホルダー 2">
            <a:extLst>
              <a:ext uri="{FF2B5EF4-FFF2-40B4-BE49-F238E27FC236}">
                <a16:creationId xmlns:a16="http://schemas.microsoft.com/office/drawing/2014/main" id="{85131869-2A0E-7ACB-43BF-9963699CFCC2}"/>
              </a:ext>
            </a:extLst>
          </p:cNvPr>
          <p:cNvSpPr>
            <a:spLocks noGrp="1"/>
          </p:cNvSpPr>
          <p:nvPr>
            <p:ph idx="1"/>
          </p:nvPr>
        </p:nvSpPr>
        <p:spPr>
          <a:xfrm>
            <a:off x="677334" y="1390649"/>
            <a:ext cx="10438341" cy="4772025"/>
          </a:xfrm>
        </p:spPr>
        <p:txBody>
          <a:bodyPr/>
          <a:lstStyle/>
          <a:p>
            <a:pPr marL="0" indent="0">
              <a:buNone/>
            </a:pPr>
            <a:r>
              <a:rPr kumimoji="1" lang="en-US" altLang="ja-JP" sz="3200" dirty="0" err="1">
                <a:solidFill>
                  <a:srgbClr val="00B0F0"/>
                </a:solidFill>
              </a:rPr>
              <a:t>TaaS</a:t>
            </a:r>
            <a:r>
              <a:rPr kumimoji="1" lang="ja-JP" altLang="en-US" sz="3200" dirty="0">
                <a:solidFill>
                  <a:srgbClr val="00B0F0"/>
                </a:solidFill>
              </a:rPr>
              <a:t>（</a:t>
            </a:r>
            <a:r>
              <a:rPr kumimoji="1" lang="en-US" altLang="ja-JP" sz="3200" dirty="0">
                <a:solidFill>
                  <a:srgbClr val="00B0F0"/>
                </a:solidFill>
              </a:rPr>
              <a:t>Toilet as a Service</a:t>
            </a:r>
            <a:r>
              <a:rPr kumimoji="1" lang="ja-JP" altLang="en-US" sz="3200" dirty="0">
                <a:solidFill>
                  <a:srgbClr val="00B0F0"/>
                </a:solidFill>
              </a:rPr>
              <a:t>）</a:t>
            </a:r>
            <a:endParaRPr kumimoji="1" lang="en-US" altLang="ja-JP" sz="3200" dirty="0">
              <a:solidFill>
                <a:srgbClr val="00B0F0"/>
              </a:solidFill>
            </a:endParaRPr>
          </a:p>
          <a:p>
            <a:pPr marL="0" indent="0">
              <a:buNone/>
            </a:pPr>
            <a:r>
              <a:rPr kumimoji="1" lang="en-US" altLang="ja-JP" sz="3200" dirty="0"/>
              <a:t>TOTO</a:t>
            </a:r>
            <a:r>
              <a:rPr kumimoji="1" lang="ja-JP" altLang="en-US" sz="3200" dirty="0"/>
              <a:t>社が開発している</a:t>
            </a:r>
            <a:r>
              <a:rPr lang="ja-JP" altLang="en-US" sz="3200" b="0" i="0" dirty="0">
                <a:solidFill>
                  <a:srgbClr val="333333"/>
                </a:solidFill>
                <a:effectLst/>
                <a:latin typeface="-apple-system"/>
              </a:rPr>
              <a:t>スマートフォンアプリを通じてトイレを呼ぶことができるサービス</a:t>
            </a:r>
            <a:endParaRPr lang="en-US" altLang="ja-JP" sz="3200" b="0" i="0" dirty="0">
              <a:solidFill>
                <a:srgbClr val="333333"/>
              </a:solidFill>
              <a:effectLst/>
              <a:latin typeface="-apple-system"/>
            </a:endParaRPr>
          </a:p>
          <a:p>
            <a:pPr marL="0" indent="0">
              <a:buNone/>
            </a:pPr>
            <a:r>
              <a:rPr kumimoji="1" lang="ja-JP" altLang="en-US" sz="3200" dirty="0">
                <a:solidFill>
                  <a:srgbClr val="C00000"/>
                </a:solidFill>
                <a:latin typeface="-apple-system"/>
              </a:rPr>
              <a:t>トイレ一体型の車</a:t>
            </a:r>
            <a:r>
              <a:rPr kumimoji="1" lang="ja-JP" altLang="en-US" sz="3200" dirty="0">
                <a:solidFill>
                  <a:srgbClr val="333333"/>
                </a:solidFill>
                <a:latin typeface="-apple-system"/>
              </a:rPr>
              <a:t>を使用</a:t>
            </a:r>
            <a:endParaRPr lang="en-US" altLang="ja-JP" sz="3200" dirty="0">
              <a:solidFill>
                <a:srgbClr val="333333"/>
              </a:solidFill>
              <a:latin typeface="-apple-system"/>
            </a:endParaRPr>
          </a:p>
          <a:p>
            <a:pPr marL="0" indent="0">
              <a:buNone/>
            </a:pPr>
            <a:r>
              <a:rPr lang="en-US" altLang="ja-JP" sz="3200" b="0" i="0" dirty="0" err="1">
                <a:solidFill>
                  <a:srgbClr val="00B0F0"/>
                </a:solidFill>
                <a:effectLst/>
                <a:ea typeface="Arial" panose="020B0604020202020204" pitchFamily="34" charset="0"/>
              </a:rPr>
              <a:t>ZaaS</a:t>
            </a:r>
            <a:r>
              <a:rPr lang="ja-JP" altLang="en-US" sz="3200" b="0" i="0" dirty="0">
                <a:solidFill>
                  <a:srgbClr val="00B0F0"/>
                </a:solidFill>
                <a:effectLst/>
                <a:ea typeface="Arial" panose="020B0604020202020204" pitchFamily="34" charset="0"/>
              </a:rPr>
              <a:t>（</a:t>
            </a:r>
            <a:r>
              <a:rPr lang="en-US" altLang="ja-JP" sz="3200" b="0" i="0" dirty="0" err="1">
                <a:solidFill>
                  <a:srgbClr val="00B0F0"/>
                </a:solidFill>
                <a:effectLst/>
                <a:ea typeface="Arial" panose="020B0604020202020204" pitchFamily="34" charset="0"/>
              </a:rPr>
              <a:t>Zangyo</a:t>
            </a:r>
            <a:r>
              <a:rPr lang="en-US" altLang="ja-JP" sz="3200" b="0" i="0" dirty="0">
                <a:solidFill>
                  <a:srgbClr val="00B0F0"/>
                </a:solidFill>
                <a:effectLst/>
                <a:ea typeface="Arial" panose="020B0604020202020204" pitchFamily="34" charset="0"/>
              </a:rPr>
              <a:t> as a Service</a:t>
            </a:r>
            <a:r>
              <a:rPr lang="ja-JP" altLang="en-US" sz="3200" b="0" i="0" dirty="0">
                <a:solidFill>
                  <a:srgbClr val="00B0F0"/>
                </a:solidFill>
                <a:effectLst/>
                <a:ea typeface="Arial" panose="020B0604020202020204" pitchFamily="34" charset="0"/>
              </a:rPr>
              <a:t>）</a:t>
            </a:r>
            <a:endParaRPr lang="en-US" altLang="ja-JP" sz="3200" b="0" i="0" dirty="0">
              <a:solidFill>
                <a:srgbClr val="00B0F0"/>
              </a:solidFill>
              <a:effectLst/>
              <a:ea typeface="Arial" panose="020B0604020202020204" pitchFamily="34" charset="0"/>
            </a:endParaRPr>
          </a:p>
          <a:p>
            <a:pPr marL="0" indent="0">
              <a:buNone/>
            </a:pPr>
            <a:r>
              <a:rPr lang="ja-JP" altLang="en-US" sz="3200" b="0" i="0" dirty="0">
                <a:solidFill>
                  <a:schemeClr val="tx1"/>
                </a:solidFill>
                <a:effectLst/>
                <a:ea typeface="Arial" panose="020B0604020202020204" pitchFamily="34" charset="0"/>
              </a:rPr>
              <a:t>そのまま</a:t>
            </a:r>
            <a:r>
              <a:rPr lang="ja-JP" altLang="en-US" sz="3200" b="0" i="0" dirty="0">
                <a:solidFill>
                  <a:srgbClr val="7030A0"/>
                </a:solidFill>
                <a:effectLst/>
                <a:ea typeface="Arial" panose="020B0604020202020204" pitchFamily="34" charset="0"/>
              </a:rPr>
              <a:t>「サービスとしての残業」</a:t>
            </a:r>
            <a:r>
              <a:rPr lang="ja-JP" altLang="en-US" sz="3200" b="0" i="0" dirty="0">
                <a:solidFill>
                  <a:schemeClr val="tx1"/>
                </a:solidFill>
                <a:effectLst/>
                <a:ea typeface="Arial" panose="020B0604020202020204" pitchFamily="34" charset="0"/>
              </a:rPr>
              <a:t>という意味で</a:t>
            </a:r>
            <a:endParaRPr lang="en-US" altLang="ja-JP" sz="3200" b="0" i="0" dirty="0">
              <a:solidFill>
                <a:schemeClr val="tx1"/>
              </a:solidFill>
              <a:effectLst/>
              <a:ea typeface="Arial" panose="020B0604020202020204" pitchFamily="34" charset="0"/>
            </a:endParaRPr>
          </a:p>
          <a:p>
            <a:pPr marL="0" indent="0">
              <a:buNone/>
            </a:pPr>
            <a:r>
              <a:rPr lang="ja-JP" altLang="en-US" sz="3200" dirty="0">
                <a:solidFill>
                  <a:schemeClr val="tx1"/>
                </a:solidFill>
                <a:ea typeface="Arial" panose="020B0604020202020204" pitchFamily="34" charset="0"/>
              </a:rPr>
              <a:t>日本初の言葉</a:t>
            </a:r>
            <a:endParaRPr lang="en-US" altLang="ja-JP" sz="3200" dirty="0">
              <a:solidFill>
                <a:schemeClr val="tx1"/>
              </a:solidFill>
              <a:ea typeface="Arial" panose="020B0604020202020204" pitchFamily="34" charset="0"/>
            </a:endParaRPr>
          </a:p>
          <a:p>
            <a:pPr marL="0" indent="0">
              <a:buNone/>
            </a:pPr>
            <a:r>
              <a:rPr lang="ja-JP" altLang="en-US" dirty="0">
                <a:solidFill>
                  <a:schemeClr val="tx1"/>
                </a:solidFill>
                <a:ea typeface="Arial" panose="020B0604020202020204" pitchFamily="34" charset="0"/>
              </a:rPr>
              <a:t>参考　</a:t>
            </a:r>
            <a:r>
              <a:rPr lang="en-US" altLang="ja-JP" dirty="0">
                <a:solidFill>
                  <a:schemeClr val="tx1"/>
                </a:solidFill>
                <a:ea typeface="Arial" panose="020B0604020202020204" pitchFamily="34" charset="0"/>
              </a:rPr>
              <a:t>https://note.com/atsushi_tt/n/nc28d8bbeac39</a:t>
            </a:r>
          </a:p>
          <a:p>
            <a:pPr marL="0" indent="0">
              <a:buNone/>
            </a:pPr>
            <a:endParaRPr lang="en-US" altLang="ja-JP" sz="3200" b="0" i="0" dirty="0">
              <a:solidFill>
                <a:srgbClr val="00B0F0"/>
              </a:solidFill>
              <a:effectLst/>
              <a:ea typeface="Arial" panose="020B0604020202020204" pitchFamily="34" charset="0"/>
            </a:endParaRPr>
          </a:p>
          <a:p>
            <a:pPr marL="0" indent="0">
              <a:buNone/>
            </a:pPr>
            <a:endParaRPr lang="ja-JP" altLang="ja-JP" sz="3200" b="0" i="0" dirty="0">
              <a:solidFill>
                <a:srgbClr val="00B0F0"/>
              </a:solidFill>
              <a:effectLst/>
              <a:ea typeface="Arial" panose="020B0604020202020204" pitchFamily="34" charset="0"/>
            </a:endParaRPr>
          </a:p>
          <a:p>
            <a:pPr marL="0" indent="0">
              <a:buNone/>
            </a:pPr>
            <a:endParaRPr kumimoji="1" lang="ja-JP" altLang="en-US" sz="3200" dirty="0"/>
          </a:p>
          <a:p>
            <a:endParaRPr kumimoji="1" lang="ja-JP" altLang="en-US" dirty="0"/>
          </a:p>
        </p:txBody>
      </p:sp>
    </p:spTree>
    <p:extLst>
      <p:ext uri="{BB962C8B-B14F-4D97-AF65-F5344CB8AC3E}">
        <p14:creationId xmlns:p14="http://schemas.microsoft.com/office/powerpoint/2010/main" val="233686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8B8C3D-43BC-7ED7-5572-DE26368D47B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301F2C8-1A3F-A672-E82C-C4B8C9557DF4}"/>
              </a:ext>
            </a:extLst>
          </p:cNvPr>
          <p:cNvSpPr>
            <a:spLocks noGrp="1"/>
          </p:cNvSpPr>
          <p:nvPr>
            <p:ph idx="1"/>
          </p:nvPr>
        </p:nvSpPr>
        <p:spPr>
          <a:xfrm>
            <a:off x="549743" y="1618328"/>
            <a:ext cx="9721308" cy="4325272"/>
          </a:xfrm>
        </p:spPr>
        <p:txBody>
          <a:bodyPr/>
          <a:lstStyle/>
          <a:p>
            <a:r>
              <a:rPr kumimoji="1" lang="en-US" altLang="ja-JP" sz="3200" dirty="0" err="1"/>
              <a:t>XaaS</a:t>
            </a:r>
            <a:r>
              <a:rPr kumimoji="1" lang="ja-JP" altLang="en-US" sz="3200" dirty="0"/>
              <a:t>には様々な種類がある</a:t>
            </a:r>
            <a:endParaRPr kumimoji="1" lang="en-US" altLang="ja-JP" sz="3200" dirty="0"/>
          </a:p>
          <a:p>
            <a:r>
              <a:rPr kumimoji="1" lang="ja-JP" altLang="en-US" sz="3200" dirty="0"/>
              <a:t>身近なものから全然自分たちに関りがないものも</a:t>
            </a:r>
            <a:endParaRPr lang="en-US" altLang="ja-JP" sz="3200" dirty="0"/>
          </a:p>
          <a:p>
            <a:r>
              <a:rPr kumimoji="1" lang="ja-JP" altLang="en-US" sz="3200" dirty="0"/>
              <a:t>良いものだけでなく</a:t>
            </a:r>
            <a:endParaRPr kumimoji="1" lang="en-US" altLang="ja-JP" sz="3200" dirty="0"/>
          </a:p>
          <a:p>
            <a:r>
              <a:rPr kumimoji="1" lang="ja-JP" altLang="en-US" sz="3200" dirty="0"/>
              <a:t>あまり良くない印象のサービスもある</a:t>
            </a:r>
          </a:p>
        </p:txBody>
      </p:sp>
    </p:spTree>
    <p:extLst>
      <p:ext uri="{BB962C8B-B14F-4D97-AF65-F5344CB8AC3E}">
        <p14:creationId xmlns:p14="http://schemas.microsoft.com/office/powerpoint/2010/main" val="272881581"/>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TotalTime>
  <Words>939</Words>
  <Application>Microsoft Office PowerPoint</Application>
  <PresentationFormat>ワイド画面</PresentationFormat>
  <Paragraphs>54</Paragraphs>
  <Slides>6</Slides>
  <Notes>6</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6</vt:i4>
      </vt:variant>
    </vt:vector>
  </HeadingPairs>
  <TitlesOfParts>
    <vt:vector size="17" baseType="lpstr">
      <vt:lpstr>-apple-system</vt:lpstr>
      <vt:lpstr>Noto Sans JP</vt:lpstr>
      <vt:lpstr>YakuHanJP_Noto</vt:lpstr>
      <vt:lpstr>ヒラギノ角ゴ ProN</vt:lpstr>
      <vt:lpstr>ヒラギノ角ゴ ProN W3</vt:lpstr>
      <vt:lpstr>游ゴシック</vt:lpstr>
      <vt:lpstr>Arial</vt:lpstr>
      <vt:lpstr>Tahoma</vt:lpstr>
      <vt:lpstr>Trebuchet MS</vt:lpstr>
      <vt:lpstr>Wingdings 3</vt:lpstr>
      <vt:lpstr>ファセット</vt:lpstr>
      <vt:lpstr>いろいろな“X” as a service </vt:lpstr>
      <vt:lpstr>X as a service とは</vt:lpstr>
      <vt:lpstr>身近な例　その１ Maas（Mobility as a Service）</vt:lpstr>
      <vt:lpstr>身近な例　その２ （Games as a Service）</vt:lpstr>
      <vt:lpstr>番外編</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as a service~ </dc:title>
  <dc:creator>渡辺 悠斗</dc:creator>
  <cp:lastModifiedBy>渡辺 悠斗</cp:lastModifiedBy>
  <cp:revision>1</cp:revision>
  <dcterms:created xsi:type="dcterms:W3CDTF">2022-07-18T12:00:04Z</dcterms:created>
  <dcterms:modified xsi:type="dcterms:W3CDTF">2022-07-22T04:38:54Z</dcterms:modified>
</cp:coreProperties>
</file>