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8" autoAdjust="0"/>
    <p:restoredTop sz="94660"/>
  </p:normalViewPr>
  <p:slideViewPr>
    <p:cSldViewPr snapToGrid="0">
      <p:cViewPr varScale="1">
        <p:scale>
          <a:sx n="65" d="100"/>
          <a:sy n="65" d="100"/>
        </p:scale>
        <p:origin x="43" y="7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E163CC-0A9C-475C-8047-8F3F339D480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268126F-A156-4C65-8C9E-489D3DC892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96C8D77-E5B4-4360-B19C-DE52272FD723}"/>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5" name="フッター プレースホルダー 4">
            <a:extLst>
              <a:ext uri="{FF2B5EF4-FFF2-40B4-BE49-F238E27FC236}">
                <a16:creationId xmlns:a16="http://schemas.microsoft.com/office/drawing/2014/main" id="{387E21AA-A5CB-4E04-A431-6D8461E346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934CBC-63A8-45F3-8D5C-5129A86C4935}"/>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304807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0700AD-D500-468C-A57A-41146F3E3C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CEF0432-6A9C-4AE8-9674-35C643E2404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27580E-7141-4093-A921-67EB0C5ED111}"/>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5" name="フッター プレースホルダー 4">
            <a:extLst>
              <a:ext uri="{FF2B5EF4-FFF2-40B4-BE49-F238E27FC236}">
                <a16:creationId xmlns:a16="http://schemas.microsoft.com/office/drawing/2014/main" id="{F3B94281-0F66-437A-9070-BB5AD7900A9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0F4F60-5935-485D-AF16-F1695D2F3DF5}"/>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35624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77493F7-A1F4-42E3-9A44-5362D803367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1AF8814-5FF8-4168-A6DB-B9A5FE366B0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8B0C4A-3247-41D8-AAC9-12F6D16AB673}"/>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5" name="フッター プレースホルダー 4">
            <a:extLst>
              <a:ext uri="{FF2B5EF4-FFF2-40B4-BE49-F238E27FC236}">
                <a16:creationId xmlns:a16="http://schemas.microsoft.com/office/drawing/2014/main" id="{4058C33B-472E-4343-B32C-D524FC748C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DFFF5B-250E-46A1-8B5C-8272978D6B31}"/>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3752267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CFDED3-0AF4-4123-865E-CC01CBE960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5310BAB-DD6D-47F8-BEE8-EA6B841FFB6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70048E-7285-4F4F-933F-E86BAED71757}"/>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5" name="フッター プレースホルダー 4">
            <a:extLst>
              <a:ext uri="{FF2B5EF4-FFF2-40B4-BE49-F238E27FC236}">
                <a16:creationId xmlns:a16="http://schemas.microsoft.com/office/drawing/2014/main" id="{112A6914-B75B-4F87-8349-11AC9A0BB6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4E716A-D2D4-48B2-88DA-270BB52B079D}"/>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330208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EA8546-54AB-4917-A31F-060104FD430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7E58E3-6CE5-4B77-AB6C-C379521A1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8045340-0930-4AEC-A1A0-40C12FBE8C54}"/>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5" name="フッター プレースホルダー 4">
            <a:extLst>
              <a:ext uri="{FF2B5EF4-FFF2-40B4-BE49-F238E27FC236}">
                <a16:creationId xmlns:a16="http://schemas.microsoft.com/office/drawing/2014/main" id="{7AED85F9-31AD-43BA-9CEC-13E171DA2C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665797-A550-422B-B2B5-1E280BBFFB20}"/>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409660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F73A8C-BBCF-4427-BC1C-F6ACED18AA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65966CE-B8D0-40DA-B125-45C0C02CA80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95D7611-0F43-4825-855E-3855D058611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674A16B-1D4B-41BB-A1D5-EB3AEDAFC3F1}"/>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6" name="フッター プレースホルダー 5">
            <a:extLst>
              <a:ext uri="{FF2B5EF4-FFF2-40B4-BE49-F238E27FC236}">
                <a16:creationId xmlns:a16="http://schemas.microsoft.com/office/drawing/2014/main" id="{741F388D-16A6-4220-9EF6-6725BADFA88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A1CFDF-DF24-433D-B36C-04129A13E8D8}"/>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2270380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FCB98-63E0-425C-A1B3-CCF621EC778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996E49-4C84-45A3-9DAC-F03F482945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D005ABC-0AC0-4E1B-82F0-99634A3AB1F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BC6A1F1-F3FC-4E55-B8C6-29915DA84B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057AA04-C570-4B3E-89AE-A14F4EC433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FEA4FB0-3956-42A1-819E-F0E4008BB3CA}"/>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8" name="フッター プレースホルダー 7">
            <a:extLst>
              <a:ext uri="{FF2B5EF4-FFF2-40B4-BE49-F238E27FC236}">
                <a16:creationId xmlns:a16="http://schemas.microsoft.com/office/drawing/2014/main" id="{D3DCCBBD-9FC7-46A2-9B9D-7A5C5C25CFE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9AFF644-3753-4806-A263-3829F9990332}"/>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427159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5D7F0-4573-4BE2-865C-8346A4BC0C5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7CCC1B4-4740-4287-B12A-2A4FF83051CC}"/>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4" name="フッター プレースホルダー 3">
            <a:extLst>
              <a:ext uri="{FF2B5EF4-FFF2-40B4-BE49-F238E27FC236}">
                <a16:creationId xmlns:a16="http://schemas.microsoft.com/office/drawing/2014/main" id="{9B6FB105-5512-4D5C-89E2-1CEBC6117F5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03059A0-DE32-4629-A042-F7E84EF88500}"/>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411519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1E51587-0F6C-4AE8-B5C2-AA9604D390A7}"/>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3" name="フッター プレースホルダー 2">
            <a:extLst>
              <a:ext uri="{FF2B5EF4-FFF2-40B4-BE49-F238E27FC236}">
                <a16:creationId xmlns:a16="http://schemas.microsoft.com/office/drawing/2014/main" id="{E5F35374-301F-4493-9196-77742234403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CD6341B-5A40-4B1D-B2DD-585430A1B672}"/>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2833883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2AB39F-F87D-4F22-A941-9723A03901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56A991B-FA8B-4C94-8374-73172B8BC1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ABE03BA-1111-454D-9FFE-5DF47395E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66EA40A-AC42-4C19-8823-A864966B37AF}"/>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6" name="フッター プレースホルダー 5">
            <a:extLst>
              <a:ext uri="{FF2B5EF4-FFF2-40B4-BE49-F238E27FC236}">
                <a16:creationId xmlns:a16="http://schemas.microsoft.com/office/drawing/2014/main" id="{8B8AA534-A1C0-417E-BEC3-ED0753CF7D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7609ACE-727A-4815-83EA-A0D6861B44D7}"/>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1451868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6C968A-22B5-4263-8FCD-9E15C454FAA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0F0F146-5DF1-48FC-8310-C1735C56F6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F90504-2498-4F2B-A59D-27A18C981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8347E37-5F29-4E2A-A7D3-8ADAD3FE2F40}"/>
              </a:ext>
            </a:extLst>
          </p:cNvPr>
          <p:cNvSpPr>
            <a:spLocks noGrp="1"/>
          </p:cNvSpPr>
          <p:nvPr>
            <p:ph type="dt" sz="half" idx="10"/>
          </p:nvPr>
        </p:nvSpPr>
        <p:spPr/>
        <p:txBody>
          <a:bodyPr/>
          <a:lstStyle/>
          <a:p>
            <a:fld id="{BCECAECB-948A-428D-8D98-8E35B1630BC8}" type="datetimeFigureOut">
              <a:rPr kumimoji="1" lang="ja-JP" altLang="en-US" smtClean="0"/>
              <a:t>2022/5/25</a:t>
            </a:fld>
            <a:endParaRPr kumimoji="1" lang="ja-JP" altLang="en-US"/>
          </a:p>
        </p:txBody>
      </p:sp>
      <p:sp>
        <p:nvSpPr>
          <p:cNvPr id="6" name="フッター プレースホルダー 5">
            <a:extLst>
              <a:ext uri="{FF2B5EF4-FFF2-40B4-BE49-F238E27FC236}">
                <a16:creationId xmlns:a16="http://schemas.microsoft.com/office/drawing/2014/main" id="{EE19CA2C-1898-4775-A34D-3B0927EA35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3AAFC4-1FBF-4FF1-9EAE-1782840D52DD}"/>
              </a:ext>
            </a:extLst>
          </p:cNvPr>
          <p:cNvSpPr>
            <a:spLocks noGrp="1"/>
          </p:cNvSpPr>
          <p:nvPr>
            <p:ph type="sldNum" sz="quarter" idx="12"/>
          </p:nvPr>
        </p:nvSpPr>
        <p:spPr/>
        <p:txBody>
          <a:bodyPr/>
          <a:lstStyle/>
          <a:p>
            <a:fld id="{A62D2DFE-62AE-4B32-9C4B-72B68AE1360A}" type="slidenum">
              <a:rPr kumimoji="1" lang="ja-JP" altLang="en-US" smtClean="0"/>
              <a:t>‹#›</a:t>
            </a:fld>
            <a:endParaRPr kumimoji="1" lang="ja-JP" altLang="en-US"/>
          </a:p>
        </p:txBody>
      </p:sp>
    </p:spTree>
    <p:extLst>
      <p:ext uri="{BB962C8B-B14F-4D97-AF65-F5344CB8AC3E}">
        <p14:creationId xmlns:p14="http://schemas.microsoft.com/office/powerpoint/2010/main" val="1260537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D3146A-6BF9-443E-8933-9FA90C429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5886E38-7EF9-4DE7-93D2-3DD33D7F19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F542001-C28B-4DF6-9F18-9C68E65FE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CAECB-948A-428D-8D98-8E35B1630BC8}" type="datetimeFigureOut">
              <a:rPr kumimoji="1" lang="ja-JP" altLang="en-US" smtClean="0"/>
              <a:t>2022/5/25</a:t>
            </a:fld>
            <a:endParaRPr kumimoji="1" lang="ja-JP" altLang="en-US"/>
          </a:p>
        </p:txBody>
      </p:sp>
      <p:sp>
        <p:nvSpPr>
          <p:cNvPr id="5" name="フッター プレースホルダー 4">
            <a:extLst>
              <a:ext uri="{FF2B5EF4-FFF2-40B4-BE49-F238E27FC236}">
                <a16:creationId xmlns:a16="http://schemas.microsoft.com/office/drawing/2014/main" id="{C809CB6B-4BA2-4A5B-AC1C-AD99D1126F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0F03B87-2EC4-4DA9-9554-9285BB8E6B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D2DFE-62AE-4B32-9C4B-72B68AE1360A}" type="slidenum">
              <a:rPr kumimoji="1" lang="ja-JP" altLang="en-US" smtClean="0"/>
              <a:t>‹#›</a:t>
            </a:fld>
            <a:endParaRPr kumimoji="1" lang="ja-JP" altLang="en-US"/>
          </a:p>
        </p:txBody>
      </p:sp>
      <p:sp>
        <p:nvSpPr>
          <p:cNvPr id="9" name="MSIPCMContentMarking" descr="{&quot;HashCode&quot;:1001629120,&quot;Placement&quot;:&quot;Footer&quot;,&quot;Top&quot;:519.343,&quot;Left&quot;:425.416931,&quot;SlideWidth&quot;:960,&quot;SlideHeight&quot;:540}">
            <a:extLst>
              <a:ext uri="{FF2B5EF4-FFF2-40B4-BE49-F238E27FC236}">
                <a16:creationId xmlns:a16="http://schemas.microsoft.com/office/drawing/2014/main" id="{5C61E3E7-DD47-403B-93F4-5924934BFEE4}"/>
              </a:ext>
            </a:extLst>
          </p:cNvPr>
          <p:cNvSpPr txBox="1"/>
          <p:nvPr userDrawn="1"/>
        </p:nvSpPr>
        <p:spPr>
          <a:xfrm>
            <a:off x="5402795" y="6595656"/>
            <a:ext cx="1386410" cy="262344"/>
          </a:xfrm>
          <a:prstGeom prst="rect">
            <a:avLst/>
          </a:prstGeom>
          <a:noFill/>
        </p:spPr>
        <p:txBody>
          <a:bodyPr vert="horz" wrap="square" lIns="0" tIns="0" rIns="0" bIns="0" rtlCol="0" anchor="ctr" anchorCtr="1">
            <a:spAutoFit/>
          </a:bodyPr>
          <a:lstStyle/>
          <a:p>
            <a:pPr algn="ctr">
              <a:spcBef>
                <a:spcPts val="0"/>
              </a:spcBef>
              <a:spcAft>
                <a:spcPts val="0"/>
              </a:spcAft>
            </a:pPr>
            <a:r>
              <a:rPr kumimoji="1" lang="en-US" altLang="ja-JP" sz="1000">
                <a:solidFill>
                  <a:srgbClr val="000000"/>
                </a:solidFill>
                <a:latin typeface="Calibri" panose="020F0502020204030204" pitchFamily="34" charset="0"/>
              </a:rPr>
              <a:t>For Internal Use Only</a:t>
            </a:r>
            <a:endParaRPr kumimoji="1" lang="ja-JP" altLang="en-US" sz="1000">
              <a:solidFill>
                <a:srgbClr val="000000"/>
              </a:solidFill>
              <a:latin typeface="Calibri" panose="020F0502020204030204" pitchFamily="34" charset="0"/>
            </a:endParaRPr>
          </a:p>
        </p:txBody>
      </p:sp>
    </p:spTree>
    <p:extLst>
      <p:ext uri="{BB962C8B-B14F-4D97-AF65-F5344CB8AC3E}">
        <p14:creationId xmlns:p14="http://schemas.microsoft.com/office/powerpoint/2010/main" val="2754589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85373-03C6-439B-A85B-ED1101B4F846}"/>
              </a:ext>
            </a:extLst>
          </p:cNvPr>
          <p:cNvSpPr>
            <a:spLocks noGrp="1"/>
          </p:cNvSpPr>
          <p:nvPr>
            <p:ph type="ctrTitle"/>
          </p:nvPr>
        </p:nvSpPr>
        <p:spPr/>
        <p:txBody>
          <a:bodyPr/>
          <a:lstStyle/>
          <a:p>
            <a:r>
              <a:rPr kumimoji="1" lang="ja-JP" altLang="en-US" dirty="0"/>
              <a:t>小嶋君　</a:t>
            </a:r>
            <a:r>
              <a:rPr kumimoji="1" lang="en-US" altLang="ja-JP" dirty="0"/>
              <a:t>C</a:t>
            </a:r>
            <a:r>
              <a:rPr kumimoji="1" lang="ja-JP" altLang="en-US" dirty="0"/>
              <a:t>部門構想</a:t>
            </a:r>
          </a:p>
        </p:txBody>
      </p:sp>
      <p:sp>
        <p:nvSpPr>
          <p:cNvPr id="3" name="字幕 2">
            <a:extLst>
              <a:ext uri="{FF2B5EF4-FFF2-40B4-BE49-F238E27FC236}">
                <a16:creationId xmlns:a16="http://schemas.microsoft.com/office/drawing/2014/main" id="{E9F848B6-F82E-44E7-90B5-ABF80FB9E1B0}"/>
              </a:ext>
            </a:extLst>
          </p:cNvPr>
          <p:cNvSpPr>
            <a:spLocks noGrp="1"/>
          </p:cNvSpPr>
          <p:nvPr>
            <p:ph type="subTitle" idx="1"/>
          </p:nvPr>
        </p:nvSpPr>
        <p:spPr>
          <a:xfrm>
            <a:off x="1524000" y="4183692"/>
            <a:ext cx="9144000" cy="1074107"/>
          </a:xfrm>
        </p:spPr>
        <p:txBody>
          <a:bodyPr/>
          <a:lstStyle/>
          <a:p>
            <a:r>
              <a:rPr lang="ja-JP" altLang="en-US" dirty="0"/>
              <a:t>横河電機　熊谷渉</a:t>
            </a:r>
            <a:endParaRPr lang="en-US" altLang="ja-JP" dirty="0"/>
          </a:p>
          <a:p>
            <a:r>
              <a:rPr kumimoji="1" lang="en-US" altLang="ja-JP" dirty="0"/>
              <a:t>2022</a:t>
            </a:r>
            <a:r>
              <a:rPr kumimoji="1" lang="ja-JP" altLang="en-US" dirty="0"/>
              <a:t>年</a:t>
            </a:r>
            <a:r>
              <a:rPr kumimoji="1" lang="en-US" altLang="ja-JP" dirty="0"/>
              <a:t>5</a:t>
            </a:r>
            <a:r>
              <a:rPr kumimoji="1" lang="ja-JP" altLang="en-US" dirty="0"/>
              <a:t>月</a:t>
            </a:r>
            <a:r>
              <a:rPr kumimoji="1" lang="en-US" altLang="ja-JP" dirty="0"/>
              <a:t>25</a:t>
            </a:r>
            <a:r>
              <a:rPr kumimoji="1" lang="ja-JP" altLang="en-US" dirty="0"/>
              <a:t>日</a:t>
            </a:r>
            <a:endParaRPr kumimoji="1" lang="en-US" altLang="ja-JP" dirty="0"/>
          </a:p>
        </p:txBody>
      </p:sp>
    </p:spTree>
    <p:extLst>
      <p:ext uri="{BB962C8B-B14F-4D97-AF65-F5344CB8AC3E}">
        <p14:creationId xmlns:p14="http://schemas.microsoft.com/office/powerpoint/2010/main" val="2332437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3ECBD-1D00-4D10-BEB0-D8805C3DA9DC}"/>
              </a:ext>
            </a:extLst>
          </p:cNvPr>
          <p:cNvSpPr>
            <a:spLocks noGrp="1"/>
          </p:cNvSpPr>
          <p:nvPr>
            <p:ph type="title"/>
          </p:nvPr>
        </p:nvSpPr>
        <p:spPr>
          <a:xfrm>
            <a:off x="838200" y="365126"/>
            <a:ext cx="10515600" cy="812322"/>
          </a:xfrm>
        </p:spPr>
        <p:txBody>
          <a:bodyPr/>
          <a:lstStyle/>
          <a:p>
            <a:r>
              <a:rPr kumimoji="1" lang="ja-JP" altLang="en-US" dirty="0"/>
              <a:t>本資料の目的</a:t>
            </a:r>
          </a:p>
        </p:txBody>
      </p:sp>
      <p:sp>
        <p:nvSpPr>
          <p:cNvPr id="3" name="コンテンツ プレースホルダー 2">
            <a:extLst>
              <a:ext uri="{FF2B5EF4-FFF2-40B4-BE49-F238E27FC236}">
                <a16:creationId xmlns:a16="http://schemas.microsoft.com/office/drawing/2014/main" id="{5E2BDCFB-C23C-4E7A-A602-16F12902AF8B}"/>
              </a:ext>
            </a:extLst>
          </p:cNvPr>
          <p:cNvSpPr>
            <a:spLocks noGrp="1"/>
          </p:cNvSpPr>
          <p:nvPr>
            <p:ph idx="1"/>
          </p:nvPr>
        </p:nvSpPr>
        <p:spPr>
          <a:xfrm>
            <a:off x="838200" y="1415441"/>
            <a:ext cx="10515600" cy="4761522"/>
          </a:xfrm>
        </p:spPr>
        <p:txBody>
          <a:bodyPr/>
          <a:lstStyle/>
          <a:p>
            <a:r>
              <a:rPr kumimoji="1" lang="ja-JP" altLang="en-US" dirty="0"/>
              <a:t>小嶋君の</a:t>
            </a:r>
            <a:r>
              <a:rPr kumimoji="1" lang="en-US" altLang="ja-JP" dirty="0"/>
              <a:t>C</a:t>
            </a:r>
            <a:r>
              <a:rPr kumimoji="1" lang="ja-JP" altLang="en-US" dirty="0"/>
              <a:t>部門大会の原稿構想をサポートするためのものである。</a:t>
            </a:r>
            <a:endParaRPr kumimoji="1" lang="en-US" altLang="ja-JP" dirty="0"/>
          </a:p>
          <a:p>
            <a:r>
              <a:rPr kumimoji="1" lang="ja-JP" altLang="en-US" dirty="0"/>
              <a:t>あくまで別資料</a:t>
            </a:r>
            <a:r>
              <a:rPr kumimoji="1" lang="ja-JP" altLang="en-US" sz="2400" dirty="0"/>
              <a:t>（小嶋君</a:t>
            </a:r>
            <a:r>
              <a:rPr kumimoji="1" lang="en-US" altLang="ja-JP" sz="2400" dirty="0"/>
              <a:t>C</a:t>
            </a:r>
            <a:r>
              <a:rPr kumimoji="1" lang="ja-JP" altLang="en-US" sz="2400" dirty="0"/>
              <a:t>部門構想</a:t>
            </a:r>
            <a:r>
              <a:rPr kumimoji="1" lang="en-US" altLang="ja-JP" sz="2400" dirty="0"/>
              <a:t>.docx</a:t>
            </a:r>
            <a:r>
              <a:rPr kumimoji="1" lang="ja-JP" altLang="en-US" sz="2400" dirty="0"/>
              <a:t>）</a:t>
            </a:r>
            <a:r>
              <a:rPr kumimoji="1" lang="ja-JP" altLang="en-US" dirty="0"/>
              <a:t>の理解を助けるもので、詳細には記さない。</a:t>
            </a:r>
          </a:p>
        </p:txBody>
      </p:sp>
    </p:spTree>
    <p:extLst>
      <p:ext uri="{BB962C8B-B14F-4D97-AF65-F5344CB8AC3E}">
        <p14:creationId xmlns:p14="http://schemas.microsoft.com/office/powerpoint/2010/main" val="1518680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吹き出し: 四角形 18">
            <a:extLst>
              <a:ext uri="{FF2B5EF4-FFF2-40B4-BE49-F238E27FC236}">
                <a16:creationId xmlns:a16="http://schemas.microsoft.com/office/drawing/2014/main" id="{6789C3E3-EBA5-4A12-8C1A-84767125EA2D}"/>
              </a:ext>
            </a:extLst>
          </p:cNvPr>
          <p:cNvSpPr/>
          <p:nvPr/>
        </p:nvSpPr>
        <p:spPr>
          <a:xfrm>
            <a:off x="6501599" y="3306800"/>
            <a:ext cx="5150399" cy="1385653"/>
          </a:xfrm>
          <a:prstGeom prst="wedgeRectCallout">
            <a:avLst>
              <a:gd name="adj1" fmla="val -72558"/>
              <a:gd name="adj2" fmla="val -290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053ECBD-1D00-4D10-BEB0-D8805C3DA9DC}"/>
              </a:ext>
            </a:extLst>
          </p:cNvPr>
          <p:cNvSpPr>
            <a:spLocks noGrp="1"/>
          </p:cNvSpPr>
          <p:nvPr>
            <p:ph type="title"/>
          </p:nvPr>
        </p:nvSpPr>
        <p:spPr>
          <a:xfrm>
            <a:off x="838200" y="365126"/>
            <a:ext cx="10515600" cy="812322"/>
          </a:xfrm>
        </p:spPr>
        <p:txBody>
          <a:bodyPr/>
          <a:lstStyle/>
          <a:p>
            <a:r>
              <a:rPr kumimoji="1" lang="ja-JP" altLang="en-US" dirty="0"/>
              <a:t>構成案とストーリー</a:t>
            </a:r>
          </a:p>
        </p:txBody>
      </p:sp>
      <p:sp>
        <p:nvSpPr>
          <p:cNvPr id="6" name="正方形/長方形 5">
            <a:extLst>
              <a:ext uri="{FF2B5EF4-FFF2-40B4-BE49-F238E27FC236}">
                <a16:creationId xmlns:a16="http://schemas.microsoft.com/office/drawing/2014/main" id="{E7FCFFE8-B6DE-48E0-908B-83327CEECDA9}"/>
              </a:ext>
            </a:extLst>
          </p:cNvPr>
          <p:cNvSpPr/>
          <p:nvPr/>
        </p:nvSpPr>
        <p:spPr>
          <a:xfrm>
            <a:off x="432675" y="1393137"/>
            <a:ext cx="4787432" cy="416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1</a:t>
            </a:r>
            <a:r>
              <a:rPr lang="ja-JP" altLang="en-US" dirty="0">
                <a:solidFill>
                  <a:schemeClr val="tx1"/>
                </a:solidFill>
              </a:rPr>
              <a:t>章：はじめに</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45FE6D24-9724-4F64-BF69-78CA0DEB9910}"/>
              </a:ext>
            </a:extLst>
          </p:cNvPr>
          <p:cNvSpPr/>
          <p:nvPr/>
        </p:nvSpPr>
        <p:spPr>
          <a:xfrm>
            <a:off x="432674" y="2025413"/>
            <a:ext cx="4787433" cy="416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2</a:t>
            </a:r>
            <a:r>
              <a:rPr lang="ja-JP" altLang="en-US" dirty="0">
                <a:solidFill>
                  <a:schemeClr val="tx1"/>
                </a:solidFill>
              </a:rPr>
              <a:t>章：有制約最適化</a:t>
            </a:r>
            <a:endParaRPr kumimoji="1" lang="ja-JP" altLang="en-US" dirty="0">
              <a:solidFill>
                <a:schemeClr val="tx1"/>
              </a:solidFill>
            </a:endParaRPr>
          </a:p>
        </p:txBody>
      </p:sp>
      <p:sp>
        <p:nvSpPr>
          <p:cNvPr id="8" name="正方形/長方形 7">
            <a:extLst>
              <a:ext uri="{FF2B5EF4-FFF2-40B4-BE49-F238E27FC236}">
                <a16:creationId xmlns:a16="http://schemas.microsoft.com/office/drawing/2014/main" id="{475C46DA-FA0E-4631-93A7-6EAD7BD8BD08}"/>
              </a:ext>
            </a:extLst>
          </p:cNvPr>
          <p:cNvSpPr/>
          <p:nvPr/>
        </p:nvSpPr>
        <p:spPr>
          <a:xfrm>
            <a:off x="428398" y="2690479"/>
            <a:ext cx="4791713" cy="416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3</a:t>
            </a:r>
            <a:r>
              <a:rPr lang="ja-JP" altLang="en-US" dirty="0">
                <a:solidFill>
                  <a:schemeClr val="tx1"/>
                </a:solidFill>
              </a:rPr>
              <a:t>章：問題分割に基づく制約対処法の解析</a:t>
            </a: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EB707D1F-2991-44A8-B976-9F55AB9EC8F6}"/>
              </a:ext>
            </a:extLst>
          </p:cNvPr>
          <p:cNvSpPr/>
          <p:nvPr/>
        </p:nvSpPr>
        <p:spPr>
          <a:xfrm>
            <a:off x="428397" y="3414782"/>
            <a:ext cx="4791713" cy="416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4</a:t>
            </a:r>
            <a:r>
              <a:rPr lang="ja-JP" altLang="en-US" dirty="0">
                <a:solidFill>
                  <a:schemeClr val="tx1"/>
                </a:solidFill>
              </a:rPr>
              <a:t>章：有制約最適化のための正規化法</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90E78042-6435-4713-A716-065142116030}"/>
              </a:ext>
            </a:extLst>
          </p:cNvPr>
          <p:cNvSpPr/>
          <p:nvPr/>
        </p:nvSpPr>
        <p:spPr>
          <a:xfrm>
            <a:off x="428396" y="4258143"/>
            <a:ext cx="4791713" cy="416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5</a:t>
            </a:r>
            <a:r>
              <a:rPr lang="ja-JP" altLang="en-US" dirty="0">
                <a:solidFill>
                  <a:schemeClr val="tx1"/>
                </a:solidFill>
              </a:rPr>
              <a:t>章：数値実験検証</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EB47C6E2-FDC3-490A-B214-78981DB21298}"/>
              </a:ext>
            </a:extLst>
          </p:cNvPr>
          <p:cNvSpPr/>
          <p:nvPr/>
        </p:nvSpPr>
        <p:spPr>
          <a:xfrm>
            <a:off x="428396" y="4982446"/>
            <a:ext cx="4791712" cy="416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6</a:t>
            </a:r>
            <a:r>
              <a:rPr lang="ja-JP" altLang="en-US" dirty="0">
                <a:solidFill>
                  <a:schemeClr val="tx1"/>
                </a:solidFill>
              </a:rPr>
              <a:t>章：おわりに</a:t>
            </a: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A91024E5-5ABD-40F4-B894-B3DE5123189E}"/>
              </a:ext>
            </a:extLst>
          </p:cNvPr>
          <p:cNvSpPr txBox="1"/>
          <p:nvPr/>
        </p:nvSpPr>
        <p:spPr>
          <a:xfrm>
            <a:off x="6588000" y="1402338"/>
            <a:ext cx="4932000" cy="923330"/>
          </a:xfrm>
          <a:prstGeom prst="rect">
            <a:avLst/>
          </a:prstGeom>
          <a:noFill/>
        </p:spPr>
        <p:txBody>
          <a:bodyPr wrap="square" rtlCol="0">
            <a:spAutoFit/>
          </a:bodyPr>
          <a:lstStyle/>
          <a:p>
            <a:r>
              <a:rPr kumimoji="1" lang="ja-JP" altLang="en-US" dirty="0"/>
              <a:t>・スケール性の課題を示す</a:t>
            </a:r>
            <a:endParaRPr kumimoji="1" lang="en-US" altLang="ja-JP" dirty="0"/>
          </a:p>
          <a:p>
            <a:r>
              <a:rPr kumimoji="1" lang="ja-JP" altLang="en-US" dirty="0"/>
              <a:t>・数値実験を通して、それが起こるメカニズムを考察する</a:t>
            </a:r>
            <a:endParaRPr kumimoji="1" lang="en-US" altLang="ja-JP" dirty="0"/>
          </a:p>
        </p:txBody>
      </p:sp>
      <p:sp>
        <p:nvSpPr>
          <p:cNvPr id="13" name="テキスト ボックス 12">
            <a:extLst>
              <a:ext uri="{FF2B5EF4-FFF2-40B4-BE49-F238E27FC236}">
                <a16:creationId xmlns:a16="http://schemas.microsoft.com/office/drawing/2014/main" id="{6A6B7D94-601E-4CAB-BBC0-E4163C750E09}"/>
              </a:ext>
            </a:extLst>
          </p:cNvPr>
          <p:cNvSpPr txBox="1"/>
          <p:nvPr/>
        </p:nvSpPr>
        <p:spPr>
          <a:xfrm>
            <a:off x="6588000" y="3392440"/>
            <a:ext cx="4932000" cy="646331"/>
          </a:xfrm>
          <a:prstGeom prst="rect">
            <a:avLst/>
          </a:prstGeom>
          <a:noFill/>
        </p:spPr>
        <p:txBody>
          <a:bodyPr wrap="square" rtlCol="0">
            <a:spAutoFit/>
          </a:bodyPr>
          <a:lstStyle/>
          <a:p>
            <a:r>
              <a:rPr kumimoji="1" lang="ja-JP" altLang="en-US" dirty="0"/>
              <a:t>・仮説で立てたメカニズムを解消する正規化法を示す</a:t>
            </a:r>
          </a:p>
        </p:txBody>
      </p:sp>
      <p:sp>
        <p:nvSpPr>
          <p:cNvPr id="14" name="テキスト ボックス 13">
            <a:extLst>
              <a:ext uri="{FF2B5EF4-FFF2-40B4-BE49-F238E27FC236}">
                <a16:creationId xmlns:a16="http://schemas.microsoft.com/office/drawing/2014/main" id="{2041389B-7588-4050-9B0A-82DDC1B36802}"/>
              </a:ext>
            </a:extLst>
          </p:cNvPr>
          <p:cNvSpPr txBox="1"/>
          <p:nvPr/>
        </p:nvSpPr>
        <p:spPr>
          <a:xfrm>
            <a:off x="6588000" y="5000036"/>
            <a:ext cx="4824000" cy="369332"/>
          </a:xfrm>
          <a:prstGeom prst="rect">
            <a:avLst/>
          </a:prstGeom>
          <a:noFill/>
        </p:spPr>
        <p:txBody>
          <a:bodyPr wrap="square" rtlCol="0">
            <a:spAutoFit/>
          </a:bodyPr>
          <a:lstStyle/>
          <a:p>
            <a:r>
              <a:rPr kumimoji="1" lang="ja-JP" altLang="en-US" dirty="0"/>
              <a:t>・数値実験を通して、上記の仮説を検証する</a:t>
            </a:r>
          </a:p>
        </p:txBody>
      </p:sp>
      <p:sp>
        <p:nvSpPr>
          <p:cNvPr id="15" name="テキスト ボックス 14">
            <a:extLst>
              <a:ext uri="{FF2B5EF4-FFF2-40B4-BE49-F238E27FC236}">
                <a16:creationId xmlns:a16="http://schemas.microsoft.com/office/drawing/2014/main" id="{75471B3C-16E9-4900-A293-9050C10A8390}"/>
              </a:ext>
            </a:extLst>
          </p:cNvPr>
          <p:cNvSpPr txBox="1"/>
          <p:nvPr/>
        </p:nvSpPr>
        <p:spPr>
          <a:xfrm>
            <a:off x="6662062" y="2358272"/>
            <a:ext cx="5040000" cy="369332"/>
          </a:xfrm>
          <a:prstGeom prst="rect">
            <a:avLst/>
          </a:prstGeom>
          <a:noFill/>
        </p:spPr>
        <p:txBody>
          <a:bodyPr wrap="square" rtlCol="0">
            <a:spAutoFit/>
          </a:bodyPr>
          <a:lstStyle/>
          <a:p>
            <a:r>
              <a:rPr kumimoji="1" lang="ja-JP" altLang="en-US" b="1" dirty="0"/>
              <a:t>実験デー</a:t>
            </a:r>
            <a:r>
              <a:rPr lang="ja-JP" altLang="en-US" b="1" dirty="0"/>
              <a:t>タと</a:t>
            </a:r>
            <a:r>
              <a:rPr kumimoji="1" lang="ja-JP" altLang="en-US" b="1" dirty="0"/>
              <a:t>アルゴリズムから仮説を立てる</a:t>
            </a:r>
            <a:endParaRPr kumimoji="1" lang="en-US" altLang="ja-JP" b="1" dirty="0"/>
          </a:p>
        </p:txBody>
      </p:sp>
      <p:sp>
        <p:nvSpPr>
          <p:cNvPr id="16" name="テキスト ボックス 15">
            <a:extLst>
              <a:ext uri="{FF2B5EF4-FFF2-40B4-BE49-F238E27FC236}">
                <a16:creationId xmlns:a16="http://schemas.microsoft.com/office/drawing/2014/main" id="{FAE1AA05-56E2-446F-9751-C0CBE64219F6}"/>
              </a:ext>
            </a:extLst>
          </p:cNvPr>
          <p:cNvSpPr txBox="1"/>
          <p:nvPr/>
        </p:nvSpPr>
        <p:spPr>
          <a:xfrm>
            <a:off x="6637031" y="2696258"/>
            <a:ext cx="5040000" cy="369332"/>
          </a:xfrm>
          <a:prstGeom prst="rect">
            <a:avLst/>
          </a:prstGeom>
          <a:noFill/>
        </p:spPr>
        <p:txBody>
          <a:bodyPr wrap="square" rtlCol="0">
            <a:spAutoFit/>
          </a:bodyPr>
          <a:lstStyle/>
          <a:p>
            <a:r>
              <a:rPr kumimoji="1" lang="ja-JP" altLang="en-US" b="1" dirty="0"/>
              <a:t>（なぜ起こる？どのように起こる？）</a:t>
            </a:r>
            <a:endParaRPr kumimoji="1" lang="en-US" altLang="ja-JP" b="1" dirty="0"/>
          </a:p>
        </p:txBody>
      </p:sp>
      <p:sp>
        <p:nvSpPr>
          <p:cNvPr id="17" name="テキスト ボックス 16">
            <a:extLst>
              <a:ext uri="{FF2B5EF4-FFF2-40B4-BE49-F238E27FC236}">
                <a16:creationId xmlns:a16="http://schemas.microsoft.com/office/drawing/2014/main" id="{E8E4AB1D-A3D2-4676-870D-740446A4BABF}"/>
              </a:ext>
            </a:extLst>
          </p:cNvPr>
          <p:cNvSpPr txBox="1"/>
          <p:nvPr/>
        </p:nvSpPr>
        <p:spPr>
          <a:xfrm>
            <a:off x="6556798" y="4046122"/>
            <a:ext cx="5040000" cy="646331"/>
          </a:xfrm>
          <a:prstGeom prst="rect">
            <a:avLst/>
          </a:prstGeom>
          <a:noFill/>
        </p:spPr>
        <p:txBody>
          <a:bodyPr wrap="square" rtlCol="0">
            <a:spAutoFit/>
          </a:bodyPr>
          <a:lstStyle/>
          <a:p>
            <a:r>
              <a:rPr kumimoji="1" lang="ja-JP" altLang="en-US" b="1" dirty="0"/>
              <a:t>こうすれば想定した現象は発生しない（緩和できる）という仮説を立てる</a:t>
            </a:r>
            <a:endParaRPr kumimoji="1" lang="en-US" altLang="ja-JP" b="1" dirty="0"/>
          </a:p>
        </p:txBody>
      </p:sp>
      <p:sp>
        <p:nvSpPr>
          <p:cNvPr id="18" name="吹き出し: 四角形 17">
            <a:extLst>
              <a:ext uri="{FF2B5EF4-FFF2-40B4-BE49-F238E27FC236}">
                <a16:creationId xmlns:a16="http://schemas.microsoft.com/office/drawing/2014/main" id="{0CD4272B-9FAF-4EA1-BA41-8C2D56105C75}"/>
              </a:ext>
            </a:extLst>
          </p:cNvPr>
          <p:cNvSpPr/>
          <p:nvPr/>
        </p:nvSpPr>
        <p:spPr>
          <a:xfrm>
            <a:off x="6501600" y="1252800"/>
            <a:ext cx="5150399" cy="1826479"/>
          </a:xfrm>
          <a:prstGeom prst="wedgeRectCallout">
            <a:avLst>
              <a:gd name="adj1" fmla="val -72698"/>
              <a:gd name="adj2" fmla="val 3850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吹き出し: 四角形 19">
            <a:extLst>
              <a:ext uri="{FF2B5EF4-FFF2-40B4-BE49-F238E27FC236}">
                <a16:creationId xmlns:a16="http://schemas.microsoft.com/office/drawing/2014/main" id="{963F7D4B-C7AC-41F9-8881-9D772B4A11EC}"/>
              </a:ext>
            </a:extLst>
          </p:cNvPr>
          <p:cNvSpPr/>
          <p:nvPr/>
        </p:nvSpPr>
        <p:spPr>
          <a:xfrm>
            <a:off x="6501598" y="4904737"/>
            <a:ext cx="5150399" cy="1478063"/>
          </a:xfrm>
          <a:prstGeom prst="wedgeRectCallout">
            <a:avLst>
              <a:gd name="adj1" fmla="val -71859"/>
              <a:gd name="adj2" fmla="val -714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2F776E5D-A293-46E7-9FFF-10AFB75751BB}"/>
              </a:ext>
            </a:extLst>
          </p:cNvPr>
          <p:cNvSpPr txBox="1"/>
          <p:nvPr/>
        </p:nvSpPr>
        <p:spPr>
          <a:xfrm>
            <a:off x="6534000" y="5464667"/>
            <a:ext cx="5040000" cy="923330"/>
          </a:xfrm>
          <a:prstGeom prst="rect">
            <a:avLst/>
          </a:prstGeom>
          <a:noFill/>
        </p:spPr>
        <p:txBody>
          <a:bodyPr wrap="square" rtlCol="0">
            <a:spAutoFit/>
          </a:bodyPr>
          <a:lstStyle/>
          <a:p>
            <a:r>
              <a:rPr kumimoji="1" lang="ja-JP" altLang="en-US" b="1" dirty="0"/>
              <a:t>仮説通りに現象は発生しない（緩和できる）のか、それとも一部の条件では解決できないのかなどを考察する</a:t>
            </a:r>
            <a:endParaRPr kumimoji="1" lang="en-US" altLang="ja-JP" b="1" dirty="0"/>
          </a:p>
        </p:txBody>
      </p:sp>
      <p:cxnSp>
        <p:nvCxnSpPr>
          <p:cNvPr id="23" name="直線コネクタ 22">
            <a:extLst>
              <a:ext uri="{FF2B5EF4-FFF2-40B4-BE49-F238E27FC236}">
                <a16:creationId xmlns:a16="http://schemas.microsoft.com/office/drawing/2014/main" id="{49571688-16EB-4AF3-A693-303AC4A25481}"/>
              </a:ext>
            </a:extLst>
          </p:cNvPr>
          <p:cNvCxnSpPr/>
          <p:nvPr/>
        </p:nvCxnSpPr>
        <p:spPr>
          <a:xfrm>
            <a:off x="338400" y="1099938"/>
            <a:ext cx="115416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8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3ECBD-1D00-4D10-BEB0-D8805C3DA9DC}"/>
              </a:ext>
            </a:extLst>
          </p:cNvPr>
          <p:cNvSpPr>
            <a:spLocks noGrp="1"/>
          </p:cNvSpPr>
          <p:nvPr>
            <p:ph type="title"/>
          </p:nvPr>
        </p:nvSpPr>
        <p:spPr>
          <a:xfrm>
            <a:off x="838200" y="365126"/>
            <a:ext cx="10515600" cy="812322"/>
          </a:xfrm>
        </p:spPr>
        <p:txBody>
          <a:bodyPr/>
          <a:lstStyle/>
          <a:p>
            <a:r>
              <a:rPr kumimoji="1" lang="en-US" altLang="ja-JP" dirty="0"/>
              <a:t>2.2</a:t>
            </a:r>
            <a:r>
              <a:rPr kumimoji="1" lang="ja-JP" altLang="en-US" dirty="0"/>
              <a:t>節　制約対処法（多目的の説明）</a:t>
            </a:r>
          </a:p>
        </p:txBody>
      </p:sp>
      <p:sp>
        <p:nvSpPr>
          <p:cNvPr id="6" name="正方形/長方形 5">
            <a:extLst>
              <a:ext uri="{FF2B5EF4-FFF2-40B4-BE49-F238E27FC236}">
                <a16:creationId xmlns:a16="http://schemas.microsoft.com/office/drawing/2014/main" id="{E7FCFFE8-B6DE-48E0-908B-83327CEECDA9}"/>
              </a:ext>
            </a:extLst>
          </p:cNvPr>
          <p:cNvSpPr/>
          <p:nvPr/>
        </p:nvSpPr>
        <p:spPr>
          <a:xfrm>
            <a:off x="1621676" y="2467996"/>
            <a:ext cx="4787432"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パレートランキング</a:t>
            </a:r>
            <a:r>
              <a:rPr lang="ja-JP" altLang="en-US" dirty="0">
                <a:solidFill>
                  <a:schemeClr val="tx1"/>
                </a:solidFill>
              </a:rPr>
              <a:t>ベース</a:t>
            </a:r>
            <a:r>
              <a:rPr lang="en-US" altLang="ja-JP" dirty="0">
                <a:solidFill>
                  <a:schemeClr val="tx1"/>
                </a:solidFill>
              </a:rPr>
              <a:t>CHT</a:t>
            </a:r>
            <a:endParaRPr kumimoji="1" lang="ja-JP" altLang="en-US" dirty="0">
              <a:solidFill>
                <a:schemeClr val="tx1"/>
              </a:solidFill>
            </a:endParaRPr>
          </a:p>
        </p:txBody>
      </p:sp>
      <p:sp>
        <p:nvSpPr>
          <p:cNvPr id="22" name="正方形/長方形 21">
            <a:extLst>
              <a:ext uri="{FF2B5EF4-FFF2-40B4-BE49-F238E27FC236}">
                <a16:creationId xmlns:a16="http://schemas.microsoft.com/office/drawing/2014/main" id="{E4D10BDE-1C31-425B-B065-846A8DC3C310}"/>
              </a:ext>
            </a:extLst>
          </p:cNvPr>
          <p:cNvSpPr/>
          <p:nvPr/>
        </p:nvSpPr>
        <p:spPr>
          <a:xfrm>
            <a:off x="7047011" y="2471661"/>
            <a:ext cx="4787432"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問題分割ベース</a:t>
            </a:r>
            <a:r>
              <a:rPr lang="en-US" altLang="ja-JP" dirty="0">
                <a:solidFill>
                  <a:schemeClr val="tx1"/>
                </a:solidFill>
              </a:rPr>
              <a:t>CHT</a:t>
            </a:r>
            <a:endParaRPr kumimoji="1" lang="ja-JP" altLang="en-US" dirty="0">
              <a:solidFill>
                <a:schemeClr val="tx1"/>
              </a:solidFill>
            </a:endParaRPr>
          </a:p>
        </p:txBody>
      </p:sp>
      <p:cxnSp>
        <p:nvCxnSpPr>
          <p:cNvPr id="23" name="直線コネクタ 22">
            <a:extLst>
              <a:ext uri="{FF2B5EF4-FFF2-40B4-BE49-F238E27FC236}">
                <a16:creationId xmlns:a16="http://schemas.microsoft.com/office/drawing/2014/main" id="{E0F17B53-FF3B-43E2-808E-730899D98760}"/>
              </a:ext>
            </a:extLst>
          </p:cNvPr>
          <p:cNvCxnSpPr/>
          <p:nvPr/>
        </p:nvCxnSpPr>
        <p:spPr>
          <a:xfrm>
            <a:off x="338400" y="1099938"/>
            <a:ext cx="115416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B66B7EF-5C55-4CC7-B91C-AEEFCBB1588B}"/>
              </a:ext>
            </a:extLst>
          </p:cNvPr>
          <p:cNvCxnSpPr>
            <a:cxnSpLocks/>
          </p:cNvCxnSpPr>
          <p:nvPr/>
        </p:nvCxnSpPr>
        <p:spPr>
          <a:xfrm>
            <a:off x="1762446" y="2888247"/>
            <a:ext cx="4505893"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16B8458-794B-4974-95B1-877638C5E213}"/>
              </a:ext>
            </a:extLst>
          </p:cNvPr>
          <p:cNvCxnSpPr>
            <a:cxnSpLocks/>
          </p:cNvCxnSpPr>
          <p:nvPr/>
        </p:nvCxnSpPr>
        <p:spPr>
          <a:xfrm>
            <a:off x="7183811" y="2884583"/>
            <a:ext cx="4505893"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4F2357DB-CBD8-419D-863B-B1A2099D0BA7}"/>
              </a:ext>
            </a:extLst>
          </p:cNvPr>
          <p:cNvSpPr/>
          <p:nvPr/>
        </p:nvSpPr>
        <p:spPr>
          <a:xfrm>
            <a:off x="0" y="3268656"/>
            <a:ext cx="1703737"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特徴・工夫</a:t>
            </a:r>
          </a:p>
        </p:txBody>
      </p:sp>
      <p:sp>
        <p:nvSpPr>
          <p:cNvPr id="27" name="正方形/長方形 26">
            <a:extLst>
              <a:ext uri="{FF2B5EF4-FFF2-40B4-BE49-F238E27FC236}">
                <a16:creationId xmlns:a16="http://schemas.microsoft.com/office/drawing/2014/main" id="{EBF23112-768C-40F4-BC8D-0DE26B873ECB}"/>
              </a:ext>
            </a:extLst>
          </p:cNvPr>
          <p:cNvSpPr/>
          <p:nvPr/>
        </p:nvSpPr>
        <p:spPr>
          <a:xfrm>
            <a:off x="2087862" y="3280455"/>
            <a:ext cx="3855060"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可能解（弱パレート解）が淘汰されないように、一定数保持</a:t>
            </a:r>
          </a:p>
        </p:txBody>
      </p:sp>
      <p:sp>
        <p:nvSpPr>
          <p:cNvPr id="28" name="正方形/長方形 27">
            <a:extLst>
              <a:ext uri="{FF2B5EF4-FFF2-40B4-BE49-F238E27FC236}">
                <a16:creationId xmlns:a16="http://schemas.microsoft.com/office/drawing/2014/main" id="{F3AEF02E-0DB4-45E0-A1F7-E47BC9C8B4DA}"/>
              </a:ext>
            </a:extLst>
          </p:cNvPr>
          <p:cNvSpPr/>
          <p:nvPr/>
        </p:nvSpPr>
        <p:spPr>
          <a:xfrm>
            <a:off x="7274149" y="3280455"/>
            <a:ext cx="4325216"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パレートフロンティアの一部を重点的に近似するように、探索過程で重みを調整</a:t>
            </a:r>
          </a:p>
        </p:txBody>
      </p:sp>
      <p:sp>
        <p:nvSpPr>
          <p:cNvPr id="29" name="正方形/長方形 28">
            <a:extLst>
              <a:ext uri="{FF2B5EF4-FFF2-40B4-BE49-F238E27FC236}">
                <a16:creationId xmlns:a16="http://schemas.microsoft.com/office/drawing/2014/main" id="{5802DAAD-8989-43D5-8851-EA8026AC4AEF}"/>
              </a:ext>
            </a:extLst>
          </p:cNvPr>
          <p:cNvSpPr/>
          <p:nvPr/>
        </p:nvSpPr>
        <p:spPr>
          <a:xfrm>
            <a:off x="1980769" y="4116208"/>
            <a:ext cx="4428339"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軸のスケール性やパレートフロンティアの形状の影響を受けない</a:t>
            </a:r>
          </a:p>
        </p:txBody>
      </p:sp>
      <p:sp>
        <p:nvSpPr>
          <p:cNvPr id="30" name="正方形/長方形 29">
            <a:extLst>
              <a:ext uri="{FF2B5EF4-FFF2-40B4-BE49-F238E27FC236}">
                <a16:creationId xmlns:a16="http://schemas.microsoft.com/office/drawing/2014/main" id="{B3D040BC-AB6D-4CA2-A2DB-058F280CDE1D}"/>
              </a:ext>
            </a:extLst>
          </p:cNvPr>
          <p:cNvSpPr/>
          <p:nvPr/>
        </p:nvSpPr>
        <p:spPr>
          <a:xfrm>
            <a:off x="-13669" y="4116208"/>
            <a:ext cx="1703737"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長所</a:t>
            </a:r>
            <a:endParaRPr kumimoji="1" lang="ja-JP" altLang="en-US" dirty="0">
              <a:solidFill>
                <a:schemeClr val="tx1"/>
              </a:solidFill>
            </a:endParaRPr>
          </a:p>
        </p:txBody>
      </p:sp>
      <p:sp>
        <p:nvSpPr>
          <p:cNvPr id="31" name="正方形/長方形 30">
            <a:extLst>
              <a:ext uri="{FF2B5EF4-FFF2-40B4-BE49-F238E27FC236}">
                <a16:creationId xmlns:a16="http://schemas.microsoft.com/office/drawing/2014/main" id="{D08CEC9F-1E52-4721-BC25-57BD57A8784F}"/>
              </a:ext>
            </a:extLst>
          </p:cNvPr>
          <p:cNvSpPr/>
          <p:nvPr/>
        </p:nvSpPr>
        <p:spPr>
          <a:xfrm>
            <a:off x="-1" y="5007162"/>
            <a:ext cx="1703737"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短所</a:t>
            </a:r>
          </a:p>
        </p:txBody>
      </p:sp>
      <p:sp>
        <p:nvSpPr>
          <p:cNvPr id="32" name="正方形/長方形 31">
            <a:extLst>
              <a:ext uri="{FF2B5EF4-FFF2-40B4-BE49-F238E27FC236}">
                <a16:creationId xmlns:a16="http://schemas.microsoft.com/office/drawing/2014/main" id="{A2FCA6DE-FFE9-49D9-BE9E-88386EB6A8E9}"/>
              </a:ext>
            </a:extLst>
          </p:cNvPr>
          <p:cNvSpPr/>
          <p:nvPr/>
        </p:nvSpPr>
        <p:spPr>
          <a:xfrm>
            <a:off x="7274148" y="5007162"/>
            <a:ext cx="4325216"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軸のスケール性やパレートフロンティアの形状の影響を受ける</a:t>
            </a:r>
          </a:p>
        </p:txBody>
      </p:sp>
      <p:sp>
        <p:nvSpPr>
          <p:cNvPr id="33" name="正方形/長方形 32">
            <a:extLst>
              <a:ext uri="{FF2B5EF4-FFF2-40B4-BE49-F238E27FC236}">
                <a16:creationId xmlns:a16="http://schemas.microsoft.com/office/drawing/2014/main" id="{A3ACE74A-250E-4C2A-8505-5865FCAF0AC9}"/>
              </a:ext>
            </a:extLst>
          </p:cNvPr>
          <p:cNvSpPr/>
          <p:nvPr/>
        </p:nvSpPr>
        <p:spPr>
          <a:xfrm>
            <a:off x="2087862" y="4798869"/>
            <a:ext cx="3855060"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解の収束性が低い</a:t>
            </a:r>
          </a:p>
        </p:txBody>
      </p:sp>
      <p:sp>
        <p:nvSpPr>
          <p:cNvPr id="34" name="正方形/長方形 33">
            <a:extLst>
              <a:ext uri="{FF2B5EF4-FFF2-40B4-BE49-F238E27FC236}">
                <a16:creationId xmlns:a16="http://schemas.microsoft.com/office/drawing/2014/main" id="{559B12AA-1A44-4072-BE3C-47ECCE2BAA13}"/>
              </a:ext>
            </a:extLst>
          </p:cNvPr>
          <p:cNvSpPr/>
          <p:nvPr/>
        </p:nvSpPr>
        <p:spPr>
          <a:xfrm>
            <a:off x="7274149" y="4072725"/>
            <a:ext cx="3855060"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解の収束性が高い</a:t>
            </a:r>
          </a:p>
        </p:txBody>
      </p:sp>
      <p:sp>
        <p:nvSpPr>
          <p:cNvPr id="35" name="正方形/長方形 34">
            <a:extLst>
              <a:ext uri="{FF2B5EF4-FFF2-40B4-BE49-F238E27FC236}">
                <a16:creationId xmlns:a16="http://schemas.microsoft.com/office/drawing/2014/main" id="{040DB244-145D-4C32-A4C8-F5F75FA4113A}"/>
              </a:ext>
            </a:extLst>
          </p:cNvPr>
          <p:cNvSpPr/>
          <p:nvPr/>
        </p:nvSpPr>
        <p:spPr>
          <a:xfrm>
            <a:off x="2087862" y="5136699"/>
            <a:ext cx="3855060" cy="4979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パレートフロンティア全体を一様に被覆することを優先するため</a:t>
            </a:r>
          </a:p>
        </p:txBody>
      </p:sp>
      <p:sp>
        <p:nvSpPr>
          <p:cNvPr id="36" name="正方形/長方形 35">
            <a:extLst>
              <a:ext uri="{FF2B5EF4-FFF2-40B4-BE49-F238E27FC236}">
                <a16:creationId xmlns:a16="http://schemas.microsoft.com/office/drawing/2014/main" id="{B175964F-77C5-46D5-BE51-51E24A7446C9}"/>
              </a:ext>
            </a:extLst>
          </p:cNvPr>
          <p:cNvSpPr/>
          <p:nvPr/>
        </p:nvSpPr>
        <p:spPr>
          <a:xfrm>
            <a:off x="7274149" y="4387743"/>
            <a:ext cx="4090138"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重みとパレート解が基本的に対応するため</a:t>
            </a:r>
          </a:p>
        </p:txBody>
      </p:sp>
      <p:sp>
        <p:nvSpPr>
          <p:cNvPr id="5" name="矢印: 左右 4">
            <a:extLst>
              <a:ext uri="{FF2B5EF4-FFF2-40B4-BE49-F238E27FC236}">
                <a16:creationId xmlns:a16="http://schemas.microsoft.com/office/drawing/2014/main" id="{8CA3E2A6-6D61-4F17-A746-8D37D1C140FC}"/>
              </a:ext>
            </a:extLst>
          </p:cNvPr>
          <p:cNvSpPr/>
          <p:nvPr/>
        </p:nvSpPr>
        <p:spPr>
          <a:xfrm rot="20288685">
            <a:off x="6275490" y="4479377"/>
            <a:ext cx="915472" cy="318637"/>
          </a:xfrm>
          <a:prstGeom prst="lef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左右 37">
            <a:extLst>
              <a:ext uri="{FF2B5EF4-FFF2-40B4-BE49-F238E27FC236}">
                <a16:creationId xmlns:a16="http://schemas.microsoft.com/office/drawing/2014/main" id="{92995AFB-7F24-4118-8A4B-6223CDB03C05}"/>
              </a:ext>
            </a:extLst>
          </p:cNvPr>
          <p:cNvSpPr/>
          <p:nvPr/>
        </p:nvSpPr>
        <p:spPr>
          <a:xfrm rot="2441652">
            <a:off x="6275490" y="4479377"/>
            <a:ext cx="915472" cy="318637"/>
          </a:xfrm>
          <a:prstGeom prst="lef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A39B7602-1D42-472D-A6FD-57116FDB31FC}"/>
              </a:ext>
            </a:extLst>
          </p:cNvPr>
          <p:cNvSpPr/>
          <p:nvPr/>
        </p:nvSpPr>
        <p:spPr>
          <a:xfrm>
            <a:off x="578322" y="1443521"/>
            <a:ext cx="5364599"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tx1"/>
                </a:solidFill>
              </a:rPr>
              <a:t>これらは一見、相補的な関係である。</a:t>
            </a:r>
          </a:p>
        </p:txBody>
      </p:sp>
    </p:spTree>
    <p:extLst>
      <p:ext uri="{BB962C8B-B14F-4D97-AF65-F5344CB8AC3E}">
        <p14:creationId xmlns:p14="http://schemas.microsoft.com/office/powerpoint/2010/main" val="3926524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3ECBD-1D00-4D10-BEB0-D8805C3DA9DC}"/>
              </a:ext>
            </a:extLst>
          </p:cNvPr>
          <p:cNvSpPr>
            <a:spLocks noGrp="1"/>
          </p:cNvSpPr>
          <p:nvPr>
            <p:ph type="title"/>
          </p:nvPr>
        </p:nvSpPr>
        <p:spPr>
          <a:xfrm>
            <a:off x="838200" y="365126"/>
            <a:ext cx="10515600" cy="812322"/>
          </a:xfrm>
        </p:spPr>
        <p:txBody>
          <a:bodyPr/>
          <a:lstStyle/>
          <a:p>
            <a:r>
              <a:rPr kumimoji="1" lang="en-US" altLang="ja-JP" dirty="0"/>
              <a:t>2.2</a:t>
            </a:r>
            <a:r>
              <a:rPr kumimoji="1" lang="ja-JP" altLang="en-US" dirty="0"/>
              <a:t>節　制約対処法（多目的の説明）</a:t>
            </a:r>
          </a:p>
        </p:txBody>
      </p:sp>
      <p:sp>
        <p:nvSpPr>
          <p:cNvPr id="6" name="正方形/長方形 5">
            <a:extLst>
              <a:ext uri="{FF2B5EF4-FFF2-40B4-BE49-F238E27FC236}">
                <a16:creationId xmlns:a16="http://schemas.microsoft.com/office/drawing/2014/main" id="{E7FCFFE8-B6DE-48E0-908B-83327CEECDA9}"/>
              </a:ext>
            </a:extLst>
          </p:cNvPr>
          <p:cNvSpPr/>
          <p:nvPr/>
        </p:nvSpPr>
        <p:spPr>
          <a:xfrm>
            <a:off x="1621676" y="2448423"/>
            <a:ext cx="4787432"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パレートランキング</a:t>
            </a:r>
            <a:r>
              <a:rPr lang="ja-JP" altLang="en-US" dirty="0">
                <a:solidFill>
                  <a:schemeClr val="tx1"/>
                </a:solidFill>
              </a:rPr>
              <a:t>ベース</a:t>
            </a:r>
            <a:r>
              <a:rPr lang="en-US" altLang="ja-JP" dirty="0">
                <a:solidFill>
                  <a:schemeClr val="tx1"/>
                </a:solidFill>
              </a:rPr>
              <a:t>CHT</a:t>
            </a:r>
            <a:endParaRPr kumimoji="1" lang="ja-JP" altLang="en-US" dirty="0">
              <a:solidFill>
                <a:schemeClr val="tx1"/>
              </a:solidFill>
            </a:endParaRPr>
          </a:p>
        </p:txBody>
      </p:sp>
      <p:sp>
        <p:nvSpPr>
          <p:cNvPr id="22" name="正方形/長方形 21">
            <a:extLst>
              <a:ext uri="{FF2B5EF4-FFF2-40B4-BE49-F238E27FC236}">
                <a16:creationId xmlns:a16="http://schemas.microsoft.com/office/drawing/2014/main" id="{E4D10BDE-1C31-425B-B065-846A8DC3C310}"/>
              </a:ext>
            </a:extLst>
          </p:cNvPr>
          <p:cNvSpPr/>
          <p:nvPr/>
        </p:nvSpPr>
        <p:spPr>
          <a:xfrm>
            <a:off x="7047011" y="2452088"/>
            <a:ext cx="4787432"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問題分割ベース</a:t>
            </a:r>
            <a:r>
              <a:rPr lang="en-US" altLang="ja-JP" dirty="0">
                <a:solidFill>
                  <a:schemeClr val="tx1"/>
                </a:solidFill>
              </a:rPr>
              <a:t>CHT</a:t>
            </a:r>
            <a:endParaRPr kumimoji="1" lang="ja-JP" altLang="en-US" dirty="0">
              <a:solidFill>
                <a:schemeClr val="tx1"/>
              </a:solidFill>
            </a:endParaRPr>
          </a:p>
        </p:txBody>
      </p:sp>
      <p:cxnSp>
        <p:nvCxnSpPr>
          <p:cNvPr id="23" name="直線コネクタ 22">
            <a:extLst>
              <a:ext uri="{FF2B5EF4-FFF2-40B4-BE49-F238E27FC236}">
                <a16:creationId xmlns:a16="http://schemas.microsoft.com/office/drawing/2014/main" id="{E0F17B53-FF3B-43E2-808E-730899D98760}"/>
              </a:ext>
            </a:extLst>
          </p:cNvPr>
          <p:cNvCxnSpPr/>
          <p:nvPr/>
        </p:nvCxnSpPr>
        <p:spPr>
          <a:xfrm>
            <a:off x="338400" y="1099938"/>
            <a:ext cx="115416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B66B7EF-5C55-4CC7-B91C-AEEFCBB1588B}"/>
              </a:ext>
            </a:extLst>
          </p:cNvPr>
          <p:cNvCxnSpPr>
            <a:cxnSpLocks/>
          </p:cNvCxnSpPr>
          <p:nvPr/>
        </p:nvCxnSpPr>
        <p:spPr>
          <a:xfrm>
            <a:off x="1762446" y="2868674"/>
            <a:ext cx="4505893"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16B8458-794B-4974-95B1-877638C5E213}"/>
              </a:ext>
            </a:extLst>
          </p:cNvPr>
          <p:cNvCxnSpPr>
            <a:cxnSpLocks/>
          </p:cNvCxnSpPr>
          <p:nvPr/>
        </p:nvCxnSpPr>
        <p:spPr>
          <a:xfrm>
            <a:off x="7183811" y="2865010"/>
            <a:ext cx="4505893"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4F2357DB-CBD8-419D-863B-B1A2099D0BA7}"/>
              </a:ext>
            </a:extLst>
          </p:cNvPr>
          <p:cNvSpPr/>
          <p:nvPr/>
        </p:nvSpPr>
        <p:spPr>
          <a:xfrm>
            <a:off x="0" y="3249083"/>
            <a:ext cx="1703737"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有制約最適化での状況</a:t>
            </a:r>
          </a:p>
        </p:txBody>
      </p:sp>
      <p:sp>
        <p:nvSpPr>
          <p:cNvPr id="27" name="正方形/長方形 26">
            <a:extLst>
              <a:ext uri="{FF2B5EF4-FFF2-40B4-BE49-F238E27FC236}">
                <a16:creationId xmlns:a16="http://schemas.microsoft.com/office/drawing/2014/main" id="{EBF23112-768C-40F4-BC8D-0DE26B873ECB}"/>
              </a:ext>
            </a:extLst>
          </p:cNvPr>
          <p:cNvSpPr/>
          <p:nvPr/>
        </p:nvSpPr>
        <p:spPr>
          <a:xfrm>
            <a:off x="1980769" y="3260882"/>
            <a:ext cx="3855060"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実行可能領域が狭いとき、パレートフロンティア全体はかなり広くなる</a:t>
            </a:r>
          </a:p>
        </p:txBody>
      </p:sp>
      <p:sp>
        <p:nvSpPr>
          <p:cNvPr id="28" name="正方形/長方形 27">
            <a:extLst>
              <a:ext uri="{FF2B5EF4-FFF2-40B4-BE49-F238E27FC236}">
                <a16:creationId xmlns:a16="http://schemas.microsoft.com/office/drawing/2014/main" id="{F3AEF02E-0DB4-45E0-A1F7-E47BC9C8B4DA}"/>
              </a:ext>
            </a:extLst>
          </p:cNvPr>
          <p:cNvSpPr/>
          <p:nvPr/>
        </p:nvSpPr>
        <p:spPr>
          <a:xfrm>
            <a:off x="7274148" y="3060389"/>
            <a:ext cx="4325216"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重みとパレート解が崩れる</a:t>
            </a:r>
          </a:p>
        </p:txBody>
      </p:sp>
      <p:sp>
        <p:nvSpPr>
          <p:cNvPr id="31" name="正方形/長方形 30">
            <a:extLst>
              <a:ext uri="{FF2B5EF4-FFF2-40B4-BE49-F238E27FC236}">
                <a16:creationId xmlns:a16="http://schemas.microsoft.com/office/drawing/2014/main" id="{D08CEC9F-1E52-4721-BC25-57BD57A8784F}"/>
              </a:ext>
            </a:extLst>
          </p:cNvPr>
          <p:cNvSpPr/>
          <p:nvPr/>
        </p:nvSpPr>
        <p:spPr>
          <a:xfrm>
            <a:off x="-1" y="4987589"/>
            <a:ext cx="1703737"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性能</a:t>
            </a:r>
            <a:endParaRPr kumimoji="1" lang="ja-JP" altLang="en-US" dirty="0">
              <a:solidFill>
                <a:schemeClr val="tx1"/>
              </a:solidFill>
            </a:endParaRPr>
          </a:p>
        </p:txBody>
      </p:sp>
      <p:sp>
        <p:nvSpPr>
          <p:cNvPr id="32" name="正方形/長方形 31">
            <a:extLst>
              <a:ext uri="{FF2B5EF4-FFF2-40B4-BE49-F238E27FC236}">
                <a16:creationId xmlns:a16="http://schemas.microsoft.com/office/drawing/2014/main" id="{A2FCA6DE-FFE9-49D9-BE9E-88386EB6A8E9}"/>
              </a:ext>
            </a:extLst>
          </p:cNvPr>
          <p:cNvSpPr/>
          <p:nvPr/>
        </p:nvSpPr>
        <p:spPr>
          <a:xfrm>
            <a:off x="7156609" y="4987589"/>
            <a:ext cx="4325216"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多少崩れても、「解の収束性が高い」性質によって、可能解獲得能力を発揮する</a:t>
            </a:r>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A3ACE74A-250E-4C2A-8505-5865FCAF0AC9}"/>
              </a:ext>
            </a:extLst>
          </p:cNvPr>
          <p:cNvSpPr/>
          <p:nvPr/>
        </p:nvSpPr>
        <p:spPr>
          <a:xfrm>
            <a:off x="1980769" y="5038372"/>
            <a:ext cx="3962153"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「解の収束性が低い」が強烈に足を引っ張り、可能解獲得能力が低い</a:t>
            </a:r>
          </a:p>
        </p:txBody>
      </p:sp>
      <p:sp>
        <p:nvSpPr>
          <p:cNvPr id="39" name="矢印: 下 38">
            <a:extLst>
              <a:ext uri="{FF2B5EF4-FFF2-40B4-BE49-F238E27FC236}">
                <a16:creationId xmlns:a16="http://schemas.microsoft.com/office/drawing/2014/main" id="{911699EA-C084-45D4-847D-01EBC84FAB88}"/>
              </a:ext>
            </a:extLst>
          </p:cNvPr>
          <p:cNvSpPr/>
          <p:nvPr/>
        </p:nvSpPr>
        <p:spPr>
          <a:xfrm>
            <a:off x="3426241" y="4119208"/>
            <a:ext cx="901520" cy="497923"/>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3890804F-09C9-4E62-9751-AFCA90E692DA}"/>
              </a:ext>
            </a:extLst>
          </p:cNvPr>
          <p:cNvSpPr/>
          <p:nvPr/>
        </p:nvSpPr>
        <p:spPr>
          <a:xfrm>
            <a:off x="433583" y="1441409"/>
            <a:ext cx="11256121"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tx1"/>
                </a:solidFill>
              </a:rPr>
              <a:t>問題分割ベースのほうが有利なので、それを改良するほうが有望だと考えられる。</a:t>
            </a:r>
          </a:p>
        </p:txBody>
      </p:sp>
      <p:sp>
        <p:nvSpPr>
          <p:cNvPr id="42" name="正方形/長方形 41">
            <a:extLst>
              <a:ext uri="{FF2B5EF4-FFF2-40B4-BE49-F238E27FC236}">
                <a16:creationId xmlns:a16="http://schemas.microsoft.com/office/drawing/2014/main" id="{7897FEB7-B9BC-4201-BE5A-FD7E2B7AF24E}"/>
              </a:ext>
            </a:extLst>
          </p:cNvPr>
          <p:cNvSpPr/>
          <p:nvPr/>
        </p:nvSpPr>
        <p:spPr>
          <a:xfrm>
            <a:off x="7274148" y="3563988"/>
            <a:ext cx="4090138"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軸のスケール性が悪い、パレートフロンティアの形状とスカラ化関数がマッチしない</a:t>
            </a:r>
          </a:p>
        </p:txBody>
      </p:sp>
      <p:sp>
        <p:nvSpPr>
          <p:cNvPr id="43" name="矢印: 下 42">
            <a:extLst>
              <a:ext uri="{FF2B5EF4-FFF2-40B4-BE49-F238E27FC236}">
                <a16:creationId xmlns:a16="http://schemas.microsoft.com/office/drawing/2014/main" id="{D8E9F815-2E88-4F2B-B437-5B58867094F7}"/>
              </a:ext>
            </a:extLst>
          </p:cNvPr>
          <p:cNvSpPr/>
          <p:nvPr/>
        </p:nvSpPr>
        <p:spPr>
          <a:xfrm>
            <a:off x="8868457" y="4119208"/>
            <a:ext cx="901520" cy="497923"/>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B3C06B4E-D162-4959-8A47-13CF25EEAC87}"/>
              </a:ext>
            </a:extLst>
          </p:cNvPr>
          <p:cNvSpPr/>
          <p:nvPr/>
        </p:nvSpPr>
        <p:spPr>
          <a:xfrm>
            <a:off x="6905200" y="5595890"/>
            <a:ext cx="5197999" cy="728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ja-JP" altLang="en-US" sz="1600" dirty="0">
                <a:solidFill>
                  <a:schemeClr val="tx1"/>
                </a:solidFill>
              </a:rPr>
              <a:t>正規化などで、悪スケール性は緩和できる</a:t>
            </a:r>
            <a:endParaRPr lang="en-US" altLang="ja-JP" sz="1600" dirty="0">
              <a:solidFill>
                <a:schemeClr val="tx1"/>
              </a:solidFill>
            </a:endParaRPr>
          </a:p>
          <a:p>
            <a:pPr marL="285750" indent="-285750">
              <a:buFont typeface="Wingdings" panose="05000000000000000000" pitchFamily="2" charset="2"/>
              <a:buChar char="Ø"/>
            </a:pPr>
            <a:r>
              <a:rPr kumimoji="1" lang="ja-JP" altLang="en-US" sz="1600" dirty="0">
                <a:solidFill>
                  <a:schemeClr val="tx1"/>
                </a:solidFill>
              </a:rPr>
              <a:t>近似の一様性が少し落ちても、収束する効果は残る</a:t>
            </a:r>
          </a:p>
        </p:txBody>
      </p:sp>
    </p:spTree>
    <p:extLst>
      <p:ext uri="{BB962C8B-B14F-4D97-AF65-F5344CB8AC3E}">
        <p14:creationId xmlns:p14="http://schemas.microsoft.com/office/powerpoint/2010/main" val="1908570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3ECBD-1D00-4D10-BEB0-D8805C3DA9DC}"/>
              </a:ext>
            </a:extLst>
          </p:cNvPr>
          <p:cNvSpPr>
            <a:spLocks noGrp="1"/>
          </p:cNvSpPr>
          <p:nvPr>
            <p:ph type="title"/>
          </p:nvPr>
        </p:nvSpPr>
        <p:spPr>
          <a:xfrm>
            <a:off x="838200" y="365126"/>
            <a:ext cx="10515600" cy="812322"/>
          </a:xfrm>
        </p:spPr>
        <p:txBody>
          <a:bodyPr/>
          <a:lstStyle/>
          <a:p>
            <a:r>
              <a:rPr lang="en-US" altLang="ja-JP" dirty="0"/>
              <a:t>3</a:t>
            </a:r>
            <a:r>
              <a:rPr kumimoji="1" lang="en-US" altLang="ja-JP" dirty="0"/>
              <a:t>.3</a:t>
            </a:r>
            <a:r>
              <a:rPr kumimoji="1" lang="ja-JP" altLang="en-US" dirty="0"/>
              <a:t>節　数値実験検証</a:t>
            </a:r>
          </a:p>
        </p:txBody>
      </p:sp>
      <p:sp>
        <p:nvSpPr>
          <p:cNvPr id="6" name="正方形/長方形 5">
            <a:extLst>
              <a:ext uri="{FF2B5EF4-FFF2-40B4-BE49-F238E27FC236}">
                <a16:creationId xmlns:a16="http://schemas.microsoft.com/office/drawing/2014/main" id="{E7FCFFE8-B6DE-48E0-908B-83327CEECDA9}"/>
              </a:ext>
            </a:extLst>
          </p:cNvPr>
          <p:cNvSpPr/>
          <p:nvPr/>
        </p:nvSpPr>
        <p:spPr>
          <a:xfrm>
            <a:off x="1621676" y="2600822"/>
            <a:ext cx="4787432"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スケールが等しい場合の結果</a:t>
            </a:r>
          </a:p>
        </p:txBody>
      </p:sp>
      <p:sp>
        <p:nvSpPr>
          <p:cNvPr id="22" name="正方形/長方形 21">
            <a:extLst>
              <a:ext uri="{FF2B5EF4-FFF2-40B4-BE49-F238E27FC236}">
                <a16:creationId xmlns:a16="http://schemas.microsoft.com/office/drawing/2014/main" id="{E4D10BDE-1C31-425B-B065-846A8DC3C310}"/>
              </a:ext>
            </a:extLst>
          </p:cNvPr>
          <p:cNvSpPr/>
          <p:nvPr/>
        </p:nvSpPr>
        <p:spPr>
          <a:xfrm>
            <a:off x="7047011" y="2604487"/>
            <a:ext cx="4787432"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スケール差が大きい場合の結果</a:t>
            </a:r>
          </a:p>
        </p:txBody>
      </p:sp>
      <p:cxnSp>
        <p:nvCxnSpPr>
          <p:cNvPr id="23" name="直線コネクタ 22">
            <a:extLst>
              <a:ext uri="{FF2B5EF4-FFF2-40B4-BE49-F238E27FC236}">
                <a16:creationId xmlns:a16="http://schemas.microsoft.com/office/drawing/2014/main" id="{E0F17B53-FF3B-43E2-808E-730899D98760}"/>
              </a:ext>
            </a:extLst>
          </p:cNvPr>
          <p:cNvCxnSpPr/>
          <p:nvPr/>
        </p:nvCxnSpPr>
        <p:spPr>
          <a:xfrm>
            <a:off x="338400" y="1099938"/>
            <a:ext cx="115416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B66B7EF-5C55-4CC7-B91C-AEEFCBB1588B}"/>
              </a:ext>
            </a:extLst>
          </p:cNvPr>
          <p:cNvCxnSpPr>
            <a:cxnSpLocks/>
          </p:cNvCxnSpPr>
          <p:nvPr/>
        </p:nvCxnSpPr>
        <p:spPr>
          <a:xfrm>
            <a:off x="1762446" y="3021073"/>
            <a:ext cx="4505893"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16B8458-794B-4974-95B1-877638C5E213}"/>
              </a:ext>
            </a:extLst>
          </p:cNvPr>
          <p:cNvCxnSpPr>
            <a:cxnSpLocks/>
          </p:cNvCxnSpPr>
          <p:nvPr/>
        </p:nvCxnSpPr>
        <p:spPr>
          <a:xfrm>
            <a:off x="7183811" y="3017409"/>
            <a:ext cx="4505893"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4F2357DB-CBD8-419D-863B-B1A2099D0BA7}"/>
              </a:ext>
            </a:extLst>
          </p:cNvPr>
          <p:cNvSpPr/>
          <p:nvPr/>
        </p:nvSpPr>
        <p:spPr>
          <a:xfrm>
            <a:off x="0" y="3991908"/>
            <a:ext cx="1703737"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探索性能</a:t>
            </a:r>
          </a:p>
        </p:txBody>
      </p:sp>
      <p:sp>
        <p:nvSpPr>
          <p:cNvPr id="27" name="正方形/長方形 26">
            <a:extLst>
              <a:ext uri="{FF2B5EF4-FFF2-40B4-BE49-F238E27FC236}">
                <a16:creationId xmlns:a16="http://schemas.microsoft.com/office/drawing/2014/main" id="{EBF23112-768C-40F4-BC8D-0DE26B873ECB}"/>
              </a:ext>
            </a:extLst>
          </p:cNvPr>
          <p:cNvSpPr/>
          <p:nvPr/>
        </p:nvSpPr>
        <p:spPr>
          <a:xfrm>
            <a:off x="1980769" y="4011154"/>
            <a:ext cx="3855060"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良い（効率良く実行可能解を獲得しているなど）</a:t>
            </a:r>
          </a:p>
        </p:txBody>
      </p:sp>
      <p:sp>
        <p:nvSpPr>
          <p:cNvPr id="31" name="正方形/長方形 30">
            <a:extLst>
              <a:ext uri="{FF2B5EF4-FFF2-40B4-BE49-F238E27FC236}">
                <a16:creationId xmlns:a16="http://schemas.microsoft.com/office/drawing/2014/main" id="{D08CEC9F-1E52-4721-BC25-57BD57A8784F}"/>
              </a:ext>
            </a:extLst>
          </p:cNvPr>
          <p:cNvSpPr/>
          <p:nvPr/>
        </p:nvSpPr>
        <p:spPr>
          <a:xfrm>
            <a:off x="0" y="4958259"/>
            <a:ext cx="1703737"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探索挙動</a:t>
            </a:r>
          </a:p>
        </p:txBody>
      </p:sp>
      <p:sp>
        <p:nvSpPr>
          <p:cNvPr id="32" name="正方形/長方形 31">
            <a:extLst>
              <a:ext uri="{FF2B5EF4-FFF2-40B4-BE49-F238E27FC236}">
                <a16:creationId xmlns:a16="http://schemas.microsoft.com/office/drawing/2014/main" id="{A2FCA6DE-FFE9-49D9-BE9E-88386EB6A8E9}"/>
              </a:ext>
            </a:extLst>
          </p:cNvPr>
          <p:cNvSpPr/>
          <p:nvPr/>
        </p:nvSpPr>
        <p:spPr>
          <a:xfrm>
            <a:off x="7183811" y="4931246"/>
            <a:ext cx="4325216" cy="88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解の軌跡から、フロンティアの到達まで、あるいは一様に近似するプロセスの効率が悪いことを示す</a:t>
            </a:r>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A3ACE74A-250E-4C2A-8505-5865FCAF0AC9}"/>
              </a:ext>
            </a:extLst>
          </p:cNvPr>
          <p:cNvSpPr/>
          <p:nvPr/>
        </p:nvSpPr>
        <p:spPr>
          <a:xfrm>
            <a:off x="1980769" y="4998311"/>
            <a:ext cx="3962153"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rPr>
              <a:t>解の</a:t>
            </a:r>
            <a:r>
              <a:rPr kumimoji="1" lang="ja-JP" altLang="en-US" dirty="0">
                <a:solidFill>
                  <a:schemeClr val="tx1"/>
                </a:solidFill>
              </a:rPr>
              <a:t>軌跡から、効率良くフロンティアを一様に近似する様子を示す</a:t>
            </a:r>
          </a:p>
        </p:txBody>
      </p:sp>
      <p:sp>
        <p:nvSpPr>
          <p:cNvPr id="41" name="正方形/長方形 40">
            <a:extLst>
              <a:ext uri="{FF2B5EF4-FFF2-40B4-BE49-F238E27FC236}">
                <a16:creationId xmlns:a16="http://schemas.microsoft.com/office/drawing/2014/main" id="{3890804F-09C9-4E62-9751-AFCA90E692DA}"/>
              </a:ext>
            </a:extLst>
          </p:cNvPr>
          <p:cNvSpPr/>
          <p:nvPr/>
        </p:nvSpPr>
        <p:spPr>
          <a:xfrm>
            <a:off x="433583" y="1441409"/>
            <a:ext cx="11256121"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探索挙動がスケール差の影響</a:t>
            </a:r>
            <a:r>
              <a:rPr kumimoji="1" lang="ja-JP" altLang="en-US" sz="2400" dirty="0">
                <a:solidFill>
                  <a:schemeClr val="tx1"/>
                </a:solidFill>
              </a:rPr>
              <a:t>を強く受けることを示す。</a:t>
            </a:r>
          </a:p>
        </p:txBody>
      </p:sp>
      <p:sp>
        <p:nvSpPr>
          <p:cNvPr id="19" name="正方形/長方形 18">
            <a:extLst>
              <a:ext uri="{FF2B5EF4-FFF2-40B4-BE49-F238E27FC236}">
                <a16:creationId xmlns:a16="http://schemas.microsoft.com/office/drawing/2014/main" id="{2B5D5116-9744-4234-841A-F9BE435F0BBD}"/>
              </a:ext>
            </a:extLst>
          </p:cNvPr>
          <p:cNvSpPr/>
          <p:nvPr/>
        </p:nvSpPr>
        <p:spPr>
          <a:xfrm>
            <a:off x="7391687" y="4011154"/>
            <a:ext cx="3855060"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落ちる（実行可能解の獲得が効率悪いなど）</a:t>
            </a:r>
          </a:p>
        </p:txBody>
      </p:sp>
      <p:sp>
        <p:nvSpPr>
          <p:cNvPr id="20" name="正方形/長方形 19">
            <a:extLst>
              <a:ext uri="{FF2B5EF4-FFF2-40B4-BE49-F238E27FC236}">
                <a16:creationId xmlns:a16="http://schemas.microsoft.com/office/drawing/2014/main" id="{8E40D11B-DC10-446B-97CE-961DE49AA1AE}"/>
              </a:ext>
            </a:extLst>
          </p:cNvPr>
          <p:cNvSpPr/>
          <p:nvPr/>
        </p:nvSpPr>
        <p:spPr>
          <a:xfrm>
            <a:off x="2754921" y="3136726"/>
            <a:ext cx="7866185"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制約違反領域／可能領域の広さは統一し、景観のスケール差だけを変える</a:t>
            </a:r>
          </a:p>
        </p:txBody>
      </p:sp>
    </p:spTree>
    <p:extLst>
      <p:ext uri="{BB962C8B-B14F-4D97-AF65-F5344CB8AC3E}">
        <p14:creationId xmlns:p14="http://schemas.microsoft.com/office/powerpoint/2010/main" val="280933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3ECBD-1D00-4D10-BEB0-D8805C3DA9DC}"/>
              </a:ext>
            </a:extLst>
          </p:cNvPr>
          <p:cNvSpPr>
            <a:spLocks noGrp="1"/>
          </p:cNvSpPr>
          <p:nvPr>
            <p:ph type="title"/>
          </p:nvPr>
        </p:nvSpPr>
        <p:spPr>
          <a:xfrm>
            <a:off x="838200" y="365126"/>
            <a:ext cx="10515600" cy="812322"/>
          </a:xfrm>
        </p:spPr>
        <p:txBody>
          <a:bodyPr/>
          <a:lstStyle/>
          <a:p>
            <a:r>
              <a:rPr kumimoji="1" lang="en-US" altLang="ja-JP" dirty="0"/>
              <a:t>4.1</a:t>
            </a:r>
            <a:r>
              <a:rPr kumimoji="1" lang="ja-JP" altLang="en-US" dirty="0"/>
              <a:t>節　正規化法の先行研究</a:t>
            </a:r>
          </a:p>
        </p:txBody>
      </p:sp>
      <p:sp>
        <p:nvSpPr>
          <p:cNvPr id="6" name="正方形/長方形 5">
            <a:extLst>
              <a:ext uri="{FF2B5EF4-FFF2-40B4-BE49-F238E27FC236}">
                <a16:creationId xmlns:a16="http://schemas.microsoft.com/office/drawing/2014/main" id="{E7FCFFE8-B6DE-48E0-908B-83327CEECDA9}"/>
              </a:ext>
            </a:extLst>
          </p:cNvPr>
          <p:cNvSpPr/>
          <p:nvPr/>
        </p:nvSpPr>
        <p:spPr>
          <a:xfrm>
            <a:off x="625218" y="2413254"/>
            <a:ext cx="4787432"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多目的最適化向けの正規化法</a:t>
            </a:r>
          </a:p>
        </p:txBody>
      </p:sp>
      <p:sp>
        <p:nvSpPr>
          <p:cNvPr id="22" name="正方形/長方形 21">
            <a:extLst>
              <a:ext uri="{FF2B5EF4-FFF2-40B4-BE49-F238E27FC236}">
                <a16:creationId xmlns:a16="http://schemas.microsoft.com/office/drawing/2014/main" id="{E4D10BDE-1C31-425B-B065-846A8DC3C310}"/>
              </a:ext>
            </a:extLst>
          </p:cNvPr>
          <p:cNvSpPr/>
          <p:nvPr/>
        </p:nvSpPr>
        <p:spPr>
          <a:xfrm>
            <a:off x="6683598" y="2416919"/>
            <a:ext cx="4787432"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有制約向けの正規化法</a:t>
            </a:r>
          </a:p>
        </p:txBody>
      </p:sp>
      <p:cxnSp>
        <p:nvCxnSpPr>
          <p:cNvPr id="23" name="直線コネクタ 22">
            <a:extLst>
              <a:ext uri="{FF2B5EF4-FFF2-40B4-BE49-F238E27FC236}">
                <a16:creationId xmlns:a16="http://schemas.microsoft.com/office/drawing/2014/main" id="{E0F17B53-FF3B-43E2-808E-730899D98760}"/>
              </a:ext>
            </a:extLst>
          </p:cNvPr>
          <p:cNvCxnSpPr/>
          <p:nvPr/>
        </p:nvCxnSpPr>
        <p:spPr>
          <a:xfrm>
            <a:off x="338400" y="1099938"/>
            <a:ext cx="115416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B66B7EF-5C55-4CC7-B91C-AEEFCBB1588B}"/>
              </a:ext>
            </a:extLst>
          </p:cNvPr>
          <p:cNvCxnSpPr>
            <a:cxnSpLocks/>
          </p:cNvCxnSpPr>
          <p:nvPr/>
        </p:nvCxnSpPr>
        <p:spPr>
          <a:xfrm>
            <a:off x="765988" y="2833505"/>
            <a:ext cx="4505893"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16B8458-794B-4974-95B1-877638C5E213}"/>
              </a:ext>
            </a:extLst>
          </p:cNvPr>
          <p:cNvCxnSpPr>
            <a:cxnSpLocks/>
          </p:cNvCxnSpPr>
          <p:nvPr/>
        </p:nvCxnSpPr>
        <p:spPr>
          <a:xfrm>
            <a:off x="6820398" y="2829841"/>
            <a:ext cx="4505893"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EBF23112-768C-40F4-BC8D-0DE26B873ECB}"/>
              </a:ext>
            </a:extLst>
          </p:cNvPr>
          <p:cNvSpPr/>
          <p:nvPr/>
        </p:nvSpPr>
        <p:spPr>
          <a:xfrm>
            <a:off x="838200" y="3241432"/>
            <a:ext cx="4115231"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[1]</a:t>
            </a:r>
            <a:r>
              <a:rPr lang="ja-JP" altLang="en-US" dirty="0">
                <a:solidFill>
                  <a:schemeClr val="tx1"/>
                </a:solidFill>
              </a:rPr>
              <a:t>は、簡潔な正規化法を示している</a:t>
            </a:r>
            <a:endParaRPr kumimoji="1" lang="ja-JP" altLang="en-US" dirty="0">
              <a:solidFill>
                <a:schemeClr val="tx1"/>
              </a:solidFill>
            </a:endParaRPr>
          </a:p>
        </p:txBody>
      </p:sp>
      <p:sp>
        <p:nvSpPr>
          <p:cNvPr id="33" name="正方形/長方形 32">
            <a:extLst>
              <a:ext uri="{FF2B5EF4-FFF2-40B4-BE49-F238E27FC236}">
                <a16:creationId xmlns:a16="http://schemas.microsoft.com/office/drawing/2014/main" id="{A3ACE74A-250E-4C2A-8505-5865FCAF0AC9}"/>
              </a:ext>
            </a:extLst>
          </p:cNvPr>
          <p:cNvSpPr/>
          <p:nvPr/>
        </p:nvSpPr>
        <p:spPr>
          <a:xfrm>
            <a:off x="838200" y="3906653"/>
            <a:ext cx="4618214" cy="667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[6]</a:t>
            </a:r>
            <a:r>
              <a:rPr lang="ja-JP" altLang="en-US" dirty="0">
                <a:solidFill>
                  <a:schemeClr val="tx1"/>
                </a:solidFill>
              </a:rPr>
              <a:t>は、正規化の先行研究を体系的に整理し、数値実験的に正規化の影響が大きいことを示している</a:t>
            </a:r>
            <a:endParaRPr kumimoji="1" lang="ja-JP" altLang="en-US" dirty="0">
              <a:solidFill>
                <a:schemeClr val="tx1"/>
              </a:solidFill>
            </a:endParaRPr>
          </a:p>
        </p:txBody>
      </p:sp>
      <p:sp>
        <p:nvSpPr>
          <p:cNvPr id="41" name="正方形/長方形 40">
            <a:extLst>
              <a:ext uri="{FF2B5EF4-FFF2-40B4-BE49-F238E27FC236}">
                <a16:creationId xmlns:a16="http://schemas.microsoft.com/office/drawing/2014/main" id="{3890804F-09C9-4E62-9751-AFCA90E692DA}"/>
              </a:ext>
            </a:extLst>
          </p:cNvPr>
          <p:cNvSpPr/>
          <p:nvPr/>
        </p:nvSpPr>
        <p:spPr>
          <a:xfrm>
            <a:off x="433583" y="1441409"/>
            <a:ext cx="11256121"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rPr>
              <a:t>先行研究はあるが、本稿とは下記のような違いがある。</a:t>
            </a:r>
            <a:endParaRPr kumimoji="1" lang="ja-JP" altLang="en-US" sz="2400" dirty="0">
              <a:solidFill>
                <a:schemeClr val="tx1"/>
              </a:solidFill>
            </a:endParaRPr>
          </a:p>
        </p:txBody>
      </p:sp>
      <p:sp>
        <p:nvSpPr>
          <p:cNvPr id="19" name="正方形/長方形 18">
            <a:extLst>
              <a:ext uri="{FF2B5EF4-FFF2-40B4-BE49-F238E27FC236}">
                <a16:creationId xmlns:a16="http://schemas.microsoft.com/office/drawing/2014/main" id="{2B5D5116-9744-4234-841A-F9BE435F0BBD}"/>
              </a:ext>
            </a:extLst>
          </p:cNvPr>
          <p:cNvSpPr/>
          <p:nvPr/>
        </p:nvSpPr>
        <p:spPr>
          <a:xfrm>
            <a:off x="6820398" y="3163410"/>
            <a:ext cx="4246628"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[2]</a:t>
            </a:r>
            <a:r>
              <a:rPr kumimoji="1" lang="ja-JP" altLang="en-US" dirty="0">
                <a:solidFill>
                  <a:schemeClr val="tx1"/>
                </a:solidFill>
              </a:rPr>
              <a:t>は、問題分割</a:t>
            </a:r>
            <a:r>
              <a:rPr kumimoji="1" lang="en-US" altLang="ja-JP" dirty="0">
                <a:solidFill>
                  <a:schemeClr val="tx1"/>
                </a:solidFill>
              </a:rPr>
              <a:t>CHT</a:t>
            </a:r>
            <a:r>
              <a:rPr kumimoji="1" lang="ja-JP" altLang="en-US" dirty="0">
                <a:solidFill>
                  <a:schemeClr val="tx1"/>
                </a:solidFill>
              </a:rPr>
              <a:t>で、簡潔な正規化法を使用している</a:t>
            </a:r>
          </a:p>
        </p:txBody>
      </p:sp>
      <p:sp>
        <p:nvSpPr>
          <p:cNvPr id="16" name="矢印: 下 15">
            <a:extLst>
              <a:ext uri="{FF2B5EF4-FFF2-40B4-BE49-F238E27FC236}">
                <a16:creationId xmlns:a16="http://schemas.microsoft.com/office/drawing/2014/main" id="{8C08E73A-DA41-49FA-B570-98C383E2F592}"/>
              </a:ext>
            </a:extLst>
          </p:cNvPr>
          <p:cNvSpPr/>
          <p:nvPr/>
        </p:nvSpPr>
        <p:spPr>
          <a:xfrm>
            <a:off x="2568174" y="4822327"/>
            <a:ext cx="901520" cy="497923"/>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87F1C0E-9CF1-4FF8-A4BD-168F25253C4E}"/>
              </a:ext>
            </a:extLst>
          </p:cNvPr>
          <p:cNvSpPr/>
          <p:nvPr/>
        </p:nvSpPr>
        <p:spPr>
          <a:xfrm>
            <a:off x="1037857" y="5568884"/>
            <a:ext cx="3962153"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多目的最適化における影響に関する考察や数値実験に留まっている</a:t>
            </a:r>
          </a:p>
        </p:txBody>
      </p:sp>
      <p:sp>
        <p:nvSpPr>
          <p:cNvPr id="18" name="正方形/長方形 17">
            <a:extLst>
              <a:ext uri="{FF2B5EF4-FFF2-40B4-BE49-F238E27FC236}">
                <a16:creationId xmlns:a16="http://schemas.microsoft.com/office/drawing/2014/main" id="{42EA8C16-82C4-4785-ADFB-DE034C58C630}"/>
              </a:ext>
            </a:extLst>
          </p:cNvPr>
          <p:cNvSpPr/>
          <p:nvPr/>
        </p:nvSpPr>
        <p:spPr>
          <a:xfrm>
            <a:off x="7092267" y="5518307"/>
            <a:ext cx="3962153" cy="4165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有制約最適化における影響は詳細に述べられていない</a:t>
            </a:r>
          </a:p>
        </p:txBody>
      </p:sp>
      <p:sp>
        <p:nvSpPr>
          <p:cNvPr id="21" name="矢印: 下 20">
            <a:extLst>
              <a:ext uri="{FF2B5EF4-FFF2-40B4-BE49-F238E27FC236}">
                <a16:creationId xmlns:a16="http://schemas.microsoft.com/office/drawing/2014/main" id="{A08ACB7F-598E-45EC-9590-369CDA18FA6C}"/>
              </a:ext>
            </a:extLst>
          </p:cNvPr>
          <p:cNvSpPr/>
          <p:nvPr/>
        </p:nvSpPr>
        <p:spPr>
          <a:xfrm>
            <a:off x="8622583" y="4822327"/>
            <a:ext cx="901520" cy="497923"/>
          </a:xfrm>
          <a:prstGeom prst="down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15720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693</Words>
  <Application>Microsoft Office PowerPoint</Application>
  <PresentationFormat>ワイド画面</PresentationFormat>
  <Paragraphs>69</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游ゴシック</vt:lpstr>
      <vt:lpstr>游ゴシック Light</vt:lpstr>
      <vt:lpstr>Arial</vt:lpstr>
      <vt:lpstr>Calibri</vt:lpstr>
      <vt:lpstr>Wingdings</vt:lpstr>
      <vt:lpstr>Office テーマ</vt:lpstr>
      <vt:lpstr>小嶋君　C部門構想</vt:lpstr>
      <vt:lpstr>本資料の目的</vt:lpstr>
      <vt:lpstr>構成案とストーリー</vt:lpstr>
      <vt:lpstr>2.2節　制約対処法（多目的の説明）</vt:lpstr>
      <vt:lpstr>2.2節　制約対処法（多目的の説明）</vt:lpstr>
      <vt:lpstr>3.3節　数値実験検証</vt:lpstr>
      <vt:lpstr>4.1節　正規化法の先行研究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小嶋君C部門大会構想</dc:title>
  <dc:creator>Kumagai, Wataru (Wataru.Kumagai@yokogawa.com)</dc:creator>
  <cp:lastModifiedBy>Kumagai, Wataru (Wataru.Kumagai@yokogawa.com)</cp:lastModifiedBy>
  <cp:revision>21</cp:revision>
  <dcterms:created xsi:type="dcterms:W3CDTF">2022-05-25T07:11:03Z</dcterms:created>
  <dcterms:modified xsi:type="dcterms:W3CDTF">2022-05-25T08:12:56Z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2022-05-25T08:12:56Z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59443205-b284-48f5-bd7b-3ba76da96241</vt:lpwstr>
  </property>
  <property fmtid="{D5CDD505-2E9C-101B-9397-08002B2CF9AE}" pid="8" name="MSIP_Label_69b5a962-1a7a-4bf8-819d-07a170110954_ContentBits">
    <vt:lpwstr>2</vt:lpwstr>
  </property>
</Properties>
</file>