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sldIdLst>
    <p:sldId id="269" r:id="rId2"/>
    <p:sldId id="292" r:id="rId3"/>
    <p:sldId id="320" r:id="rId4"/>
    <p:sldId id="321" r:id="rId5"/>
    <p:sldId id="316" r:id="rId6"/>
    <p:sldId id="318" r:id="rId7"/>
    <p:sldId id="319" r:id="rId8"/>
    <p:sldId id="317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02" r:id="rId18"/>
    <p:sldId id="294" r:id="rId19"/>
    <p:sldId id="296" r:id="rId20"/>
    <p:sldId id="313" r:id="rId21"/>
    <p:sldId id="314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82213" autoAdjust="0"/>
  </p:normalViewPr>
  <p:slideViewPr>
    <p:cSldViewPr snapToGrid="0">
      <p:cViewPr varScale="1">
        <p:scale>
          <a:sx n="104" d="100"/>
          <a:sy n="104" d="100"/>
        </p:scale>
        <p:origin x="120" y="45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2022/2/24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03 02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来年度の共同研究について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</a:t>
            </a:r>
            <a:r>
              <a:rPr lang="en-US" altLang="ja-JP" dirty="0"/>
              <a:t>O&amp;M</a:t>
            </a:r>
            <a:r>
              <a:rPr lang="ja-JP" altLang="en-US" dirty="0"/>
              <a:t>デザイン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3</a:t>
            </a:r>
            <a:r>
              <a:rPr lang="ja-JP" altLang="en-US" dirty="0"/>
              <a:t>月</a:t>
            </a:r>
            <a:r>
              <a:rPr lang="en-US" altLang="ja-JP" dirty="0"/>
              <a:t>2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連携最適化テーマ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4316DF47-0830-4A6D-AF30-C589259E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最適化変数の割当①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4" name="表 293">
                <a:extLst>
                  <a:ext uri="{FF2B5EF4-FFF2-40B4-BE49-F238E27FC236}">
                    <a16:creationId xmlns:a16="http://schemas.microsoft.com/office/drawing/2014/main" id="{08B18C9C-B05D-4BC0-9550-3ABD63C8E0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4778039"/>
                  </p:ext>
                </p:extLst>
              </p:nvPr>
            </p:nvGraphicFramePr>
            <p:xfrm>
              <a:off x="221225" y="779681"/>
              <a:ext cx="3451123" cy="5120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009">
                      <a:extLst>
                        <a:ext uri="{9D8B030D-6E8A-4147-A177-3AD203B41FA5}">
                          <a16:colId xmlns:a16="http://schemas.microsoft.com/office/drawing/2014/main" val="937617659"/>
                        </a:ext>
                      </a:extLst>
                    </a:gridCol>
                    <a:gridCol w="438505">
                      <a:extLst>
                        <a:ext uri="{9D8B030D-6E8A-4147-A177-3AD203B41FA5}">
                          <a16:colId xmlns:a16="http://schemas.microsoft.com/office/drawing/2014/main" val="1557529332"/>
                        </a:ext>
                      </a:extLst>
                    </a:gridCol>
                    <a:gridCol w="461187">
                      <a:extLst>
                        <a:ext uri="{9D8B030D-6E8A-4147-A177-3AD203B41FA5}">
                          <a16:colId xmlns:a16="http://schemas.microsoft.com/office/drawing/2014/main" val="537791369"/>
                        </a:ext>
                      </a:extLst>
                    </a:gridCol>
                    <a:gridCol w="907253">
                      <a:extLst>
                        <a:ext uri="{9D8B030D-6E8A-4147-A177-3AD203B41FA5}">
                          <a16:colId xmlns:a16="http://schemas.microsoft.com/office/drawing/2014/main" val="3540203213"/>
                        </a:ext>
                      </a:extLst>
                    </a:gridCol>
                    <a:gridCol w="952169">
                      <a:extLst>
                        <a:ext uri="{9D8B030D-6E8A-4147-A177-3AD203B41FA5}">
                          <a16:colId xmlns:a16="http://schemas.microsoft.com/office/drawing/2014/main" val="3566604805"/>
                        </a:ext>
                      </a:extLst>
                    </a:gridCol>
                  </a:tblGrid>
                  <a:tr h="1506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設備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type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I</a:t>
                          </a:r>
                          <a:r>
                            <a:rPr kumimoji="1" lang="ja-JP" altLang="en-US" sz="800" dirty="0"/>
                            <a:t>／</a:t>
                          </a:r>
                          <a:r>
                            <a:rPr kumimoji="1" lang="en-US" altLang="ja-JP" sz="800" dirty="0"/>
                            <a:t>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意味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変数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2811591"/>
                      </a:ext>
                    </a:extLst>
                  </a:tr>
                  <a:tr h="150639">
                    <a:tc rowSpan="14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DBLT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1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Sto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LKP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7625407"/>
                      </a:ext>
                    </a:extLst>
                  </a:tr>
                  <a:tr h="150639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NKP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6538973"/>
                      </a:ext>
                    </a:extLst>
                  </a:tr>
                  <a:tr h="150639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8V/E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49960508"/>
                      </a:ext>
                    </a:extLst>
                  </a:tr>
                  <a:tr h="150639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9V/E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5740438"/>
                      </a:ext>
                    </a:extLst>
                  </a:tr>
                  <a:tr h="150639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10V/E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82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6983192"/>
                      </a:ext>
                    </a:extLst>
                  </a:tr>
                  <a:tr h="150639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12B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140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2109476"/>
                      </a:ext>
                    </a:extLst>
                  </a:tr>
                  <a:tr h="150639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14B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141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5947063"/>
                      </a:ext>
                    </a:extLst>
                  </a:tr>
                  <a:tr h="150639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17B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142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4741510"/>
                      </a:ext>
                    </a:extLst>
                  </a:tr>
                  <a:tr h="150639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21B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142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7723486"/>
                      </a:ext>
                    </a:extLst>
                  </a:tr>
                  <a:tr h="150639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8V/E</a:t>
                          </a:r>
                          <a:r>
                            <a:rPr lang="ja-JP" altLang="en-US" sz="800" dirty="0"/>
                            <a:t>前段黒液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44445824"/>
                      </a:ext>
                    </a:extLst>
                  </a:tr>
                  <a:tr h="150639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9V/E</a:t>
                          </a:r>
                          <a:r>
                            <a:rPr lang="ja-JP" altLang="en-US" sz="800" dirty="0"/>
                            <a:t>前段黒液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2505895"/>
                      </a:ext>
                    </a:extLst>
                  </a:tr>
                  <a:tr h="150639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10V/E</a:t>
                          </a:r>
                          <a:r>
                            <a:rPr lang="ja-JP" altLang="en-US" sz="800" dirty="0"/>
                            <a:t>前段黒液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2853180"/>
                      </a:ext>
                    </a:extLst>
                  </a:tr>
                  <a:tr h="150639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12B</a:t>
                          </a:r>
                          <a:r>
                            <a:rPr lang="ja-JP" altLang="en-US" sz="800" dirty="0"/>
                            <a:t>洗浄黒液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92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213581"/>
                      </a:ext>
                    </a:extLst>
                  </a:tr>
                  <a:tr h="150639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DBLT</a:t>
                          </a:r>
                          <a:r>
                            <a:rPr lang="ja-JP" altLang="en-US" sz="800" dirty="0"/>
                            <a:t>レベル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03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3767299"/>
                      </a:ext>
                    </a:extLst>
                  </a:tr>
                  <a:tr h="15063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8V/E</a:t>
                          </a:r>
                          <a:r>
                            <a:rPr kumimoji="1" lang="ja-JP" altLang="en-US" sz="800" dirty="0"/>
                            <a:t>前段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前段黒液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8592793"/>
                      </a:ext>
                    </a:extLst>
                  </a:tr>
                  <a:tr h="150639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入力</a:t>
                          </a:r>
                          <a:r>
                            <a:rPr lang="en-US" altLang="ja-JP" sz="800" dirty="0"/>
                            <a:t>CBL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9259222"/>
                      </a:ext>
                    </a:extLst>
                  </a:tr>
                  <a:tr h="150639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8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𝑉𝐸</m:t>
                                    </m:r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5845106"/>
                      </a:ext>
                    </a:extLst>
                  </a:tr>
                  <a:tr h="15063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9V/E</a:t>
                          </a:r>
                          <a:r>
                            <a:rPr kumimoji="1" lang="ja-JP" altLang="en-US" sz="800" dirty="0"/>
                            <a:t>前段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前段黒液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74331749"/>
                      </a:ext>
                    </a:extLst>
                  </a:tr>
                  <a:tr h="150639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入力</a:t>
                          </a:r>
                          <a:r>
                            <a:rPr lang="en-US" altLang="ja-JP" sz="800" dirty="0"/>
                            <a:t>CBL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21[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3097603"/>
                      </a:ext>
                    </a:extLst>
                  </a:tr>
                  <a:tr h="150639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8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𝑉𝐸</m:t>
                                    </m:r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015410"/>
                      </a:ext>
                    </a:extLst>
                  </a:tr>
                  <a:tr h="15063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10V/E</a:t>
                          </a:r>
                          <a:r>
                            <a:rPr kumimoji="1" lang="ja-JP" altLang="en-US" sz="800" dirty="0"/>
                            <a:t>前段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前段黒液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5508268"/>
                      </a:ext>
                    </a:extLst>
                  </a:tr>
                  <a:tr h="150639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入力</a:t>
                          </a:r>
                          <a:r>
                            <a:rPr lang="en-US" altLang="ja-JP" sz="800" dirty="0"/>
                            <a:t>CBL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5115918"/>
                      </a:ext>
                    </a:extLst>
                  </a:tr>
                  <a:tr h="150639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8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𝑉𝐸</m:t>
                                    </m:r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08695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4" name="表 293">
                <a:extLst>
                  <a:ext uri="{FF2B5EF4-FFF2-40B4-BE49-F238E27FC236}">
                    <a16:creationId xmlns:a16="http://schemas.microsoft.com/office/drawing/2014/main" id="{08B18C9C-B05D-4BC0-9550-3ABD63C8E0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4778039"/>
                  </p:ext>
                </p:extLst>
              </p:nvPr>
            </p:nvGraphicFramePr>
            <p:xfrm>
              <a:off x="221225" y="779681"/>
              <a:ext cx="3451123" cy="5120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009">
                      <a:extLst>
                        <a:ext uri="{9D8B030D-6E8A-4147-A177-3AD203B41FA5}">
                          <a16:colId xmlns:a16="http://schemas.microsoft.com/office/drawing/2014/main" val="937617659"/>
                        </a:ext>
                      </a:extLst>
                    </a:gridCol>
                    <a:gridCol w="438505">
                      <a:extLst>
                        <a:ext uri="{9D8B030D-6E8A-4147-A177-3AD203B41FA5}">
                          <a16:colId xmlns:a16="http://schemas.microsoft.com/office/drawing/2014/main" val="1557529332"/>
                        </a:ext>
                      </a:extLst>
                    </a:gridCol>
                    <a:gridCol w="461187">
                      <a:extLst>
                        <a:ext uri="{9D8B030D-6E8A-4147-A177-3AD203B41FA5}">
                          <a16:colId xmlns:a16="http://schemas.microsoft.com/office/drawing/2014/main" val="537791369"/>
                        </a:ext>
                      </a:extLst>
                    </a:gridCol>
                    <a:gridCol w="907253">
                      <a:extLst>
                        <a:ext uri="{9D8B030D-6E8A-4147-A177-3AD203B41FA5}">
                          <a16:colId xmlns:a16="http://schemas.microsoft.com/office/drawing/2014/main" val="3540203213"/>
                        </a:ext>
                      </a:extLst>
                    </a:gridCol>
                    <a:gridCol w="952169">
                      <a:extLst>
                        <a:ext uri="{9D8B030D-6E8A-4147-A177-3AD203B41FA5}">
                          <a16:colId xmlns:a16="http://schemas.microsoft.com/office/drawing/2014/main" val="3566604805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設備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type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I</a:t>
                          </a:r>
                          <a:r>
                            <a:rPr kumimoji="1" lang="ja-JP" altLang="en-US" sz="800" dirty="0"/>
                            <a:t>／</a:t>
                          </a:r>
                          <a:r>
                            <a:rPr kumimoji="1" lang="en-US" altLang="ja-JP" sz="800" dirty="0"/>
                            <a:t>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意味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変数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2811591"/>
                      </a:ext>
                    </a:extLst>
                  </a:tr>
                  <a:tr h="213360">
                    <a:tc rowSpan="14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DBLT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1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Sto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LKP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4103" t="-102857" r="-1282" b="-22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7625407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NKP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264103" t="-202857" r="-1282" b="-21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6538973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8V/E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264103" t="-302857" r="-1282" b="-20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960508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9V/E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264103" t="-402857" r="-1282" b="-19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5740438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10V/E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4103" t="-502857" r="-1282" b="-18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983192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12B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4103" t="-602857" r="-1282" b="-17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109476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14B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4103" t="-702857" r="-1282" b="-16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5947063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17B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4103" t="-802857" r="-1282" b="-15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4741510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21B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4103" t="-902857" r="-1282" b="-14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7723486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8V/E</a:t>
                          </a:r>
                          <a:r>
                            <a:rPr lang="ja-JP" altLang="en-US" sz="800" dirty="0"/>
                            <a:t>前段黒液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4103" t="-1002857" r="-1282" b="-13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4445824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9V/E</a:t>
                          </a:r>
                          <a:r>
                            <a:rPr lang="ja-JP" altLang="en-US" sz="800" dirty="0"/>
                            <a:t>前段黒液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4103" t="-1072222" r="-1282" b="-11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2505895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10V/E</a:t>
                          </a:r>
                          <a:r>
                            <a:rPr lang="ja-JP" altLang="en-US" sz="800" dirty="0"/>
                            <a:t>前段黒液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4103" t="-1205714" r="-1282" b="-11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2853180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12B</a:t>
                          </a:r>
                          <a:r>
                            <a:rPr lang="ja-JP" altLang="en-US" sz="800" dirty="0"/>
                            <a:t>洗浄黒液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4103" t="-1305714" r="-1282" b="-10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3213581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DBLT</a:t>
                          </a:r>
                          <a:r>
                            <a:rPr lang="ja-JP" altLang="en-US" sz="800" dirty="0"/>
                            <a:t>レベル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4103" t="-1405714" r="-1282" b="-9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3767299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8V/E</a:t>
                          </a:r>
                          <a:r>
                            <a:rPr kumimoji="1" lang="ja-JP" altLang="en-US" sz="800" dirty="0"/>
                            <a:t>前段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前段黒液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8592793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入力</a:t>
                          </a:r>
                          <a:r>
                            <a:rPr lang="en-US" altLang="ja-JP" sz="800" dirty="0"/>
                            <a:t>CBL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4103" t="-1605714" r="-1282" b="-7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9259222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4103" t="-1705714" r="-1282" b="-6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5845106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9V/E</a:t>
                          </a:r>
                          <a:r>
                            <a:rPr kumimoji="1" lang="ja-JP" altLang="en-US" sz="800" dirty="0"/>
                            <a:t>前段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前段黒液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74331749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入力</a:t>
                          </a:r>
                          <a:r>
                            <a:rPr lang="en-US" altLang="ja-JP" sz="800" dirty="0"/>
                            <a:t>CBL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4103" t="-1905714" r="-1282" b="-4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3097603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4103" t="-2005714" r="-1282" b="-3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015410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10V/E</a:t>
                          </a:r>
                          <a:r>
                            <a:rPr kumimoji="1" lang="ja-JP" altLang="en-US" sz="800" dirty="0"/>
                            <a:t>前段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前段黒液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5508268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入力</a:t>
                          </a:r>
                          <a:r>
                            <a:rPr lang="en-US" altLang="ja-JP" sz="800" dirty="0"/>
                            <a:t>CBL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4103" t="-2205714" r="-1282" b="-1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5115918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4103" t="-2305714" r="-1282" b="-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08695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5" name="表 294">
                <a:extLst>
                  <a:ext uri="{FF2B5EF4-FFF2-40B4-BE49-F238E27FC236}">
                    <a16:creationId xmlns:a16="http://schemas.microsoft.com/office/drawing/2014/main" id="{E9AA0883-CDB7-4F37-991D-531ABAB3CA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4541653"/>
                  </p:ext>
                </p:extLst>
              </p:nvPr>
            </p:nvGraphicFramePr>
            <p:xfrm>
              <a:off x="4048432" y="779681"/>
              <a:ext cx="3672348" cy="554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407">
                      <a:extLst>
                        <a:ext uri="{9D8B030D-6E8A-4147-A177-3AD203B41FA5}">
                          <a16:colId xmlns:a16="http://schemas.microsoft.com/office/drawing/2014/main" val="937617659"/>
                        </a:ext>
                      </a:extLst>
                    </a:gridCol>
                    <a:gridCol w="486696">
                      <a:extLst>
                        <a:ext uri="{9D8B030D-6E8A-4147-A177-3AD203B41FA5}">
                          <a16:colId xmlns:a16="http://schemas.microsoft.com/office/drawing/2014/main" val="1557529332"/>
                        </a:ext>
                      </a:extLst>
                    </a:gridCol>
                    <a:gridCol w="479323">
                      <a:extLst>
                        <a:ext uri="{9D8B030D-6E8A-4147-A177-3AD203B41FA5}">
                          <a16:colId xmlns:a16="http://schemas.microsoft.com/office/drawing/2014/main" val="537791369"/>
                        </a:ext>
                      </a:extLst>
                    </a:gridCol>
                    <a:gridCol w="899652">
                      <a:extLst>
                        <a:ext uri="{9D8B030D-6E8A-4147-A177-3AD203B41FA5}">
                          <a16:colId xmlns:a16="http://schemas.microsoft.com/office/drawing/2014/main" val="3540203213"/>
                        </a:ext>
                      </a:extLst>
                    </a:gridCol>
                    <a:gridCol w="951270">
                      <a:extLst>
                        <a:ext uri="{9D8B030D-6E8A-4147-A177-3AD203B41FA5}">
                          <a16:colId xmlns:a16="http://schemas.microsoft.com/office/drawing/2014/main" val="3566604805"/>
                        </a:ext>
                      </a:extLst>
                    </a:gridCol>
                  </a:tblGrid>
                  <a:tr h="172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設備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type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I</a:t>
                          </a:r>
                          <a:r>
                            <a:rPr kumimoji="1" lang="ja-JP" altLang="en-US" sz="800" dirty="0"/>
                            <a:t>／</a:t>
                          </a:r>
                          <a:r>
                            <a:rPr kumimoji="1" lang="en-US" altLang="ja-JP" sz="800" dirty="0"/>
                            <a:t>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意味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変数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2811591"/>
                      </a:ext>
                    </a:extLst>
                  </a:tr>
                  <a:tr h="172048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8V/E CBLT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Sto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入力</a:t>
                          </a:r>
                          <a:r>
                            <a:rPr lang="en-US" altLang="ja-JP" sz="800" dirty="0"/>
                            <a:t>CBL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7625407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CBLT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8064615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後段黒液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2109476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CBLT</a:t>
                          </a:r>
                          <a:r>
                            <a:rPr lang="ja-JP" altLang="en-US" sz="800" dirty="0"/>
                            <a:t>レベル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6554456"/>
                      </a:ext>
                    </a:extLst>
                  </a:tr>
                  <a:tr h="172048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9V/E CBLT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Sto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入力</a:t>
                          </a:r>
                          <a:r>
                            <a:rPr lang="en-US" altLang="ja-JP" sz="800" dirty="0"/>
                            <a:t>CBL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70747468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CBLT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71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51142070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後段黒液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41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2492968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CBLT</a:t>
                          </a:r>
                          <a:r>
                            <a:rPr lang="ja-JP" altLang="en-US" sz="800" dirty="0"/>
                            <a:t>レベル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80592080"/>
                      </a:ext>
                    </a:extLst>
                  </a:tr>
                  <a:tr h="172048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10V/E CBLT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Sto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入力</a:t>
                          </a:r>
                          <a:r>
                            <a:rPr lang="en-US" altLang="ja-JP" sz="800" dirty="0"/>
                            <a:t>CBL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230910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CBLT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72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07339220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後段黒液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8019210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CBLT</a:t>
                          </a:r>
                          <a:r>
                            <a:rPr lang="ja-JP" altLang="en-US" sz="800" dirty="0"/>
                            <a:t>レベル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854223"/>
                      </a:ext>
                    </a:extLst>
                  </a:tr>
                  <a:tr h="172048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8V/E</a:t>
                          </a:r>
                          <a:r>
                            <a:rPr kumimoji="1" lang="ja-JP" altLang="en-US" sz="800" dirty="0"/>
                            <a:t>後段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後段</a:t>
                          </a:r>
                          <a:r>
                            <a:rPr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432298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入力</a:t>
                          </a:r>
                          <a:r>
                            <a:rPr lang="en-US" altLang="ja-JP" sz="800" dirty="0"/>
                            <a:t>CBL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5070269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8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𝑉𝐸</m:t>
                                    </m:r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7249151"/>
                      </a:ext>
                    </a:extLst>
                  </a:tr>
                  <a:tr h="172048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9V/E</a:t>
                          </a:r>
                          <a:r>
                            <a:rPr kumimoji="1" lang="ja-JP" altLang="en-US" sz="800" dirty="0"/>
                            <a:t>後段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後段</a:t>
                          </a:r>
                          <a:r>
                            <a:rPr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940445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入力</a:t>
                          </a:r>
                          <a:r>
                            <a:rPr lang="en-US" altLang="ja-JP" sz="800" dirty="0"/>
                            <a:t>CBL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51[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96762445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8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𝑉𝐸</m:t>
                                    </m:r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9424700"/>
                      </a:ext>
                    </a:extLst>
                  </a:tr>
                  <a:tr h="172048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10V/E</a:t>
                          </a:r>
                          <a:r>
                            <a:rPr kumimoji="1" lang="ja-JP" altLang="en-US" sz="800" dirty="0"/>
                            <a:t>後段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後段</a:t>
                          </a:r>
                          <a:r>
                            <a:rPr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6013862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入力</a:t>
                          </a:r>
                          <a:r>
                            <a:rPr lang="en-US" altLang="ja-JP" sz="800" dirty="0"/>
                            <a:t>CBL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52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66793610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8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𝑉𝐸</m:t>
                                    </m:r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0847652"/>
                      </a:ext>
                    </a:extLst>
                  </a:tr>
                  <a:tr h="172048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8V/E return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Node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後段</a:t>
                          </a:r>
                          <a:r>
                            <a:rPr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513417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  <a:r>
                            <a:rPr lang="en-US" altLang="ja-JP" sz="800" dirty="0"/>
                            <a:t>HBL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54301736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CBLT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3745329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8495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5" name="表 294">
                <a:extLst>
                  <a:ext uri="{FF2B5EF4-FFF2-40B4-BE49-F238E27FC236}">
                    <a16:creationId xmlns:a16="http://schemas.microsoft.com/office/drawing/2014/main" id="{E9AA0883-CDB7-4F37-991D-531ABAB3CA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4541653"/>
                  </p:ext>
                </p:extLst>
              </p:nvPr>
            </p:nvGraphicFramePr>
            <p:xfrm>
              <a:off x="4048432" y="779681"/>
              <a:ext cx="3672348" cy="554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5407">
                      <a:extLst>
                        <a:ext uri="{9D8B030D-6E8A-4147-A177-3AD203B41FA5}">
                          <a16:colId xmlns:a16="http://schemas.microsoft.com/office/drawing/2014/main" val="937617659"/>
                        </a:ext>
                      </a:extLst>
                    </a:gridCol>
                    <a:gridCol w="486696">
                      <a:extLst>
                        <a:ext uri="{9D8B030D-6E8A-4147-A177-3AD203B41FA5}">
                          <a16:colId xmlns:a16="http://schemas.microsoft.com/office/drawing/2014/main" val="1557529332"/>
                        </a:ext>
                      </a:extLst>
                    </a:gridCol>
                    <a:gridCol w="479323">
                      <a:extLst>
                        <a:ext uri="{9D8B030D-6E8A-4147-A177-3AD203B41FA5}">
                          <a16:colId xmlns:a16="http://schemas.microsoft.com/office/drawing/2014/main" val="537791369"/>
                        </a:ext>
                      </a:extLst>
                    </a:gridCol>
                    <a:gridCol w="899652">
                      <a:extLst>
                        <a:ext uri="{9D8B030D-6E8A-4147-A177-3AD203B41FA5}">
                          <a16:colId xmlns:a16="http://schemas.microsoft.com/office/drawing/2014/main" val="3540203213"/>
                        </a:ext>
                      </a:extLst>
                    </a:gridCol>
                    <a:gridCol w="951270">
                      <a:extLst>
                        <a:ext uri="{9D8B030D-6E8A-4147-A177-3AD203B41FA5}">
                          <a16:colId xmlns:a16="http://schemas.microsoft.com/office/drawing/2014/main" val="3566604805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設備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type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I</a:t>
                          </a:r>
                          <a:r>
                            <a:rPr kumimoji="1" lang="ja-JP" altLang="en-US" sz="800" dirty="0"/>
                            <a:t>／</a:t>
                          </a:r>
                          <a:r>
                            <a:rPr kumimoji="1" lang="en-US" altLang="ja-JP" sz="800" dirty="0"/>
                            <a:t>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意味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変数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2811591"/>
                      </a:ext>
                    </a:extLst>
                  </a:tr>
                  <a:tr h="213360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8V/E CBLT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Sto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入力</a:t>
                          </a:r>
                          <a:r>
                            <a:rPr lang="en-US" altLang="ja-JP" sz="800" dirty="0"/>
                            <a:t>CBL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7625407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CBLT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3"/>
                          <a:stretch>
                            <a:fillRect l="-287179" t="-202857" r="-1282" b="-23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064615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後段黒液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7179" t="-302857" r="-1282" b="-22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109476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CBLT</a:t>
                          </a:r>
                          <a:r>
                            <a:rPr lang="ja-JP" altLang="en-US" sz="800" dirty="0"/>
                            <a:t>レベル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7179" t="-402857" r="-1282" b="-21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6554456"/>
                      </a:ext>
                    </a:extLst>
                  </a:tr>
                  <a:tr h="213360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9V/E CBLT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Sto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入力</a:t>
                          </a:r>
                          <a:r>
                            <a:rPr lang="en-US" altLang="ja-JP" sz="800" dirty="0"/>
                            <a:t>CBL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70747468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CBLT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3"/>
                          <a:stretch>
                            <a:fillRect l="-287179" t="-602857" r="-1282" b="-19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1142070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後段黒液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7179" t="-702857" r="-1282" b="-18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492968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CBLT</a:t>
                          </a:r>
                          <a:r>
                            <a:rPr lang="ja-JP" altLang="en-US" sz="800" dirty="0"/>
                            <a:t>レベル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87179" t="-802857" r="-1282" b="-17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0592080"/>
                      </a:ext>
                    </a:extLst>
                  </a:tr>
                  <a:tr h="213360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10V/E CBLT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Sto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入力</a:t>
                          </a:r>
                          <a:r>
                            <a:rPr lang="en-US" altLang="ja-JP" sz="800" dirty="0"/>
                            <a:t>CBL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230910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CBLT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3"/>
                          <a:stretch>
                            <a:fillRect l="-287179" t="-1002857" r="-1282" b="-15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7339220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後段黒液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3"/>
                          <a:stretch>
                            <a:fillRect l="-287179" t="-1102857" r="-1282" b="-14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8019210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CBLT</a:t>
                          </a:r>
                          <a:r>
                            <a:rPr lang="ja-JP" altLang="en-US" sz="800" dirty="0"/>
                            <a:t>レベル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3"/>
                          <a:stretch>
                            <a:fillRect l="-287179" t="-1169444" r="-1282" b="-127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854223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8V/E</a:t>
                          </a:r>
                          <a:r>
                            <a:rPr kumimoji="1" lang="ja-JP" altLang="en-US" sz="800" dirty="0"/>
                            <a:t>後段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後段</a:t>
                          </a:r>
                          <a:r>
                            <a:rPr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432298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入力</a:t>
                          </a:r>
                          <a:r>
                            <a:rPr lang="en-US" altLang="ja-JP" sz="800" dirty="0"/>
                            <a:t>CBL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3"/>
                          <a:stretch>
                            <a:fillRect l="-287179" t="-1405714" r="-1282" b="-11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5070269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3"/>
                          <a:stretch>
                            <a:fillRect l="-287179" t="-1505714" r="-1282" b="-10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7249151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9V/E</a:t>
                          </a:r>
                          <a:r>
                            <a:rPr kumimoji="1" lang="ja-JP" altLang="en-US" sz="800" dirty="0"/>
                            <a:t>後段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後段</a:t>
                          </a:r>
                          <a:r>
                            <a:rPr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940445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入力</a:t>
                          </a:r>
                          <a:r>
                            <a:rPr lang="en-US" altLang="ja-JP" sz="800" dirty="0"/>
                            <a:t>CBL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3"/>
                          <a:stretch>
                            <a:fillRect l="-287179" t="-1705714" r="-1282" b="-8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6762445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3"/>
                          <a:stretch>
                            <a:fillRect l="-287179" t="-1805714" r="-1282" b="-7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9424700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10V/E</a:t>
                          </a:r>
                          <a:r>
                            <a:rPr kumimoji="1" lang="ja-JP" altLang="en-US" sz="800" dirty="0"/>
                            <a:t>後段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後段</a:t>
                          </a:r>
                          <a:r>
                            <a:rPr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6013862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入力</a:t>
                          </a:r>
                          <a:r>
                            <a:rPr lang="en-US" altLang="ja-JP" sz="800" dirty="0"/>
                            <a:t>CBL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3"/>
                          <a:stretch>
                            <a:fillRect l="-287179" t="-2005714" r="-1282" b="-5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6793610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3"/>
                          <a:stretch>
                            <a:fillRect l="-287179" t="-2105714" r="-1282" b="-4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0847652"/>
                      </a:ext>
                    </a:extLst>
                  </a:tr>
                  <a:tr h="213360"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8V/E return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Node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後段</a:t>
                          </a:r>
                          <a:r>
                            <a:rPr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513417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  <a:r>
                            <a:rPr lang="en-US" altLang="ja-JP" sz="800" dirty="0"/>
                            <a:t>HBL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3"/>
                          <a:stretch>
                            <a:fillRect l="-287179" t="-2305714" r="-1282" b="-2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4301736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CBLT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3745329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8495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6" name="表 295">
                <a:extLst>
                  <a:ext uri="{FF2B5EF4-FFF2-40B4-BE49-F238E27FC236}">
                    <a16:creationId xmlns:a16="http://schemas.microsoft.com/office/drawing/2014/main" id="{07D6CF4F-7306-482E-99CE-001C2E4228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549887"/>
                  </p:ext>
                </p:extLst>
              </p:nvPr>
            </p:nvGraphicFramePr>
            <p:xfrm>
              <a:off x="7978876" y="779681"/>
              <a:ext cx="3938303" cy="49590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8358">
                      <a:extLst>
                        <a:ext uri="{9D8B030D-6E8A-4147-A177-3AD203B41FA5}">
                          <a16:colId xmlns:a16="http://schemas.microsoft.com/office/drawing/2014/main" val="937617659"/>
                        </a:ext>
                      </a:extLst>
                    </a:gridCol>
                    <a:gridCol w="518114">
                      <a:extLst>
                        <a:ext uri="{9D8B030D-6E8A-4147-A177-3AD203B41FA5}">
                          <a16:colId xmlns:a16="http://schemas.microsoft.com/office/drawing/2014/main" val="1557529332"/>
                        </a:ext>
                      </a:extLst>
                    </a:gridCol>
                    <a:gridCol w="570675">
                      <a:extLst>
                        <a:ext uri="{9D8B030D-6E8A-4147-A177-3AD203B41FA5}">
                          <a16:colId xmlns:a16="http://schemas.microsoft.com/office/drawing/2014/main" val="537791369"/>
                        </a:ext>
                      </a:extLst>
                    </a:gridCol>
                    <a:gridCol w="1081279">
                      <a:extLst>
                        <a:ext uri="{9D8B030D-6E8A-4147-A177-3AD203B41FA5}">
                          <a16:colId xmlns:a16="http://schemas.microsoft.com/office/drawing/2014/main" val="3540203213"/>
                        </a:ext>
                      </a:extLst>
                    </a:gridCol>
                    <a:gridCol w="949877">
                      <a:extLst>
                        <a:ext uri="{9D8B030D-6E8A-4147-A177-3AD203B41FA5}">
                          <a16:colId xmlns:a16="http://schemas.microsoft.com/office/drawing/2014/main" val="3566604805"/>
                        </a:ext>
                      </a:extLst>
                    </a:gridCol>
                  </a:tblGrid>
                  <a:tr h="154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設備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type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I</a:t>
                          </a:r>
                          <a:r>
                            <a:rPr kumimoji="1" lang="ja-JP" altLang="en-US" sz="800" dirty="0"/>
                            <a:t>／</a:t>
                          </a:r>
                          <a:r>
                            <a:rPr kumimoji="1" lang="en-US" altLang="ja-JP" sz="800" dirty="0"/>
                            <a:t>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意味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変数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2811591"/>
                      </a:ext>
                    </a:extLst>
                  </a:tr>
                  <a:tr h="154631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9V/E return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Node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後段</a:t>
                          </a:r>
                          <a:r>
                            <a:rPr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5020664"/>
                      </a:ext>
                    </a:extLst>
                  </a:tr>
                  <a:tr h="15463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  <a:r>
                            <a:rPr lang="en-US" altLang="ja-JP" sz="800" dirty="0"/>
                            <a:t>HBL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61[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727317"/>
                      </a:ext>
                    </a:extLst>
                  </a:tr>
                  <a:tr h="154631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CBLT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05508"/>
                      </a:ext>
                    </a:extLst>
                  </a:tr>
                  <a:tr h="15463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137743"/>
                      </a:ext>
                    </a:extLst>
                  </a:tr>
                  <a:tr h="154631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10V/E return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Node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後段</a:t>
                          </a:r>
                          <a:r>
                            <a:rPr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1716477"/>
                      </a:ext>
                    </a:extLst>
                  </a:tr>
                  <a:tr h="15463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  <a:r>
                            <a:rPr lang="en-US" altLang="ja-JP" sz="800" dirty="0"/>
                            <a:t>HBL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8977814"/>
                      </a:ext>
                    </a:extLst>
                  </a:tr>
                  <a:tr h="154631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CBLT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9922217"/>
                      </a:ext>
                    </a:extLst>
                  </a:tr>
                  <a:tr h="26508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8261024"/>
                      </a:ext>
                    </a:extLst>
                  </a:tr>
                  <a:tr h="154631">
                    <a:tc rowSpan="8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HBLT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8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Sto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8V/E</a:t>
                          </a:r>
                          <a:r>
                            <a:rPr lang="ja-JP" altLang="en-US" sz="800" dirty="0"/>
                            <a:t>出力</a:t>
                          </a:r>
                          <a:r>
                            <a:rPr lang="en-US" altLang="ja-JP" sz="800" dirty="0"/>
                            <a:t>HBL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7625407"/>
                      </a:ext>
                    </a:extLst>
                  </a:tr>
                  <a:tr h="15463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9V/E</a:t>
                          </a:r>
                          <a:r>
                            <a:rPr lang="ja-JP" altLang="en-US" sz="800" dirty="0"/>
                            <a:t>出力</a:t>
                          </a:r>
                          <a:r>
                            <a:rPr lang="en-US" altLang="ja-JP" sz="800" dirty="0"/>
                            <a:t>HBL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2109476"/>
                      </a:ext>
                    </a:extLst>
                  </a:tr>
                  <a:tr h="15463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10V/E</a:t>
                          </a:r>
                          <a:r>
                            <a:rPr lang="ja-JP" altLang="en-US" sz="800" dirty="0"/>
                            <a:t>出力</a:t>
                          </a:r>
                          <a:r>
                            <a:rPr lang="en-US" altLang="ja-JP" sz="800" dirty="0"/>
                            <a:t>HBL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6554456"/>
                      </a:ext>
                    </a:extLst>
                  </a:tr>
                  <a:tr h="15463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12B HBL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91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568296"/>
                      </a:ext>
                    </a:extLst>
                  </a:tr>
                  <a:tr h="15463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14B HBL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131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8992990"/>
                      </a:ext>
                    </a:extLst>
                  </a:tr>
                  <a:tr h="15463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17B HBL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132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30737589"/>
                      </a:ext>
                    </a:extLst>
                  </a:tr>
                  <a:tr h="15463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21B HBL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133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2795425"/>
                      </a:ext>
                    </a:extLst>
                  </a:tr>
                  <a:tr h="15463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HBLT</a:t>
                          </a:r>
                          <a:r>
                            <a:rPr lang="ja-JP" altLang="en-US" sz="800" dirty="0"/>
                            <a:t>レベル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1648576"/>
                      </a:ext>
                    </a:extLst>
                  </a:tr>
                  <a:tr h="154631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12B HBL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Node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12B HBL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432298"/>
                      </a:ext>
                    </a:extLst>
                  </a:tr>
                  <a:tr h="15463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12B</a:t>
                          </a:r>
                          <a:r>
                            <a:rPr lang="ja-JP" altLang="en-US" sz="800" dirty="0"/>
                            <a:t>洗浄黒液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5070269"/>
                      </a:ext>
                    </a:extLst>
                  </a:tr>
                  <a:tr h="15463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12B HBLT</a:t>
                          </a:r>
                          <a:r>
                            <a:rPr lang="ja-JP" altLang="en-US" sz="800" dirty="0"/>
                            <a:t>入力黒液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93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96762445"/>
                      </a:ext>
                    </a:extLst>
                  </a:tr>
                  <a:tr h="154631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12B HBLT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Sto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12B HBLT</a:t>
                          </a:r>
                          <a:r>
                            <a:rPr lang="ja-JP" altLang="en-US" sz="800" dirty="0"/>
                            <a:t>入力黒液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0871869"/>
                      </a:ext>
                    </a:extLst>
                  </a:tr>
                  <a:tr h="15463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12B HBLT</a:t>
                          </a:r>
                          <a:r>
                            <a:rPr lang="ja-JP" altLang="en-US" sz="800" dirty="0"/>
                            <a:t>出力黒液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130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1428175"/>
                      </a:ext>
                    </a:extLst>
                  </a:tr>
                  <a:tr h="15463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12B HBLT</a:t>
                          </a:r>
                          <a:r>
                            <a:rPr lang="ja-JP" altLang="en-US" sz="800" dirty="0"/>
                            <a:t>レベル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94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5377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6" name="表 295">
                <a:extLst>
                  <a:ext uri="{FF2B5EF4-FFF2-40B4-BE49-F238E27FC236}">
                    <a16:creationId xmlns:a16="http://schemas.microsoft.com/office/drawing/2014/main" id="{07D6CF4F-7306-482E-99CE-001C2E4228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549887"/>
                  </p:ext>
                </p:extLst>
              </p:nvPr>
            </p:nvGraphicFramePr>
            <p:xfrm>
              <a:off x="7978876" y="779681"/>
              <a:ext cx="3938303" cy="49590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8358">
                      <a:extLst>
                        <a:ext uri="{9D8B030D-6E8A-4147-A177-3AD203B41FA5}">
                          <a16:colId xmlns:a16="http://schemas.microsoft.com/office/drawing/2014/main" val="937617659"/>
                        </a:ext>
                      </a:extLst>
                    </a:gridCol>
                    <a:gridCol w="518114">
                      <a:extLst>
                        <a:ext uri="{9D8B030D-6E8A-4147-A177-3AD203B41FA5}">
                          <a16:colId xmlns:a16="http://schemas.microsoft.com/office/drawing/2014/main" val="1557529332"/>
                        </a:ext>
                      </a:extLst>
                    </a:gridCol>
                    <a:gridCol w="570675">
                      <a:extLst>
                        <a:ext uri="{9D8B030D-6E8A-4147-A177-3AD203B41FA5}">
                          <a16:colId xmlns:a16="http://schemas.microsoft.com/office/drawing/2014/main" val="537791369"/>
                        </a:ext>
                      </a:extLst>
                    </a:gridCol>
                    <a:gridCol w="1081279">
                      <a:extLst>
                        <a:ext uri="{9D8B030D-6E8A-4147-A177-3AD203B41FA5}">
                          <a16:colId xmlns:a16="http://schemas.microsoft.com/office/drawing/2014/main" val="3540203213"/>
                        </a:ext>
                      </a:extLst>
                    </a:gridCol>
                    <a:gridCol w="949877">
                      <a:extLst>
                        <a:ext uri="{9D8B030D-6E8A-4147-A177-3AD203B41FA5}">
                          <a16:colId xmlns:a16="http://schemas.microsoft.com/office/drawing/2014/main" val="3566604805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設備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type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I</a:t>
                          </a:r>
                          <a:r>
                            <a:rPr kumimoji="1" lang="ja-JP" altLang="en-US" sz="800" dirty="0"/>
                            <a:t>／</a:t>
                          </a:r>
                          <a:r>
                            <a:rPr kumimoji="1" lang="en-US" altLang="ja-JP" sz="800" dirty="0"/>
                            <a:t>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意味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変数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2811591"/>
                      </a:ext>
                    </a:extLst>
                  </a:tr>
                  <a:tr h="213360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9V/E return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Node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後段</a:t>
                          </a:r>
                          <a:r>
                            <a:rPr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5020664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  <a:r>
                            <a:rPr lang="en-US" altLang="ja-JP" sz="800" dirty="0"/>
                            <a:t>HBL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4"/>
                          <a:stretch>
                            <a:fillRect l="-315385" t="-202857" r="-1923" b="-203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727317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CBLT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8705508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49137743"/>
                      </a:ext>
                    </a:extLst>
                  </a:tr>
                  <a:tr h="213360"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10V/E return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Node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後段</a:t>
                          </a:r>
                          <a:r>
                            <a:rPr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1716477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  <a:r>
                            <a:rPr lang="en-US" altLang="ja-JP" sz="800" dirty="0"/>
                            <a:t>HBL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4"/>
                          <a:stretch>
                            <a:fillRect l="-315385" t="-602857" r="-1923" b="-163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8977814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CBLT</a:t>
                          </a: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9922217"/>
                      </a:ext>
                    </a:extLst>
                  </a:tr>
                  <a:tr h="265081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8261024"/>
                      </a:ext>
                    </a:extLst>
                  </a:tr>
                  <a:tr h="213360">
                    <a:tc rowSpan="8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HBLT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8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Sto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8V/E</a:t>
                          </a:r>
                          <a:r>
                            <a:rPr lang="ja-JP" altLang="en-US" sz="800" dirty="0"/>
                            <a:t>出力</a:t>
                          </a:r>
                          <a:r>
                            <a:rPr lang="en-US" altLang="ja-JP" sz="800" dirty="0"/>
                            <a:t>HBL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7625407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9V/E</a:t>
                          </a:r>
                          <a:r>
                            <a:rPr lang="ja-JP" altLang="en-US" sz="800" dirty="0"/>
                            <a:t>出力</a:t>
                          </a:r>
                          <a:r>
                            <a:rPr lang="en-US" altLang="ja-JP" sz="800" dirty="0"/>
                            <a:t>HBL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2109476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10V/E</a:t>
                          </a:r>
                          <a:r>
                            <a:rPr lang="ja-JP" altLang="en-US" sz="800" dirty="0"/>
                            <a:t>出力</a:t>
                          </a:r>
                          <a:r>
                            <a:rPr lang="en-US" altLang="ja-JP" sz="800" dirty="0"/>
                            <a:t>HBL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6554456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12B HBL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5385" t="-1228571" r="-1923" b="-10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9568296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14B HBL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5385" t="-1328571" r="-1923" b="-9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992990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17B HBL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5385" t="-1428571" r="-1923" b="-8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0737589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21B HBL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5385" t="-1486111" r="-1923" b="-686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2795425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HBLT</a:t>
                          </a:r>
                          <a:r>
                            <a:rPr lang="ja-JP" altLang="en-US" sz="800" dirty="0"/>
                            <a:t>レベル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5385" t="-1631429" r="-1923" b="-6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1648576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12B HBL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Node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12B HBL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432298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12B</a:t>
                          </a:r>
                          <a:r>
                            <a:rPr lang="ja-JP" altLang="en-US" sz="800" dirty="0"/>
                            <a:t>洗浄黒液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5070269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12B HBLT</a:t>
                          </a:r>
                          <a:r>
                            <a:rPr lang="ja-JP" altLang="en-US" sz="800" dirty="0"/>
                            <a:t>入力黒液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4"/>
                          <a:stretch>
                            <a:fillRect l="-315385" t="-1931429" r="-1923" b="-3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6762445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12B HBLT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Sto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12B HBLT</a:t>
                          </a:r>
                          <a:r>
                            <a:rPr lang="ja-JP" altLang="en-US" sz="800" dirty="0"/>
                            <a:t>入力黒液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0871869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12B HBLT</a:t>
                          </a:r>
                          <a:r>
                            <a:rPr lang="ja-JP" altLang="en-US" sz="800" dirty="0"/>
                            <a:t>出力黒液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4"/>
                          <a:stretch>
                            <a:fillRect l="-315385" t="-2131429" r="-1923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1428175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12B HBLT</a:t>
                          </a:r>
                          <a:r>
                            <a:rPr lang="ja-JP" altLang="en-US" sz="800" dirty="0"/>
                            <a:t>レベル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4"/>
                          <a:stretch>
                            <a:fillRect l="-315385" t="-2231429" r="-1923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05377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E76901-D65D-495B-B07F-A3CB96AA842C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1.2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定式化の工夫</a:t>
            </a:r>
          </a:p>
        </p:txBody>
      </p:sp>
    </p:spTree>
    <p:extLst>
      <p:ext uri="{BB962C8B-B14F-4D97-AF65-F5344CB8AC3E}">
        <p14:creationId xmlns:p14="http://schemas.microsoft.com/office/powerpoint/2010/main" val="79239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4316DF47-0830-4A6D-AF30-C589259E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最適化変数の割当②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5" name="表 294">
                <a:extLst>
                  <a:ext uri="{FF2B5EF4-FFF2-40B4-BE49-F238E27FC236}">
                    <a16:creationId xmlns:a16="http://schemas.microsoft.com/office/drawing/2014/main" id="{E9AA0883-CDB7-4F37-991D-531ABAB3CA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8167340"/>
                  </p:ext>
                </p:extLst>
              </p:nvPr>
            </p:nvGraphicFramePr>
            <p:xfrm>
              <a:off x="8177981" y="779681"/>
              <a:ext cx="3829800" cy="4697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9862">
                      <a:extLst>
                        <a:ext uri="{9D8B030D-6E8A-4147-A177-3AD203B41FA5}">
                          <a16:colId xmlns:a16="http://schemas.microsoft.com/office/drawing/2014/main" val="937617659"/>
                        </a:ext>
                      </a:extLst>
                    </a:gridCol>
                    <a:gridCol w="481736">
                      <a:extLst>
                        <a:ext uri="{9D8B030D-6E8A-4147-A177-3AD203B41FA5}">
                          <a16:colId xmlns:a16="http://schemas.microsoft.com/office/drawing/2014/main" val="1557529332"/>
                        </a:ext>
                      </a:extLst>
                    </a:gridCol>
                    <a:gridCol w="507242">
                      <a:extLst>
                        <a:ext uri="{9D8B030D-6E8A-4147-A177-3AD203B41FA5}">
                          <a16:colId xmlns:a16="http://schemas.microsoft.com/office/drawing/2014/main" val="537791369"/>
                        </a:ext>
                      </a:extLst>
                    </a:gridCol>
                    <a:gridCol w="896734">
                      <a:extLst>
                        <a:ext uri="{9D8B030D-6E8A-4147-A177-3AD203B41FA5}">
                          <a16:colId xmlns:a16="http://schemas.microsoft.com/office/drawing/2014/main" val="3540203213"/>
                        </a:ext>
                      </a:extLst>
                    </a:gridCol>
                    <a:gridCol w="924226">
                      <a:extLst>
                        <a:ext uri="{9D8B030D-6E8A-4147-A177-3AD203B41FA5}">
                          <a16:colId xmlns:a16="http://schemas.microsoft.com/office/drawing/2014/main" val="3566604805"/>
                        </a:ext>
                      </a:extLst>
                    </a:gridCol>
                  </a:tblGrid>
                  <a:tr h="1720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設備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type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I</a:t>
                          </a:r>
                          <a:r>
                            <a:rPr kumimoji="1" lang="ja-JP" altLang="en-US" sz="800" dirty="0"/>
                            <a:t>／</a:t>
                          </a:r>
                          <a:r>
                            <a:rPr kumimoji="1" lang="en-US" altLang="ja-JP" sz="800" dirty="0"/>
                            <a:t>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意味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変数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2811591"/>
                      </a:ext>
                    </a:extLst>
                  </a:tr>
                  <a:tr h="172048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12B</a:t>
                          </a:r>
                          <a:r>
                            <a:rPr kumimoji="1" lang="ja-JP" altLang="en-US" sz="800" dirty="0"/>
                            <a:t>生成蒸気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12B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432298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12B</a:t>
                          </a:r>
                          <a:r>
                            <a:rPr kumimoji="1" lang="ja-JP" altLang="en-US" sz="800" dirty="0"/>
                            <a:t>生成蒸気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5070269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8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𝐵𝑆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0947001"/>
                      </a:ext>
                    </a:extLst>
                  </a:tr>
                  <a:tr h="172048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14B</a:t>
                          </a:r>
                          <a:r>
                            <a:rPr kumimoji="1" lang="ja-JP" altLang="en-US" sz="800" dirty="0"/>
                            <a:t>生成蒸気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14B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940445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14B</a:t>
                          </a:r>
                          <a:r>
                            <a:rPr kumimoji="1" lang="ja-JP" altLang="en-US" sz="800" dirty="0"/>
                            <a:t>生成蒸気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201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96762445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8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𝐵𝑆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8465202"/>
                      </a:ext>
                    </a:extLst>
                  </a:tr>
                  <a:tr h="172048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17B</a:t>
                          </a:r>
                          <a:r>
                            <a:rPr kumimoji="1" lang="ja-JP" altLang="en-US" sz="800" dirty="0"/>
                            <a:t>生成蒸気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17B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6013862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17B</a:t>
                          </a:r>
                          <a:r>
                            <a:rPr kumimoji="1" lang="ja-JP" altLang="en-US" sz="800" dirty="0"/>
                            <a:t>生成蒸気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202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66793610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8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𝐵𝑆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7064009"/>
                      </a:ext>
                    </a:extLst>
                  </a:tr>
                  <a:tr h="172048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21B</a:t>
                          </a:r>
                          <a:r>
                            <a:rPr kumimoji="1" lang="ja-JP" altLang="en-US" sz="800" dirty="0"/>
                            <a:t>生成蒸気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21B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197445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21B</a:t>
                          </a:r>
                          <a:r>
                            <a:rPr kumimoji="1" lang="ja-JP" altLang="en-US" sz="800" dirty="0"/>
                            <a:t>生成蒸気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203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4378123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8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𝐵𝑆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284100"/>
                      </a:ext>
                    </a:extLst>
                  </a:tr>
                  <a:tr h="172048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8V/E</a:t>
                          </a:r>
                          <a:r>
                            <a:rPr kumimoji="1" lang="ja-JP" altLang="en-US" sz="800" dirty="0"/>
                            <a:t>消費蒸気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8V/E</a:t>
                          </a:r>
                          <a:r>
                            <a:rPr lang="ja-JP" altLang="en-US" sz="800" dirty="0"/>
                            <a:t>前段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0844937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8V/E</a:t>
                          </a:r>
                          <a:r>
                            <a:rPr kumimoji="1" lang="ja-JP" altLang="en-US" sz="800" dirty="0"/>
                            <a:t>消費蒸気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210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2266497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8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𝑉𝐸𝑆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4778952"/>
                      </a:ext>
                    </a:extLst>
                  </a:tr>
                  <a:tr h="172048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9V/E</a:t>
                          </a:r>
                          <a:r>
                            <a:rPr kumimoji="1" lang="ja-JP" altLang="en-US" sz="800" dirty="0"/>
                            <a:t>消費蒸気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9V/E</a:t>
                          </a:r>
                          <a:r>
                            <a:rPr lang="ja-JP" altLang="en-US" sz="800" dirty="0"/>
                            <a:t>前段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1307383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9V/E</a:t>
                          </a:r>
                          <a:r>
                            <a:rPr kumimoji="1" lang="ja-JP" altLang="en-US" sz="800" dirty="0"/>
                            <a:t>消費蒸気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211[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0368617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8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𝑉𝐸𝑆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69648439"/>
                      </a:ext>
                    </a:extLst>
                  </a:tr>
                  <a:tr h="172048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10V/E</a:t>
                          </a:r>
                          <a:r>
                            <a:rPr kumimoji="1" lang="ja-JP" altLang="en-US" sz="800" dirty="0"/>
                            <a:t>消費蒸気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10V/E</a:t>
                          </a:r>
                          <a:r>
                            <a:rPr lang="ja-JP" altLang="en-US" sz="800" dirty="0"/>
                            <a:t>前段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3433654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10V/E</a:t>
                          </a:r>
                          <a:r>
                            <a:rPr kumimoji="1" lang="ja-JP" altLang="en-US" sz="800" dirty="0"/>
                            <a:t>消費蒸気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212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4971389"/>
                      </a:ext>
                    </a:extLst>
                  </a:tr>
                  <a:tr h="172048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8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𝑉𝐸𝑆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55302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5" name="表 294">
                <a:extLst>
                  <a:ext uri="{FF2B5EF4-FFF2-40B4-BE49-F238E27FC236}">
                    <a16:creationId xmlns:a16="http://schemas.microsoft.com/office/drawing/2014/main" id="{E9AA0883-CDB7-4F37-991D-531ABAB3CA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8167340"/>
                  </p:ext>
                </p:extLst>
              </p:nvPr>
            </p:nvGraphicFramePr>
            <p:xfrm>
              <a:off x="8177981" y="779681"/>
              <a:ext cx="3829800" cy="4697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9862">
                      <a:extLst>
                        <a:ext uri="{9D8B030D-6E8A-4147-A177-3AD203B41FA5}">
                          <a16:colId xmlns:a16="http://schemas.microsoft.com/office/drawing/2014/main" val="937617659"/>
                        </a:ext>
                      </a:extLst>
                    </a:gridCol>
                    <a:gridCol w="481736">
                      <a:extLst>
                        <a:ext uri="{9D8B030D-6E8A-4147-A177-3AD203B41FA5}">
                          <a16:colId xmlns:a16="http://schemas.microsoft.com/office/drawing/2014/main" val="1557529332"/>
                        </a:ext>
                      </a:extLst>
                    </a:gridCol>
                    <a:gridCol w="507242">
                      <a:extLst>
                        <a:ext uri="{9D8B030D-6E8A-4147-A177-3AD203B41FA5}">
                          <a16:colId xmlns:a16="http://schemas.microsoft.com/office/drawing/2014/main" val="537791369"/>
                        </a:ext>
                      </a:extLst>
                    </a:gridCol>
                    <a:gridCol w="896734">
                      <a:extLst>
                        <a:ext uri="{9D8B030D-6E8A-4147-A177-3AD203B41FA5}">
                          <a16:colId xmlns:a16="http://schemas.microsoft.com/office/drawing/2014/main" val="3540203213"/>
                        </a:ext>
                      </a:extLst>
                    </a:gridCol>
                    <a:gridCol w="924226">
                      <a:extLst>
                        <a:ext uri="{9D8B030D-6E8A-4147-A177-3AD203B41FA5}">
                          <a16:colId xmlns:a16="http://schemas.microsoft.com/office/drawing/2014/main" val="3566604805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設備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type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I</a:t>
                          </a:r>
                          <a:r>
                            <a:rPr kumimoji="1" lang="ja-JP" altLang="en-US" sz="800" dirty="0"/>
                            <a:t>／</a:t>
                          </a:r>
                          <a:r>
                            <a:rPr kumimoji="1" lang="en-US" altLang="ja-JP" sz="800" dirty="0"/>
                            <a:t>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意味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変数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2811591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12B</a:t>
                          </a:r>
                          <a:r>
                            <a:rPr kumimoji="1" lang="ja-JP" altLang="en-US" sz="800" dirty="0"/>
                            <a:t>生成蒸気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12B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432298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12B</a:t>
                          </a:r>
                          <a:r>
                            <a:rPr kumimoji="1" lang="ja-JP" altLang="en-US" sz="800" dirty="0"/>
                            <a:t>生成蒸気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314474" t="-202857" r="-1316" b="-19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5070269"/>
                      </a:ext>
                    </a:extLst>
                  </a:tr>
                  <a:tr h="21393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314474" t="-302857" r="-1316" b="-18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947001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14B</a:t>
                          </a:r>
                          <a:r>
                            <a:rPr kumimoji="1" lang="ja-JP" altLang="en-US" sz="800" dirty="0"/>
                            <a:t>生成蒸気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14B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940445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14B</a:t>
                          </a:r>
                          <a:r>
                            <a:rPr kumimoji="1" lang="ja-JP" altLang="en-US" sz="800" dirty="0"/>
                            <a:t>生成蒸気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314474" t="-502857" r="-1316" b="-16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6762445"/>
                      </a:ext>
                    </a:extLst>
                  </a:tr>
                  <a:tr h="21393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314474" t="-586111" r="-1316" b="-1469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8465202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17B</a:t>
                          </a:r>
                          <a:r>
                            <a:rPr kumimoji="1" lang="ja-JP" altLang="en-US" sz="800" dirty="0"/>
                            <a:t>生成蒸気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17B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56013862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17B</a:t>
                          </a:r>
                          <a:r>
                            <a:rPr kumimoji="1" lang="ja-JP" altLang="en-US" sz="800" dirty="0"/>
                            <a:t>生成蒸気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314474" t="-805714" r="-1316" b="-13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6793610"/>
                      </a:ext>
                    </a:extLst>
                  </a:tr>
                  <a:tr h="21393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314474" t="-905714" r="-1316" b="-12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7064009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21B</a:t>
                          </a:r>
                          <a:r>
                            <a:rPr kumimoji="1" lang="ja-JP" altLang="en-US" sz="800" dirty="0"/>
                            <a:t>生成蒸気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21B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0197445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21B</a:t>
                          </a:r>
                          <a:r>
                            <a:rPr kumimoji="1" lang="ja-JP" altLang="en-US" sz="800" dirty="0"/>
                            <a:t>生成蒸気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314474" t="-1105714" r="-1316" b="-10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4378123"/>
                      </a:ext>
                    </a:extLst>
                  </a:tr>
                  <a:tr h="213932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314474" t="-1205714" r="-1316" b="-9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9284100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8V/E</a:t>
                          </a:r>
                          <a:r>
                            <a:rPr kumimoji="1" lang="ja-JP" altLang="en-US" sz="800" dirty="0"/>
                            <a:t>消費蒸気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8V/E</a:t>
                          </a:r>
                          <a:r>
                            <a:rPr lang="ja-JP" altLang="en-US" sz="800" dirty="0"/>
                            <a:t>前段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40844937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8V/E</a:t>
                          </a:r>
                          <a:r>
                            <a:rPr kumimoji="1" lang="ja-JP" altLang="en-US" sz="800" dirty="0"/>
                            <a:t>消費蒸気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314474" t="-1405714" r="-1316" b="-7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266497"/>
                      </a:ext>
                    </a:extLst>
                  </a:tr>
                  <a:tr h="213932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314474" t="-1505714" r="-1316" b="-6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4778952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9V/E</a:t>
                          </a:r>
                          <a:r>
                            <a:rPr kumimoji="1" lang="ja-JP" altLang="en-US" sz="800" dirty="0"/>
                            <a:t>消費蒸気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9V/E</a:t>
                          </a:r>
                          <a:r>
                            <a:rPr lang="ja-JP" altLang="en-US" sz="800" dirty="0"/>
                            <a:t>前段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1307383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9V/E</a:t>
                          </a:r>
                          <a:r>
                            <a:rPr kumimoji="1" lang="ja-JP" altLang="en-US" sz="800" dirty="0"/>
                            <a:t>消費蒸気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314474" t="-1708571" r="-1316" b="-4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0368617"/>
                      </a:ext>
                    </a:extLst>
                  </a:tr>
                  <a:tr h="213932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314474" t="-1808571" r="-1316" b="-3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648439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10V/E</a:t>
                          </a:r>
                          <a:r>
                            <a:rPr kumimoji="1" lang="ja-JP" altLang="en-US" sz="800" dirty="0"/>
                            <a:t>消費蒸気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10V/E</a:t>
                          </a:r>
                          <a:r>
                            <a:rPr lang="ja-JP" altLang="en-US" sz="800" dirty="0"/>
                            <a:t>前段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3433654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10V/E</a:t>
                          </a:r>
                          <a:r>
                            <a:rPr kumimoji="1" lang="ja-JP" altLang="en-US" sz="800" dirty="0"/>
                            <a:t>消費蒸気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314474" t="-2008571" r="-1316" b="-1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971389"/>
                      </a:ext>
                    </a:extLst>
                  </a:tr>
                  <a:tr h="213932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314474" t="-2108571" r="-1316" b="-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553021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6" name="表 295">
                <a:extLst>
                  <a:ext uri="{FF2B5EF4-FFF2-40B4-BE49-F238E27FC236}">
                    <a16:creationId xmlns:a16="http://schemas.microsoft.com/office/drawing/2014/main" id="{07D6CF4F-7306-482E-99CE-001C2E4228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9260693"/>
                  </p:ext>
                </p:extLst>
              </p:nvPr>
            </p:nvGraphicFramePr>
            <p:xfrm>
              <a:off x="4345999" y="779681"/>
              <a:ext cx="3478021" cy="32026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587">
                      <a:extLst>
                        <a:ext uri="{9D8B030D-6E8A-4147-A177-3AD203B41FA5}">
                          <a16:colId xmlns:a16="http://schemas.microsoft.com/office/drawing/2014/main" val="937617659"/>
                        </a:ext>
                      </a:extLst>
                    </a:gridCol>
                    <a:gridCol w="460238">
                      <a:extLst>
                        <a:ext uri="{9D8B030D-6E8A-4147-A177-3AD203B41FA5}">
                          <a16:colId xmlns:a16="http://schemas.microsoft.com/office/drawing/2014/main" val="1557529332"/>
                        </a:ext>
                      </a:extLst>
                    </a:gridCol>
                    <a:gridCol w="468767">
                      <a:extLst>
                        <a:ext uri="{9D8B030D-6E8A-4147-A177-3AD203B41FA5}">
                          <a16:colId xmlns:a16="http://schemas.microsoft.com/office/drawing/2014/main" val="537791369"/>
                        </a:ext>
                      </a:extLst>
                    </a:gridCol>
                    <a:gridCol w="998657">
                      <a:extLst>
                        <a:ext uri="{9D8B030D-6E8A-4147-A177-3AD203B41FA5}">
                          <a16:colId xmlns:a16="http://schemas.microsoft.com/office/drawing/2014/main" val="3540203213"/>
                        </a:ext>
                      </a:extLst>
                    </a:gridCol>
                    <a:gridCol w="843772">
                      <a:extLst>
                        <a:ext uri="{9D8B030D-6E8A-4147-A177-3AD203B41FA5}">
                          <a16:colId xmlns:a16="http://schemas.microsoft.com/office/drawing/2014/main" val="3566604805"/>
                        </a:ext>
                      </a:extLst>
                    </a:gridCol>
                  </a:tblGrid>
                  <a:tr h="163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設備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type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I</a:t>
                          </a:r>
                          <a:r>
                            <a:rPr kumimoji="1" lang="ja-JP" altLang="en-US" sz="800" dirty="0"/>
                            <a:t>／</a:t>
                          </a:r>
                          <a:r>
                            <a:rPr kumimoji="1" lang="en-US" altLang="ja-JP" sz="800" dirty="0"/>
                            <a:t>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意味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変数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2811591"/>
                      </a:ext>
                    </a:extLst>
                  </a:tr>
                  <a:tr h="163069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合計緑液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Node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12B</a:t>
                          </a:r>
                          <a:r>
                            <a:rPr kumimoji="1" lang="ja-JP" altLang="en-US" sz="800" dirty="0"/>
                            <a:t>緑液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7625407"/>
                      </a:ext>
                    </a:extLst>
                  </a:tr>
                  <a:tr h="163069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14B</a:t>
                          </a:r>
                          <a:r>
                            <a:rPr kumimoji="1" lang="ja-JP" altLang="en-US" sz="800" dirty="0"/>
                            <a:t>緑液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2109476"/>
                      </a:ext>
                    </a:extLst>
                  </a:tr>
                  <a:tr h="163506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17B</a:t>
                          </a:r>
                          <a:r>
                            <a:rPr kumimoji="1" lang="ja-JP" altLang="en-US" sz="800" dirty="0"/>
                            <a:t>緑液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6554456"/>
                      </a:ext>
                    </a:extLst>
                  </a:tr>
                  <a:tr h="163506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21B</a:t>
                          </a:r>
                          <a:r>
                            <a:rPr kumimoji="1" lang="ja-JP" altLang="en-US" sz="800" dirty="0"/>
                            <a:t>緑液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568296"/>
                      </a:ext>
                    </a:extLst>
                  </a:tr>
                  <a:tr h="163506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合計緑液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8992990"/>
                      </a:ext>
                    </a:extLst>
                  </a:tr>
                  <a:tr h="163506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GLT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Sto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合計緑液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30737589"/>
                      </a:ext>
                    </a:extLst>
                  </a:tr>
                  <a:tr h="163506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スレーカ入力緑液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122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2795425"/>
                      </a:ext>
                    </a:extLst>
                  </a:tr>
                  <a:tr h="163506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GLT</a:t>
                          </a:r>
                          <a:r>
                            <a:rPr lang="ja-JP" altLang="en-US" sz="800" dirty="0"/>
                            <a:t>レベル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121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1648576"/>
                      </a:ext>
                    </a:extLst>
                  </a:tr>
                  <a:tr h="163069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スレーカ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スレーカ入力緑液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432298"/>
                      </a:ext>
                    </a:extLst>
                  </a:tr>
                  <a:tr h="163069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スレーカ出力白液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123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96762445"/>
                      </a:ext>
                    </a:extLst>
                  </a:tr>
                  <a:tr h="163069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8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𝑆𝑙𝑎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29596897"/>
                      </a:ext>
                    </a:extLst>
                  </a:tr>
                  <a:tr h="163069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WLT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Sto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スレーカ出力白液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0871869"/>
                      </a:ext>
                    </a:extLst>
                  </a:tr>
                  <a:tr h="163069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白液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125 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1428175"/>
                      </a:ext>
                    </a:extLst>
                  </a:tr>
                  <a:tr h="163069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WLT</a:t>
                          </a:r>
                          <a:r>
                            <a:rPr lang="ja-JP" altLang="en-US" sz="800" dirty="0"/>
                            <a:t>レベル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124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5377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6" name="表 295">
                <a:extLst>
                  <a:ext uri="{FF2B5EF4-FFF2-40B4-BE49-F238E27FC236}">
                    <a16:creationId xmlns:a16="http://schemas.microsoft.com/office/drawing/2014/main" id="{07D6CF4F-7306-482E-99CE-001C2E4228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9260693"/>
                  </p:ext>
                </p:extLst>
              </p:nvPr>
            </p:nvGraphicFramePr>
            <p:xfrm>
              <a:off x="4345999" y="779681"/>
              <a:ext cx="3478021" cy="32026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587">
                      <a:extLst>
                        <a:ext uri="{9D8B030D-6E8A-4147-A177-3AD203B41FA5}">
                          <a16:colId xmlns:a16="http://schemas.microsoft.com/office/drawing/2014/main" val="937617659"/>
                        </a:ext>
                      </a:extLst>
                    </a:gridCol>
                    <a:gridCol w="460238">
                      <a:extLst>
                        <a:ext uri="{9D8B030D-6E8A-4147-A177-3AD203B41FA5}">
                          <a16:colId xmlns:a16="http://schemas.microsoft.com/office/drawing/2014/main" val="1557529332"/>
                        </a:ext>
                      </a:extLst>
                    </a:gridCol>
                    <a:gridCol w="468767">
                      <a:extLst>
                        <a:ext uri="{9D8B030D-6E8A-4147-A177-3AD203B41FA5}">
                          <a16:colId xmlns:a16="http://schemas.microsoft.com/office/drawing/2014/main" val="537791369"/>
                        </a:ext>
                      </a:extLst>
                    </a:gridCol>
                    <a:gridCol w="998657">
                      <a:extLst>
                        <a:ext uri="{9D8B030D-6E8A-4147-A177-3AD203B41FA5}">
                          <a16:colId xmlns:a16="http://schemas.microsoft.com/office/drawing/2014/main" val="3540203213"/>
                        </a:ext>
                      </a:extLst>
                    </a:gridCol>
                    <a:gridCol w="843772">
                      <a:extLst>
                        <a:ext uri="{9D8B030D-6E8A-4147-A177-3AD203B41FA5}">
                          <a16:colId xmlns:a16="http://schemas.microsoft.com/office/drawing/2014/main" val="3566604805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設備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type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I</a:t>
                          </a:r>
                          <a:r>
                            <a:rPr kumimoji="1" lang="ja-JP" altLang="en-US" sz="800" dirty="0"/>
                            <a:t>／</a:t>
                          </a:r>
                          <a:r>
                            <a:rPr kumimoji="1" lang="en-US" altLang="ja-JP" sz="800" dirty="0"/>
                            <a:t>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意味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変数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2811591"/>
                      </a:ext>
                    </a:extLst>
                  </a:tr>
                  <a:tr h="21336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合計緑液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Node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12B</a:t>
                          </a:r>
                          <a:r>
                            <a:rPr kumimoji="1" lang="ja-JP" altLang="en-US" sz="800" dirty="0"/>
                            <a:t>緑液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7625407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14B</a:t>
                          </a:r>
                          <a:r>
                            <a:rPr kumimoji="1" lang="ja-JP" altLang="en-US" sz="800" dirty="0"/>
                            <a:t>緑液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2109476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17B</a:t>
                          </a:r>
                          <a:r>
                            <a:rPr kumimoji="1" lang="ja-JP" altLang="en-US" sz="800" dirty="0"/>
                            <a:t>緑液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6554456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21B</a:t>
                          </a:r>
                          <a:r>
                            <a:rPr kumimoji="1" lang="ja-JP" altLang="en-US" sz="800" dirty="0"/>
                            <a:t>緑液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568296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合計緑液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2230" t="-505714" r="-1439" b="-9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992990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GLT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Sto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合計緑液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30737589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スレーカ入力緑液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2230" t="-705714" r="-1439" b="-7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2795425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GLT</a:t>
                          </a:r>
                          <a:r>
                            <a:rPr lang="ja-JP" altLang="en-US" sz="800" dirty="0"/>
                            <a:t>レベル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2230" t="-805714" r="-1439" b="-6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1648576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スレーカ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スレーカ入力緑液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432298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スレーカ出力白液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3"/>
                          <a:stretch>
                            <a:fillRect l="-312230" t="-1005714" r="-1439" b="-4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6762445"/>
                      </a:ext>
                    </a:extLst>
                  </a:tr>
                  <a:tr h="215646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3"/>
                          <a:stretch>
                            <a:fillRect l="-312230" t="-1075000" r="-1439" b="-297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9596897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WLT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Sto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スレーカ出力白液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0871869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白液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3"/>
                          <a:stretch>
                            <a:fillRect l="-312230" t="-1308571" r="-1439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1428175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センサ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WLT</a:t>
                          </a:r>
                          <a:r>
                            <a:rPr lang="ja-JP" altLang="en-US" sz="800" dirty="0"/>
                            <a:t>レベル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3"/>
                          <a:stretch>
                            <a:fillRect l="-312230" t="-1408571" r="-1439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05377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7" name="表 296">
                <a:extLst>
                  <a:ext uri="{FF2B5EF4-FFF2-40B4-BE49-F238E27FC236}">
                    <a16:creationId xmlns:a16="http://schemas.microsoft.com/office/drawing/2014/main" id="{29E8D4EC-B0F9-4845-9741-4D8886C8CF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9438895"/>
                  </p:ext>
                </p:extLst>
              </p:nvPr>
            </p:nvGraphicFramePr>
            <p:xfrm>
              <a:off x="4444683" y="5184517"/>
              <a:ext cx="3184186" cy="7543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989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055997">
                      <a:extLst>
                        <a:ext uri="{9D8B030D-6E8A-4147-A177-3AD203B41FA5}">
                          <a16:colId xmlns:a16="http://schemas.microsoft.com/office/drawing/2014/main" val="1826170553"/>
                        </a:ext>
                      </a:extLst>
                    </a:gridCol>
                    <a:gridCol w="1224200">
                      <a:extLst>
                        <a:ext uri="{9D8B030D-6E8A-4147-A177-3AD203B41FA5}">
                          <a16:colId xmlns:a16="http://schemas.microsoft.com/office/drawing/2014/main" val="396692530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050" dirty="0">
                              <a:solidFill>
                                <a:schemeClr val="bg1"/>
                              </a:solidFill>
                            </a:rPr>
                            <a:t>項目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050" dirty="0">
                              <a:solidFill>
                                <a:schemeClr val="bg1"/>
                              </a:solidFill>
                            </a:rPr>
                            <a:t>連続変数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050" i="1" dirty="0" smtClean="0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50" i="1" dirty="0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050" i="1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05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050" dirty="0">
                              <a:solidFill>
                                <a:schemeClr val="bg1"/>
                              </a:solidFill>
                            </a:rPr>
                            <a:t>バイナリ変数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050" i="1" dirty="0" smtClean="0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50" i="1" dirty="0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050" i="1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05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050" dirty="0"/>
                            <a:t>合計数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05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51</m:t>
                                </m:r>
                                <m:r>
                                  <a:rPr lang="en-US" altLang="ja-JP" sz="1050" b="0" i="1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05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altLang="ja-JP" sz="1050" b="0" i="1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05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05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=49</m:t>
                                </m:r>
                              </m:oMath>
                            </m:oMathPara>
                          </a14:m>
                          <a:endParaRPr kumimoji="1" lang="ja-JP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050" dirty="0"/>
                            <a:t>2,499</a:t>
                          </a:r>
                          <a:endParaRPr kumimoji="1" lang="ja-JP" alt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050" dirty="0">
                              <a:solidFill>
                                <a:schemeClr val="tx1"/>
                              </a:solidFill>
                            </a:rPr>
                            <a:t>882</a:t>
                          </a:r>
                          <a:endParaRPr kumimoji="1" lang="ja-JP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0981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7" name="表 296">
                <a:extLst>
                  <a:ext uri="{FF2B5EF4-FFF2-40B4-BE49-F238E27FC236}">
                    <a16:creationId xmlns:a16="http://schemas.microsoft.com/office/drawing/2014/main" id="{29E8D4EC-B0F9-4845-9741-4D8886C8CF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9438895"/>
                  </p:ext>
                </p:extLst>
              </p:nvPr>
            </p:nvGraphicFramePr>
            <p:xfrm>
              <a:off x="4444683" y="5184517"/>
              <a:ext cx="3184186" cy="7543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3989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055997">
                      <a:extLst>
                        <a:ext uri="{9D8B030D-6E8A-4147-A177-3AD203B41FA5}">
                          <a16:colId xmlns:a16="http://schemas.microsoft.com/office/drawing/2014/main" val="1826170553"/>
                        </a:ext>
                      </a:extLst>
                    </a:gridCol>
                    <a:gridCol w="1224200">
                      <a:extLst>
                        <a:ext uri="{9D8B030D-6E8A-4147-A177-3AD203B41FA5}">
                          <a16:colId xmlns:a16="http://schemas.microsoft.com/office/drawing/2014/main" val="3966925308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050" dirty="0">
                              <a:solidFill>
                                <a:schemeClr val="bg1"/>
                              </a:solidFill>
                            </a:rPr>
                            <a:t>項目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5632" t="-2381" r="-116667" b="-2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0697" t="-2381" r="-995" b="-2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050" dirty="0"/>
                            <a:t>合計数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5632" t="-104878" r="-116667" b="-114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0697" t="-104878" r="-995" b="-1146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76" t="-200000" r="-254730" b="-1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050" dirty="0"/>
                            <a:t>2,499</a:t>
                          </a:r>
                          <a:endParaRPr kumimoji="1" lang="ja-JP" alt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050" dirty="0">
                              <a:solidFill>
                                <a:schemeClr val="tx1"/>
                              </a:solidFill>
                            </a:rPr>
                            <a:t>882</a:t>
                          </a:r>
                          <a:endParaRPr kumimoji="1" lang="ja-JP" altLang="en-US" sz="105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0981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8" name="表 297">
                <a:extLst>
                  <a:ext uri="{FF2B5EF4-FFF2-40B4-BE49-F238E27FC236}">
                    <a16:creationId xmlns:a16="http://schemas.microsoft.com/office/drawing/2014/main" id="{3E472B2B-E48B-4C65-8C96-9794C38F34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834299"/>
                  </p:ext>
                </p:extLst>
              </p:nvPr>
            </p:nvGraphicFramePr>
            <p:xfrm>
              <a:off x="162232" y="779681"/>
              <a:ext cx="3864079" cy="533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2485">
                      <a:extLst>
                        <a:ext uri="{9D8B030D-6E8A-4147-A177-3AD203B41FA5}">
                          <a16:colId xmlns:a16="http://schemas.microsoft.com/office/drawing/2014/main" val="937617659"/>
                        </a:ext>
                      </a:extLst>
                    </a:gridCol>
                    <a:gridCol w="516727">
                      <a:extLst>
                        <a:ext uri="{9D8B030D-6E8A-4147-A177-3AD203B41FA5}">
                          <a16:colId xmlns:a16="http://schemas.microsoft.com/office/drawing/2014/main" val="1557529332"/>
                        </a:ext>
                      </a:extLst>
                    </a:gridCol>
                    <a:gridCol w="569148">
                      <a:extLst>
                        <a:ext uri="{9D8B030D-6E8A-4147-A177-3AD203B41FA5}">
                          <a16:colId xmlns:a16="http://schemas.microsoft.com/office/drawing/2014/main" val="537791369"/>
                        </a:ext>
                      </a:extLst>
                    </a:gridCol>
                    <a:gridCol w="1078385">
                      <a:extLst>
                        <a:ext uri="{9D8B030D-6E8A-4147-A177-3AD203B41FA5}">
                          <a16:colId xmlns:a16="http://schemas.microsoft.com/office/drawing/2014/main" val="3540203213"/>
                        </a:ext>
                      </a:extLst>
                    </a:gridCol>
                    <a:gridCol w="947334">
                      <a:extLst>
                        <a:ext uri="{9D8B030D-6E8A-4147-A177-3AD203B41FA5}">
                          <a16:colId xmlns:a16="http://schemas.microsoft.com/office/drawing/2014/main" val="3566604805"/>
                        </a:ext>
                      </a:extLst>
                    </a:gridCol>
                  </a:tblGrid>
                  <a:tr h="1630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設備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type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I</a:t>
                          </a:r>
                          <a:r>
                            <a:rPr kumimoji="1" lang="ja-JP" altLang="en-US" sz="800" dirty="0"/>
                            <a:t>／</a:t>
                          </a:r>
                          <a:r>
                            <a:rPr kumimoji="1" lang="en-US" altLang="ja-JP" sz="800" dirty="0"/>
                            <a:t>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意味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変数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2811591"/>
                      </a:ext>
                    </a:extLst>
                  </a:tr>
                  <a:tr h="163069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12B_BL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Node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12B HBLT</a:t>
                          </a:r>
                          <a:r>
                            <a:rPr lang="ja-JP" altLang="en-US" sz="800" dirty="0"/>
                            <a:t>出力黒液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7625407"/>
                      </a:ext>
                    </a:extLst>
                  </a:tr>
                  <a:tr h="163069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12B</a:t>
                          </a:r>
                          <a:r>
                            <a:rPr kumimoji="1"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2109476"/>
                      </a:ext>
                    </a:extLst>
                  </a:tr>
                  <a:tr h="163506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12B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6554456"/>
                      </a:ext>
                    </a:extLst>
                  </a:tr>
                  <a:tr h="163506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14B_BL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Node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14B HBL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8973312"/>
                      </a:ext>
                    </a:extLst>
                  </a:tr>
                  <a:tr h="163506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14B</a:t>
                          </a:r>
                          <a:r>
                            <a:rPr kumimoji="1"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4140151"/>
                      </a:ext>
                    </a:extLst>
                  </a:tr>
                  <a:tr h="163506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14B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101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7224009"/>
                      </a:ext>
                    </a:extLst>
                  </a:tr>
                  <a:tr h="163506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17B_BL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Node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17B HBL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7201552"/>
                      </a:ext>
                    </a:extLst>
                  </a:tr>
                  <a:tr h="163506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17B</a:t>
                          </a:r>
                          <a:r>
                            <a:rPr kumimoji="1"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1328211"/>
                      </a:ext>
                    </a:extLst>
                  </a:tr>
                  <a:tr h="163506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17B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102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0985928"/>
                      </a:ext>
                    </a:extLst>
                  </a:tr>
                  <a:tr h="163506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21B_BL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Node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21B HBL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568296"/>
                      </a:ext>
                    </a:extLst>
                  </a:tr>
                  <a:tr h="163506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21B</a:t>
                          </a:r>
                          <a:r>
                            <a:rPr kumimoji="1"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1131501"/>
                      </a:ext>
                    </a:extLst>
                  </a:tr>
                  <a:tr h="163506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21B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103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8992990"/>
                      </a:ext>
                    </a:extLst>
                  </a:tr>
                  <a:tr h="16306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12B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12B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432298"/>
                      </a:ext>
                    </a:extLst>
                  </a:tr>
                  <a:tr h="163069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12B</a:t>
                          </a:r>
                          <a:r>
                            <a:rPr kumimoji="1" lang="ja-JP" altLang="en-US" sz="800" dirty="0"/>
                            <a:t>緑液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130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5070269"/>
                      </a:ext>
                    </a:extLst>
                  </a:tr>
                  <a:tr h="163069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8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250768"/>
                      </a:ext>
                    </a:extLst>
                  </a:tr>
                  <a:tr h="16306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14B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14B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940445"/>
                      </a:ext>
                    </a:extLst>
                  </a:tr>
                  <a:tr h="163069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14B</a:t>
                          </a:r>
                          <a:r>
                            <a:rPr kumimoji="1" lang="ja-JP" altLang="en-US" sz="800" dirty="0"/>
                            <a:t>緑液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131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96762445"/>
                      </a:ext>
                    </a:extLst>
                  </a:tr>
                  <a:tr h="163069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8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2778747"/>
                      </a:ext>
                    </a:extLst>
                  </a:tr>
                  <a:tr h="16306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17B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17B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0871869"/>
                      </a:ext>
                    </a:extLst>
                  </a:tr>
                  <a:tr h="163069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17B</a:t>
                          </a:r>
                          <a:r>
                            <a:rPr kumimoji="1" lang="ja-JP" altLang="en-US" sz="800" dirty="0"/>
                            <a:t>緑液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132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6065162"/>
                      </a:ext>
                    </a:extLst>
                  </a:tr>
                  <a:tr h="163069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8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280548"/>
                      </a:ext>
                    </a:extLst>
                  </a:tr>
                  <a:tr h="16306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21B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21B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1428175"/>
                      </a:ext>
                    </a:extLst>
                  </a:tr>
                  <a:tr h="163069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21B</a:t>
                          </a:r>
                          <a:r>
                            <a:rPr kumimoji="1" lang="ja-JP" altLang="en-US" sz="800" dirty="0"/>
                            <a:t>緑液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80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800" b="0" i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133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]∈</m:t>
                                </m:r>
                                <m:r>
                                  <a:rPr lang="en-US" altLang="ja-JP" sz="8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762815"/>
                      </a:ext>
                    </a:extLst>
                  </a:tr>
                  <a:tr h="163069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80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  <m:r>
                                      <a:rPr lang="en-US" altLang="ja-JP" sz="8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8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8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ja-JP" sz="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{0,1}</m:t>
                                </m:r>
                              </m:oMath>
                            </m:oMathPara>
                          </a14:m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73528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8" name="表 297">
                <a:extLst>
                  <a:ext uri="{FF2B5EF4-FFF2-40B4-BE49-F238E27FC236}">
                    <a16:creationId xmlns:a16="http://schemas.microsoft.com/office/drawing/2014/main" id="{3E472B2B-E48B-4C65-8C96-9794C38F34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834299"/>
                  </p:ext>
                </p:extLst>
              </p:nvPr>
            </p:nvGraphicFramePr>
            <p:xfrm>
              <a:off x="162232" y="779681"/>
              <a:ext cx="3864079" cy="533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2485">
                      <a:extLst>
                        <a:ext uri="{9D8B030D-6E8A-4147-A177-3AD203B41FA5}">
                          <a16:colId xmlns:a16="http://schemas.microsoft.com/office/drawing/2014/main" val="937617659"/>
                        </a:ext>
                      </a:extLst>
                    </a:gridCol>
                    <a:gridCol w="516727">
                      <a:extLst>
                        <a:ext uri="{9D8B030D-6E8A-4147-A177-3AD203B41FA5}">
                          <a16:colId xmlns:a16="http://schemas.microsoft.com/office/drawing/2014/main" val="1557529332"/>
                        </a:ext>
                      </a:extLst>
                    </a:gridCol>
                    <a:gridCol w="569148">
                      <a:extLst>
                        <a:ext uri="{9D8B030D-6E8A-4147-A177-3AD203B41FA5}">
                          <a16:colId xmlns:a16="http://schemas.microsoft.com/office/drawing/2014/main" val="537791369"/>
                        </a:ext>
                      </a:extLst>
                    </a:gridCol>
                    <a:gridCol w="1078385">
                      <a:extLst>
                        <a:ext uri="{9D8B030D-6E8A-4147-A177-3AD203B41FA5}">
                          <a16:colId xmlns:a16="http://schemas.microsoft.com/office/drawing/2014/main" val="3540203213"/>
                        </a:ext>
                      </a:extLst>
                    </a:gridCol>
                    <a:gridCol w="947334">
                      <a:extLst>
                        <a:ext uri="{9D8B030D-6E8A-4147-A177-3AD203B41FA5}">
                          <a16:colId xmlns:a16="http://schemas.microsoft.com/office/drawing/2014/main" val="3566604805"/>
                        </a:ext>
                      </a:extLst>
                    </a:gridCol>
                  </a:tblGrid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設備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type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I</a:t>
                          </a:r>
                          <a:r>
                            <a:rPr kumimoji="1" lang="ja-JP" altLang="en-US" sz="800" dirty="0"/>
                            <a:t>／</a:t>
                          </a:r>
                          <a:r>
                            <a:rPr kumimoji="1" lang="en-US" altLang="ja-JP" sz="800" dirty="0"/>
                            <a:t>O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意味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変数</a:t>
                          </a:r>
                          <a:endParaRPr kumimoji="1" lang="en-US" altLang="ja-JP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2811591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12B_BL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Node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12B HBLT</a:t>
                          </a:r>
                          <a:r>
                            <a:rPr lang="ja-JP" altLang="en-US" sz="800" dirty="0"/>
                            <a:t>出力黒液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7625407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12B</a:t>
                          </a:r>
                          <a:r>
                            <a:rPr kumimoji="1"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2109476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12B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7692" t="-302857" r="-1282" b="-21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6554456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14B_BL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Node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14B HBL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8973312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14B</a:t>
                          </a:r>
                          <a:r>
                            <a:rPr kumimoji="1"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4140151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14B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7692" t="-602857" r="-1282" b="-18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7224009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17B_BL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Node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17B HBL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7201552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17B</a:t>
                          </a:r>
                          <a:r>
                            <a:rPr kumimoji="1"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71328211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17B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7692" t="-902857" r="-1282" b="-151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0985928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21B_BL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Node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800" dirty="0"/>
                            <a:t>21B HBL</a:t>
                          </a:r>
                          <a:endParaRPr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9568296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9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21B</a:t>
                          </a:r>
                          <a:r>
                            <a:rPr kumimoji="1" lang="ja-JP" altLang="en-US" sz="800" dirty="0"/>
                            <a:t>返り黒液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21131501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21B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7692" t="-1169444" r="-1282" b="-11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8992990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12B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12B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5432298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12B</a:t>
                          </a:r>
                          <a:r>
                            <a:rPr kumimoji="1" lang="ja-JP" altLang="en-US" sz="800" dirty="0"/>
                            <a:t>緑液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5"/>
                          <a:stretch>
                            <a:fillRect l="-307692" t="-1405714" r="-1282" b="-10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5070269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5"/>
                          <a:stretch>
                            <a:fillRect l="-307692" t="-1505714" r="-1282" b="-9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250768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14B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14B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940445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14B</a:t>
                          </a:r>
                          <a:r>
                            <a:rPr kumimoji="1" lang="ja-JP" altLang="en-US" sz="800" dirty="0"/>
                            <a:t>緑液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5"/>
                          <a:stretch>
                            <a:fillRect l="-307692" t="-1705714" r="-1282" b="-7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6762445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5"/>
                          <a:stretch>
                            <a:fillRect l="-307692" t="-1805714" r="-1282" b="-6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2778747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17B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17B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0871869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17B</a:t>
                          </a:r>
                          <a:r>
                            <a:rPr kumimoji="1" lang="ja-JP" altLang="en-US" sz="800" dirty="0"/>
                            <a:t>緑液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5"/>
                          <a:stretch>
                            <a:fillRect l="-307692" t="-2005714" r="-1282" b="-4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065162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5"/>
                          <a:stretch>
                            <a:fillRect l="-307692" t="-2105714" r="-1282" b="-3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280548"/>
                      </a:ext>
                    </a:extLst>
                  </a:tr>
                  <a:tr h="21336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/>
                            <a:t>21B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Fac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800" dirty="0"/>
                            <a:t>入力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21B</a:t>
                          </a:r>
                          <a:r>
                            <a:rPr kumimoji="1" lang="ja-JP" altLang="en-US" sz="8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1428175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05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800" dirty="0"/>
                            <a:t>出力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/>
                            <a:t>21B</a:t>
                          </a:r>
                          <a:r>
                            <a:rPr kumimoji="1" lang="ja-JP" altLang="en-US" sz="800" dirty="0"/>
                            <a:t>緑液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5"/>
                          <a:stretch>
                            <a:fillRect l="-307692" t="-2305714" r="-1282" b="-1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762815"/>
                      </a:ext>
                    </a:extLst>
                  </a:tr>
                  <a:tr h="2133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800" dirty="0" err="1"/>
                            <a:t>OnOff</a:t>
                          </a:r>
                          <a:endParaRPr kumimoji="1" lang="ja-JP" altLang="en-US" sz="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5"/>
                          <a:stretch>
                            <a:fillRect l="-307692" t="-2405714" r="-1282" b="-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73528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3754F5-D867-474B-A00A-980CD4BAD558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1.2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定式化の工夫</a:t>
            </a:r>
          </a:p>
        </p:txBody>
      </p:sp>
    </p:spTree>
    <p:extLst>
      <p:ext uri="{BB962C8B-B14F-4D97-AF65-F5344CB8AC3E}">
        <p14:creationId xmlns:p14="http://schemas.microsoft.com/office/powerpoint/2010/main" val="299156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4316DF47-0830-4A6D-AF30-C589259E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最適化問題の定式化：標準設定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8FAD475B-A545-4DEC-A5A9-0221D021C4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3299171"/>
                  </p:ext>
                </p:extLst>
              </p:nvPr>
            </p:nvGraphicFramePr>
            <p:xfrm>
              <a:off x="230170" y="847617"/>
              <a:ext cx="11687010" cy="40386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3804">
                      <a:extLst>
                        <a:ext uri="{9D8B030D-6E8A-4147-A177-3AD203B41FA5}">
                          <a16:colId xmlns:a16="http://schemas.microsoft.com/office/drawing/2014/main" val="937617659"/>
                        </a:ext>
                      </a:extLst>
                    </a:gridCol>
                    <a:gridCol w="1073691">
                      <a:extLst>
                        <a:ext uri="{9D8B030D-6E8A-4147-A177-3AD203B41FA5}">
                          <a16:colId xmlns:a16="http://schemas.microsoft.com/office/drawing/2014/main" val="155752933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4122447994"/>
                        </a:ext>
                      </a:extLst>
                    </a:gridCol>
                    <a:gridCol w="7020715">
                      <a:extLst>
                        <a:ext uri="{9D8B030D-6E8A-4147-A177-3AD203B41FA5}">
                          <a16:colId xmlns:a16="http://schemas.microsoft.com/office/drawing/2014/main" val="3566604805"/>
                        </a:ext>
                      </a:extLst>
                    </a:gridCol>
                  </a:tblGrid>
                  <a:tr h="2258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制約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制約数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対象</a:t>
                          </a:r>
                          <a:r>
                            <a:rPr kumimoji="1" lang="en-US" altLang="ja-JP" sz="1200" dirty="0" err="1"/>
                            <a:t>Obj</a:t>
                          </a:r>
                          <a:r>
                            <a:rPr kumimoji="1" lang="ja-JP" altLang="en-US" sz="1200" dirty="0"/>
                            <a:t>・変数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式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2811591"/>
                      </a:ext>
                    </a:extLst>
                  </a:tr>
                  <a:tr h="5313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目的関数（総コスト）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/>
                            <a:t>―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ja-JP" sz="1050" b="0" i="1" smtClean="0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altLang="ja-JP" sz="1050" b="0" i="1" smtClean="0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1050" b="0" i="1" smtClean="0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ja-JP" sz="1050" b="0" i="1" smtClean="0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050" b="0" i="1" smtClean="0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r>
                            <a:rPr lang="ja-JP" altLang="en-US" sz="1050" b="0" dirty="0" err="1">
                              <a:uFill>
                                <a:solidFill>
                                  <a:srgbClr val="FFC000"/>
                                </a:solidFill>
                              </a:uFill>
                            </a:rPr>
                            <a:t>、</a:t>
                          </a:r>
                          <a:endParaRPr lang="en-US" altLang="ja-JP" sz="1050" b="0" dirty="0">
                            <a:uFill>
                              <a:solidFill>
                                <a:srgbClr val="FFC000"/>
                              </a:solidFill>
                            </a:u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05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ja-JP" sz="105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ja-JP" sz="105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ja-JP" sz="105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ja-JP" sz="105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ja-JP" sz="1050" b="0" i="1" smtClean="0">
                                        <a:solidFill>
                                          <a:schemeClr val="accent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ja-JP" sz="1050" i="1" smtClean="0">
                                            <a:solidFill>
                                              <a:schemeClr val="accent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50" b="0" i="1" smtClean="0">
                                            <a:solidFill>
                                              <a:schemeClr val="accent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50" b="0" i="0" smtClean="0">
                                            <a:solidFill>
                                              <a:schemeClr val="accent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con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ja-JP" sz="1050" b="0" i="1">
                                            <a:solidFill>
                                              <a:schemeClr val="accent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50" b="0" i="0" smtClean="0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ID</m:t>
                                        </m:r>
                                        <m:r>
                                          <a:rPr lang="en-US" altLang="ja-JP" sz="1050" b="0" i="0" smtClean="0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210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ja-JP" sz="1050" b="0" i="1">
                                                <a:uFill>
                                                  <a:solidFill>
                                                    <a:srgbClr val="FFC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1050" i="1">
                                                <a:uFill>
                                                  <a:solidFill>
                                                    <a:srgbClr val="FFC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altLang="ja-JP" sz="1050" b="0" i="1" smtClean="0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50" i="0" smtClean="0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50" b="0" i="0" smtClean="0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  <m:r>
                                          <a:rPr lang="en-US" altLang="ja-JP" sz="1050" b="0" i="0" smtClean="0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211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ja-JP" sz="1050" b="0" i="1">
                                                <a:uFill>
                                                  <a:solidFill>
                                                    <a:srgbClr val="FFC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1050" i="1">
                                                <a:uFill>
                                                  <a:solidFill>
                                                    <a:srgbClr val="FFC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altLang="ja-JP" sz="1050" i="1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50" i="0" smtClean="0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50" b="0" i="0" smtClean="0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D</m:t>
                                        </m:r>
                                        <m:r>
                                          <a:rPr lang="en-US" altLang="ja-JP" sz="1050" b="0" i="1" smtClean="0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212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ja-JP" sz="1050" b="0" i="1">
                                                <a:uFill>
                                                  <a:solidFill>
                                                    <a:srgbClr val="FFC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1050" i="1">
                                                <a:uFill>
                                                  <a:solidFill>
                                                    <a:srgbClr val="FFC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ja-JP" sz="105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ja-JP" sz="1050" i="1" smtClean="0">
                                            <a:solidFill>
                                              <a:schemeClr val="accent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50" b="0" i="1" smtClean="0">
                                            <a:solidFill>
                                              <a:schemeClr val="accent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ja-JP" sz="1050" b="0" i="0" smtClean="0">
                                            <a:solidFill>
                                              <a:schemeClr val="accent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50" b="0" i="0" smtClean="0">
                                            <a:solidFill>
                                              <a:schemeClr val="accent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B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a:rPr lang="en-US" altLang="ja-JP" sz="1050" b="0" i="0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ID</m:t>
                                    </m:r>
                                    <m:r>
                                      <a:rPr lang="en-US" altLang="ja-JP" sz="1050" b="0" i="0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ja-JP" sz="1050" b="0" i="1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050" i="1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ja-JP" sz="105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ja-JP" sz="1050" i="1" smtClean="0">
                                            <a:solidFill>
                                              <a:schemeClr val="accent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50" b="0" i="1" smtClean="0">
                                            <a:solidFill>
                                              <a:schemeClr val="accent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50" b="0" i="0" smtClean="0">
                                            <a:solidFill>
                                              <a:schemeClr val="accent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gen</m:t>
                                        </m:r>
                                      </m:sup>
                                    </m:sSup>
                                    <m:r>
                                      <a:rPr lang="en-US" altLang="ja-JP" sz="105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050" i="0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050" b="0" i="0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altLang="ja-JP" sz="1050" b="0" i="0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201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ja-JP" sz="1050" b="0" i="1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050" i="1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ja-JP" sz="105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050" i="0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050" b="0" i="0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altLang="ja-JP" sz="105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202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ja-JP" sz="1050" b="0" i="1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050" i="1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ja-JP" sz="105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050" i="0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 sz="1050" b="0" i="0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altLang="ja-JP" sz="105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203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ja-JP" sz="1050" b="0" i="1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050" i="1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ja-JP" sz="105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ja-JP" altLang="en-US" sz="105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7625407"/>
                      </a:ext>
                    </a:extLst>
                  </a:tr>
                  <a:tr h="344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ペナルティ関数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/>
                            <a:t>―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―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05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ja-JP" sz="105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ja-JP" sz="105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ja-JP" sz="105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ja-JP" sz="105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ja-JP" sz="1050" b="0" i="1" smtClean="0">
                                        <a:solidFill>
                                          <a:schemeClr val="accent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  <m:e>
                                    <m:r>
                                      <a:rPr lang="en-US" altLang="ja-JP" sz="1050" b="0" i="1" smtClean="0">
                                        <a:solidFill>
                                          <a:schemeClr val="accent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sz="1050" i="1" smtClean="0">
                                        <a:solidFill>
                                          <a:schemeClr val="tx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ja-JP" sz="1050" b="0" i="1">
                                            <a:solidFill>
                                              <a:schemeClr val="tx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050" i="1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ja-JP" sz="105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ja-JP" sz="1050" i="1" smtClean="0">
                                            <a:solidFill>
                                              <a:schemeClr val="tx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ja-JP" sz="1050" b="0" i="1" smtClean="0">
                                            <a:solidFill>
                                              <a:schemeClr val="tx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50" b="0" i="0" smtClean="0">
                                            <a:solidFill>
                                              <a:schemeClr val="tx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manual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ja-JP" sz="1050" b="0" i="1">
                                            <a:solidFill>
                                              <a:schemeClr val="tx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050" i="1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en-US" altLang="ja-JP" sz="1050" dirty="0"/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24188679"/>
                      </a:ext>
                    </a:extLst>
                  </a:tr>
                  <a:tr h="22588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非負制約＋上下限制約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0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全連続変数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略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6538973"/>
                      </a:ext>
                    </a:extLst>
                  </a:tr>
                  <a:tr h="2258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実績固定制約</a:t>
                          </a:r>
                          <a:r>
                            <a:rPr kumimoji="1" lang="en-US" altLang="ja-JP" sz="1200" dirty="0"/>
                            <a:t>(</a:t>
                          </a:r>
                          <a:r>
                            <a:rPr kumimoji="1" lang="ja-JP" altLang="en-US" sz="1200" dirty="0"/>
                            <a:t>バイナリ</a:t>
                          </a:r>
                          <a:r>
                            <a:rPr kumimoji="1" lang="en-US" altLang="ja-JP" sz="1200" dirty="0"/>
                            <a:t>)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dirty="0" err="1"/>
                            <a:t>OnOff</a:t>
                          </a:r>
                          <a:endParaRPr lang="en-US" altLang="ja-JP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12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2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12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sz="1200" b="0" i="1" smtClean="0">
                                    <a:solidFill>
                                      <a:schemeClr val="accent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ja-JP" sz="1200" b="0" i="1" smtClean="0">
                                    <a:solidFill>
                                      <a:schemeClr val="accent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ja-JP" sz="1200" b="0" i="1" smtClean="0">
                                    <a:solidFill>
                                      <a:schemeClr val="accent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ja-JP" sz="1200" b="0" i="0" smtClean="0">
                                    <a:solidFill>
                                      <a:schemeClr val="accent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200" b="0" i="1" smtClean="0">
                                    <a:solidFill>
                                      <a:schemeClr val="accent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200" b="0" i="0" smtClean="0">
                                    <a:solidFill>
                                      <a:schemeClr val="accent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6983192"/>
                      </a:ext>
                    </a:extLst>
                  </a:tr>
                  <a:tr h="2258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実績固定制約</a:t>
                          </a:r>
                          <a:r>
                            <a:rPr kumimoji="1" lang="en-US" altLang="ja-JP" sz="1200" dirty="0"/>
                            <a:t>(</a:t>
                          </a:r>
                          <a:r>
                            <a:rPr kumimoji="1" lang="ja-JP" altLang="en-US" sz="1200" dirty="0"/>
                            <a:t>連続</a:t>
                          </a:r>
                          <a:r>
                            <a:rPr kumimoji="1" lang="en-US" altLang="ja-JP" sz="1200" dirty="0"/>
                            <a:t>)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050" dirty="0"/>
                            <a:t>V/E</a:t>
                          </a:r>
                          <a:r>
                            <a:rPr lang="ja-JP" altLang="en-US" sz="1050" dirty="0"/>
                            <a:t>返り黒液の各変数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12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2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12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sz="1200" b="0" i="1" smtClean="0">
                                    <a:solidFill>
                                      <a:schemeClr val="accent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ja-JP" sz="1200" b="0" i="1" smtClean="0">
                                    <a:solidFill>
                                      <a:schemeClr val="accent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ja-JP" sz="1200" b="0" i="1" smtClean="0">
                                    <a:solidFill>
                                      <a:schemeClr val="accent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1200" b="0" i="0" smtClean="0">
                                    <a:solidFill>
                                      <a:schemeClr val="accent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ja-JP" sz="1200" b="0" i="1" smtClean="0">
                                    <a:solidFill>
                                      <a:schemeClr val="accent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1200" b="0" i="0" smtClean="0">
                                    <a:solidFill>
                                      <a:schemeClr val="accent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3223305"/>
                      </a:ext>
                    </a:extLst>
                  </a:tr>
                  <a:tr h="35989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設備特性制約</a:t>
                          </a:r>
                          <a:r>
                            <a:rPr kumimoji="1" lang="en-US" altLang="ja-JP" sz="1200" dirty="0"/>
                            <a:t>(</a:t>
                          </a:r>
                          <a:r>
                            <a:rPr kumimoji="1" lang="en-US" altLang="ja-JP" sz="1200" dirty="0" err="1"/>
                            <a:t>Fac</a:t>
                          </a:r>
                          <a:r>
                            <a:rPr kumimoji="1" lang="en-US" altLang="ja-JP" sz="1200" dirty="0"/>
                            <a:t>)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200" dirty="0"/>
                            <a:t>各設備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ja-JP" sz="105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altLang="ja-JP" sz="105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ja-JP" sz="105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ja-JP" sz="1050" b="0" i="1" smtClean="0">
                                        <a:solidFill>
                                          <a:schemeClr val="accent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  <m:e>
                                    <m:r>
                                      <a:rPr lang="en-US" altLang="ja-JP" sz="105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1050" i="1" smtClean="0">
                                            <a:solidFill>
                                              <a:schemeClr val="accent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ja-JP" altLang="en-US" sz="1050" i="1" smtClean="0">
                                            <a:solidFill>
                                              <a:schemeClr val="accent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ja-JP" sz="1050" b="0" i="1" smtClean="0">
                                            <a:solidFill>
                                              <a:schemeClr val="accent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50" b="0" i="0" smtClean="0">
                                            <a:solidFill>
                                              <a:schemeClr val="accent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Fac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altLang="ja-JP" sz="1050" i="1" smtClean="0">
                                            <a:solidFill>
                                              <a:schemeClr val="tx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1050" b="0" i="1" smtClean="0">
                                            <a:solidFill>
                                              <a:schemeClr val="tx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sz="1050" b="0" i="1" smtClean="0">
                                            <a:solidFill>
                                              <a:schemeClr val="tx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50" b="0" i="0" smtClean="0">
                                            <a:solidFill>
                                              <a:schemeClr val="tx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Fac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ja-JP" sz="1050" i="1">
                                            <a:solidFill>
                                              <a:schemeClr val="tx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050" i="1">
                                            <a:solidFill>
                                              <a:schemeClr val="tx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en-US" altLang="ja-JP" sz="1050" dirty="0"/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ja-JP" sz="105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ja-JP" sz="1050" i="1">
                                        <a:solidFill>
                                          <a:schemeClr val="accent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050" i="1">
                                        <a:solidFill>
                                          <a:schemeClr val="accent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ja-JP" sz="1050" b="0" i="1" smtClean="0">
                                        <a:solidFill>
                                          <a:schemeClr val="accent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ja-JP" sz="1050" b="0" i="0" smtClean="0">
                                        <a:solidFill>
                                          <a:schemeClr val="accent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Fac</m:t>
                                    </m:r>
                                  </m:sup>
                                </m:sSubSup>
                                <m:r>
                                  <a:rPr lang="en-US" altLang="ja-JP" sz="105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altLang="ja-JP" sz="1050" i="1" dirty="0">
                            <a:solidFill>
                              <a:schemeClr val="accent1"/>
                            </a:solidFill>
                            <a:uFill>
                              <a:solidFill>
                                <a:srgbClr val="FFC000"/>
                              </a:solidFill>
                            </a:u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2109476"/>
                      </a:ext>
                    </a:extLst>
                  </a:tr>
                  <a:tr h="34635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設備特性制約</a:t>
                          </a:r>
                          <a:r>
                            <a:rPr kumimoji="1" lang="en-US" altLang="ja-JP" sz="1200" dirty="0"/>
                            <a:t>(Node)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200" dirty="0"/>
                            <a:t>各ノード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ja-JP" sz="10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ja-JP" sz="10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ja-JP" sz="10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ja-JP" sz="1000" b="0" i="1" smtClean="0">
                                        <a:solidFill>
                                          <a:schemeClr val="accent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p>
                                  <m:e>
                                    <m:r>
                                      <a:rPr lang="en-US" altLang="ja-JP" sz="1000" i="1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altLang="ja-JP" sz="1000" i="1" smtClean="0">
                                            <a:solidFill>
                                              <a:schemeClr val="accent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ja-JP" altLang="en-US" sz="1000" i="1" smtClean="0">
                                            <a:solidFill>
                                              <a:schemeClr val="accent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ja-JP" sz="1000" b="0" i="1" smtClean="0">
                                            <a:solidFill>
                                              <a:schemeClr val="accent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b="0" i="0" smtClean="0">
                                            <a:solidFill>
                                              <a:schemeClr val="accent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Bal</m:t>
                                        </m:r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altLang="ja-JP" sz="1000" i="1" smtClean="0">
                                            <a:solidFill>
                                              <a:schemeClr val="tx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ja-JP" sz="1000" b="0" i="1" smtClean="0">
                                            <a:solidFill>
                                              <a:schemeClr val="tx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ja-JP" sz="1000" b="0" i="1" smtClean="0">
                                            <a:solidFill>
                                              <a:schemeClr val="tx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ja-JP" sz="1000" b="0" i="0" smtClean="0">
                                            <a:solidFill>
                                              <a:schemeClr val="tx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Bal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ja-JP" sz="1000" i="1">
                                            <a:solidFill>
                                              <a:schemeClr val="tx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000" i="1">
                                            <a:solidFill>
                                              <a:schemeClr val="tx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en-US" altLang="ja-JP" sz="1000" dirty="0"/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ja-JP" sz="10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ja-JP" sz="1000" i="1">
                                        <a:solidFill>
                                          <a:schemeClr val="accent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000" i="1">
                                        <a:solidFill>
                                          <a:schemeClr val="accent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ja-JP" sz="1000" b="0" i="1" smtClean="0">
                                        <a:solidFill>
                                          <a:schemeClr val="accent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ja-JP" sz="1000" b="0" i="0" smtClean="0">
                                        <a:solidFill>
                                          <a:schemeClr val="accent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Bal</m:t>
                                    </m:r>
                                  </m:sup>
                                </m:sSubSup>
                                <m:r>
                                  <a:rPr lang="en-US" altLang="ja-JP" sz="10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altLang="ja-JP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60712361"/>
                      </a:ext>
                    </a:extLst>
                  </a:tr>
                  <a:tr h="3012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設備特性制約</a:t>
                          </a:r>
                          <a:r>
                            <a:rPr kumimoji="1" lang="en-US" altLang="ja-JP" sz="1200" dirty="0"/>
                            <a:t>(</a:t>
                          </a:r>
                          <a:r>
                            <a:rPr kumimoji="1" lang="en-US" altLang="ja-JP" sz="1200" dirty="0" err="1"/>
                            <a:t>Sto</a:t>
                          </a:r>
                          <a:r>
                            <a:rPr kumimoji="1" lang="en-US" altLang="ja-JP" sz="1200" dirty="0"/>
                            <a:t>)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8(</m:t>
                                </m:r>
                                <m:r>
                                  <a:rPr lang="en-US" altLang="ja-JP" sz="12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2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200" dirty="0"/>
                            <a:t>各タンク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ja-JP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90182034"/>
                      </a:ext>
                    </a:extLst>
                  </a:tr>
                  <a:tr h="22588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ソフト上下限ペナルティ</a:t>
                          </a:r>
                          <a:endParaRPr kumimoji="1" lang="en-US" altLang="ja-JP" sz="12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(</a:t>
                          </a:r>
                          <a:r>
                            <a:rPr kumimoji="1" lang="ja-JP" altLang="en-US" sz="1200" dirty="0"/>
                            <a:t>標準</a:t>
                          </a:r>
                          <a:r>
                            <a:rPr kumimoji="1" lang="en-US" altLang="ja-JP" sz="1200" dirty="0"/>
                            <a:t>)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各タンク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200" b="0" i="1" smtClean="0">
                                        <a:solidFill>
                                          <a:schemeClr val="tx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12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ja-JP" sz="1200" b="0" i="1" smtClean="0">
                                        <a:solidFill>
                                          <a:schemeClr val="accent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200" b="0" i="1" smtClean="0">
                                        <a:solidFill>
                                          <a:schemeClr val="accent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𝐸𝑥𝑡𝑟𝑎</m:t>
                                    </m:r>
                                  </m:e>
                                  <m:sub>
                                    <m:r>
                                      <a:rPr lang="en-US" altLang="ja-JP" sz="1200" b="0" i="1" smtClean="0">
                                        <a:solidFill>
                                          <a:schemeClr val="accent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𝑠𝑜𝑓𝑡𝐿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ja-JP" sz="12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1200" b="0" i="0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ja-JP" sz="1200" b="0" i="1" smtClean="0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smtClean="0">
                                            <a:solidFill>
                                              <a:schemeClr val="accent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𝑆𝑜𝑓𝑡𝐿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ja-JP" sz="1200" i="1">
                                                <a:solidFill>
                                                  <a:schemeClr val="accent1"/>
                                                </a:solidFill>
                                                <a:uFill>
                                                  <a:solidFill>
                                                    <a:srgbClr val="FFC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1200" i="1">
                                                <a:solidFill>
                                                  <a:schemeClr val="accent1"/>
                                                </a:solidFill>
                                                <a:uFill>
                                                  <a:solidFill>
                                                    <a:srgbClr val="FFC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altLang="ja-JP" sz="1200" i="1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ja-JP" sz="1200" i="1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ja-JP" sz="1200" i="1">
                                                <a:uFill>
                                                  <a:solidFill>
                                                    <a:srgbClr val="FFC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1200" i="1">
                                                <a:uFill>
                                                  <a:solidFill>
                                                    <a:srgbClr val="FFC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altLang="ja-JP" sz="1200" smtClean="0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ja-JP" sz="1200" i="1" smtClean="0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ja-JP" sz="1200" i="1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ja-JP" sz="12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1200" b="0" i="1" smtClean="0">
                                        <a:solidFill>
                                          <a:schemeClr val="accent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200" b="0" i="1" smtClean="0">
                                        <a:solidFill>
                                          <a:schemeClr val="accent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𝐸𝑥𝑡𝑟𝑎</m:t>
                                    </m:r>
                                  </m:e>
                                  <m:sub>
                                    <m:r>
                                      <a:rPr lang="en-US" altLang="ja-JP" sz="1200" b="0" i="1" smtClean="0">
                                        <a:solidFill>
                                          <a:schemeClr val="accent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𝑠𝑜𝑓𝑡𝑈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ja-JP" sz="1200" b="0" i="1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1200" b="0" i="0" smtClean="0"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ja-JP" sz="1200" b="0" i="1" smtClean="0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200" i="1" smtClean="0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ja-JP" sz="1200" i="1">
                                                <a:uFill>
                                                  <a:solidFill>
                                                    <a:srgbClr val="FFC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1200" i="1">
                                                <a:uFill>
                                                  <a:solidFill>
                                                    <a:srgbClr val="FFC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altLang="ja-JP" sz="1200" i="1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ja-JP" sz="1200" i="1">
                                            <a:solidFill>
                                              <a:schemeClr val="accent1"/>
                                            </a:solidFill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𝑆𝑜𝑓𝑡𝑈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ja-JP" sz="1200" i="1">
                                                <a:solidFill>
                                                  <a:schemeClr val="accent1"/>
                                                </a:solidFill>
                                                <a:uFill>
                                                  <a:solidFill>
                                                    <a:srgbClr val="FFC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ja-JP" sz="1200" i="1">
                                                <a:solidFill>
                                                  <a:schemeClr val="accent1"/>
                                                </a:solidFill>
                                                <a:uFill>
                                                  <a:solidFill>
                                                    <a:srgbClr val="FFC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  <m:r>
                                          <a:rPr lang="en-US" altLang="ja-JP" sz="1200" smtClean="0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ja-JP" sz="1200" i="1" smtClean="0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ja-JP" sz="1200" i="1">
                                            <a:uFill>
                                              <a:solidFill>
                                                <a:srgbClr val="FFC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002495"/>
                      </a:ext>
                    </a:extLst>
                  </a:tr>
                  <a:tr h="3273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変動幅制約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16(</m:t>
                                </m:r>
                                <m:r>
                                  <a:rPr lang="en-US" altLang="ja-JP" sz="12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2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200" dirty="0"/>
                            <a:t>各</a:t>
                          </a:r>
                          <a:r>
                            <a:rPr lang="en-US" altLang="ja-JP" sz="1200" dirty="0"/>
                            <a:t>V/E</a:t>
                          </a:r>
                          <a:r>
                            <a:rPr lang="ja-JP" altLang="en-US" sz="1200" dirty="0"/>
                            <a:t>黒液、各</a:t>
                          </a:r>
                          <a:r>
                            <a:rPr lang="en-US" altLang="ja-JP" sz="1200" dirty="0"/>
                            <a:t>RB</a:t>
                          </a:r>
                          <a:r>
                            <a:rPr lang="ja-JP" altLang="en-US" sz="12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200" b="0" i="1" smtClean="0">
                                    <a:solidFill>
                                      <a:schemeClr val="accent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∆_</m:t>
                                </m:r>
                                <m:r>
                                  <a:rPr lang="en-US" altLang="ja-JP" sz="1200" b="0" i="1" smtClean="0">
                                    <a:solidFill>
                                      <a:schemeClr val="accent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ja-JP" sz="12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ja-JP" sz="12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1200" i="1">
                                        <a:solidFill>
                                          <a:schemeClr val="tx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200" i="1">
                                        <a:solidFill>
                                          <a:schemeClr val="tx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ja-JP" sz="1200" i="1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2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ja-JP" sz="1200" i="1">
                                        <a:solidFill>
                                          <a:schemeClr val="tx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200" i="1">
                                        <a:solidFill>
                                          <a:schemeClr val="tx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ja-JP" sz="1200" i="1">
                                        <a:solidFill>
                                          <a:schemeClr val="tx1"/>
                                        </a:solidFill>
                                        <a:uFill>
                                          <a:solidFill>
                                            <a:srgbClr val="FFC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ja-JP" sz="12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ja-JP" sz="1200" b="0" i="1" smtClean="0">
                                    <a:solidFill>
                                      <a:schemeClr val="accent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∆_</m:t>
                                </m:r>
                                <m:r>
                                  <a:rPr lang="en-US" altLang="ja-JP" sz="1200" b="0" i="1" smtClean="0">
                                    <a:solidFill>
                                      <a:schemeClr val="accent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89306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8FAD475B-A545-4DEC-A5A9-0221D021C4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3299171"/>
                  </p:ext>
                </p:extLst>
              </p:nvPr>
            </p:nvGraphicFramePr>
            <p:xfrm>
              <a:off x="230170" y="847617"/>
              <a:ext cx="11687010" cy="40386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3804">
                      <a:extLst>
                        <a:ext uri="{9D8B030D-6E8A-4147-A177-3AD203B41FA5}">
                          <a16:colId xmlns:a16="http://schemas.microsoft.com/office/drawing/2014/main" val="937617659"/>
                        </a:ext>
                      </a:extLst>
                    </a:gridCol>
                    <a:gridCol w="1073691">
                      <a:extLst>
                        <a:ext uri="{9D8B030D-6E8A-4147-A177-3AD203B41FA5}">
                          <a16:colId xmlns:a16="http://schemas.microsoft.com/office/drawing/2014/main" val="155752933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4122447994"/>
                        </a:ext>
                      </a:extLst>
                    </a:gridCol>
                    <a:gridCol w="7020715">
                      <a:extLst>
                        <a:ext uri="{9D8B030D-6E8A-4147-A177-3AD203B41FA5}">
                          <a16:colId xmlns:a16="http://schemas.microsoft.com/office/drawing/2014/main" val="356660480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制約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制約数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対象</a:t>
                          </a:r>
                          <a:r>
                            <a:rPr kumimoji="1" lang="en-US" altLang="ja-JP" sz="1200" dirty="0" err="1"/>
                            <a:t>Obj</a:t>
                          </a:r>
                          <a:r>
                            <a:rPr kumimoji="1" lang="ja-JP" altLang="en-US" sz="1200" dirty="0"/>
                            <a:t>・変数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式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2811591"/>
                      </a:ext>
                    </a:extLst>
                  </a:tr>
                  <a:tr h="5789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目的関数（総コスト）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/>
                            <a:t>―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蒸気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580" t="-67368" r="-260" b="-55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7625407"/>
                      </a:ext>
                    </a:extLst>
                  </a:tr>
                  <a:tr h="4189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ペナルティ関数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/>
                            <a:t>―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―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580" t="-230435" r="-260" b="-66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18867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非負制約＋上下限制約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842" t="-506667" r="-822034" b="-9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全連続変数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略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653897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実績固定制約</a:t>
                          </a:r>
                          <a:r>
                            <a:rPr kumimoji="1" lang="en-US" altLang="ja-JP" sz="1200" dirty="0"/>
                            <a:t>(</a:t>
                          </a:r>
                          <a:r>
                            <a:rPr kumimoji="1" lang="ja-JP" altLang="en-US" sz="1200" dirty="0"/>
                            <a:t>バイナリ</a:t>
                          </a:r>
                          <a:r>
                            <a:rPr kumimoji="1" lang="en-US" altLang="ja-JP" sz="1200" dirty="0"/>
                            <a:t>)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842" t="-606667" r="-822034" b="-8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dirty="0" err="1"/>
                            <a:t>OnOff</a:t>
                          </a:r>
                          <a:endParaRPr lang="en-US" altLang="ja-JP" sz="1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580" t="-606667" r="-260" b="-8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983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実績固定制約</a:t>
                          </a:r>
                          <a:r>
                            <a:rPr kumimoji="1" lang="en-US" altLang="ja-JP" sz="1200" dirty="0"/>
                            <a:t>(</a:t>
                          </a:r>
                          <a:r>
                            <a:rPr kumimoji="1" lang="ja-JP" altLang="en-US" sz="1200" dirty="0"/>
                            <a:t>連続</a:t>
                          </a:r>
                          <a:r>
                            <a:rPr kumimoji="1" lang="en-US" altLang="ja-JP" sz="1200" dirty="0"/>
                            <a:t>)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842" t="-706667" r="-822034" b="-7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050" dirty="0"/>
                            <a:t>V/E</a:t>
                          </a:r>
                          <a:r>
                            <a:rPr lang="ja-JP" altLang="en-US" sz="1050" dirty="0"/>
                            <a:t>返り黒液の各変数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580" t="-706667" r="-260" b="-7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3223305"/>
                      </a:ext>
                    </a:extLst>
                  </a:tr>
                  <a:tr h="43707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設備特性制約</a:t>
                          </a:r>
                          <a:r>
                            <a:rPr kumimoji="1" lang="en-US" altLang="ja-JP" sz="1200" dirty="0"/>
                            <a:t>(</a:t>
                          </a:r>
                          <a:r>
                            <a:rPr kumimoji="1" lang="en-US" altLang="ja-JP" sz="1200" dirty="0" err="1"/>
                            <a:t>Fac</a:t>
                          </a:r>
                          <a:r>
                            <a:rPr kumimoji="1" lang="en-US" altLang="ja-JP" sz="1200" dirty="0"/>
                            <a:t>)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842" t="-504167" r="-822034" b="-3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200" dirty="0"/>
                            <a:t>各設備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580" t="-504167" r="-260" b="-3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10947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設備特性制約</a:t>
                          </a:r>
                          <a:r>
                            <a:rPr kumimoji="1" lang="en-US" altLang="ja-JP" sz="1200" dirty="0"/>
                            <a:t>(Node)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842" t="-630435" r="-822034" b="-2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200" dirty="0"/>
                            <a:t>各ノード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580" t="-630435" r="-260" b="-26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0712361"/>
                      </a:ext>
                    </a:extLst>
                  </a:tr>
                  <a:tr h="3012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設備特性制約</a:t>
                          </a:r>
                          <a:r>
                            <a:rPr kumimoji="1" lang="en-US" altLang="ja-JP" sz="1200" dirty="0"/>
                            <a:t>(</a:t>
                          </a:r>
                          <a:r>
                            <a:rPr kumimoji="1" lang="en-US" altLang="ja-JP" sz="1200" dirty="0" err="1"/>
                            <a:t>Sto</a:t>
                          </a:r>
                          <a:r>
                            <a:rPr kumimoji="1" lang="en-US" altLang="ja-JP" sz="1200" dirty="0"/>
                            <a:t>)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842" t="-1028571" r="-822034" b="-2673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200" dirty="0"/>
                            <a:t>各タンク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ja-JP" sz="1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901820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ソフト上下限ペナルティ</a:t>
                          </a:r>
                          <a:endParaRPr kumimoji="1" lang="en-US" altLang="ja-JP" sz="12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(</a:t>
                          </a:r>
                          <a:r>
                            <a:rPr kumimoji="1" lang="ja-JP" altLang="en-US" sz="1200" dirty="0"/>
                            <a:t>標準</a:t>
                          </a:r>
                          <a:r>
                            <a:rPr kumimoji="1" lang="en-US" altLang="ja-JP" sz="1200" dirty="0"/>
                            <a:t>)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842" t="-737333" r="-822034" b="-7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各タンク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580" t="-737333" r="-260" b="-74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002495"/>
                      </a:ext>
                    </a:extLst>
                  </a:tr>
                  <a:tr h="3273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変動幅制約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842" t="-1162963" r="-822034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200" dirty="0"/>
                            <a:t>各</a:t>
                          </a:r>
                          <a:r>
                            <a:rPr lang="en-US" altLang="ja-JP" sz="1200" dirty="0"/>
                            <a:t>V/E</a:t>
                          </a:r>
                          <a:r>
                            <a:rPr lang="ja-JP" altLang="en-US" sz="1200" dirty="0"/>
                            <a:t>黒液、各</a:t>
                          </a:r>
                          <a:r>
                            <a:rPr lang="en-US" altLang="ja-JP" sz="1200" dirty="0"/>
                            <a:t>RB</a:t>
                          </a:r>
                          <a:r>
                            <a:rPr lang="ja-JP" altLang="en-US" sz="1200" dirty="0"/>
                            <a:t>黒液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580" t="-1162963" r="-260" b="-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89306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8">
                <a:extLst>
                  <a:ext uri="{FF2B5EF4-FFF2-40B4-BE49-F238E27FC236}">
                    <a16:creationId xmlns:a16="http://schemas.microsoft.com/office/drawing/2014/main" id="{62002183-E873-43CE-89FA-E143A996EF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7985038"/>
                  </p:ext>
                </p:extLst>
              </p:nvPr>
            </p:nvGraphicFramePr>
            <p:xfrm>
              <a:off x="3278001" y="5127629"/>
              <a:ext cx="5878232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0814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486738">
                      <a:extLst>
                        <a:ext uri="{9D8B030D-6E8A-4147-A177-3AD203B41FA5}">
                          <a16:colId xmlns:a16="http://schemas.microsoft.com/office/drawing/2014/main" val="1826170553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3966925308"/>
                        </a:ext>
                      </a:extLst>
                    </a:gridCol>
                    <a:gridCol w="1660480">
                      <a:extLst>
                        <a:ext uri="{9D8B030D-6E8A-4147-A177-3AD203B41FA5}">
                          <a16:colId xmlns:a16="http://schemas.microsoft.com/office/drawing/2014/main" val="11061238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chemeClr val="bg1"/>
                              </a:solidFill>
                            </a:rPr>
                            <a:t>項目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chemeClr val="bg1"/>
                              </a:solidFill>
                            </a:rPr>
                            <a:t>連続変数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chemeClr val="bg1"/>
                              </a:solidFill>
                            </a:rPr>
                            <a:t>バイナリ変数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chemeClr val="bg1"/>
                              </a:solidFill>
                            </a:rPr>
                            <a:t>合計制約数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400" b="0" i="1" dirty="0" smtClean="0">
                                  <a:solidFill>
                                    <a:schemeClr val="bg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kumimoji="1" lang="ja-JP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合計数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51</m:t>
                                </m:r>
                                <m:r>
                                  <a:rPr lang="en-US" altLang="ja-JP" sz="1400" b="0" i="1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altLang="ja-JP" sz="1400" b="0" i="1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solidFill>
                                      <a:srgbClr val="FF0000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227</m:t>
                                </m:r>
                                <m:r>
                                  <a:rPr lang="en-US" altLang="ja-JP" sz="1400" b="0" i="1" dirty="0" smtClean="0">
                                    <a:solidFill>
                                      <a:srgbClr val="FF0000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dirty="0" smtClean="0">
                                    <a:solidFill>
                                      <a:srgbClr val="FF0000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−24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=49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2,499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882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rgbClr val="FF0000"/>
                              </a:solidFill>
                            </a:rPr>
                            <a:t>11,099</a:t>
                          </a:r>
                          <a:endParaRPr kumimoji="1" lang="ja-JP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0981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8">
                <a:extLst>
                  <a:ext uri="{FF2B5EF4-FFF2-40B4-BE49-F238E27FC236}">
                    <a16:creationId xmlns:a16="http://schemas.microsoft.com/office/drawing/2014/main" id="{62002183-E873-43CE-89FA-E143A996EF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7985038"/>
                  </p:ext>
                </p:extLst>
              </p:nvPr>
            </p:nvGraphicFramePr>
            <p:xfrm>
              <a:off x="3278001" y="5127629"/>
              <a:ext cx="5878232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0814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486738">
                      <a:extLst>
                        <a:ext uri="{9D8B030D-6E8A-4147-A177-3AD203B41FA5}">
                          <a16:colId xmlns:a16="http://schemas.microsoft.com/office/drawing/2014/main" val="1826170553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3966925308"/>
                        </a:ext>
                      </a:extLst>
                    </a:gridCol>
                    <a:gridCol w="1660480">
                      <a:extLst>
                        <a:ext uri="{9D8B030D-6E8A-4147-A177-3AD203B41FA5}">
                          <a16:colId xmlns:a16="http://schemas.microsoft.com/office/drawing/2014/main" val="110612387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chemeClr val="bg1"/>
                              </a:solidFill>
                            </a:rPr>
                            <a:t>項目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639" t="-4000" r="-220492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878" t="-4000" r="-104563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212" t="-4000" r="-733" b="-2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合計数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639" t="-101961" r="-220492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878" t="-101961" r="-104563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212" t="-101961" r="-733" b="-1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8" t="-206000" r="-42043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2,499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882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rgbClr val="FF0000"/>
                              </a:solidFill>
                            </a:rPr>
                            <a:t>11,099</a:t>
                          </a:r>
                          <a:endParaRPr kumimoji="1" lang="ja-JP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0981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787B166-2787-46EE-94B7-9C2A04ACB072}"/>
                  </a:ext>
                </a:extLst>
              </p:cNvPr>
              <p:cNvSpPr txBox="1"/>
              <p:nvPr/>
            </p:nvSpPr>
            <p:spPr>
              <a:xfrm>
                <a:off x="6639649" y="3799695"/>
                <a:ext cx="3173966" cy="286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200" i="1" smtClean="0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2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200" i="1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200" i="1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2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2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1200" i="1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−∆</m:t>
                      </m:r>
                      <m:r>
                        <a:rPr lang="en-US" altLang="ja-JP" sz="1200" i="1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200" i="1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ja-JP" sz="12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2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2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2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2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2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ja-JP" sz="1200" i="1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ja-JP" sz="12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12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12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20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ja-JP" sz="1200" b="0" i="0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to</m:t>
                          </m:r>
                        </m:sup>
                      </m:sSubSup>
                      <m:r>
                        <a:rPr lang="en-US" altLang="ja-JP" sz="1200" i="1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1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787B166-2787-46EE-94B7-9C2A04ACB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649" y="3799695"/>
                <a:ext cx="3173966" cy="286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0AFC37-634A-4037-B47F-1E63F8A4EB8C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1.2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定式化の工夫</a:t>
            </a:r>
          </a:p>
        </p:txBody>
      </p:sp>
    </p:spTree>
    <p:extLst>
      <p:ext uri="{BB962C8B-B14F-4D97-AF65-F5344CB8AC3E}">
        <p14:creationId xmlns:p14="http://schemas.microsoft.com/office/powerpoint/2010/main" val="2666033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4316DF47-0830-4A6D-AF30-C589259E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最適化問題の定式化：マニュアル追加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51751D32-D2E6-4AE0-9516-17A4632A0E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9071507"/>
                  </p:ext>
                </p:extLst>
              </p:nvPr>
            </p:nvGraphicFramePr>
            <p:xfrm>
              <a:off x="222341" y="788559"/>
              <a:ext cx="11775864" cy="46859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3226">
                      <a:extLst>
                        <a:ext uri="{9D8B030D-6E8A-4147-A177-3AD203B41FA5}">
                          <a16:colId xmlns:a16="http://schemas.microsoft.com/office/drawing/2014/main" val="937617659"/>
                        </a:ext>
                      </a:extLst>
                    </a:gridCol>
                    <a:gridCol w="766916">
                      <a:extLst>
                        <a:ext uri="{9D8B030D-6E8A-4147-A177-3AD203B41FA5}">
                          <a16:colId xmlns:a16="http://schemas.microsoft.com/office/drawing/2014/main" val="1557529332"/>
                        </a:ext>
                      </a:extLst>
                    </a:gridCol>
                    <a:gridCol w="642831">
                      <a:extLst>
                        <a:ext uri="{9D8B030D-6E8A-4147-A177-3AD203B41FA5}">
                          <a16:colId xmlns:a16="http://schemas.microsoft.com/office/drawing/2014/main" val="1056404065"/>
                        </a:ext>
                      </a:extLst>
                    </a:gridCol>
                    <a:gridCol w="1913556">
                      <a:extLst>
                        <a:ext uri="{9D8B030D-6E8A-4147-A177-3AD203B41FA5}">
                          <a16:colId xmlns:a16="http://schemas.microsoft.com/office/drawing/2014/main" val="2409056957"/>
                        </a:ext>
                      </a:extLst>
                    </a:gridCol>
                    <a:gridCol w="5929335">
                      <a:extLst>
                        <a:ext uri="{9D8B030D-6E8A-4147-A177-3AD203B41FA5}">
                          <a16:colId xmlns:a16="http://schemas.microsoft.com/office/drawing/2014/main" val="3566604805"/>
                        </a:ext>
                      </a:extLst>
                    </a:gridCol>
                  </a:tblGrid>
                  <a:tr h="2110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制約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制約数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変数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対象</a:t>
                          </a:r>
                          <a:r>
                            <a:rPr kumimoji="1" lang="en-US" altLang="ja-JP" sz="1200" dirty="0" err="1"/>
                            <a:t>Obj</a:t>
                          </a:r>
                          <a:r>
                            <a:rPr kumimoji="1" lang="ja-JP" altLang="en-US" sz="1200" dirty="0"/>
                            <a:t>・変数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式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2811591"/>
                      </a:ext>
                    </a:extLst>
                  </a:tr>
                  <a:tr h="2110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合計</a:t>
                          </a:r>
                          <a:r>
                            <a:rPr kumimoji="1" lang="en-US" altLang="ja-JP" sz="1200" dirty="0"/>
                            <a:t>KP</a:t>
                          </a:r>
                          <a:r>
                            <a:rPr kumimoji="1" lang="ja-JP" altLang="en-US" sz="1200" dirty="0"/>
                            <a:t>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合計</a:t>
                          </a:r>
                          <a:r>
                            <a:rPr kumimoji="1" lang="en-US" altLang="ja-JP" sz="1200" dirty="0"/>
                            <a:t>KP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ja-JP" sz="12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1991498"/>
                      </a:ext>
                    </a:extLst>
                  </a:tr>
                  <a:tr h="2110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/>
                            <a:t>・</a:t>
                          </a:r>
                          <a:r>
                            <a:rPr kumimoji="1" lang="en-US" altLang="ja-JP" sz="1200" dirty="0"/>
                            <a:t>NKP</a:t>
                          </a:r>
                          <a:r>
                            <a:rPr kumimoji="1" lang="ja-JP" altLang="en-US" sz="1200" dirty="0"/>
                            <a:t>比率固定制約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/>
                            <a:t>、</a:t>
                          </a:r>
                          <a:r>
                            <a:rPr kumimoji="1" lang="en-US" altLang="ja-JP" sz="1200" dirty="0"/>
                            <a:t>NKP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ja-JP" sz="12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3249139"/>
                      </a:ext>
                    </a:extLst>
                  </a:tr>
                  <a:tr h="2110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基準</a:t>
                          </a:r>
                          <a:r>
                            <a:rPr kumimoji="1" lang="en-US" altLang="ja-JP" sz="1200" dirty="0"/>
                            <a:t>KP</a:t>
                          </a:r>
                          <a:r>
                            <a:rPr kumimoji="1" lang="ja-JP" altLang="en-US" sz="1200" dirty="0"/>
                            <a:t>固定制約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 err="1"/>
                            <a:t>、</a:t>
                          </a:r>
                          <a:r>
                            <a:rPr kumimoji="1" lang="en-US" altLang="ja-JP" sz="1200" dirty="0"/>
                            <a:t>NKP</a:t>
                          </a:r>
                          <a:r>
                            <a:rPr kumimoji="1" lang="ja-JP" altLang="en-US" sz="1200" dirty="0" err="1"/>
                            <a:t>、</a:t>
                          </a:r>
                          <a:r>
                            <a:rPr kumimoji="1" lang="ja-JP" altLang="en-US" sz="1200" dirty="0"/>
                            <a:t>合計</a:t>
                          </a:r>
                          <a:r>
                            <a:rPr kumimoji="1" lang="en-US" altLang="ja-JP" sz="1200" dirty="0"/>
                            <a:t>KP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ja-JP" sz="12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1255571"/>
                      </a:ext>
                    </a:extLst>
                  </a:tr>
                  <a:tr h="2110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基準</a:t>
                          </a:r>
                          <a:r>
                            <a:rPr kumimoji="1" lang="en-US" altLang="ja-JP" sz="1200" dirty="0"/>
                            <a:t>KP</a:t>
                          </a:r>
                          <a:r>
                            <a:rPr kumimoji="1" lang="ja-JP" altLang="en-US" sz="1200" dirty="0"/>
                            <a:t>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 err="1"/>
                            <a:t>、</a:t>
                          </a:r>
                          <a:r>
                            <a:rPr kumimoji="1" lang="en-US" altLang="ja-JP" sz="1200" dirty="0"/>
                            <a:t>NKP</a:t>
                          </a:r>
                          <a:r>
                            <a:rPr kumimoji="1" lang="ja-JP" altLang="en-US" sz="1200" dirty="0" err="1"/>
                            <a:t>、</a:t>
                          </a:r>
                          <a:r>
                            <a:rPr kumimoji="1" lang="ja-JP" altLang="en-US" sz="1200" dirty="0"/>
                            <a:t>合計</a:t>
                          </a:r>
                          <a:r>
                            <a:rPr kumimoji="1" lang="en-US" altLang="ja-JP" sz="1200" dirty="0"/>
                            <a:t>KP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ja-JP" sz="12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620440"/>
                      </a:ext>
                    </a:extLst>
                  </a:tr>
                  <a:tr h="2110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/>
                            <a:t>KP</a:t>
                          </a:r>
                          <a:r>
                            <a:rPr kumimoji="1" lang="ja-JP" altLang="en-US" sz="1200" dirty="0"/>
                            <a:t>利益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/>
                            <a:t>、</a:t>
                          </a:r>
                          <a:r>
                            <a:rPr kumimoji="1" lang="en-US" altLang="ja-JP" sz="1200" dirty="0"/>
                            <a:t>NKP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ja-JP" sz="12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8068780"/>
                      </a:ext>
                    </a:extLst>
                  </a:tr>
                  <a:tr h="2110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ソフト上下限ペナルティ（</a:t>
                          </a:r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/>
                            <a:t>・</a:t>
                          </a:r>
                          <a:r>
                            <a:rPr kumimoji="1" lang="en-US" altLang="ja-JP" sz="1200" dirty="0"/>
                            <a:t>NKP</a:t>
                          </a:r>
                          <a:r>
                            <a:rPr kumimoji="1" lang="ja-JP" altLang="en-US" sz="1200" dirty="0"/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/>
                            <a:t>、</a:t>
                          </a:r>
                          <a:r>
                            <a:rPr kumimoji="1" lang="en-US" altLang="ja-JP" sz="1200" dirty="0"/>
                            <a:t>NKP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6538973"/>
                      </a:ext>
                    </a:extLst>
                  </a:tr>
                  <a:tr h="2110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基準ペナルティ（</a:t>
                          </a:r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/>
                            <a:t>・</a:t>
                          </a:r>
                          <a:r>
                            <a:rPr kumimoji="1" lang="en-US" altLang="ja-JP" sz="1200" dirty="0"/>
                            <a:t>NKP</a:t>
                          </a:r>
                          <a:r>
                            <a:rPr kumimoji="1" lang="ja-JP" altLang="en-US" sz="1200" dirty="0"/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 err="1"/>
                            <a:t>、</a:t>
                          </a:r>
                          <a:r>
                            <a:rPr kumimoji="1" lang="en-US" altLang="ja-JP" sz="1200" dirty="0"/>
                            <a:t>NKP</a:t>
                          </a:r>
                          <a:r>
                            <a:rPr kumimoji="1" lang="ja-JP" altLang="en-US" sz="1200" dirty="0" err="1"/>
                            <a:t>、</a:t>
                          </a:r>
                          <a:r>
                            <a:rPr kumimoji="1" lang="en-US" altLang="ja-JP" sz="1200" dirty="0"/>
                            <a:t>WL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6983192"/>
                      </a:ext>
                    </a:extLst>
                  </a:tr>
                  <a:tr h="21107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変動幅制約（</a:t>
                          </a:r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/>
                            <a:t>・</a:t>
                          </a:r>
                          <a:r>
                            <a:rPr kumimoji="1" lang="en-US" altLang="ja-JP" sz="1200" dirty="0"/>
                            <a:t>NKP</a:t>
                          </a:r>
                          <a:r>
                            <a:rPr kumimoji="1" lang="ja-JP" altLang="en-US" sz="1200" dirty="0"/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4(</m:t>
                                </m:r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 err="1"/>
                            <a:t>、</a:t>
                          </a:r>
                          <a:r>
                            <a:rPr kumimoji="1" lang="en-US" altLang="ja-JP" sz="1200" dirty="0"/>
                            <a:t>NKP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152600"/>
                      </a:ext>
                    </a:extLst>
                  </a:tr>
                  <a:tr h="35179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変動幅ソフト上下限ペナルティ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 err="1"/>
                            <a:t>、</a:t>
                          </a:r>
                          <a:r>
                            <a:rPr kumimoji="1" lang="en-US" altLang="ja-JP" sz="1200" dirty="0"/>
                            <a:t>NKP</a:t>
                          </a:r>
                          <a:r>
                            <a:rPr kumimoji="1" lang="ja-JP" altLang="en-US" sz="1200" dirty="0" err="1"/>
                            <a:t>、</a:t>
                          </a:r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/>
                            <a:t>黒液、</a:t>
                          </a:r>
                          <a:r>
                            <a:rPr kumimoji="1" lang="en-US" altLang="ja-JP" sz="1200" dirty="0"/>
                            <a:t>NKP</a:t>
                          </a:r>
                          <a:r>
                            <a:rPr kumimoji="1" lang="ja-JP" altLang="en-US" sz="1200" dirty="0"/>
                            <a:t>黒液など（</a:t>
                          </a:r>
                          <a:r>
                            <a:rPr kumimoji="1" lang="en-US" altLang="ja-JP" sz="1200" dirty="0"/>
                            <a:t>17</a:t>
                          </a:r>
                          <a:r>
                            <a:rPr kumimoji="1" lang="ja-JP" altLang="en-US" sz="1200" dirty="0"/>
                            <a:t>種類）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2935926"/>
                      </a:ext>
                    </a:extLst>
                  </a:tr>
                  <a:tr h="2818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タンクレベル終点ペナルティ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200" dirty="0"/>
                            <a:t>各タンク</a:t>
                          </a:r>
                          <a:endParaRPr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終点におけるタンクレベル目標値を設定し、それに対してペナルティを課す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306065"/>
                      </a:ext>
                    </a:extLst>
                  </a:tr>
                  <a:tr h="2818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ソフト上下限ペナルティ</a:t>
                          </a:r>
                          <a:endParaRPr kumimoji="1" lang="en-US" altLang="ja-JP" sz="12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（タンクレベル外側）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2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200" dirty="0"/>
                            <a:t>各タンク</a:t>
                          </a:r>
                          <a:endParaRPr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標準のソフト上下限に加えて、その外側により緩いソフト上下限ペナルティを課す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3145457"/>
                      </a:ext>
                    </a:extLst>
                  </a:tr>
                  <a:tr h="2818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V/E2</a:t>
                          </a:r>
                          <a:r>
                            <a:rPr kumimoji="1" lang="ja-JP" altLang="en-US" sz="1200" dirty="0"/>
                            <a:t>缶洗浄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ja-JP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200" dirty="0"/>
                            <a:t>ID40</a:t>
                          </a:r>
                          <a:r>
                            <a:rPr lang="ja-JP" altLang="en-US" sz="1200" dirty="0" err="1"/>
                            <a:t>、</a:t>
                          </a:r>
                          <a:r>
                            <a:rPr lang="en-US" altLang="ja-JP" sz="1200" dirty="0"/>
                            <a:t>ID41</a:t>
                          </a:r>
                          <a:r>
                            <a:rPr lang="ja-JP" altLang="en-US" sz="1200" dirty="0" err="1"/>
                            <a:t>、</a:t>
                          </a:r>
                          <a:r>
                            <a:rPr lang="en-US" altLang="ja-JP" sz="1200" dirty="0"/>
                            <a:t>ID42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洗浄スケジュールに従って、パラメータに固定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2884014"/>
                      </a:ext>
                    </a:extLst>
                  </a:tr>
                  <a:tr h="2818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12BHBL</a:t>
                          </a:r>
                          <a:r>
                            <a:rPr kumimoji="1" lang="ja-JP" altLang="en-US" sz="1200" dirty="0"/>
                            <a:t>ライン洗浄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200" dirty="0"/>
                            <a:t>ID91</a:t>
                          </a:r>
                          <a:r>
                            <a:rPr lang="ja-JP" altLang="en-US" sz="1200" dirty="0" err="1"/>
                            <a:t>、</a:t>
                          </a:r>
                          <a:r>
                            <a:rPr lang="en-US" altLang="ja-JP" sz="1200" dirty="0"/>
                            <a:t>ID92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洗浄スケジュールに従って、パラメータに固定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7584940"/>
                      </a:ext>
                    </a:extLst>
                  </a:tr>
                  <a:tr h="2818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RBBL</a:t>
                          </a:r>
                          <a:r>
                            <a:rPr kumimoji="1" lang="ja-JP" altLang="en-US" sz="1200" dirty="0"/>
                            <a:t>ライン洗浄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kumimoji="1" lang="en-US" altLang="ja-JP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200" dirty="0"/>
                            <a:t>ID140</a:t>
                          </a:r>
                          <a:r>
                            <a:rPr lang="ja-JP" altLang="en-US" sz="1200" dirty="0" err="1"/>
                            <a:t>、</a:t>
                          </a:r>
                          <a:r>
                            <a:rPr lang="en-US" altLang="ja-JP" sz="1200" dirty="0"/>
                            <a:t>ID141</a:t>
                          </a:r>
                          <a:r>
                            <a:rPr lang="ja-JP" altLang="en-US" sz="1200" dirty="0" err="1"/>
                            <a:t>、</a:t>
                          </a:r>
                          <a:r>
                            <a:rPr lang="en-US" altLang="ja-JP" sz="1200" dirty="0"/>
                            <a:t>ID142</a:t>
                          </a:r>
                          <a:r>
                            <a:rPr lang="ja-JP" altLang="en-US" sz="1200" dirty="0" err="1"/>
                            <a:t>、</a:t>
                          </a:r>
                          <a:r>
                            <a:rPr lang="en-US" altLang="ja-JP" sz="1200" dirty="0"/>
                            <a:t>ID143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洗浄スケジュールに従って、パラメータに固定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507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51751D32-D2E6-4AE0-9516-17A4632A0E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9071507"/>
                  </p:ext>
                </p:extLst>
              </p:nvPr>
            </p:nvGraphicFramePr>
            <p:xfrm>
              <a:off x="222341" y="788559"/>
              <a:ext cx="11775864" cy="46859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3226">
                      <a:extLst>
                        <a:ext uri="{9D8B030D-6E8A-4147-A177-3AD203B41FA5}">
                          <a16:colId xmlns:a16="http://schemas.microsoft.com/office/drawing/2014/main" val="937617659"/>
                        </a:ext>
                      </a:extLst>
                    </a:gridCol>
                    <a:gridCol w="766916">
                      <a:extLst>
                        <a:ext uri="{9D8B030D-6E8A-4147-A177-3AD203B41FA5}">
                          <a16:colId xmlns:a16="http://schemas.microsoft.com/office/drawing/2014/main" val="1557529332"/>
                        </a:ext>
                      </a:extLst>
                    </a:gridCol>
                    <a:gridCol w="642831">
                      <a:extLst>
                        <a:ext uri="{9D8B030D-6E8A-4147-A177-3AD203B41FA5}">
                          <a16:colId xmlns:a16="http://schemas.microsoft.com/office/drawing/2014/main" val="1056404065"/>
                        </a:ext>
                      </a:extLst>
                    </a:gridCol>
                    <a:gridCol w="1913556">
                      <a:extLst>
                        <a:ext uri="{9D8B030D-6E8A-4147-A177-3AD203B41FA5}">
                          <a16:colId xmlns:a16="http://schemas.microsoft.com/office/drawing/2014/main" val="2409056957"/>
                        </a:ext>
                      </a:extLst>
                    </a:gridCol>
                    <a:gridCol w="5929335">
                      <a:extLst>
                        <a:ext uri="{9D8B030D-6E8A-4147-A177-3AD203B41FA5}">
                          <a16:colId xmlns:a16="http://schemas.microsoft.com/office/drawing/2014/main" val="3566604805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制約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制約数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変数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対象</a:t>
                          </a:r>
                          <a:r>
                            <a:rPr kumimoji="1" lang="en-US" altLang="ja-JP" sz="1200" dirty="0" err="1"/>
                            <a:t>Obj</a:t>
                          </a:r>
                          <a:r>
                            <a:rPr kumimoji="1" lang="ja-JP" altLang="en-US" sz="1200" dirty="0"/>
                            <a:t>・変数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式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2281159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合計</a:t>
                          </a:r>
                          <a:r>
                            <a:rPr kumimoji="1" lang="en-US" altLang="ja-JP" sz="1200" dirty="0"/>
                            <a:t>KP</a:t>
                          </a:r>
                          <a:r>
                            <a:rPr kumimoji="1" lang="ja-JP" altLang="en-US" sz="1200" dirty="0"/>
                            <a:t>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9365" t="-102222" r="-1107143" b="-15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0377" t="-102222" r="-1216038" b="-15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合計</a:t>
                          </a:r>
                          <a:r>
                            <a:rPr kumimoji="1" lang="en-US" altLang="ja-JP" sz="1200" dirty="0"/>
                            <a:t>KP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ja-JP" sz="12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199149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/>
                            <a:t>・</a:t>
                          </a:r>
                          <a:r>
                            <a:rPr kumimoji="1" lang="en-US" altLang="ja-JP" sz="1200" dirty="0"/>
                            <a:t>NKP</a:t>
                          </a:r>
                          <a:r>
                            <a:rPr kumimoji="1" lang="ja-JP" altLang="en-US" sz="1200" dirty="0"/>
                            <a:t>比率固定制約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9365" t="-202222" r="-1107143" b="-14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0377" t="-202222" r="-1216038" b="-14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/>
                            <a:t>、</a:t>
                          </a:r>
                          <a:r>
                            <a:rPr kumimoji="1" lang="en-US" altLang="ja-JP" sz="1200" dirty="0"/>
                            <a:t>NKP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ja-JP" sz="12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324913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基準</a:t>
                          </a:r>
                          <a:r>
                            <a:rPr kumimoji="1" lang="en-US" altLang="ja-JP" sz="1200" dirty="0"/>
                            <a:t>KP</a:t>
                          </a:r>
                          <a:r>
                            <a:rPr kumimoji="1" lang="ja-JP" altLang="en-US" sz="1200" dirty="0"/>
                            <a:t>固定制約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9365" t="-302222" r="-1107143" b="-13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0377" t="-302222" r="-1216038" b="-13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 err="1"/>
                            <a:t>、</a:t>
                          </a:r>
                          <a:r>
                            <a:rPr kumimoji="1" lang="en-US" altLang="ja-JP" sz="1200" dirty="0"/>
                            <a:t>NKP</a:t>
                          </a:r>
                          <a:r>
                            <a:rPr kumimoji="1" lang="ja-JP" altLang="en-US" sz="1200" dirty="0" err="1"/>
                            <a:t>、</a:t>
                          </a:r>
                          <a:r>
                            <a:rPr kumimoji="1" lang="ja-JP" altLang="en-US" sz="1200" dirty="0"/>
                            <a:t>合計</a:t>
                          </a:r>
                          <a:r>
                            <a:rPr kumimoji="1" lang="en-US" altLang="ja-JP" sz="1200" dirty="0"/>
                            <a:t>KP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ja-JP" sz="12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12555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基準</a:t>
                          </a:r>
                          <a:r>
                            <a:rPr kumimoji="1" lang="en-US" altLang="ja-JP" sz="1200" dirty="0"/>
                            <a:t>KP</a:t>
                          </a:r>
                          <a:r>
                            <a:rPr kumimoji="1" lang="ja-JP" altLang="en-US" sz="1200" dirty="0"/>
                            <a:t>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9365" t="-402222" r="-1107143" b="-12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0377" t="-402222" r="-1216038" b="-12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 err="1"/>
                            <a:t>、</a:t>
                          </a:r>
                          <a:r>
                            <a:rPr kumimoji="1" lang="en-US" altLang="ja-JP" sz="1200" dirty="0"/>
                            <a:t>NKP</a:t>
                          </a:r>
                          <a:r>
                            <a:rPr kumimoji="1" lang="ja-JP" altLang="en-US" sz="1200" dirty="0" err="1"/>
                            <a:t>、</a:t>
                          </a:r>
                          <a:r>
                            <a:rPr kumimoji="1" lang="ja-JP" altLang="en-US" sz="1200" dirty="0"/>
                            <a:t>合計</a:t>
                          </a:r>
                          <a:r>
                            <a:rPr kumimoji="1" lang="en-US" altLang="ja-JP" sz="1200" dirty="0"/>
                            <a:t>KP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ja-JP" sz="12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6204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/>
                            <a:t>KP</a:t>
                          </a:r>
                          <a:r>
                            <a:rPr kumimoji="1" lang="ja-JP" altLang="en-US" sz="1200" dirty="0"/>
                            <a:t>利益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9365" t="-502222" r="-1107143" b="-11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0377" t="-502222" r="-1216038" b="-11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/>
                            <a:t>、</a:t>
                          </a:r>
                          <a:r>
                            <a:rPr kumimoji="1" lang="en-US" altLang="ja-JP" sz="1200" dirty="0"/>
                            <a:t>NKP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ja-JP" sz="1200" i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80687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ソフト上下限ペナルティ（</a:t>
                          </a:r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/>
                            <a:t>・</a:t>
                          </a:r>
                          <a:r>
                            <a:rPr kumimoji="1" lang="en-US" altLang="ja-JP" sz="1200" dirty="0"/>
                            <a:t>NKP</a:t>
                          </a:r>
                          <a:r>
                            <a:rPr kumimoji="1" lang="ja-JP" altLang="en-US" sz="1200" dirty="0"/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9365" t="-589130" r="-1107143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2"/>
                          <a:stretch>
                            <a:fillRect l="-510377" t="-589130" r="-1216038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/>
                            <a:t>、</a:t>
                          </a:r>
                          <a:r>
                            <a:rPr kumimoji="1" lang="en-US" altLang="ja-JP" sz="1200" dirty="0"/>
                            <a:t>NKP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653897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基準ペナルティ（</a:t>
                          </a:r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/>
                            <a:t>・</a:t>
                          </a:r>
                          <a:r>
                            <a:rPr kumimoji="1" lang="en-US" altLang="ja-JP" sz="1200" dirty="0"/>
                            <a:t>NKP</a:t>
                          </a:r>
                          <a:r>
                            <a:rPr kumimoji="1" lang="ja-JP" altLang="en-US" sz="1200" dirty="0"/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9365" t="-704444" r="-110714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0377" t="-704444" r="-121603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 err="1"/>
                            <a:t>、</a:t>
                          </a:r>
                          <a:r>
                            <a:rPr kumimoji="1" lang="en-US" altLang="ja-JP" sz="1200" dirty="0"/>
                            <a:t>NKP</a:t>
                          </a:r>
                          <a:r>
                            <a:rPr kumimoji="1" lang="ja-JP" altLang="en-US" sz="1200" dirty="0" err="1"/>
                            <a:t>、</a:t>
                          </a:r>
                          <a:r>
                            <a:rPr kumimoji="1" lang="en-US" altLang="ja-JP" sz="1200" dirty="0"/>
                            <a:t>WL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698319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変動幅制約（</a:t>
                          </a:r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/>
                            <a:t>・</a:t>
                          </a:r>
                          <a:r>
                            <a:rPr kumimoji="1" lang="en-US" altLang="ja-JP" sz="1200" dirty="0"/>
                            <a:t>NKP</a:t>
                          </a:r>
                          <a:r>
                            <a:rPr kumimoji="1" lang="ja-JP" altLang="en-US" sz="1200" dirty="0"/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9365" t="-804444" r="-110714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0377" t="-804444" r="-121603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 err="1"/>
                            <a:t>、</a:t>
                          </a:r>
                          <a:r>
                            <a:rPr kumimoji="1" lang="en-US" altLang="ja-JP" sz="1200" dirty="0"/>
                            <a:t>NKP</a:t>
                          </a: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11526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変動幅ソフト上下限ペナルティ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9365" t="-542667" r="-1107143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0377" t="-542667" r="-1216038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 err="1"/>
                            <a:t>、</a:t>
                          </a:r>
                          <a:r>
                            <a:rPr kumimoji="1" lang="en-US" altLang="ja-JP" sz="1200" dirty="0"/>
                            <a:t>NKP</a:t>
                          </a:r>
                          <a:r>
                            <a:rPr kumimoji="1" lang="ja-JP" altLang="en-US" sz="1200" dirty="0" err="1"/>
                            <a:t>、</a:t>
                          </a:r>
                          <a:r>
                            <a:rPr kumimoji="1" lang="en-US" altLang="ja-JP" sz="1200" dirty="0"/>
                            <a:t>LKP</a:t>
                          </a:r>
                          <a:r>
                            <a:rPr kumimoji="1" lang="ja-JP" altLang="en-US" sz="1200" dirty="0"/>
                            <a:t>黒液、</a:t>
                          </a:r>
                          <a:r>
                            <a:rPr kumimoji="1" lang="en-US" altLang="ja-JP" sz="1200" dirty="0"/>
                            <a:t>NKP</a:t>
                          </a:r>
                          <a:r>
                            <a:rPr kumimoji="1" lang="ja-JP" altLang="en-US" sz="1200" dirty="0"/>
                            <a:t>黒液など（</a:t>
                          </a:r>
                          <a:r>
                            <a:rPr kumimoji="1" lang="en-US" altLang="ja-JP" sz="1200" dirty="0"/>
                            <a:t>17</a:t>
                          </a:r>
                          <a:r>
                            <a:rPr kumimoji="1" lang="ja-JP" altLang="en-US" sz="1200" dirty="0"/>
                            <a:t>種類）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2935926"/>
                      </a:ext>
                    </a:extLst>
                  </a:tr>
                  <a:tr h="2818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タンクレベル終点ペナルティ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9365" t="-1047826" r="-1107143" b="-54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0377" t="-1047826" r="-1216038" b="-54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200" dirty="0"/>
                            <a:t>各タンク</a:t>
                          </a:r>
                          <a:endParaRPr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終点におけるタンクレベル目標値を設定し、それに対してペナルティを課す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530606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ソフト上下限ペナルティ</a:t>
                          </a:r>
                          <a:endParaRPr kumimoji="1" lang="en-US" altLang="ja-JP" sz="12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（タンクレベル外側）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9365" t="-704000" r="-1107143" b="-2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0377" t="-704000" r="-1216038" b="-2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ja-JP" altLang="en-US" sz="1200" dirty="0"/>
                            <a:t>各タンク</a:t>
                          </a:r>
                          <a:endParaRPr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標準のソフト上下限に加えて、その外側により緩いソフト上下限ペナルティを課す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33145457"/>
                      </a:ext>
                    </a:extLst>
                  </a:tr>
                  <a:tr h="2818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V/E2</a:t>
                          </a:r>
                          <a:r>
                            <a:rPr kumimoji="1" lang="ja-JP" altLang="en-US" sz="1200" dirty="0"/>
                            <a:t>缶洗浄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9365" t="-1282979" r="-1107143" b="-270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0377" t="-1282979" r="-1216038" b="-270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200" dirty="0"/>
                            <a:t>ID40</a:t>
                          </a:r>
                          <a:r>
                            <a:rPr lang="ja-JP" altLang="en-US" sz="1200" dirty="0" err="1"/>
                            <a:t>、</a:t>
                          </a:r>
                          <a:r>
                            <a:rPr lang="en-US" altLang="ja-JP" sz="1200" dirty="0"/>
                            <a:t>ID41</a:t>
                          </a:r>
                          <a:r>
                            <a:rPr lang="ja-JP" altLang="en-US" sz="1200" dirty="0" err="1"/>
                            <a:t>、</a:t>
                          </a:r>
                          <a:r>
                            <a:rPr lang="en-US" altLang="ja-JP" sz="1200" dirty="0"/>
                            <a:t>ID42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洗浄スケジュールに従って、パラメータに固定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2884014"/>
                      </a:ext>
                    </a:extLst>
                  </a:tr>
                  <a:tr h="2818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12BHBL</a:t>
                          </a:r>
                          <a:r>
                            <a:rPr kumimoji="1" lang="ja-JP" altLang="en-US" sz="1200" dirty="0"/>
                            <a:t>ライン洗浄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9365" t="-1413043" r="-1107143" b="-17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0377" t="-1413043" r="-1216038" b="-17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200" dirty="0"/>
                            <a:t>ID91</a:t>
                          </a:r>
                          <a:r>
                            <a:rPr lang="ja-JP" altLang="en-US" sz="1200" dirty="0" err="1"/>
                            <a:t>、</a:t>
                          </a:r>
                          <a:r>
                            <a:rPr lang="en-US" altLang="ja-JP" sz="1200" dirty="0"/>
                            <a:t>ID92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洗浄スケジュールに従って、パラメータに固定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475849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200" dirty="0"/>
                            <a:t>RBBL</a:t>
                          </a:r>
                          <a:r>
                            <a:rPr kumimoji="1" lang="ja-JP" altLang="en-US" sz="1200" dirty="0"/>
                            <a:t>ライン洗浄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9365" t="-928000" r="-1107143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0377" t="-928000" r="-1216038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200" dirty="0"/>
                            <a:t>ID140</a:t>
                          </a:r>
                          <a:r>
                            <a:rPr lang="ja-JP" altLang="en-US" sz="1200" dirty="0" err="1"/>
                            <a:t>、</a:t>
                          </a:r>
                          <a:r>
                            <a:rPr lang="en-US" altLang="ja-JP" sz="1200" dirty="0"/>
                            <a:t>ID141</a:t>
                          </a:r>
                          <a:r>
                            <a:rPr lang="ja-JP" altLang="en-US" sz="1200" dirty="0" err="1"/>
                            <a:t>、</a:t>
                          </a:r>
                          <a:r>
                            <a:rPr lang="en-US" altLang="ja-JP" sz="1200" dirty="0"/>
                            <a:t>ID142</a:t>
                          </a:r>
                          <a:r>
                            <a:rPr lang="ja-JP" altLang="en-US" sz="1200" dirty="0" err="1"/>
                            <a:t>、</a:t>
                          </a:r>
                          <a:r>
                            <a:rPr lang="en-US" altLang="ja-JP" sz="1200" dirty="0"/>
                            <a:t>ID143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洗浄スケジュールに従って、パラメータに固定</a:t>
                          </a:r>
                          <a:endParaRPr kumimoji="1" lang="en-US" altLang="ja-JP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5075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D5D5AABC-DB4F-4395-88AD-09A21ABCD4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2041799"/>
                  </p:ext>
                </p:extLst>
              </p:nvPr>
            </p:nvGraphicFramePr>
            <p:xfrm>
              <a:off x="3408177" y="5571485"/>
              <a:ext cx="5878232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0814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486738">
                      <a:extLst>
                        <a:ext uri="{9D8B030D-6E8A-4147-A177-3AD203B41FA5}">
                          <a16:colId xmlns:a16="http://schemas.microsoft.com/office/drawing/2014/main" val="1826170553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3966925308"/>
                        </a:ext>
                      </a:extLst>
                    </a:gridCol>
                    <a:gridCol w="1660480">
                      <a:extLst>
                        <a:ext uri="{9D8B030D-6E8A-4147-A177-3AD203B41FA5}">
                          <a16:colId xmlns:a16="http://schemas.microsoft.com/office/drawing/2014/main" val="110612387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chemeClr val="bg1"/>
                              </a:solidFill>
                            </a:rPr>
                            <a:t>項目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chemeClr val="bg1"/>
                              </a:solidFill>
                            </a:rPr>
                            <a:t>連続変数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chemeClr val="bg1"/>
                              </a:solidFill>
                            </a:rPr>
                            <a:t>バイナリ変数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chemeClr val="bg1"/>
                              </a:solidFill>
                            </a:rPr>
                            <a:t>合計制約数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400" b="0" i="1" dirty="0" smtClean="0">
                                  <a:solidFill>
                                    <a:schemeClr val="bg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kumimoji="1" lang="ja-JP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合計数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solidFill>
                                      <a:srgbClr val="FF0000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57</m:t>
                                </m:r>
                                <m:r>
                                  <a:rPr lang="en-US" altLang="ja-JP" sz="1400" b="0" i="1">
                                    <a:solidFill>
                                      <a:srgbClr val="FF0000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altLang="ja-JP" sz="1400" b="0" i="1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solidFill>
                                      <a:srgbClr val="FF0000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256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rgbClr val="FF0000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rgbClr val="FF0000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−28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=49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rgbClr val="FF0000"/>
                              </a:solidFill>
                            </a:rPr>
                            <a:t>2,793</a:t>
                          </a:r>
                          <a:endParaRPr kumimoji="1" lang="ja-JP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882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rgbClr val="FF0000"/>
                              </a:solidFill>
                            </a:rPr>
                            <a:t>12,516</a:t>
                          </a:r>
                          <a:endParaRPr kumimoji="1" lang="ja-JP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0981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D5D5AABC-DB4F-4395-88AD-09A21ABCD4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2041799"/>
                  </p:ext>
                </p:extLst>
              </p:nvPr>
            </p:nvGraphicFramePr>
            <p:xfrm>
              <a:off x="3408177" y="5571485"/>
              <a:ext cx="5878232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0814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486738">
                      <a:extLst>
                        <a:ext uri="{9D8B030D-6E8A-4147-A177-3AD203B41FA5}">
                          <a16:colId xmlns:a16="http://schemas.microsoft.com/office/drawing/2014/main" val="1826170553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3966925308"/>
                        </a:ext>
                      </a:extLst>
                    </a:gridCol>
                    <a:gridCol w="1660480">
                      <a:extLst>
                        <a:ext uri="{9D8B030D-6E8A-4147-A177-3AD203B41FA5}">
                          <a16:colId xmlns:a16="http://schemas.microsoft.com/office/drawing/2014/main" val="110612387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>
                              <a:solidFill>
                                <a:schemeClr val="bg1"/>
                              </a:solidFill>
                            </a:rPr>
                            <a:t>項目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639" t="-2000" r="-220082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4504" t="-2000" r="-104962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3846" t="-2000" r="-733" b="-2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合計数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6639" t="-100000" r="-220082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4504" t="-100000" r="-104962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3846" t="-100000" r="-733" b="-1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8" t="-204000" r="-41989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rgbClr val="FF0000"/>
                              </a:solidFill>
                            </a:rPr>
                            <a:t>2,793</a:t>
                          </a:r>
                          <a:endParaRPr kumimoji="1" lang="ja-JP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882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rgbClr val="FF0000"/>
                              </a:solidFill>
                            </a:rPr>
                            <a:t>12,516</a:t>
                          </a:r>
                          <a:endParaRPr kumimoji="1" lang="ja-JP" alt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0981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222605B-BDDF-49B5-AE5B-15728D8DE99F}"/>
                  </a:ext>
                </a:extLst>
              </p:cNvPr>
              <p:cNvSpPr txBox="1"/>
              <p:nvPr/>
            </p:nvSpPr>
            <p:spPr>
              <a:xfrm>
                <a:off x="6777506" y="1356154"/>
                <a:ext cx="2170413" cy="267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𝐿𝐾𝑃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100" i="1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US" altLang="ja-JP" sz="1100" b="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ja-JP" sz="1100" b="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𝐿𝐾𝑃</m:t>
                          </m:r>
                        </m:sub>
                      </m:sSub>
                      <m:sSub>
                        <m:sSubPr>
                          <m:ctrlP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𝐾𝑃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100" b="0" i="1" smtClean="0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ja-JP" sz="11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222605B-BDDF-49B5-AE5B-15728D8DE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506" y="1356154"/>
                <a:ext cx="2170413" cy="2672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FE9616F-323B-4853-A036-A8609A87BBE9}"/>
                  </a:ext>
                </a:extLst>
              </p:cNvPr>
              <p:cNvSpPr txBox="1"/>
              <p:nvPr/>
            </p:nvSpPr>
            <p:spPr>
              <a:xfrm>
                <a:off x="6955929" y="3005549"/>
                <a:ext cx="42951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50" i="1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050" i="1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∆_</m:t>
                      </m:r>
                      <m:r>
                        <a:rPr lang="en-US" altLang="ja-JP" sz="1050" i="1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1050" i="1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050" i="1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05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5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050" i="1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050" i="1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05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05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05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ja-JP" sz="1050" i="1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050" i="1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∆_</m:t>
                      </m:r>
                      <m:r>
                        <a:rPr lang="en-US" altLang="ja-JP" sz="1050" i="1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ja-JP" sz="105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FE9616F-323B-4853-A036-A8609A87B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929" y="3005549"/>
                <a:ext cx="4295117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5616413-0085-456C-83D2-787A54773A0F}"/>
                  </a:ext>
                </a:extLst>
              </p:cNvPr>
              <p:cNvSpPr txBox="1"/>
              <p:nvPr/>
            </p:nvSpPr>
            <p:spPr>
              <a:xfrm>
                <a:off x="6298142" y="2431062"/>
                <a:ext cx="5630838" cy="275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100" i="1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𝐸𝑥𝑡𝑟𝑎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𝑠𝑜𝑓𝑡𝐿</m:t>
                          </m:r>
                        </m:sub>
                      </m:sSub>
                      <m:func>
                        <m:funcPr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100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11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i="1">
                                  <a:solidFill>
                                    <a:schemeClr val="accent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𝑆𝑜𝑓𝑡𝐿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100" i="1">
                                      <a:solidFill>
                                        <a:schemeClr val="accent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100" i="1">
                                      <a:solidFill>
                                        <a:schemeClr val="accent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ja-JP" sz="11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1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100" i="1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100" i="1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ja-JP" sz="1100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1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</m:d>
                        </m:e>
                      </m:func>
                      <m:r>
                        <a:rPr lang="en-US" altLang="ja-JP" sz="1100" i="1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𝐸𝑥𝑡𝑟𝑎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𝑠𝑜𝑓𝑡𝑈</m:t>
                          </m:r>
                        </m:sub>
                      </m:sSub>
                      <m:func>
                        <m:funcPr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100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11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100" i="1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100" i="1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ja-JP" sz="11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100" i="1">
                                  <a:solidFill>
                                    <a:schemeClr val="accent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𝑆𝑜𝑓𝑡𝑈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100" i="1">
                                      <a:solidFill>
                                        <a:schemeClr val="accent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100" i="1">
                                      <a:solidFill>
                                        <a:schemeClr val="accent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ja-JP" sz="1100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1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11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5616413-0085-456C-83D2-787A54773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142" y="2431062"/>
                <a:ext cx="5630838" cy="275140"/>
              </a:xfrm>
              <a:prstGeom prst="rect">
                <a:avLst/>
              </a:prstGeom>
              <a:blipFill>
                <a:blip r:embed="rId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9DD91F9-F383-4C0C-9CCB-643F7C87EC9B}"/>
                  </a:ext>
                </a:extLst>
              </p:cNvPr>
              <p:cNvSpPr txBox="1"/>
              <p:nvPr/>
            </p:nvSpPr>
            <p:spPr>
              <a:xfrm>
                <a:off x="6189372" y="1067324"/>
                <a:ext cx="56308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b="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𝐾𝑃</m:t>
                          </m:r>
                        </m:sub>
                      </m:sSub>
                      <m:r>
                        <a:rPr lang="en-US" altLang="ja-JP" sz="1100" b="0" i="1" smtClean="0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100" b="0" i="1" smtClean="0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100" b="0" i="1" smtClean="0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]≤</m:t>
                      </m:r>
                      <m:sSub>
                        <m:sSubPr>
                          <m:ctrlPr>
                            <a:rPr lang="en-US" altLang="ja-JP" sz="1100" i="1" smtClean="0">
                              <a:solidFill>
                                <a:schemeClr val="tx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𝐾𝑃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100" i="1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ja-JP" sz="110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b="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𝐾𝑃</m:t>
                          </m:r>
                        </m:sub>
                      </m:sSub>
                      <m:r>
                        <a:rPr lang="en-US" altLang="ja-JP" sz="1100" b="0" i="1" smtClean="0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100" b="0" i="1" smtClean="0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100" b="0" i="1" smtClean="0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11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9DD91F9-F383-4C0C-9CCB-643F7C87E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372" y="1067324"/>
                <a:ext cx="5630838" cy="261610"/>
              </a:xfrm>
              <a:prstGeom prst="rect">
                <a:avLst/>
              </a:prstGeom>
              <a:blipFill>
                <a:blip r:embed="rId7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8918155-F524-4CF9-BBAD-D52BF036A310}"/>
                  </a:ext>
                </a:extLst>
              </p:cNvPr>
              <p:cNvSpPr txBox="1"/>
              <p:nvPr/>
            </p:nvSpPr>
            <p:spPr>
              <a:xfrm>
                <a:off x="6254043" y="2163182"/>
                <a:ext cx="5630838" cy="270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100" i="1" smtClean="0">
                              <a:solidFill>
                                <a:schemeClr val="tx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𝐾𝑃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100" i="1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100" b="0" i="1" smtClean="0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b="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𝐾𝑃</m:t>
                          </m:r>
                        </m:sub>
                      </m:sSub>
                      <m:r>
                        <a:rPr lang="en-US" altLang="ja-JP" sz="1100" b="0" i="1" smtClean="0">
                          <a:solidFill>
                            <a:schemeClr val="tx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US" altLang="ja-JP" sz="1100" b="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ja-JP" sz="1100" b="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𝐿𝐾𝑃</m:t>
                          </m:r>
                        </m:sub>
                      </m:sSub>
                      <m:sSub>
                        <m:sSubPr>
                          <m:ctrlP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𝐿𝐾𝑃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100" b="0" i="1" smtClean="0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+(1−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𝐿𝐾𝑃</m:t>
                          </m:r>
                        </m:sub>
                      </m:sSub>
                      <m:r>
                        <a:rPr lang="en-US" altLang="ja-JP" sz="1100" b="0" i="1" smtClean="0">
                          <a:solidFill>
                            <a:schemeClr val="tx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100" b="0" i="1" smtClean="0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𝐾𝑃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100" b="0" i="1" smtClean="0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11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8918155-F524-4CF9-BBAD-D52BF036A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043" y="2163182"/>
                <a:ext cx="5630838" cy="270780"/>
              </a:xfrm>
              <a:prstGeom prst="rect">
                <a:avLst/>
              </a:prstGeom>
              <a:blipFill>
                <a:blip r:embed="rId8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40FA46C-809F-4922-B5AC-2FD7827B112D}"/>
                  </a:ext>
                </a:extLst>
              </p:cNvPr>
              <p:cNvSpPr txBox="1"/>
              <p:nvPr/>
            </p:nvSpPr>
            <p:spPr>
              <a:xfrm>
                <a:off x="9028954" y="1349786"/>
                <a:ext cx="2222092" cy="267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100" b="0" i="1" smtClean="0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𝐾𝑃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100" i="1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100" b="0" i="1" smtClean="0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𝐿𝐾𝑃</m:t>
                          </m:r>
                        </m:sub>
                      </m:sSub>
                      <m:r>
                        <a:rPr lang="en-US" altLang="ja-JP" sz="1100" b="0" i="1" smtClean="0">
                          <a:solidFill>
                            <a:schemeClr val="tx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𝐾𝑃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100" b="0" i="1" smtClean="0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11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40FA46C-809F-4922-B5AC-2FD7827B1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954" y="1349786"/>
                <a:ext cx="2222092" cy="267253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14730D31-C660-450E-A808-0369B3E54A4C}"/>
                  </a:ext>
                </a:extLst>
              </p:cNvPr>
              <p:cNvSpPr txBox="1"/>
              <p:nvPr/>
            </p:nvSpPr>
            <p:spPr>
              <a:xfrm>
                <a:off x="6316520" y="2721677"/>
                <a:ext cx="56308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b="0" i="1" smtClean="0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10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ja-JP" sz="1100" b="0" i="1" smtClean="0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𝑇𝑒𝑚𝑝</m:t>
                          </m:r>
                        </m:e>
                        <m:sub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𝐾𝑃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100" i="1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100" b="0" i="1" smtClean="0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𝐾𝑃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100" b="0" i="1" smtClean="0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𝑇𝑒𝑚𝑝</m:t>
                          </m:r>
                        </m:e>
                        <m:sub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𝐾𝑃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100" i="1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ja-JP" sz="1100" i="1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𝑇𝑒𝑚𝑝</m:t>
                          </m:r>
                        </m:e>
                        <m:sub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𝐾𝑃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en-US" altLang="ja-JP" sz="11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14730D31-C660-450E-A808-0369B3E54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520" y="2721677"/>
                <a:ext cx="5630838" cy="261610"/>
              </a:xfrm>
              <a:prstGeom prst="rect">
                <a:avLst/>
              </a:prstGeom>
              <a:blipFill>
                <a:blip r:embed="rId1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10A8D89-5AA1-432A-A21E-AC0ACFD3DFFD}"/>
                  </a:ext>
                </a:extLst>
              </p:cNvPr>
              <p:cNvSpPr txBox="1"/>
              <p:nvPr/>
            </p:nvSpPr>
            <p:spPr>
              <a:xfrm>
                <a:off x="6243669" y="1893582"/>
                <a:ext cx="56308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b="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𝐾𝑃</m:t>
                          </m:r>
                        </m:sub>
                      </m:sSub>
                      <m:r>
                        <a:rPr lang="en-US" altLang="ja-JP" sz="1100" b="0" i="1" smtClean="0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100" b="0" i="1" smtClean="0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100" b="0" i="1" smtClean="0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]≤</m:t>
                      </m:r>
                      <m:sSub>
                        <m:sSubPr>
                          <m:ctrlPr>
                            <a:rPr lang="en-US" altLang="ja-JP" sz="1100" i="1" smtClean="0">
                              <a:solidFill>
                                <a:schemeClr val="tx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b="0" i="1" smtClean="0">
                              <a:solidFill>
                                <a:schemeClr val="tx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𝑇𝑒𝑚𝑝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chemeClr val="tx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𝐾𝑃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100" i="1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ja-JP" sz="110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b="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𝐾𝑃</m:t>
                          </m:r>
                        </m:sub>
                      </m:sSub>
                      <m:r>
                        <a:rPr lang="en-US" altLang="ja-JP" sz="1100" b="0" i="1" smtClean="0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100" b="0" i="1" smtClean="0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100" b="0" i="1" smtClean="0">
                          <a:solidFill>
                            <a:schemeClr val="accent1"/>
                          </a:solidFill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sz="1100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10A8D89-5AA1-432A-A21E-AC0ACFD3D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669" y="1893582"/>
                <a:ext cx="5630838" cy="261610"/>
              </a:xfrm>
              <a:prstGeom prst="rect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8A4FD3F-BFDF-462A-BD60-7A706A5FEA55}"/>
                  </a:ext>
                </a:extLst>
              </p:cNvPr>
              <p:cNvSpPr txBox="1"/>
              <p:nvPr/>
            </p:nvSpPr>
            <p:spPr>
              <a:xfrm>
                <a:off x="6060537" y="1605483"/>
                <a:ext cx="2170413" cy="267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b="0" i="1" smtClean="0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𝑇𝑒𝑚𝑝</m:t>
                          </m:r>
                        </m:e>
                        <m:sub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𝐿𝐾𝑃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100" i="1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𝐿𝐾𝑃</m:t>
                          </m:r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𝐵𝐿</m:t>
                          </m:r>
                        </m:sub>
                      </m:sSub>
                      <m:sSub>
                        <m:sSubPr>
                          <m:ctrlP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100" b="0" i="1" smtClean="0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𝐾𝑃</m:t>
                          </m:r>
                          <m:r>
                            <a:rPr lang="en-US" altLang="ja-JP" sz="1100" b="0" i="1" smtClean="0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𝐵𝐿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100" b="0" i="1" smtClean="0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ja-JP" sz="1100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8A4FD3F-BFDF-462A-BD60-7A706A5FE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537" y="1605483"/>
                <a:ext cx="2170413" cy="267253"/>
              </a:xfrm>
              <a:prstGeom prst="rect">
                <a:avLst/>
              </a:prstGeom>
              <a:blipFill>
                <a:blip r:embed="rId12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402E10E-5D7D-4B25-830E-A2EC3DC4A5CD}"/>
                  </a:ext>
                </a:extLst>
              </p:cNvPr>
              <p:cNvSpPr txBox="1"/>
              <p:nvPr/>
            </p:nvSpPr>
            <p:spPr>
              <a:xfrm>
                <a:off x="8070053" y="1605482"/>
                <a:ext cx="2222092" cy="267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𝑇𝑒𝑚𝑝</m:t>
                          </m:r>
                        </m:e>
                        <m:sub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𝐿𝐾𝑃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100" i="1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𝑁𝐾𝑃</m:t>
                          </m:r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𝐵𝐿</m:t>
                          </m:r>
                        </m:sub>
                      </m:sSub>
                      <m:sSub>
                        <m:sSubPr>
                          <m:ctrlP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100" b="0" i="1" smtClean="0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𝐾𝑃</m:t>
                          </m:r>
                          <m:r>
                            <a:rPr lang="en-US" altLang="ja-JP" sz="1100" b="0" i="1" smtClean="0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𝐵𝐿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100" b="0" i="1" smtClean="0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ja-JP" sz="11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402E10E-5D7D-4B25-830E-A2EC3DC4A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053" y="1605482"/>
                <a:ext cx="2222092" cy="267253"/>
              </a:xfrm>
              <a:prstGeom prst="rect">
                <a:avLst/>
              </a:prstGeom>
              <a:blipFill>
                <a:blip r:embed="rId1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9134E1B-A1C2-4D90-B602-4E1FC51A821D}"/>
                  </a:ext>
                </a:extLst>
              </p:cNvPr>
              <p:cNvSpPr txBox="1"/>
              <p:nvPr/>
            </p:nvSpPr>
            <p:spPr>
              <a:xfrm>
                <a:off x="10061754" y="1610502"/>
                <a:ext cx="1960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10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𝑇𝑒𝑚𝑝</m:t>
                          </m:r>
                        </m:e>
                        <m:sub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𝐾𝑃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100" i="1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1100" b="0" i="1" smtClean="0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𝐾𝑃𝑊</m:t>
                          </m:r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100" b="0" i="1" smtClean="0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𝑊𝐿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en-US" altLang="ja-JP" sz="1100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A9134E1B-A1C2-4D90-B602-4E1FC51A8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754" y="1610502"/>
                <a:ext cx="1960236" cy="261610"/>
              </a:xfrm>
              <a:prstGeom prst="rect">
                <a:avLst/>
              </a:prstGeom>
              <a:blipFill>
                <a:blip r:embed="rId1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BE984EE-2592-49EB-BBDF-4E45E0C6B944}"/>
                  </a:ext>
                </a:extLst>
              </p:cNvPr>
              <p:cNvSpPr txBox="1"/>
              <p:nvPr/>
            </p:nvSpPr>
            <p:spPr>
              <a:xfrm>
                <a:off x="6298142" y="3260364"/>
                <a:ext cx="5630838" cy="457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 smtClean="0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100" i="1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𝐸𝑥𝑡𝑟𝑎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𝑠𝑜𝑓𝑡𝐿</m:t>
                          </m:r>
                        </m:sub>
                      </m:sSub>
                      <m:func>
                        <m:funcPr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100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11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i="1">
                                  <a:solidFill>
                                    <a:schemeClr val="accent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𝑆𝑜𝑓𝑡𝐿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100" i="1">
                                      <a:solidFill>
                                        <a:schemeClr val="accent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100" i="1">
                                      <a:solidFill>
                                        <a:schemeClr val="accent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ja-JP" sz="11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100" b="0" i="1" smtClean="0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1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100" i="1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100" i="1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ja-JP" sz="11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1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100" i="1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100" i="1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1100" i="1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ja-JP" sz="1100" b="0" i="1" smtClean="0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ja-JP" sz="1100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1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sz="1100" i="1" dirty="0">
                  <a:uFill>
                    <a:solidFill>
                      <a:srgbClr val="FFC000"/>
                    </a:solidFill>
                  </a:uFill>
                  <a:latin typeface="Cambria Math" panose="02040503050406030204" pitchFamily="18" charset="0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00" i="1">
                          <a:uFill>
                            <a:solidFill>
                              <a:srgbClr val="FFC000"/>
                            </a:solidFill>
                          </a:u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𝐸𝑥𝑡𝑟𝑎</m:t>
                          </m:r>
                        </m:e>
                        <m:sub>
                          <m:r>
                            <a:rPr lang="en-US" altLang="ja-JP" sz="1100" i="1">
                              <a:solidFill>
                                <a:schemeClr val="accent1"/>
                              </a:solidFill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𝑠𝑜𝑓𝑡𝑈</m:t>
                          </m:r>
                        </m:sub>
                      </m:sSub>
                      <m:func>
                        <m:funcPr>
                          <m:ctrlPr>
                            <a:rPr lang="en-US" altLang="ja-JP" sz="1100" i="1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100">
                              <a:uFill>
                                <a:solidFill>
                                  <a:srgbClr val="FFC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11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1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1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100" i="1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100" i="1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ja-JP" sz="11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1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100" i="1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100" i="1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ja-JP" sz="1100" i="1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ja-JP" sz="11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altLang="ja-JP" sz="1100" i="1">
                                  <a:solidFill>
                                    <a:schemeClr val="accent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𝑆𝑜𝑓𝑡𝑈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100" i="1">
                                      <a:solidFill>
                                        <a:schemeClr val="accent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100" i="1">
                                      <a:solidFill>
                                        <a:schemeClr val="accent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ja-JP" sz="1100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1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11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BE984EE-2592-49EB-BBDF-4E45E0C6B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142" y="3260364"/>
                <a:ext cx="5630838" cy="457946"/>
              </a:xfrm>
              <a:prstGeom prst="rect">
                <a:avLst/>
              </a:prstGeom>
              <a:blipFill>
                <a:blip r:embed="rId1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444722C-588A-4482-87AF-10F96601DC08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1.2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定式化の工夫</a:t>
            </a:r>
          </a:p>
        </p:txBody>
      </p:sp>
    </p:spTree>
    <p:extLst>
      <p:ext uri="{BB962C8B-B14F-4D97-AF65-F5344CB8AC3E}">
        <p14:creationId xmlns:p14="http://schemas.microsoft.com/office/powerpoint/2010/main" val="235017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9F0BF6-E97F-4826-AD00-7F7922A4E6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92711"/>
            <a:ext cx="11341887" cy="1428486"/>
          </a:xfrm>
        </p:spPr>
        <p:txBody>
          <a:bodyPr/>
          <a:lstStyle/>
          <a:p>
            <a:r>
              <a:rPr lang="ja-JP" altLang="en-US" dirty="0"/>
              <a:t>連続変数</a:t>
            </a:r>
            <a:r>
              <a:rPr lang="en-US" altLang="ja-JP" dirty="0"/>
              <a:t>3,000</a:t>
            </a:r>
            <a:r>
              <a:rPr lang="ja-JP" altLang="en-US" dirty="0" err="1"/>
              <a:t>、</a:t>
            </a:r>
            <a:r>
              <a:rPr lang="ja-JP" altLang="en-US" dirty="0"/>
              <a:t>バイナリ変数</a:t>
            </a:r>
            <a:r>
              <a:rPr lang="en-US" altLang="ja-JP" dirty="0"/>
              <a:t>1,000</a:t>
            </a:r>
            <a:r>
              <a:rPr lang="ja-JP" altLang="en-US" dirty="0" err="1"/>
              <a:t>、</a:t>
            </a:r>
            <a:r>
              <a:rPr lang="ja-JP" altLang="en-US" dirty="0"/>
              <a:t>制約数</a:t>
            </a:r>
            <a:r>
              <a:rPr lang="en-US" altLang="ja-JP" dirty="0"/>
              <a:t>12,000</a:t>
            </a:r>
            <a:r>
              <a:rPr lang="ja-JP" altLang="en-US" dirty="0"/>
              <a:t>と見積もった。</a:t>
            </a:r>
            <a:endParaRPr lang="en-US" altLang="ja-JP" dirty="0"/>
          </a:p>
          <a:p>
            <a:pPr lvl="1"/>
            <a:r>
              <a:rPr lang="ja-JP" altLang="en-US" dirty="0"/>
              <a:t>標準制約の中では、非負＋上下限、実績固定、設備特性が支配的</a:t>
            </a:r>
            <a:endParaRPr lang="en-US" altLang="ja-JP" dirty="0"/>
          </a:p>
          <a:p>
            <a:pPr lvl="1"/>
            <a:r>
              <a:rPr lang="ja-JP" altLang="en-US" dirty="0"/>
              <a:t>手動制約は、形式が任意のため、削減対象にならない</a:t>
            </a:r>
            <a:endParaRPr lang="en-US" altLang="ja-JP" dirty="0"/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C6BF3B09-74AD-4A5B-8FCC-50319099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問題規模：削減前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 27">
                <a:extLst>
                  <a:ext uri="{FF2B5EF4-FFF2-40B4-BE49-F238E27FC236}">
                    <a16:creationId xmlns:a16="http://schemas.microsoft.com/office/drawing/2014/main" id="{F431FB29-CA93-42C8-801E-07657EEFE3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155185"/>
                  </p:ext>
                </p:extLst>
              </p:nvPr>
            </p:nvGraphicFramePr>
            <p:xfrm>
              <a:off x="304306" y="2421739"/>
              <a:ext cx="5632630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63">
                      <a:extLst>
                        <a:ext uri="{9D8B030D-6E8A-4147-A177-3AD203B41FA5}">
                          <a16:colId xmlns:a16="http://schemas.microsoft.com/office/drawing/2014/main" val="679233886"/>
                        </a:ext>
                      </a:extLst>
                    </a:gridCol>
                    <a:gridCol w="2252608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437967">
                      <a:extLst>
                        <a:ext uri="{9D8B030D-6E8A-4147-A177-3AD203B41FA5}">
                          <a16:colId xmlns:a16="http://schemas.microsoft.com/office/drawing/2014/main" val="2390857477"/>
                        </a:ext>
                      </a:extLst>
                    </a:gridCol>
                    <a:gridCol w="957392">
                      <a:extLst>
                        <a:ext uri="{9D8B030D-6E8A-4147-A177-3AD203B41FA5}">
                          <a16:colId xmlns:a16="http://schemas.microsoft.com/office/drawing/2014/main" val="1496938295"/>
                        </a:ext>
                      </a:extLst>
                    </a:gridCol>
                  </a:tblGrid>
                  <a:tr h="1789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項目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概算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数値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1931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連続変数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57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2,793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1931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バイナリ変数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882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0981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 27">
                <a:extLst>
                  <a:ext uri="{FF2B5EF4-FFF2-40B4-BE49-F238E27FC236}">
                    <a16:creationId xmlns:a16="http://schemas.microsoft.com/office/drawing/2014/main" id="{F431FB29-CA93-42C8-801E-07657EEFE3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155185"/>
                  </p:ext>
                </p:extLst>
              </p:nvPr>
            </p:nvGraphicFramePr>
            <p:xfrm>
              <a:off x="304306" y="2421739"/>
              <a:ext cx="5632630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63">
                      <a:extLst>
                        <a:ext uri="{9D8B030D-6E8A-4147-A177-3AD203B41FA5}">
                          <a16:colId xmlns:a16="http://schemas.microsoft.com/office/drawing/2014/main" val="679233886"/>
                        </a:ext>
                      </a:extLst>
                    </a:gridCol>
                    <a:gridCol w="2252608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437967">
                      <a:extLst>
                        <a:ext uri="{9D8B030D-6E8A-4147-A177-3AD203B41FA5}">
                          <a16:colId xmlns:a16="http://schemas.microsoft.com/office/drawing/2014/main" val="2390857477"/>
                        </a:ext>
                      </a:extLst>
                    </a:gridCol>
                    <a:gridCol w="957392">
                      <a:extLst>
                        <a:ext uri="{9D8B030D-6E8A-4147-A177-3AD203B41FA5}">
                          <a16:colId xmlns:a16="http://schemas.microsoft.com/office/drawing/2014/main" val="149693829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項目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概算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数値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054" t="-100000" r="-106757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847" t="-100000" r="-67373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2,793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054" t="-204000" r="-106757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847" t="-204000" r="-6737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882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20981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表 28">
                <a:extLst>
                  <a:ext uri="{FF2B5EF4-FFF2-40B4-BE49-F238E27FC236}">
                    <a16:creationId xmlns:a16="http://schemas.microsoft.com/office/drawing/2014/main" id="{FFA14C6D-51BA-479B-9623-2CA8E4EE77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4411448"/>
                  </p:ext>
                </p:extLst>
              </p:nvPr>
            </p:nvGraphicFramePr>
            <p:xfrm>
              <a:off x="6217117" y="2421197"/>
              <a:ext cx="5658617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5932">
                      <a:extLst>
                        <a:ext uri="{9D8B030D-6E8A-4147-A177-3AD203B41FA5}">
                          <a16:colId xmlns:a16="http://schemas.microsoft.com/office/drawing/2014/main" val="877603209"/>
                        </a:ext>
                      </a:extLst>
                    </a:gridCol>
                    <a:gridCol w="2385896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287692">
                      <a:extLst>
                        <a:ext uri="{9D8B030D-6E8A-4147-A177-3AD203B41FA5}">
                          <a16:colId xmlns:a16="http://schemas.microsoft.com/office/drawing/2014/main" val="2390857477"/>
                        </a:ext>
                      </a:extLst>
                    </a:gridCol>
                    <a:gridCol w="949097">
                      <a:extLst>
                        <a:ext uri="{9D8B030D-6E8A-4147-A177-3AD203B41FA5}">
                          <a16:colId xmlns:a16="http://schemas.microsoft.com/office/drawing/2014/main" val="1496938295"/>
                        </a:ext>
                      </a:extLst>
                    </a:gridCol>
                  </a:tblGrid>
                  <a:tr h="2932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項目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概算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数値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2932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合計</a:t>
                          </a:r>
                          <a:r>
                            <a:rPr kumimoji="1" lang="en-US" altLang="ja-JP" sz="1400" dirty="0"/>
                            <a:t>KP</a:t>
                          </a:r>
                          <a:r>
                            <a:rPr kumimoji="1" lang="ja-JP" altLang="en-US" sz="1400" dirty="0"/>
                            <a:t>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en-US" altLang="ja-JP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1" lang="en-US" altLang="ja-JP" sz="1400" b="0" i="0" dirty="0" smtClean="0"/>
                                  <m:t>98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0509389"/>
                      </a:ext>
                    </a:extLst>
                  </a:tr>
                  <a:tr h="2932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LKP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NKP</a:t>
                          </a:r>
                          <a:r>
                            <a:rPr kumimoji="1" lang="ja-JP" altLang="en-US" sz="1400" dirty="0"/>
                            <a:t>比率固定制約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en-US" altLang="ja-JP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1" lang="en-US" altLang="ja-JP" sz="1400" b="0" i="0" dirty="0" smtClean="0"/>
                                  <m:t>98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3154898"/>
                      </a:ext>
                    </a:extLst>
                  </a:tr>
                  <a:tr h="2932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基準</a:t>
                          </a:r>
                          <a:r>
                            <a:rPr kumimoji="1" lang="en-US" altLang="ja-JP" sz="1400" dirty="0"/>
                            <a:t>KP</a:t>
                          </a:r>
                          <a:r>
                            <a:rPr kumimoji="1" lang="ja-JP" altLang="en-US" sz="1400" dirty="0"/>
                            <a:t>固定制約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en-US" altLang="ja-JP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1" lang="en-US" altLang="ja-JP" sz="1400" b="0" i="0" dirty="0" smtClean="0"/>
                                  <m:t>147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7752364"/>
                      </a:ext>
                    </a:extLst>
                  </a:tr>
                  <a:tr h="2932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基準</a:t>
                          </a:r>
                          <a:r>
                            <a:rPr kumimoji="1" lang="en-US" altLang="ja-JP" sz="1400" dirty="0"/>
                            <a:t>KP</a:t>
                          </a:r>
                          <a:r>
                            <a:rPr kumimoji="1" lang="ja-JP" altLang="en-US" sz="1400" dirty="0"/>
                            <a:t>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en-US" altLang="ja-JP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294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5099486"/>
                      </a:ext>
                    </a:extLst>
                  </a:tr>
                  <a:tr h="2932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400" dirty="0"/>
                            <a:t>基準ペナルティ（</a:t>
                          </a:r>
                          <a:r>
                            <a:rPr kumimoji="1" lang="en-US" altLang="ja-JP" sz="1400" dirty="0"/>
                            <a:t>LKP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NKP</a:t>
                          </a:r>
                          <a:r>
                            <a:rPr kumimoji="1" lang="ja-JP" altLang="en-US" sz="1400" dirty="0"/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en-US" altLang="ja-JP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147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7041186"/>
                      </a:ext>
                    </a:extLst>
                  </a:tr>
                  <a:tr h="2932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変動幅制約（</a:t>
                          </a:r>
                          <a:r>
                            <a:rPr kumimoji="1" lang="en-US" altLang="ja-JP" sz="1400" dirty="0"/>
                            <a:t>LKP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NKP</a:t>
                          </a:r>
                          <a:r>
                            <a:rPr kumimoji="1" lang="ja-JP" altLang="en-US" sz="1400" dirty="0"/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4(</m:t>
                                </m:r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kumimoji="1" lang="en-US" altLang="ja-JP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192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5781221"/>
                      </a:ext>
                    </a:extLst>
                  </a:tr>
                  <a:tr h="2932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V/E2</a:t>
                          </a:r>
                          <a:r>
                            <a:rPr kumimoji="1" lang="ja-JP" altLang="en-US" sz="1400" dirty="0"/>
                            <a:t>缶洗浄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1" lang="en-US" altLang="ja-JP" sz="1400" b="0" i="0" dirty="0" smtClean="0"/>
                                  <m:t>147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1059534"/>
                      </a:ext>
                    </a:extLst>
                  </a:tr>
                  <a:tr h="2932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12BHBL</a:t>
                          </a:r>
                          <a:r>
                            <a:rPr kumimoji="1" lang="ja-JP" altLang="en-US" sz="1400" dirty="0"/>
                            <a:t>ライン洗浄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98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3812182"/>
                      </a:ext>
                    </a:extLst>
                  </a:tr>
                  <a:tr h="2932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RBBL</a:t>
                          </a:r>
                          <a:r>
                            <a:rPr kumimoji="1" lang="ja-JP" altLang="en-US" sz="1400" dirty="0"/>
                            <a:t>ライン洗浄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196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4236530"/>
                      </a:ext>
                    </a:extLst>
                  </a:tr>
                  <a:tr h="2932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合計制約数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b="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1,417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18791"/>
                      </a:ext>
                    </a:extLst>
                  </a:tr>
                  <a:tr h="2932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合計制約数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400" b="0" i="1" dirty="0" smtClean="0">
                                  <a:solidFill>
                                    <a:schemeClr val="tx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256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−28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12,516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3039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表 28">
                <a:extLst>
                  <a:ext uri="{FF2B5EF4-FFF2-40B4-BE49-F238E27FC236}">
                    <a16:creationId xmlns:a16="http://schemas.microsoft.com/office/drawing/2014/main" id="{FFA14C6D-51BA-479B-9623-2CA8E4EE77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4411448"/>
                  </p:ext>
                </p:extLst>
              </p:nvPr>
            </p:nvGraphicFramePr>
            <p:xfrm>
              <a:off x="6217117" y="2421197"/>
              <a:ext cx="5658617" cy="3657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5932">
                      <a:extLst>
                        <a:ext uri="{9D8B030D-6E8A-4147-A177-3AD203B41FA5}">
                          <a16:colId xmlns:a16="http://schemas.microsoft.com/office/drawing/2014/main" val="877603209"/>
                        </a:ext>
                      </a:extLst>
                    </a:gridCol>
                    <a:gridCol w="2385896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287692">
                      <a:extLst>
                        <a:ext uri="{9D8B030D-6E8A-4147-A177-3AD203B41FA5}">
                          <a16:colId xmlns:a16="http://schemas.microsoft.com/office/drawing/2014/main" val="2390857477"/>
                        </a:ext>
                      </a:extLst>
                    </a:gridCol>
                    <a:gridCol w="949097">
                      <a:extLst>
                        <a:ext uri="{9D8B030D-6E8A-4147-A177-3AD203B41FA5}">
                          <a16:colId xmlns:a16="http://schemas.microsoft.com/office/drawing/2014/main" val="149693829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項目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概算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数値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合計</a:t>
                          </a:r>
                          <a:r>
                            <a:rPr kumimoji="1" lang="en-US" altLang="ja-JP" sz="1400" dirty="0"/>
                            <a:t>KP</a:t>
                          </a:r>
                          <a:r>
                            <a:rPr kumimoji="1" lang="ja-JP" altLang="en-US" sz="1400" dirty="0"/>
                            <a:t>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5566" t="-104000" r="-74528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6795" t="-104000" r="-1282" b="-10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05093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LKP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NKP</a:t>
                          </a:r>
                          <a:r>
                            <a:rPr kumimoji="1" lang="ja-JP" altLang="en-US" sz="1400" dirty="0"/>
                            <a:t>比率固定制約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5566" t="-204000" r="-74528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6795" t="-204000" r="-1282" b="-9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154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基準</a:t>
                          </a:r>
                          <a:r>
                            <a:rPr kumimoji="1" lang="en-US" altLang="ja-JP" sz="1400" dirty="0"/>
                            <a:t>KP</a:t>
                          </a:r>
                          <a:r>
                            <a:rPr kumimoji="1" lang="ja-JP" altLang="en-US" sz="1400" dirty="0"/>
                            <a:t>固定制約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5566" t="-304000" r="-74528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6795" t="-304000" r="-1282" b="-8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7523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基準</a:t>
                          </a:r>
                          <a:r>
                            <a:rPr kumimoji="1" lang="en-US" altLang="ja-JP" sz="1400" dirty="0"/>
                            <a:t>KP</a:t>
                          </a:r>
                          <a:r>
                            <a:rPr kumimoji="1" lang="ja-JP" altLang="en-US" sz="1400" dirty="0"/>
                            <a:t>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5566" t="-404000" r="-74528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294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50994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400" dirty="0"/>
                            <a:t>基準ペナルティ（</a:t>
                          </a:r>
                          <a:r>
                            <a:rPr kumimoji="1" lang="en-US" altLang="ja-JP" sz="1400" dirty="0"/>
                            <a:t>LKP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NKP</a:t>
                          </a:r>
                          <a:r>
                            <a:rPr kumimoji="1" lang="ja-JP" altLang="en-US" sz="1400" dirty="0"/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5566" t="-494118" r="-74528" b="-6078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147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70411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変動幅制約（</a:t>
                          </a:r>
                          <a:r>
                            <a:rPr kumimoji="1" lang="en-US" altLang="ja-JP" sz="1400" dirty="0"/>
                            <a:t>LKP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NKP</a:t>
                          </a:r>
                          <a:r>
                            <a:rPr kumimoji="1" lang="ja-JP" altLang="en-US" sz="1400" dirty="0"/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5566" t="-606000" r="-74528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6795" t="-606000" r="-1282" b="-5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578122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V/E2</a:t>
                          </a:r>
                          <a:r>
                            <a:rPr kumimoji="1" lang="ja-JP" altLang="en-US" sz="1400" dirty="0"/>
                            <a:t>缶洗浄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5566" t="-706000" r="-745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6795" t="-706000" r="-1282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105953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12BHBL</a:t>
                          </a:r>
                          <a:r>
                            <a:rPr kumimoji="1" lang="ja-JP" altLang="en-US" sz="1400" dirty="0"/>
                            <a:t>ライン洗浄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5566" t="-806000" r="-745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98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381218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RBBL</a:t>
                          </a:r>
                          <a:r>
                            <a:rPr kumimoji="1" lang="ja-JP" altLang="en-US" sz="1400" dirty="0"/>
                            <a:t>ライン洗浄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5566" t="-906000" r="-745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196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142365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手動制約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3622" t="-1006000" r="-9438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5566" t="-1006000" r="-745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1,417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1879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3622" t="-1106000" r="-9438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5566" t="-1106000" r="-745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12,516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3039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F254FD94-EA4C-4E36-A793-21768EAE5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5133543"/>
                  </p:ext>
                </p:extLst>
              </p:nvPr>
            </p:nvGraphicFramePr>
            <p:xfrm>
              <a:off x="319054" y="3490997"/>
              <a:ext cx="5617886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5738">
                      <a:extLst>
                        <a:ext uri="{9D8B030D-6E8A-4147-A177-3AD203B41FA5}">
                          <a16:colId xmlns:a16="http://schemas.microsoft.com/office/drawing/2014/main" val="877603209"/>
                        </a:ext>
                      </a:extLst>
                    </a:gridCol>
                    <a:gridCol w="2277428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435467">
                      <a:extLst>
                        <a:ext uri="{9D8B030D-6E8A-4147-A177-3AD203B41FA5}">
                          <a16:colId xmlns:a16="http://schemas.microsoft.com/office/drawing/2014/main" val="2390857477"/>
                        </a:ext>
                      </a:extLst>
                    </a:gridCol>
                    <a:gridCol w="959253">
                      <a:extLst>
                        <a:ext uri="{9D8B030D-6E8A-4147-A177-3AD203B41FA5}">
                          <a16:colId xmlns:a16="http://schemas.microsoft.com/office/drawing/2014/main" val="1496938295"/>
                        </a:ext>
                      </a:extLst>
                    </a:gridCol>
                  </a:tblGrid>
                  <a:tr h="1789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項目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概算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数値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1789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非負制約＋上下限制約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0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153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7,497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0509389"/>
                      </a:ext>
                    </a:extLst>
                  </a:tr>
                  <a:tr h="1789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400" dirty="0"/>
                            <a:t>実績固定制約</a:t>
                          </a:r>
                          <a:r>
                            <a:rPr kumimoji="1" lang="en-US" altLang="ja-JP" sz="1400" dirty="0"/>
                            <a:t>(</a:t>
                          </a:r>
                          <a:r>
                            <a:rPr kumimoji="1" lang="ja-JP" altLang="en-US" sz="1400" dirty="0"/>
                            <a:t>バイナリ</a:t>
                          </a:r>
                          <a:r>
                            <a:rPr kumimoji="1" lang="en-US" altLang="ja-JP" sz="1400" dirty="0"/>
                            <a:t>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882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3154898"/>
                      </a:ext>
                    </a:extLst>
                  </a:tr>
                  <a:tr h="1789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400" dirty="0"/>
                            <a:t>実績固定制約</a:t>
                          </a:r>
                          <a:r>
                            <a:rPr kumimoji="1" lang="en-US" altLang="ja-JP" sz="1400" dirty="0"/>
                            <a:t>(</a:t>
                          </a:r>
                          <a:r>
                            <a:rPr kumimoji="1" lang="ja-JP" altLang="en-US" sz="1400" dirty="0"/>
                            <a:t>連続</a:t>
                          </a:r>
                          <a:r>
                            <a:rPr kumimoji="1" lang="en-US" altLang="ja-JP" sz="1400" dirty="0"/>
                            <a:t>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294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7752364"/>
                      </a:ext>
                    </a:extLst>
                  </a:tr>
                  <a:tr h="1789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設備特性制約</a:t>
                          </a:r>
                          <a:r>
                            <a:rPr kumimoji="1" lang="en-US" altLang="ja-JP" sz="1400" dirty="0"/>
                            <a:t>(</a:t>
                          </a:r>
                          <a:r>
                            <a:rPr kumimoji="1" lang="en-US" altLang="ja-JP" sz="1400" dirty="0" err="1"/>
                            <a:t>Fac</a:t>
                          </a:r>
                          <a:r>
                            <a:rPr kumimoji="1" lang="en-US" altLang="ja-JP" sz="1400" dirty="0"/>
                            <a:t>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882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5099486"/>
                      </a:ext>
                    </a:extLst>
                  </a:tr>
                  <a:tr h="1789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設備特性制約</a:t>
                          </a:r>
                          <a:r>
                            <a:rPr kumimoji="1" lang="en-US" altLang="ja-JP" sz="1400" dirty="0"/>
                            <a:t>(Node)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392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9560653"/>
                      </a:ext>
                    </a:extLst>
                  </a:tr>
                  <a:tr h="1789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設備特性制約</a:t>
                          </a:r>
                          <a:r>
                            <a:rPr kumimoji="1" lang="en-US" altLang="ja-JP" sz="1400" dirty="0"/>
                            <a:t>(</a:t>
                          </a:r>
                          <a:r>
                            <a:rPr kumimoji="1" lang="en-US" altLang="ja-JP" sz="1400" dirty="0" err="1"/>
                            <a:t>Sto</a:t>
                          </a:r>
                          <a:r>
                            <a:rPr kumimoji="1" lang="en-US" altLang="ja-JP" sz="1400" dirty="0"/>
                            <a:t>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8(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384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7041186"/>
                      </a:ext>
                    </a:extLst>
                  </a:tr>
                  <a:tr h="29857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変動幅制約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16(</m:t>
                                </m:r>
                                <m:r>
                                  <a:rPr lang="en-US" altLang="ja-JP" sz="14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768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5781221"/>
                      </a:ext>
                    </a:extLst>
                  </a:tr>
                  <a:tr h="13720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合計制約数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b="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227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−24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11,099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3039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F254FD94-EA4C-4E36-A793-21768EAE53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5133543"/>
                  </p:ext>
                </p:extLst>
              </p:nvPr>
            </p:nvGraphicFramePr>
            <p:xfrm>
              <a:off x="319054" y="3490997"/>
              <a:ext cx="5617886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5738">
                      <a:extLst>
                        <a:ext uri="{9D8B030D-6E8A-4147-A177-3AD203B41FA5}">
                          <a16:colId xmlns:a16="http://schemas.microsoft.com/office/drawing/2014/main" val="877603209"/>
                        </a:ext>
                      </a:extLst>
                    </a:gridCol>
                    <a:gridCol w="2277428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435467">
                      <a:extLst>
                        <a:ext uri="{9D8B030D-6E8A-4147-A177-3AD203B41FA5}">
                          <a16:colId xmlns:a16="http://schemas.microsoft.com/office/drawing/2014/main" val="2390857477"/>
                        </a:ext>
                      </a:extLst>
                    </a:gridCol>
                    <a:gridCol w="959253">
                      <a:extLst>
                        <a:ext uri="{9D8B030D-6E8A-4147-A177-3AD203B41FA5}">
                          <a16:colId xmlns:a16="http://schemas.microsoft.com/office/drawing/2014/main" val="149693829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項目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概算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数値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非負制約＋上下限制約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4576" t="-102000" r="-67373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7,497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05093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400" dirty="0"/>
                            <a:t>実績固定制約</a:t>
                          </a:r>
                          <a:r>
                            <a:rPr kumimoji="1" lang="en-US" altLang="ja-JP" sz="1400" dirty="0"/>
                            <a:t>(</a:t>
                          </a:r>
                          <a:r>
                            <a:rPr kumimoji="1" lang="ja-JP" altLang="en-US" sz="1400" dirty="0"/>
                            <a:t>バイナリ</a:t>
                          </a:r>
                          <a:r>
                            <a:rPr kumimoji="1" lang="en-US" altLang="ja-JP" sz="1400" dirty="0"/>
                            <a:t>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4576" t="-202000" r="-67373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882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3154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kumimoji="1" lang="ja-JP" altLang="en-US" sz="1400" dirty="0"/>
                            <a:t>実績固定制約</a:t>
                          </a:r>
                          <a:r>
                            <a:rPr kumimoji="1" lang="en-US" altLang="ja-JP" sz="1400" dirty="0"/>
                            <a:t>(</a:t>
                          </a:r>
                          <a:r>
                            <a:rPr kumimoji="1" lang="ja-JP" altLang="en-US" sz="1400" dirty="0"/>
                            <a:t>連続</a:t>
                          </a:r>
                          <a:r>
                            <a:rPr kumimoji="1" lang="en-US" altLang="ja-JP" sz="1400" dirty="0"/>
                            <a:t>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4576" t="-302000" r="-67373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294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775236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設備特性制約</a:t>
                          </a:r>
                          <a:r>
                            <a:rPr kumimoji="1" lang="en-US" altLang="ja-JP" sz="1400" dirty="0"/>
                            <a:t>(</a:t>
                          </a:r>
                          <a:r>
                            <a:rPr kumimoji="1" lang="en-US" altLang="ja-JP" sz="1400" dirty="0" err="1"/>
                            <a:t>Fac</a:t>
                          </a:r>
                          <a:r>
                            <a:rPr kumimoji="1" lang="en-US" altLang="ja-JP" sz="1400" dirty="0"/>
                            <a:t>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4576" t="-394118" r="-67373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882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50994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設備特性制約</a:t>
                          </a:r>
                          <a:r>
                            <a:rPr kumimoji="1" lang="en-US" altLang="ja-JP" sz="1400" dirty="0"/>
                            <a:t>(Node)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4576" t="-504000" r="-6737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392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195606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設備特性制約</a:t>
                          </a:r>
                          <a:r>
                            <a:rPr kumimoji="1" lang="en-US" altLang="ja-JP" sz="1400" dirty="0"/>
                            <a:t>(</a:t>
                          </a:r>
                          <a:r>
                            <a:rPr kumimoji="1" lang="en-US" altLang="ja-JP" sz="1400" dirty="0" err="1"/>
                            <a:t>Sto</a:t>
                          </a:r>
                          <a:r>
                            <a:rPr kumimoji="1" lang="en-US" altLang="ja-JP" sz="1400" dirty="0"/>
                            <a:t>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4576" t="-604000" r="-6737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384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70411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変動幅制約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4576" t="-704000" r="-6737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768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578122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1711" t="-804000" r="-10561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24576" t="-804000" r="-6737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11,099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3039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2FDE93-4FF0-4E0E-82E0-4E83DBE58C49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1.2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定式化の工夫</a:t>
            </a:r>
          </a:p>
        </p:txBody>
      </p:sp>
    </p:spTree>
    <p:extLst>
      <p:ext uri="{BB962C8B-B14F-4D97-AF65-F5344CB8AC3E}">
        <p14:creationId xmlns:p14="http://schemas.microsoft.com/office/powerpoint/2010/main" val="134154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6B3B0C00-09EC-4E53-A576-C2622C4C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問題規模：冗長制約条件・変数削減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A012E8-B037-47B6-B7B0-6D4220077E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09134"/>
            <a:ext cx="11341887" cy="484589"/>
          </a:xfrm>
        </p:spPr>
        <p:txBody>
          <a:bodyPr/>
          <a:lstStyle/>
          <a:p>
            <a:pPr algn="ctr"/>
            <a:r>
              <a:rPr lang="ja-JP" altLang="en-US" dirty="0"/>
              <a:t>連続変数</a:t>
            </a:r>
            <a:r>
              <a:rPr lang="en-US" altLang="ja-JP" dirty="0"/>
              <a:t>2,500</a:t>
            </a:r>
            <a:r>
              <a:rPr lang="ja-JP" altLang="en-US" dirty="0" err="1"/>
              <a:t>、</a:t>
            </a:r>
            <a:r>
              <a:rPr lang="ja-JP" altLang="en-US" dirty="0"/>
              <a:t>バイナリ変数</a:t>
            </a:r>
            <a:r>
              <a:rPr lang="en-US" altLang="ja-JP" dirty="0"/>
              <a:t>0</a:t>
            </a:r>
            <a:r>
              <a:rPr lang="ja-JP" altLang="en-US" dirty="0" err="1"/>
              <a:t>、</a:t>
            </a:r>
            <a:r>
              <a:rPr lang="ja-JP" altLang="en-US" dirty="0"/>
              <a:t>制約</a:t>
            </a:r>
            <a:r>
              <a:rPr lang="en-US" altLang="ja-JP" dirty="0"/>
              <a:t>8,300</a:t>
            </a:r>
            <a:r>
              <a:rPr lang="ja-JP" altLang="en-US" dirty="0"/>
              <a:t>になった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 8">
                <a:extLst>
                  <a:ext uri="{FF2B5EF4-FFF2-40B4-BE49-F238E27FC236}">
                    <a16:creationId xmlns:a16="http://schemas.microsoft.com/office/drawing/2014/main" id="{10C1416E-88B3-44DC-982F-77D96487C6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3343669"/>
                  </p:ext>
                </p:extLst>
              </p:nvPr>
            </p:nvGraphicFramePr>
            <p:xfrm>
              <a:off x="1027033" y="2898391"/>
              <a:ext cx="10127263" cy="2987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7904">
                      <a:extLst>
                        <a:ext uri="{9D8B030D-6E8A-4147-A177-3AD203B41FA5}">
                          <a16:colId xmlns:a16="http://schemas.microsoft.com/office/drawing/2014/main" val="1988198529"/>
                        </a:ext>
                      </a:extLst>
                    </a:gridCol>
                    <a:gridCol w="2222339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307939">
                      <a:extLst>
                        <a:ext uri="{9D8B030D-6E8A-4147-A177-3AD203B41FA5}">
                          <a16:colId xmlns:a16="http://schemas.microsoft.com/office/drawing/2014/main" val="1496938295"/>
                        </a:ext>
                      </a:extLst>
                    </a:gridCol>
                    <a:gridCol w="902826">
                      <a:extLst>
                        <a:ext uri="{9D8B030D-6E8A-4147-A177-3AD203B41FA5}">
                          <a16:colId xmlns:a16="http://schemas.microsoft.com/office/drawing/2014/main" val="1950063829"/>
                        </a:ext>
                      </a:extLst>
                    </a:gridCol>
                    <a:gridCol w="1435260">
                      <a:extLst>
                        <a:ext uri="{9D8B030D-6E8A-4147-A177-3AD203B41FA5}">
                          <a16:colId xmlns:a16="http://schemas.microsoft.com/office/drawing/2014/main" val="3976106946"/>
                        </a:ext>
                      </a:extLst>
                    </a:gridCol>
                    <a:gridCol w="833377">
                      <a:extLst>
                        <a:ext uri="{9D8B030D-6E8A-4147-A177-3AD203B41FA5}">
                          <a16:colId xmlns:a16="http://schemas.microsoft.com/office/drawing/2014/main" val="736059699"/>
                        </a:ext>
                      </a:extLst>
                    </a:gridCol>
                    <a:gridCol w="1314776">
                      <a:extLst>
                        <a:ext uri="{9D8B030D-6E8A-4147-A177-3AD203B41FA5}">
                          <a16:colId xmlns:a16="http://schemas.microsoft.com/office/drawing/2014/main" val="2743547498"/>
                        </a:ext>
                      </a:extLst>
                    </a:gridCol>
                    <a:gridCol w="822842">
                      <a:extLst>
                        <a:ext uri="{9D8B030D-6E8A-4147-A177-3AD203B41FA5}">
                          <a16:colId xmlns:a16="http://schemas.microsoft.com/office/drawing/2014/main" val="349640828"/>
                        </a:ext>
                      </a:extLst>
                    </a:gridCol>
                  </a:tblGrid>
                  <a:tr h="22222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項目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削減前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削減後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削減数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28250163"/>
                      </a:ext>
                    </a:extLst>
                  </a:tr>
                  <a:tr h="2222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概算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数値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概算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数値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概算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数値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9525310"/>
                      </a:ext>
                    </a:extLst>
                  </a:tr>
                  <a:tr h="246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連続変数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57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2,793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51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2,499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294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246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バイナリ変数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882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882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0908293"/>
                      </a:ext>
                    </a:extLst>
                  </a:tr>
                  <a:tr h="2469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非負制約＋上下限制約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0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153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7,497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4,410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63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3,087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6447952"/>
                      </a:ext>
                    </a:extLst>
                  </a:tr>
                  <a:tr h="2469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実績固定制約 </a:t>
                          </a:r>
                          <a:r>
                            <a:rPr kumimoji="1" lang="en-US" altLang="ja-JP" sz="1400" dirty="0"/>
                            <a:t>(</a:t>
                          </a:r>
                          <a:r>
                            <a:rPr kumimoji="1" lang="ja-JP" altLang="en-US" sz="1400" dirty="0"/>
                            <a:t>バイナリ</a:t>
                          </a:r>
                          <a:r>
                            <a:rPr kumimoji="1" lang="en-US" altLang="ja-JP" sz="1400" dirty="0"/>
                            <a:t>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882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882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0509389"/>
                      </a:ext>
                    </a:extLst>
                  </a:tr>
                  <a:tr h="2469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実績固定制約 </a:t>
                          </a:r>
                          <a:r>
                            <a:rPr kumimoji="1" lang="en-US" altLang="ja-JP" sz="1400" dirty="0"/>
                            <a:t>(</a:t>
                          </a:r>
                          <a:r>
                            <a:rPr kumimoji="1" lang="ja-JP" altLang="en-US" sz="1400" dirty="0"/>
                            <a:t>連続</a:t>
                          </a:r>
                          <a:r>
                            <a:rPr kumimoji="1" lang="en-US" altLang="ja-JP" sz="1400" dirty="0"/>
                            <a:t>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294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ja-JP" sz="1400" i="1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294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5445553"/>
                      </a:ext>
                    </a:extLst>
                  </a:tr>
                  <a:tr h="2469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変動幅制約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16(</m:t>
                                </m:r>
                                <m:r>
                                  <a:rPr lang="en-US" altLang="ja-JP" sz="14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768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16(</m:t>
                                </m:r>
                                <m:r>
                                  <a:rPr lang="en-US" altLang="ja-JP" sz="14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768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―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0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4787639"/>
                      </a:ext>
                    </a:extLst>
                  </a:tr>
                  <a:tr h="2469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合計制約数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b="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227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−24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11,099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140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−24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6,836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87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4,263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9766568"/>
                      </a:ext>
                    </a:extLst>
                  </a:tr>
                  <a:tr h="2469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合計制約数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400" b="0" i="1" dirty="0" smtClean="0">
                                  <a:solidFill>
                                    <a:schemeClr val="tx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256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−28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12,516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169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−28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8,253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87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4,263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95214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 8">
                <a:extLst>
                  <a:ext uri="{FF2B5EF4-FFF2-40B4-BE49-F238E27FC236}">
                    <a16:creationId xmlns:a16="http://schemas.microsoft.com/office/drawing/2014/main" id="{10C1416E-88B3-44DC-982F-77D96487C6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3343669"/>
                  </p:ext>
                </p:extLst>
              </p:nvPr>
            </p:nvGraphicFramePr>
            <p:xfrm>
              <a:off x="1027033" y="2898391"/>
              <a:ext cx="10127263" cy="2987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7904">
                      <a:extLst>
                        <a:ext uri="{9D8B030D-6E8A-4147-A177-3AD203B41FA5}">
                          <a16:colId xmlns:a16="http://schemas.microsoft.com/office/drawing/2014/main" val="1988198529"/>
                        </a:ext>
                      </a:extLst>
                    </a:gridCol>
                    <a:gridCol w="2222339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307939">
                      <a:extLst>
                        <a:ext uri="{9D8B030D-6E8A-4147-A177-3AD203B41FA5}">
                          <a16:colId xmlns:a16="http://schemas.microsoft.com/office/drawing/2014/main" val="1496938295"/>
                        </a:ext>
                      </a:extLst>
                    </a:gridCol>
                    <a:gridCol w="902826">
                      <a:extLst>
                        <a:ext uri="{9D8B030D-6E8A-4147-A177-3AD203B41FA5}">
                          <a16:colId xmlns:a16="http://schemas.microsoft.com/office/drawing/2014/main" val="1950063829"/>
                        </a:ext>
                      </a:extLst>
                    </a:gridCol>
                    <a:gridCol w="1435260">
                      <a:extLst>
                        <a:ext uri="{9D8B030D-6E8A-4147-A177-3AD203B41FA5}">
                          <a16:colId xmlns:a16="http://schemas.microsoft.com/office/drawing/2014/main" val="3976106946"/>
                        </a:ext>
                      </a:extLst>
                    </a:gridCol>
                    <a:gridCol w="833377">
                      <a:extLst>
                        <a:ext uri="{9D8B030D-6E8A-4147-A177-3AD203B41FA5}">
                          <a16:colId xmlns:a16="http://schemas.microsoft.com/office/drawing/2014/main" val="736059699"/>
                        </a:ext>
                      </a:extLst>
                    </a:gridCol>
                    <a:gridCol w="1314776">
                      <a:extLst>
                        <a:ext uri="{9D8B030D-6E8A-4147-A177-3AD203B41FA5}">
                          <a16:colId xmlns:a16="http://schemas.microsoft.com/office/drawing/2014/main" val="2743547498"/>
                        </a:ext>
                      </a:extLst>
                    </a:gridCol>
                    <a:gridCol w="822842">
                      <a:extLst>
                        <a:ext uri="{9D8B030D-6E8A-4147-A177-3AD203B41FA5}">
                          <a16:colId xmlns:a16="http://schemas.microsoft.com/office/drawing/2014/main" val="349640828"/>
                        </a:ext>
                      </a:extLst>
                    </a:gridCol>
                  </a:tblGrid>
                  <a:tr h="2743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項目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削減前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削減後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削減数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28250163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概算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200" dirty="0"/>
                            <a:t>数値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概算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数値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概算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200" dirty="0"/>
                            <a:t>数値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95253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082" t="-182000" r="-298082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8372" t="-182000" r="-406047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2,793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82000" r="-208511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2,499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407" t="-182000" r="-63426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294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082" t="-282000" r="-298082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8372" t="-282000" r="-406047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882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282000" r="-20851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407" t="-282000" r="-63426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882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090829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非負制約＋上下限制約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8372" t="-382000" r="-406047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7,497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382000" r="-208511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4,410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407" t="-382000" r="-63426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3,087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64479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実績固定制約 </a:t>
                          </a:r>
                          <a:r>
                            <a:rPr kumimoji="1" lang="en-US" altLang="ja-JP" sz="1400" dirty="0"/>
                            <a:t>(</a:t>
                          </a:r>
                          <a:r>
                            <a:rPr kumimoji="1" lang="ja-JP" altLang="en-US" sz="1400" dirty="0"/>
                            <a:t>バイナリ</a:t>
                          </a:r>
                          <a:r>
                            <a:rPr kumimoji="1" lang="en-US" altLang="ja-JP" sz="1400" dirty="0"/>
                            <a:t>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8372" t="-472549" r="-406047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882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472549" r="-208511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407" t="-472549" r="-63426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882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050938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実績固定制約 </a:t>
                          </a:r>
                          <a:r>
                            <a:rPr kumimoji="1" lang="en-US" altLang="ja-JP" sz="1400" dirty="0"/>
                            <a:t>(</a:t>
                          </a:r>
                          <a:r>
                            <a:rPr kumimoji="1" lang="ja-JP" altLang="en-US" sz="1400" dirty="0"/>
                            <a:t>連続</a:t>
                          </a:r>
                          <a:r>
                            <a:rPr kumimoji="1" lang="en-US" altLang="ja-JP" sz="1400" dirty="0"/>
                            <a:t>)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8372" t="-584000" r="-406047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294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584000" r="-208511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407" t="-584000" r="-6342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294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54455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変動幅制約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8372" t="-684000" r="-406047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768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684000" r="-20851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768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―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0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478763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082" t="-784000" r="-29808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8372" t="-784000" r="-40604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11,099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784000" r="-20851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6,836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407" t="-784000" r="-6342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4,263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976656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082" t="-884000" r="-29808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8372" t="-884000" r="-406047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12,516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884000" r="-20851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8,253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407" t="-884000" r="-6342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4,263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952144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13632C35-3236-4C8D-B980-E0A9C0A9C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318824"/>
              </p:ext>
            </p:extLst>
          </p:nvPr>
        </p:nvGraphicFramePr>
        <p:xfrm>
          <a:off x="1727975" y="1384589"/>
          <a:ext cx="872537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773">
                  <a:extLst>
                    <a:ext uri="{9D8B030D-6E8A-4147-A177-3AD203B41FA5}">
                      <a16:colId xmlns:a16="http://schemas.microsoft.com/office/drawing/2014/main" val="566987819"/>
                    </a:ext>
                  </a:extLst>
                </a:gridCol>
                <a:gridCol w="3156155">
                  <a:extLst>
                    <a:ext uri="{9D8B030D-6E8A-4147-A177-3AD203B41FA5}">
                      <a16:colId xmlns:a16="http://schemas.microsoft.com/office/drawing/2014/main" val="1826170553"/>
                    </a:ext>
                  </a:extLst>
                </a:gridCol>
                <a:gridCol w="4996450">
                  <a:extLst>
                    <a:ext uri="{9D8B030D-6E8A-4147-A177-3AD203B41FA5}">
                      <a16:colId xmlns:a16="http://schemas.microsoft.com/office/drawing/2014/main" val="3973549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対象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122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A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下限制約と非負制約は片方除外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連続変数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51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種類全ステップ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190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B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実績固定される変数の上下限制約は除外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連続変数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種類全ステップ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900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D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実績固定制約を除外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連続変数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種類／バイナリ変数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種類全ステップ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29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E</a:t>
                      </a:r>
                      <a:endParaRPr kumimoji="1" lang="ja-JP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実績固定される変数を除外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連続変数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種類／バイナリ変数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種類全ステップ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325867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50468B-BEF4-4CBB-BE49-1B1D162F66C4}"/>
              </a:ext>
            </a:extLst>
          </p:cNvPr>
          <p:cNvSpPr txBox="1"/>
          <p:nvPr/>
        </p:nvSpPr>
        <p:spPr>
          <a:xfrm>
            <a:off x="7827937" y="5936996"/>
            <a:ext cx="14262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元の約</a:t>
            </a:r>
            <a:r>
              <a:rPr lang="en-US" altLang="ja-JP" sz="1400" b="1" dirty="0"/>
              <a:t>34%</a:t>
            </a:r>
            <a:r>
              <a:rPr lang="ja-JP" altLang="en-US" sz="1400" b="1" dirty="0"/>
              <a:t>減</a:t>
            </a:r>
            <a:endParaRPr lang="en-US" altLang="ja-JP" sz="14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4AED5C2-57FD-4919-AAA6-C86E245E2993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1.2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定式化の工夫</a:t>
            </a:r>
          </a:p>
        </p:txBody>
      </p:sp>
    </p:spTree>
    <p:extLst>
      <p:ext uri="{BB962C8B-B14F-4D97-AF65-F5344CB8AC3E}">
        <p14:creationId xmlns:p14="http://schemas.microsoft.com/office/powerpoint/2010/main" val="107706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6B3B0C00-09EC-4E53-A576-C2622C4C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問題規模：冗長制約違反量削減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A012E8-B037-47B6-B7B0-6D4220077E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09134"/>
            <a:ext cx="11341887" cy="484589"/>
          </a:xfrm>
        </p:spPr>
        <p:txBody>
          <a:bodyPr/>
          <a:lstStyle/>
          <a:p>
            <a:pPr algn="ctr"/>
            <a:r>
              <a:rPr lang="ja-JP" altLang="en-US" dirty="0"/>
              <a:t>制約違反量数は</a:t>
            </a:r>
            <a:r>
              <a:rPr lang="en-US" altLang="ja-JP" dirty="0"/>
              <a:t>8,300</a:t>
            </a:r>
            <a:r>
              <a:rPr lang="ja-JP" altLang="en-US" dirty="0"/>
              <a:t>から</a:t>
            </a:r>
            <a:r>
              <a:rPr lang="en-US" altLang="ja-JP" dirty="0"/>
              <a:t>5,700</a:t>
            </a:r>
            <a:r>
              <a:rPr lang="ja-JP" altLang="en-US" dirty="0"/>
              <a:t>になった</a:t>
            </a:r>
            <a:endParaRPr lang="en-US" altLang="ja-JP" dirty="0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7A39972C-0F50-4989-AEDF-65ECB5704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89160"/>
              </p:ext>
            </p:extLst>
          </p:nvPr>
        </p:nvGraphicFramePr>
        <p:xfrm>
          <a:off x="1481421" y="1784184"/>
          <a:ext cx="936302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082">
                  <a:extLst>
                    <a:ext uri="{9D8B030D-6E8A-4147-A177-3AD203B41FA5}">
                      <a16:colId xmlns:a16="http://schemas.microsoft.com/office/drawing/2014/main" val="566987819"/>
                    </a:ext>
                  </a:extLst>
                </a:gridCol>
                <a:gridCol w="5193091">
                  <a:extLst>
                    <a:ext uri="{9D8B030D-6E8A-4147-A177-3AD203B41FA5}">
                      <a16:colId xmlns:a16="http://schemas.microsoft.com/office/drawing/2014/main" val="1826170553"/>
                    </a:ext>
                  </a:extLst>
                </a:gridCol>
                <a:gridCol w="3324852">
                  <a:extLst>
                    <a:ext uri="{9D8B030D-6E8A-4147-A177-3AD203B41FA5}">
                      <a16:colId xmlns:a16="http://schemas.microsoft.com/office/drawing/2014/main" val="3973549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対象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122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C</a:t>
                      </a:r>
                      <a:endParaRPr kumimoji="1" lang="ja-JP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挟み撃ち形式の制約に対応する違反量は、片側の違反量のみを採用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非負制約＋上下限制約、変動幅制約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190280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75BA7C-0851-4317-975B-6AE38537C45C}"/>
              </a:ext>
            </a:extLst>
          </p:cNvPr>
          <p:cNvSpPr txBox="1"/>
          <p:nvPr/>
        </p:nvSpPr>
        <p:spPr>
          <a:xfrm>
            <a:off x="7996976" y="5246132"/>
            <a:ext cx="1374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元の約</a:t>
            </a:r>
            <a:r>
              <a:rPr lang="en-US" altLang="ja-JP" sz="1400" b="1" dirty="0"/>
              <a:t>55%</a:t>
            </a:r>
            <a:r>
              <a:rPr lang="ja-JP" altLang="en-US" sz="1400" b="1" dirty="0"/>
              <a:t>減</a:t>
            </a:r>
            <a:endParaRPr lang="en-US" altLang="ja-JP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712D774B-84B6-4F3D-BE19-87539A3FA0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7942840"/>
                  </p:ext>
                </p:extLst>
              </p:nvPr>
            </p:nvGraphicFramePr>
            <p:xfrm>
              <a:off x="717046" y="3028379"/>
              <a:ext cx="10891777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1612">
                      <a:extLst>
                        <a:ext uri="{9D8B030D-6E8A-4147-A177-3AD203B41FA5}">
                          <a16:colId xmlns:a16="http://schemas.microsoft.com/office/drawing/2014/main" val="147091389"/>
                        </a:ext>
                      </a:extLst>
                    </a:gridCol>
                    <a:gridCol w="2236540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331088">
                      <a:extLst>
                        <a:ext uri="{9D8B030D-6E8A-4147-A177-3AD203B41FA5}">
                          <a16:colId xmlns:a16="http://schemas.microsoft.com/office/drawing/2014/main" val="1496938295"/>
                        </a:ext>
                      </a:extLst>
                    </a:gridCol>
                    <a:gridCol w="1169043">
                      <a:extLst>
                        <a:ext uri="{9D8B030D-6E8A-4147-A177-3AD203B41FA5}">
                          <a16:colId xmlns:a16="http://schemas.microsoft.com/office/drawing/2014/main" val="1950063829"/>
                        </a:ext>
                      </a:extLst>
                    </a:gridCol>
                    <a:gridCol w="1365813">
                      <a:extLst>
                        <a:ext uri="{9D8B030D-6E8A-4147-A177-3AD203B41FA5}">
                          <a16:colId xmlns:a16="http://schemas.microsoft.com/office/drawing/2014/main" val="3976106946"/>
                        </a:ext>
                      </a:extLst>
                    </a:gridCol>
                    <a:gridCol w="1088020">
                      <a:extLst>
                        <a:ext uri="{9D8B030D-6E8A-4147-A177-3AD203B41FA5}">
                          <a16:colId xmlns:a16="http://schemas.microsoft.com/office/drawing/2014/main" val="736059699"/>
                        </a:ext>
                      </a:extLst>
                    </a:gridCol>
                    <a:gridCol w="1358072">
                      <a:extLst>
                        <a:ext uri="{9D8B030D-6E8A-4147-A177-3AD203B41FA5}">
                          <a16:colId xmlns:a16="http://schemas.microsoft.com/office/drawing/2014/main" val="2743547498"/>
                        </a:ext>
                      </a:extLst>
                    </a:gridCol>
                    <a:gridCol w="991589">
                      <a:extLst>
                        <a:ext uri="{9D8B030D-6E8A-4147-A177-3AD203B41FA5}">
                          <a16:colId xmlns:a16="http://schemas.microsoft.com/office/drawing/2014/main" val="349640828"/>
                        </a:ext>
                      </a:extLst>
                    </a:gridCol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項目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削減前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削減後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削減数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28250163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概算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数値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概算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数値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概算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数値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95253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連続変数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51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2,499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51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2,499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―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0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バイナリ変数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―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09082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非負制約＋上下限制約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4,410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en-US" altLang="ja-JP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2,205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en-US" altLang="ja-JP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2,205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64479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変動幅制約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16(</m:t>
                                </m:r>
                                <m:r>
                                  <a:rPr lang="en-US" altLang="ja-JP" sz="14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768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8(</m:t>
                                </m:r>
                                <m:r>
                                  <a:rPr lang="en-US" altLang="ja-JP" sz="14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384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8(</m:t>
                                </m:r>
                                <m:r>
                                  <a:rPr lang="en-US" altLang="ja-JP" sz="140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384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006801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制約違反量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制約違反量の合計数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169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ja-JP" altLang="en-US" sz="14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−28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8,253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116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oMath>
                            </m:oMathPara>
                          </a14:m>
                          <a:endParaRPr kumimoji="1" lang="en-US" altLang="ja-JP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5,664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53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4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kumimoji="1" lang="en-US" altLang="ja-JP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2,589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97665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712D774B-84B6-4F3D-BE19-87539A3FA0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7942840"/>
                  </p:ext>
                </p:extLst>
              </p:nvPr>
            </p:nvGraphicFramePr>
            <p:xfrm>
              <a:off x="717046" y="3028379"/>
              <a:ext cx="10891777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1612">
                      <a:extLst>
                        <a:ext uri="{9D8B030D-6E8A-4147-A177-3AD203B41FA5}">
                          <a16:colId xmlns:a16="http://schemas.microsoft.com/office/drawing/2014/main" val="147091389"/>
                        </a:ext>
                      </a:extLst>
                    </a:gridCol>
                    <a:gridCol w="2236540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331088">
                      <a:extLst>
                        <a:ext uri="{9D8B030D-6E8A-4147-A177-3AD203B41FA5}">
                          <a16:colId xmlns:a16="http://schemas.microsoft.com/office/drawing/2014/main" val="1496938295"/>
                        </a:ext>
                      </a:extLst>
                    </a:gridCol>
                    <a:gridCol w="1169043">
                      <a:extLst>
                        <a:ext uri="{9D8B030D-6E8A-4147-A177-3AD203B41FA5}">
                          <a16:colId xmlns:a16="http://schemas.microsoft.com/office/drawing/2014/main" val="1950063829"/>
                        </a:ext>
                      </a:extLst>
                    </a:gridCol>
                    <a:gridCol w="1365813">
                      <a:extLst>
                        <a:ext uri="{9D8B030D-6E8A-4147-A177-3AD203B41FA5}">
                          <a16:colId xmlns:a16="http://schemas.microsoft.com/office/drawing/2014/main" val="3976106946"/>
                        </a:ext>
                      </a:extLst>
                    </a:gridCol>
                    <a:gridCol w="1088020">
                      <a:extLst>
                        <a:ext uri="{9D8B030D-6E8A-4147-A177-3AD203B41FA5}">
                          <a16:colId xmlns:a16="http://schemas.microsoft.com/office/drawing/2014/main" val="736059699"/>
                        </a:ext>
                      </a:extLst>
                    </a:gridCol>
                    <a:gridCol w="1358072">
                      <a:extLst>
                        <a:ext uri="{9D8B030D-6E8A-4147-A177-3AD203B41FA5}">
                          <a16:colId xmlns:a16="http://schemas.microsoft.com/office/drawing/2014/main" val="2743547498"/>
                        </a:ext>
                      </a:extLst>
                    </a:gridCol>
                    <a:gridCol w="991589">
                      <a:extLst>
                        <a:ext uri="{9D8B030D-6E8A-4147-A177-3AD203B41FA5}">
                          <a16:colId xmlns:a16="http://schemas.microsoft.com/office/drawing/2014/main" val="349640828"/>
                        </a:ext>
                      </a:extLst>
                    </a:gridCol>
                  </a:tblGrid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項目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削減前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削減後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削減数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2825016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4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概算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数値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概算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数値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概算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数値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95253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63" t="-202000" r="-327248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9406" t="-202000" r="-448402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2,499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4444" t="-202000" r="-251556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2,499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―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0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763" t="-296078" r="-327248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9406" t="-296078" r="-448402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4444" t="-296078" r="-251556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―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3090829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非負制約＋上下限制約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9406" t="-404000" r="-44840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4,410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4444" t="-404000" r="-251556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2,205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9148" t="-404000" r="-7399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2,205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64479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標準制約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変動幅制約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9406" t="-504000" r="-44840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768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4444" t="-504000" r="-251556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384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9148" t="-504000" r="-7399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384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006801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制約違反量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>
                              <a:solidFill>
                                <a:schemeClr val="tx1"/>
                              </a:solidFill>
                            </a:rPr>
                            <a:t>制約違反量の合計数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9406" t="-604000" r="-44840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8,253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4444" t="-604000" r="-251556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5,664</a:t>
                          </a:r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9148" t="-604000" r="-7399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2,589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97665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8969C80-EDC2-44D2-925F-FA585962B9D7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1.2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定式化の工夫</a:t>
            </a:r>
          </a:p>
        </p:txBody>
      </p:sp>
    </p:spTree>
    <p:extLst>
      <p:ext uri="{BB962C8B-B14F-4D97-AF65-F5344CB8AC3E}">
        <p14:creationId xmlns:p14="http://schemas.microsoft.com/office/powerpoint/2010/main" val="999351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40" name="タイトル 1">
            <a:extLst>
              <a:ext uri="{FF2B5EF4-FFF2-40B4-BE49-F238E27FC236}">
                <a16:creationId xmlns:a16="http://schemas.microsoft.com/office/drawing/2014/main" id="{6B3B0C00-09EC-4E53-A576-C2622C4C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問題規模まとめ</a:t>
            </a:r>
            <a:endParaRPr 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A012E8-B037-47B6-B7B0-6D4220077E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09134"/>
            <a:ext cx="11341887" cy="484589"/>
          </a:xfrm>
        </p:spPr>
        <p:txBody>
          <a:bodyPr/>
          <a:lstStyle/>
          <a:p>
            <a:pPr algn="ctr"/>
            <a:r>
              <a:rPr lang="ja-JP" altLang="en-US" dirty="0"/>
              <a:t>変数</a:t>
            </a:r>
            <a:r>
              <a:rPr lang="en-US" altLang="ja-JP" dirty="0"/>
              <a:t>2,500</a:t>
            </a:r>
            <a:r>
              <a:rPr lang="ja-JP" altLang="en-US" dirty="0"/>
              <a:t>個、制約数</a:t>
            </a:r>
            <a:r>
              <a:rPr lang="en-US" altLang="ja-JP" dirty="0"/>
              <a:t>8,300</a:t>
            </a:r>
            <a:r>
              <a:rPr lang="ja-JP" altLang="en-US" dirty="0"/>
              <a:t>個、制約違反量</a:t>
            </a:r>
            <a:r>
              <a:rPr lang="en-US" altLang="ja-JP" dirty="0"/>
              <a:t>5,700</a:t>
            </a:r>
            <a:r>
              <a:rPr lang="ja-JP" altLang="en-US" dirty="0"/>
              <a:t>個ぐらいの規模になりそう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 15">
                <a:extLst>
                  <a:ext uri="{FF2B5EF4-FFF2-40B4-BE49-F238E27FC236}">
                    <a16:creationId xmlns:a16="http://schemas.microsoft.com/office/drawing/2014/main" id="{4D6CF3BA-7F09-41DE-A5E0-34BE2C725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1670725"/>
                  </p:ext>
                </p:extLst>
              </p:nvPr>
            </p:nvGraphicFramePr>
            <p:xfrm>
              <a:off x="998173" y="1386349"/>
              <a:ext cx="10379650" cy="481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5625">
                      <a:extLst>
                        <a:ext uri="{9D8B030D-6E8A-4147-A177-3AD203B41FA5}">
                          <a16:colId xmlns:a16="http://schemas.microsoft.com/office/drawing/2014/main" val="3809928194"/>
                        </a:ext>
                      </a:extLst>
                    </a:gridCol>
                    <a:gridCol w="2264873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163192">
                      <a:extLst>
                        <a:ext uri="{9D8B030D-6E8A-4147-A177-3AD203B41FA5}">
                          <a16:colId xmlns:a16="http://schemas.microsoft.com/office/drawing/2014/main" val="1826170553"/>
                        </a:ext>
                      </a:extLst>
                    </a:gridCol>
                    <a:gridCol w="1163192">
                      <a:extLst>
                        <a:ext uri="{9D8B030D-6E8A-4147-A177-3AD203B41FA5}">
                          <a16:colId xmlns:a16="http://schemas.microsoft.com/office/drawing/2014/main" val="3966925308"/>
                        </a:ext>
                      </a:extLst>
                    </a:gridCol>
                    <a:gridCol w="1163192">
                      <a:extLst>
                        <a:ext uri="{9D8B030D-6E8A-4147-A177-3AD203B41FA5}">
                          <a16:colId xmlns:a16="http://schemas.microsoft.com/office/drawing/2014/main" val="1304805314"/>
                        </a:ext>
                      </a:extLst>
                    </a:gridCol>
                    <a:gridCol w="1163192">
                      <a:extLst>
                        <a:ext uri="{9D8B030D-6E8A-4147-A177-3AD203B41FA5}">
                          <a16:colId xmlns:a16="http://schemas.microsoft.com/office/drawing/2014/main" val="3572955736"/>
                        </a:ext>
                      </a:extLst>
                    </a:gridCol>
                    <a:gridCol w="1163192">
                      <a:extLst>
                        <a:ext uri="{9D8B030D-6E8A-4147-A177-3AD203B41FA5}">
                          <a16:colId xmlns:a16="http://schemas.microsoft.com/office/drawing/2014/main" val="1654343050"/>
                        </a:ext>
                      </a:extLst>
                    </a:gridCol>
                    <a:gridCol w="1163192">
                      <a:extLst>
                        <a:ext uri="{9D8B030D-6E8A-4147-A177-3AD203B41FA5}">
                          <a16:colId xmlns:a16="http://schemas.microsoft.com/office/drawing/2014/main" val="1544359279"/>
                        </a:ext>
                      </a:extLst>
                    </a:gridCol>
                  </a:tblGrid>
                  <a:tr h="138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項目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例題</a:t>
                          </a:r>
                          <a:r>
                            <a:rPr kumimoji="1" lang="en-US" altLang="ja-JP" sz="1400" dirty="0"/>
                            <a:t>1-4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例題</a:t>
                          </a:r>
                          <a:r>
                            <a:rPr kumimoji="1" lang="en-US" altLang="ja-JP" sz="1400" dirty="0"/>
                            <a:t>2-4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三重下水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石巻蒸解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尼崎</a:t>
                          </a:r>
                          <a:r>
                            <a:rPr kumimoji="1" lang="en-US" altLang="ja-JP" sz="1400" dirty="0"/>
                            <a:t>BTG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三島回収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124542">
                    <a:tc rowSpan="12">
                      <a:txBody>
                        <a:bodyPr/>
                        <a:lstStyle/>
                        <a:p>
                          <a:r>
                            <a:rPr kumimoji="1" lang="ja-JP" altLang="en-US" sz="1200" dirty="0"/>
                            <a:t>条件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ステップ数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200" b="0" i="1" smtClean="0">
                                  <a:solidFill>
                                    <a:schemeClr val="tx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97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97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ja-JP" sz="1200" dirty="0">
                              <a:solidFill>
                                <a:schemeClr val="tx1"/>
                              </a:solidFill>
                            </a:rPr>
                            <a:t>Facility</a:t>
                          </a:r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200" b="0" i="1" smtClean="0">
                                  <a:solidFill>
                                    <a:schemeClr val="tx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3490734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ja-JP" sz="1200" dirty="0">
                              <a:solidFill>
                                <a:schemeClr val="tx1"/>
                              </a:solidFill>
                            </a:rPr>
                            <a:t>Storage</a:t>
                          </a:r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200" b="0" i="1" smtClean="0">
                                  <a:solidFill>
                                    <a:schemeClr val="tx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2098124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sz="1200" dirty="0"/>
                            <a:t>Node</a:t>
                          </a:r>
                          <a:r>
                            <a:rPr kumimoji="1" lang="ja-JP" altLang="en-US" sz="1200" dirty="0"/>
                            <a:t>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200" b="0" i="1" smtClean="0">
                                  <a:solidFill>
                                    <a:schemeClr val="tx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2886364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ja-JP" sz="1200" dirty="0">
                              <a:solidFill>
                                <a:schemeClr val="tx1"/>
                              </a:solidFill>
                            </a:rPr>
                            <a:t>Demand</a:t>
                          </a:r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1200" b="0" i="1" smtClean="0">
                                  <a:solidFill>
                                    <a:schemeClr val="tx1"/>
                                  </a:solidFill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037145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各</a:t>
                          </a:r>
                          <a:r>
                            <a:rPr lang="en-US" altLang="ja-JP" sz="1200" dirty="0">
                              <a:solidFill>
                                <a:schemeClr val="tx1"/>
                              </a:solidFill>
                            </a:rPr>
                            <a:t>Facility</a:t>
                          </a:r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の入出力数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2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b="0" i="1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 / 3 / 5 / 7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6396562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各</a:t>
                          </a:r>
                          <a:r>
                            <a:rPr lang="en-US" altLang="ja-JP" sz="1200" dirty="0">
                              <a:solidFill>
                                <a:schemeClr val="tx1"/>
                              </a:solidFill>
                            </a:rPr>
                            <a:t>Storage</a:t>
                          </a:r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の入出力数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2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1288326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各</a:t>
                          </a:r>
                          <a:r>
                            <a:rPr lang="en-US" altLang="ja-JP" sz="1200" dirty="0">
                              <a:solidFill>
                                <a:schemeClr val="tx1"/>
                              </a:solidFill>
                            </a:rPr>
                            <a:t>Node</a:t>
                          </a:r>
                          <a:r>
                            <a:rPr lang="ja-JP" altLang="en-US" sz="1200" dirty="0">
                              <a:solidFill>
                                <a:schemeClr val="tx1"/>
                              </a:solidFill>
                            </a:rPr>
                            <a:t>の入出力数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2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9652542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dirty="0"/>
                            <a:t>実績固定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200" i="1" dirty="0" smtClean="0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 dirty="0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𝑆𝑒𝑒𝑑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200" i="1" dirty="0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 dirty="0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𝑆𝑒𝑒𝑑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7001109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dirty="0"/>
                            <a:t>変動幅対象変数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ja-JP" sz="1200" i="1" dirty="0" smtClean="0">
                                  <a:uFill>
                                    <a:solidFill>
                                      <a:srgbClr val="FFC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5293895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dirty="0"/>
                            <a:t>起動・停止ペナルティ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ON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1353094"/>
                      </a:ext>
                    </a:extLst>
                  </a:tr>
                  <a:tr h="124542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dirty="0"/>
                            <a:t>最小運転・停止時間制約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ON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3161702"/>
                      </a:ext>
                    </a:extLst>
                  </a:tr>
                  <a:tr h="138380">
                    <a:tc rowSpan="2"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連続変数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672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672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2,400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1,164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816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2,499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382108"/>
                      </a:ext>
                    </a:extLst>
                  </a:tr>
                  <a:tr h="13838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バイナリ変数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192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192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96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734933"/>
                      </a:ext>
                    </a:extLst>
                  </a:tr>
                  <a:tr h="13838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制約条件の合計数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oMath>
                          </a14:m>
                          <a:endParaRPr kumimoji="1" lang="ja-JP" altLang="en-US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1,918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2,386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6,830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4,664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3,144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8,253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3286843"/>
                      </a:ext>
                    </a:extLst>
                  </a:tr>
                  <a:tr h="13838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制約違反量の合計数</a:t>
                          </a:r>
                          <a:endParaRPr kumimoji="1" lang="en-US" altLang="ja-JP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/>
                            <a:t>1,150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1,242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3,782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3,215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2,112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5,664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4010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 15">
                <a:extLst>
                  <a:ext uri="{FF2B5EF4-FFF2-40B4-BE49-F238E27FC236}">
                    <a16:creationId xmlns:a16="http://schemas.microsoft.com/office/drawing/2014/main" id="{4D6CF3BA-7F09-41DE-A5E0-34BE2C725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1670725"/>
                  </p:ext>
                </p:extLst>
              </p:nvPr>
            </p:nvGraphicFramePr>
            <p:xfrm>
              <a:off x="998173" y="1386349"/>
              <a:ext cx="10379650" cy="481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5625">
                      <a:extLst>
                        <a:ext uri="{9D8B030D-6E8A-4147-A177-3AD203B41FA5}">
                          <a16:colId xmlns:a16="http://schemas.microsoft.com/office/drawing/2014/main" val="3809928194"/>
                        </a:ext>
                      </a:extLst>
                    </a:gridCol>
                    <a:gridCol w="2264873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163192">
                      <a:extLst>
                        <a:ext uri="{9D8B030D-6E8A-4147-A177-3AD203B41FA5}">
                          <a16:colId xmlns:a16="http://schemas.microsoft.com/office/drawing/2014/main" val="1826170553"/>
                        </a:ext>
                      </a:extLst>
                    </a:gridCol>
                    <a:gridCol w="1163192">
                      <a:extLst>
                        <a:ext uri="{9D8B030D-6E8A-4147-A177-3AD203B41FA5}">
                          <a16:colId xmlns:a16="http://schemas.microsoft.com/office/drawing/2014/main" val="3966925308"/>
                        </a:ext>
                      </a:extLst>
                    </a:gridCol>
                    <a:gridCol w="1163192">
                      <a:extLst>
                        <a:ext uri="{9D8B030D-6E8A-4147-A177-3AD203B41FA5}">
                          <a16:colId xmlns:a16="http://schemas.microsoft.com/office/drawing/2014/main" val="1304805314"/>
                        </a:ext>
                      </a:extLst>
                    </a:gridCol>
                    <a:gridCol w="1163192">
                      <a:extLst>
                        <a:ext uri="{9D8B030D-6E8A-4147-A177-3AD203B41FA5}">
                          <a16:colId xmlns:a16="http://schemas.microsoft.com/office/drawing/2014/main" val="3572955736"/>
                        </a:ext>
                      </a:extLst>
                    </a:gridCol>
                    <a:gridCol w="1163192">
                      <a:extLst>
                        <a:ext uri="{9D8B030D-6E8A-4147-A177-3AD203B41FA5}">
                          <a16:colId xmlns:a16="http://schemas.microsoft.com/office/drawing/2014/main" val="1654343050"/>
                        </a:ext>
                      </a:extLst>
                    </a:gridCol>
                    <a:gridCol w="1163192">
                      <a:extLst>
                        <a:ext uri="{9D8B030D-6E8A-4147-A177-3AD203B41FA5}">
                          <a16:colId xmlns:a16="http://schemas.microsoft.com/office/drawing/2014/main" val="1544359279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分類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項目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例題</a:t>
                          </a:r>
                          <a:r>
                            <a:rPr kumimoji="1" lang="en-US" altLang="ja-JP" sz="1400" dirty="0"/>
                            <a:t>1-4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例題</a:t>
                          </a:r>
                          <a:r>
                            <a:rPr kumimoji="1" lang="en-US" altLang="ja-JP" sz="1400" dirty="0"/>
                            <a:t>2-4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三重下水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石巻蒸解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尼崎</a:t>
                          </a:r>
                          <a:r>
                            <a:rPr kumimoji="1" lang="en-US" altLang="ja-JP" sz="1400" dirty="0"/>
                            <a:t>BTG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三島回収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2129523"/>
                      </a:ext>
                    </a:extLst>
                  </a:tr>
                  <a:tr h="274320">
                    <a:tc rowSpan="12">
                      <a:txBody>
                        <a:bodyPr/>
                        <a:lstStyle/>
                        <a:p>
                          <a:r>
                            <a:rPr kumimoji="1" lang="ja-JP" altLang="en-US" sz="1200" dirty="0"/>
                            <a:t>条件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69" t="-113333" r="-308602" b="-156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97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97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49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69" t="-213333" r="-308602" b="-146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3490734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69" t="-313333" r="-308602" b="-136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2098124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69" t="-413333" r="-308602" b="-126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2886364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69" t="-513333" r="-308602" b="-116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037145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69" t="-613333" r="-308602" b="-106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 / 3 / 5 / 7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6396562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69" t="-713333" r="-308602" b="-96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1288326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69" t="-795652" r="-308602" b="-847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9652542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69" t="-915556" r="-308602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kumimoji="1" lang="ja-JP" altLang="en-US" sz="1200" dirty="0">
                              <a:solidFill>
                                <a:schemeClr val="tx1"/>
                              </a:solidFill>
                            </a:rPr>
                            <a:t>／</a:t>
                          </a:r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18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7001109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69" t="-1015556" r="-308602" b="-6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5293895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dirty="0"/>
                            <a:t>起動・停止ペナルティ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ON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1353094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ja-JP" altLang="en-US" sz="1200" dirty="0"/>
                            <a:t>最小運転・停止時間制約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ON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200" dirty="0">
                              <a:solidFill>
                                <a:schemeClr val="tx1"/>
                              </a:solidFill>
                            </a:rPr>
                            <a:t>OFF</a:t>
                          </a:r>
                          <a:endParaRPr kumimoji="1" lang="ja-JP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3161702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変数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69" t="-1184000" r="-30860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672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672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2,400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1,164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816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2,499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382108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69" t="-1284000" r="-30860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192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192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96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734933"/>
                      </a:ext>
                    </a:extLst>
                  </a:tr>
                  <a:tr h="304800"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9" t="-1384000" r="-205735" b="-12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1,918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2,386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6,830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4,664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3,144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8,253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3286843"/>
                      </a:ext>
                    </a:extLst>
                  </a:tr>
                  <a:tr h="304800">
                    <a:tc gridSpan="2">
                      <a:txBody>
                        <a:bodyPr/>
                        <a:lstStyle/>
                        <a:p>
                          <a:r>
                            <a:rPr kumimoji="1" lang="ja-JP" altLang="en-US" sz="1400" dirty="0"/>
                            <a:t>制約違反量の合計数</a:t>
                          </a:r>
                          <a:endParaRPr kumimoji="1" lang="en-US" altLang="ja-JP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/>
                            <a:t>1,150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1,242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3,782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3,215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2,112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sz="1400" dirty="0">
                              <a:solidFill>
                                <a:schemeClr val="tx1"/>
                              </a:solidFill>
                            </a:rPr>
                            <a:t>5,664</a:t>
                          </a:r>
                          <a:endParaRPr kumimoji="1" lang="ja-JP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40104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EB3889-04D7-4FEB-925B-FEDBE5BA92B1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1.2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定式化の工夫</a:t>
            </a:r>
          </a:p>
        </p:txBody>
      </p:sp>
    </p:spTree>
    <p:extLst>
      <p:ext uri="{BB962C8B-B14F-4D97-AF65-F5344CB8AC3E}">
        <p14:creationId xmlns:p14="http://schemas.microsoft.com/office/powerpoint/2010/main" val="3002950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外部発表の成果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517054" y="1020574"/>
            <a:ext cx="11400125" cy="535381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今年度の成果を電気学会へ投稿したり、学会発表で高い評価を得た。</a:t>
            </a:r>
            <a:endParaRPr lang="en-US" altLang="ja-JP" sz="2800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A60E2C5-8187-4488-926F-648C13EC5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901238"/>
              </p:ext>
            </p:extLst>
          </p:nvPr>
        </p:nvGraphicFramePr>
        <p:xfrm>
          <a:off x="746113" y="2017548"/>
          <a:ext cx="10633044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15">
                  <a:extLst>
                    <a:ext uri="{9D8B030D-6E8A-4147-A177-3AD203B41FA5}">
                      <a16:colId xmlns:a16="http://schemas.microsoft.com/office/drawing/2014/main" val="1557529332"/>
                    </a:ext>
                  </a:extLst>
                </a:gridCol>
                <a:gridCol w="10044429">
                  <a:extLst>
                    <a:ext uri="{9D8B030D-6E8A-4147-A177-3AD203B41FA5}">
                      <a16:colId xmlns:a16="http://schemas.microsoft.com/office/drawing/2014/main" val="1804296625"/>
                    </a:ext>
                  </a:extLst>
                </a:gridCol>
              </a:tblGrid>
              <a:tr h="309497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学会発表</a:t>
                      </a:r>
                      <a:endParaRPr kumimoji="1" lang="en-US" altLang="ja-JP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11591"/>
                  </a:ext>
                </a:extLst>
              </a:tr>
              <a:tr h="3094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/>
                        <a:t>安田・熊谷・田村・安田：「有制約最適化問題のための</a:t>
                      </a:r>
                      <a:r>
                        <a:rPr kumimoji="1" lang="en-US" altLang="ja-JP" sz="1800" dirty="0"/>
                        <a:t>MOEA/D</a:t>
                      </a:r>
                      <a:r>
                        <a:rPr kumimoji="1" lang="ja-JP" altLang="en-US" sz="1800" dirty="0"/>
                        <a:t>に基づく制約対処法のパラメータ解析」、</a:t>
                      </a:r>
                      <a:r>
                        <a:rPr kumimoji="1" lang="en-US" altLang="ja-JP" sz="1800" dirty="0"/>
                        <a:t>2021</a:t>
                      </a:r>
                      <a:r>
                        <a:rPr kumimoji="1" lang="ja-JP" altLang="en-US" sz="1800" dirty="0"/>
                        <a:t>年 電気学会 </a:t>
                      </a:r>
                      <a:r>
                        <a:rPr kumimoji="1" lang="en-US" altLang="ja-JP" sz="1800" dirty="0"/>
                        <a:t>C</a:t>
                      </a:r>
                      <a:r>
                        <a:rPr kumimoji="1" lang="ja-JP" altLang="en-US" sz="1800" dirty="0"/>
                        <a:t>部門大会、</a:t>
                      </a:r>
                      <a:r>
                        <a:rPr kumimoji="1" lang="en-US" altLang="ja-JP" sz="1800" dirty="0"/>
                        <a:t>GS12-5</a:t>
                      </a:r>
                      <a:r>
                        <a:rPr kumimoji="1" lang="ja-JP" altLang="en-US" sz="1800" dirty="0" err="1"/>
                        <a:t>、</a:t>
                      </a:r>
                      <a:r>
                        <a:rPr kumimoji="1" lang="en-US" altLang="ja-JP" sz="1800" dirty="0"/>
                        <a:t>pp.1226-1231</a:t>
                      </a:r>
                      <a:r>
                        <a:rPr kumimoji="1" lang="ja-JP" altLang="en-US" sz="1800" dirty="0"/>
                        <a:t>（</a:t>
                      </a:r>
                      <a:r>
                        <a:rPr kumimoji="1" lang="en-US" altLang="ja-JP" sz="1800" dirty="0"/>
                        <a:t>2021.9.18</a:t>
                      </a:r>
                      <a:r>
                        <a:rPr kumimoji="1" lang="ja-JP" altLang="en-US" sz="1800" dirty="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625407"/>
                  </a:ext>
                </a:extLst>
              </a:tr>
              <a:tr h="3094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2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/>
                        <a:t>安田・熊谷・田村・安田：「適応的重み調整を用いた</a:t>
                      </a:r>
                      <a:r>
                        <a:rPr kumimoji="1" lang="en-US" altLang="ja-JP" sz="1800" dirty="0"/>
                        <a:t>MOEA/D</a:t>
                      </a:r>
                      <a:r>
                        <a:rPr kumimoji="1" lang="ja-JP" altLang="en-US" sz="1800" dirty="0"/>
                        <a:t>による有制約最適化」、</a:t>
                      </a:r>
                      <a:r>
                        <a:rPr kumimoji="1" lang="en-US" altLang="ja-JP" sz="1800" dirty="0"/>
                        <a:t>SICE </a:t>
                      </a:r>
                      <a:r>
                        <a:rPr kumimoji="1" lang="ja-JP" altLang="en-US" sz="1800" dirty="0"/>
                        <a:t>システム・情報部門 学術講演会</a:t>
                      </a:r>
                      <a:r>
                        <a:rPr kumimoji="1" lang="en-US" altLang="ja-JP" sz="1800" dirty="0"/>
                        <a:t>2021</a:t>
                      </a:r>
                      <a:r>
                        <a:rPr kumimoji="1" lang="ja-JP" altLang="en-US" sz="1800" dirty="0" err="1"/>
                        <a:t>、</a:t>
                      </a:r>
                      <a:r>
                        <a:rPr kumimoji="1" lang="en-US" altLang="ja-JP" sz="1800" dirty="0"/>
                        <a:t>GS5-2-1</a:t>
                      </a:r>
                      <a:r>
                        <a:rPr kumimoji="1" lang="ja-JP" altLang="en-US" sz="1800" dirty="0" err="1"/>
                        <a:t>、</a:t>
                      </a:r>
                      <a:r>
                        <a:rPr kumimoji="1" lang="en-US" altLang="ja-JP" sz="1800" dirty="0"/>
                        <a:t>pp.252-257</a:t>
                      </a:r>
                      <a:r>
                        <a:rPr kumimoji="1" lang="ja-JP" altLang="en-US" sz="1800" dirty="0"/>
                        <a:t>（</a:t>
                      </a:r>
                      <a:r>
                        <a:rPr kumimoji="1" lang="en-US" altLang="ja-JP" sz="1800" dirty="0"/>
                        <a:t>2021.11.22</a:t>
                      </a:r>
                      <a:r>
                        <a:rPr kumimoji="1" lang="ja-JP" altLang="en-US" sz="1800" dirty="0"/>
                        <a:t>）</a:t>
                      </a:r>
                    </a:p>
                    <a:p>
                      <a:pPr marL="285750" indent="-285750" algn="l">
                        <a:buClr>
                          <a:schemeClr val="tx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SSI</a:t>
                      </a:r>
                      <a:r>
                        <a:rPr kumimoji="1" lang="ja-JP" altLang="en-US" sz="1800" dirty="0">
                          <a:solidFill>
                            <a:srgbClr val="FF0000"/>
                          </a:solidFill>
                        </a:rPr>
                        <a:t>優秀論文賞＆</a:t>
                      </a: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SSI</a:t>
                      </a:r>
                      <a:r>
                        <a:rPr kumimoji="1" lang="ja-JP" altLang="en-US" sz="1800" dirty="0">
                          <a:solidFill>
                            <a:srgbClr val="FF0000"/>
                          </a:solidFill>
                        </a:rPr>
                        <a:t>研究奨励賞を授賞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746394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EFA64094-8AA2-4883-BF79-493367A9C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51954"/>
              </p:ext>
            </p:extLst>
          </p:nvPr>
        </p:nvGraphicFramePr>
        <p:xfrm>
          <a:off x="746113" y="4330587"/>
          <a:ext cx="106330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615">
                  <a:extLst>
                    <a:ext uri="{9D8B030D-6E8A-4147-A177-3AD203B41FA5}">
                      <a16:colId xmlns:a16="http://schemas.microsoft.com/office/drawing/2014/main" val="1557529332"/>
                    </a:ext>
                  </a:extLst>
                </a:gridCol>
                <a:gridCol w="10044429">
                  <a:extLst>
                    <a:ext uri="{9D8B030D-6E8A-4147-A177-3AD203B41FA5}">
                      <a16:colId xmlns:a16="http://schemas.microsoft.com/office/drawing/2014/main" val="1804296625"/>
                    </a:ext>
                  </a:extLst>
                </a:gridCol>
              </a:tblGrid>
              <a:tr h="309497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論文投稿</a:t>
                      </a:r>
                      <a:endParaRPr kumimoji="1" lang="en-US" altLang="ja-JP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11591"/>
                  </a:ext>
                </a:extLst>
              </a:tr>
              <a:tr h="30949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/>
                        <a:t>安田・熊谷・田村・安田：「</a:t>
                      </a:r>
                      <a:r>
                        <a:rPr lang="en-US" altLang="ja-JP" sz="1800" dirty="0"/>
                        <a:t>MOEA/D</a:t>
                      </a:r>
                      <a:r>
                        <a:rPr lang="ja-JP" altLang="en-US" sz="1800" dirty="0" err="1"/>
                        <a:t>の有</a:t>
                      </a:r>
                      <a:r>
                        <a:rPr lang="ja-JP" altLang="en-US" sz="1800" dirty="0"/>
                        <a:t>制約最適化への拡張と適応的重み調整に関する基礎検討」、</a:t>
                      </a:r>
                      <a:endParaRPr lang="en-US" altLang="ja-JP" sz="1800" dirty="0"/>
                    </a:p>
                    <a:p>
                      <a:pPr algn="l"/>
                      <a:r>
                        <a:rPr lang="ja-JP" altLang="en-US" sz="1800" dirty="0"/>
                        <a:t>電気学会 </a:t>
                      </a:r>
                      <a:r>
                        <a:rPr lang="en-US" altLang="ja-JP" sz="1800" dirty="0"/>
                        <a:t>C</a:t>
                      </a:r>
                      <a:r>
                        <a:rPr lang="ja-JP" altLang="en-US" sz="1800" dirty="0"/>
                        <a:t>部門誌、</a:t>
                      </a:r>
                      <a:r>
                        <a:rPr lang="en-US" altLang="ja-JP" sz="1800" dirty="0"/>
                        <a:t>Vol.142</a:t>
                      </a:r>
                      <a:r>
                        <a:rPr lang="ja-JP" altLang="en-US" sz="1800" dirty="0" err="1"/>
                        <a:t>、</a:t>
                      </a:r>
                      <a:r>
                        <a:rPr lang="en-US" altLang="ja-JP" sz="1800" dirty="0"/>
                        <a:t>No.1</a:t>
                      </a:r>
                      <a:r>
                        <a:rPr lang="ja-JP" altLang="en-US" sz="1800" dirty="0" err="1"/>
                        <a:t>、</a:t>
                      </a:r>
                      <a:r>
                        <a:rPr lang="en-US" altLang="ja-JP" sz="1800" dirty="0"/>
                        <a:t>pp.108-109</a:t>
                      </a:r>
                      <a:r>
                        <a:rPr lang="ja-JP" altLang="en-US" sz="1800" dirty="0"/>
                        <a:t>（</a:t>
                      </a:r>
                      <a:r>
                        <a:rPr lang="en-US" altLang="ja-JP" sz="1800" dirty="0"/>
                        <a:t>2022.1.1</a:t>
                      </a:r>
                      <a:r>
                        <a:rPr lang="ja-JP" altLang="en-US" sz="1800" dirty="0"/>
                        <a:t>）</a:t>
                      </a:r>
                      <a:endParaRPr kumimoji="1" lang="ja-JP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625407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4ABD51-F839-4248-9067-3256F0F116A5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1.3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アルゴリズム検討</a:t>
            </a:r>
          </a:p>
        </p:txBody>
      </p:sp>
    </p:spTree>
    <p:extLst>
      <p:ext uri="{BB962C8B-B14F-4D97-AF65-F5344CB8AC3E}">
        <p14:creationId xmlns:p14="http://schemas.microsoft.com/office/powerpoint/2010/main" val="68191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6A427-DC83-4401-A44B-38B1E272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C5A200-B899-4909-9015-44AED6D1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B6C257B-44D0-4D8E-97C1-E3D93A6367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01759"/>
            <a:ext cx="11341887" cy="1829083"/>
          </a:xfrm>
        </p:spPr>
        <p:txBody>
          <a:bodyPr/>
          <a:lstStyle/>
          <a:p>
            <a:r>
              <a:rPr lang="ja-JP" altLang="en-US" dirty="0"/>
              <a:t>三島回収工程プラントモデルを定式化したところ、下記の規模と見積もった。</a:t>
            </a:r>
            <a:endParaRPr lang="en-US" altLang="ja-JP" dirty="0"/>
          </a:p>
          <a:p>
            <a:pPr lvl="1"/>
            <a:r>
              <a:rPr lang="ja-JP" altLang="en-US" dirty="0"/>
              <a:t>よって、本テーマの最適化問題の目標規模もこれにならう</a:t>
            </a:r>
            <a:endParaRPr lang="en-US" altLang="ja-JP" dirty="0"/>
          </a:p>
          <a:p>
            <a:r>
              <a:rPr lang="ja-JP" altLang="en-US" dirty="0"/>
              <a:t>一方、現手法で</a:t>
            </a:r>
            <a:r>
              <a:rPr lang="en-US" altLang="ja-JP" dirty="0"/>
              <a:t>15</a:t>
            </a:r>
            <a:r>
              <a:rPr lang="ja-JP" altLang="en-US" dirty="0"/>
              <a:t>分以内に可能解が得られるかについては微妙。</a:t>
            </a:r>
            <a:endParaRPr lang="en-US" altLang="ja-JP" dirty="0"/>
          </a:p>
          <a:p>
            <a:pPr lvl="1"/>
            <a:r>
              <a:rPr lang="ja-JP" altLang="en-US" dirty="0"/>
              <a:t>ただし、現在投稿論文として執筆している手法では試していない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76B33D3E-4826-4168-A3AC-D2705A7CE5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7611200"/>
                  </p:ext>
                </p:extLst>
              </p:nvPr>
            </p:nvGraphicFramePr>
            <p:xfrm>
              <a:off x="1940400" y="2924349"/>
              <a:ext cx="8553434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1415303772"/>
                        </a:ext>
                      </a:extLst>
                    </a:gridCol>
                    <a:gridCol w="2142308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1496938295"/>
                        </a:ext>
                      </a:extLst>
                    </a:gridCol>
                    <a:gridCol w="1257386">
                      <a:extLst>
                        <a:ext uri="{9D8B030D-6E8A-4147-A177-3AD203B41FA5}">
                          <a16:colId xmlns:a16="http://schemas.microsoft.com/office/drawing/2014/main" val="1246449063"/>
                        </a:ext>
                      </a:extLst>
                    </a:gridCol>
                    <a:gridCol w="2253786">
                      <a:extLst>
                        <a:ext uri="{9D8B030D-6E8A-4147-A177-3AD203B41FA5}">
                          <a16:colId xmlns:a16="http://schemas.microsoft.com/office/drawing/2014/main" val="2541522957"/>
                        </a:ext>
                      </a:extLst>
                    </a:gridCol>
                  </a:tblGrid>
                  <a:tr h="2057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800" dirty="0"/>
                            <a:t>対象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800" dirty="0"/>
                            <a:t>項目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800" dirty="0">
                              <a:solidFill>
                                <a:schemeClr val="bg1"/>
                              </a:solidFill>
                            </a:rPr>
                            <a:t>連続変数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800" i="1" dirty="0" smtClean="0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 dirty="0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 dirty="0">
                              <a:solidFill>
                                <a:schemeClr val="bg1"/>
                              </a:solidFill>
                            </a:rPr>
                            <a:t>制約数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 dirty="0">
                              <a:solidFill>
                                <a:schemeClr val="bg1"/>
                              </a:solidFill>
                            </a:rPr>
                            <a:t>制約違反量の合計数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28250163"/>
                      </a:ext>
                    </a:extLst>
                  </a:tr>
                  <a:tr h="205788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 dirty="0"/>
                            <a:t>三島回収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 dirty="0"/>
                            <a:t>今回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2,500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8,300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5,700</m:t>
                                </m:r>
                              </m:oMath>
                            </m:oMathPara>
                          </a14:m>
                          <a:endParaRPr lang="en-US" altLang="ja-JP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205788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/>
                            <a:t>3</a:t>
                          </a:r>
                          <a:r>
                            <a:rPr kumimoji="1" lang="ja-JP" altLang="en-US" sz="1800" dirty="0"/>
                            <a:t>月見積（</a:t>
                          </a:r>
                          <a:r>
                            <a:rPr kumimoji="1" lang="en-US" altLang="ja-JP" sz="1800" dirty="0" err="1"/>
                            <a:t>nuopt</a:t>
                          </a:r>
                          <a:r>
                            <a:rPr kumimoji="1" lang="ja-JP" altLang="en-US" sz="1800" dirty="0"/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10,000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20,000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20,000</m:t>
                                </m:r>
                              </m:oMath>
                            </m:oMathPara>
                          </a14:m>
                          <a:endParaRPr lang="en-US" altLang="ja-JP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0068017"/>
                      </a:ext>
                    </a:extLst>
                  </a:tr>
                  <a:tr h="25723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800" dirty="0"/>
                            <a:t>石巻蒸解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 dirty="0"/>
                            <a:t>今回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1,200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4,700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3,200</m:t>
                                </m:r>
                              </m:oMath>
                            </m:oMathPara>
                          </a14:m>
                          <a:endParaRPr lang="en-US" altLang="ja-JP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0413120"/>
                      </a:ext>
                    </a:extLst>
                  </a:tr>
                  <a:tr h="257235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/>
                            <a:t>3</a:t>
                          </a:r>
                          <a:r>
                            <a:rPr kumimoji="1" lang="ja-JP" altLang="en-US" sz="1800" dirty="0"/>
                            <a:t>月見積（</a:t>
                          </a:r>
                          <a:r>
                            <a:rPr kumimoji="1" lang="en-US" altLang="ja-JP" sz="1800" dirty="0" err="1"/>
                            <a:t>nuopt</a:t>
                          </a:r>
                          <a:r>
                            <a:rPr kumimoji="1" lang="ja-JP" altLang="en-US" sz="1800" dirty="0"/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9,000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7,000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7,000</m:t>
                                </m:r>
                              </m:oMath>
                            </m:oMathPara>
                          </a14:m>
                          <a:endParaRPr lang="en-US" altLang="ja-JP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2855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76B33D3E-4826-4168-A3AC-D2705A7CE5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7611200"/>
                  </p:ext>
                </p:extLst>
              </p:nvPr>
            </p:nvGraphicFramePr>
            <p:xfrm>
              <a:off x="1940400" y="2924349"/>
              <a:ext cx="8553434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1415303772"/>
                        </a:ext>
                      </a:extLst>
                    </a:gridCol>
                    <a:gridCol w="2142308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436914">
                      <a:extLst>
                        <a:ext uri="{9D8B030D-6E8A-4147-A177-3AD203B41FA5}">
                          <a16:colId xmlns:a16="http://schemas.microsoft.com/office/drawing/2014/main" val="1496938295"/>
                        </a:ext>
                      </a:extLst>
                    </a:gridCol>
                    <a:gridCol w="1257386">
                      <a:extLst>
                        <a:ext uri="{9D8B030D-6E8A-4147-A177-3AD203B41FA5}">
                          <a16:colId xmlns:a16="http://schemas.microsoft.com/office/drawing/2014/main" val="1246449063"/>
                        </a:ext>
                      </a:extLst>
                    </a:gridCol>
                    <a:gridCol w="2253786">
                      <a:extLst>
                        <a:ext uri="{9D8B030D-6E8A-4147-A177-3AD203B41FA5}">
                          <a16:colId xmlns:a16="http://schemas.microsoft.com/office/drawing/2014/main" val="25415229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800" dirty="0"/>
                            <a:t>対象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800" dirty="0"/>
                            <a:t>項目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1271" t="-8333" r="-244915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 dirty="0">
                              <a:solidFill>
                                <a:schemeClr val="bg1"/>
                              </a:solidFill>
                            </a:rPr>
                            <a:t>制約数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 dirty="0">
                              <a:solidFill>
                                <a:schemeClr val="bg1"/>
                              </a:solidFill>
                            </a:rPr>
                            <a:t>制約違反量の合計数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28250163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 dirty="0"/>
                            <a:t>三島回収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 dirty="0"/>
                            <a:t>今回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1271" t="-108333" r="-244915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2427" t="-108333" r="-180583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9730" t="-108333" r="-541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/>
                            <a:t>3</a:t>
                          </a:r>
                          <a:r>
                            <a:rPr kumimoji="1" lang="ja-JP" altLang="en-US" sz="1800" dirty="0"/>
                            <a:t>月見積（</a:t>
                          </a:r>
                          <a:r>
                            <a:rPr kumimoji="1" lang="en-US" altLang="ja-JP" sz="1800" dirty="0" err="1"/>
                            <a:t>nuopt</a:t>
                          </a:r>
                          <a:r>
                            <a:rPr kumimoji="1" lang="ja-JP" altLang="en-US" sz="1800" dirty="0"/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1271" t="-204918" r="-24491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2427" t="-204918" r="-18058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9730" t="-204918" r="-54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0068017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800" dirty="0"/>
                            <a:t>石巻蒸解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 dirty="0"/>
                            <a:t>今回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1271" t="-310000" r="-244915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2427" t="-310000" r="-180583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9730" t="-310000" r="-541" b="-1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0413120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800" dirty="0"/>
                            <a:t>3</a:t>
                          </a:r>
                          <a:r>
                            <a:rPr kumimoji="1" lang="ja-JP" altLang="en-US" sz="1800" dirty="0"/>
                            <a:t>月見積（</a:t>
                          </a:r>
                          <a:r>
                            <a:rPr kumimoji="1" lang="en-US" altLang="ja-JP" sz="1800" dirty="0" err="1"/>
                            <a:t>nuopt</a:t>
                          </a:r>
                          <a:r>
                            <a:rPr kumimoji="1" lang="ja-JP" altLang="en-US" sz="1800" dirty="0"/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1271" t="-410000" r="-244915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2427" t="-410000" r="-180583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9730" t="-410000" r="-541" b="-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28550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27F7909-F7D1-4B63-85C3-FD1D76182AA5}"/>
              </a:ext>
            </a:extLst>
          </p:cNvPr>
          <p:cNvSpPr txBox="1"/>
          <p:nvPr/>
        </p:nvSpPr>
        <p:spPr>
          <a:xfrm>
            <a:off x="10493834" y="3468038"/>
            <a:ext cx="1649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/>
              <a:t>4</a:t>
            </a:r>
            <a:r>
              <a:rPr lang="ja-JP" altLang="en-US" sz="1600" b="1" dirty="0"/>
              <a:t>分の</a:t>
            </a:r>
            <a:r>
              <a:rPr lang="en-US" altLang="ja-JP" sz="1600" b="1" dirty="0"/>
              <a:t>1</a:t>
            </a:r>
            <a:r>
              <a:rPr lang="ja-JP" altLang="en-US" sz="1600" b="1" dirty="0"/>
              <a:t>となった</a:t>
            </a:r>
            <a:endParaRPr lang="en-US" altLang="ja-JP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A4D912C7-5B7C-4D83-B9A4-8F3D1D755F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4353453"/>
                  </p:ext>
                </p:extLst>
              </p:nvPr>
            </p:nvGraphicFramePr>
            <p:xfrm>
              <a:off x="1940399" y="4925558"/>
              <a:ext cx="855343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1315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96938295"/>
                        </a:ext>
                      </a:extLst>
                    </a:gridCol>
                    <a:gridCol w="1201783">
                      <a:extLst>
                        <a:ext uri="{9D8B030D-6E8A-4147-A177-3AD203B41FA5}">
                          <a16:colId xmlns:a16="http://schemas.microsoft.com/office/drawing/2014/main" val="1246449063"/>
                        </a:ext>
                      </a:extLst>
                    </a:gridCol>
                    <a:gridCol w="2277297">
                      <a:extLst>
                        <a:ext uri="{9D8B030D-6E8A-4147-A177-3AD203B41FA5}">
                          <a16:colId xmlns:a16="http://schemas.microsoft.com/office/drawing/2014/main" val="254152295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800" dirty="0"/>
                            <a:t>計算時間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800" dirty="0">
                              <a:solidFill>
                                <a:schemeClr val="bg1"/>
                              </a:solidFill>
                            </a:rPr>
                            <a:t>連続変数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800" i="1" dirty="0" smtClean="0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800" i="1" dirty="0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ja-JP" sz="1800" i="1">
                                      <a:solidFill>
                                        <a:schemeClr val="bg1"/>
                                      </a:solidFill>
                                      <a:uFill>
                                        <a:solidFill>
                                          <a:srgbClr val="FFC000"/>
                                        </a:solidFill>
                                      </a:u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sub>
                              </m:sSub>
                            </m:oMath>
                          </a14:m>
                          <a:endParaRPr kumimoji="1" lang="ja-JP" altLang="en-US" sz="18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 dirty="0">
                              <a:solidFill>
                                <a:schemeClr val="bg1"/>
                              </a:solidFill>
                            </a:rPr>
                            <a:t>制約数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 dirty="0">
                              <a:solidFill>
                                <a:schemeClr val="bg1"/>
                              </a:solidFill>
                            </a:rPr>
                            <a:t>制約違反量の合計数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282501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 dirty="0"/>
                            <a:t>約</a:t>
                          </a:r>
                          <a:r>
                            <a:rPr kumimoji="1" lang="en-US" altLang="ja-JP" sz="1800" dirty="0"/>
                            <a:t>8</a:t>
                          </a:r>
                          <a:r>
                            <a:rPr kumimoji="1" lang="ja-JP" altLang="en-US" sz="1800" dirty="0"/>
                            <a:t>分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1,000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6,000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3,000</m:t>
                                </m:r>
                              </m:oMath>
                            </m:oMathPara>
                          </a14:m>
                          <a:endParaRPr lang="en-US" altLang="ja-JP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800" dirty="0"/>
                            <a:t>約</a:t>
                          </a:r>
                          <a:r>
                            <a:rPr kumimoji="1" lang="en-US" altLang="ja-JP" sz="1800" dirty="0"/>
                            <a:t>40</a:t>
                          </a:r>
                          <a:r>
                            <a:rPr kumimoji="1" lang="ja-JP" altLang="en-US" sz="1800" dirty="0"/>
                            <a:t>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5,000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smtClean="0"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20,000</m:t>
                                </m:r>
                              </m:oMath>
                            </m:oMathPara>
                          </a14:m>
                          <a:endParaRPr kumimoji="1" lang="ja-JP" altLang="en-US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800" b="0" i="1" dirty="0" smtClean="0">
                                    <a:solidFill>
                                      <a:schemeClr val="tx1"/>
                                    </a:solidFill>
                                    <a:uFill>
                                      <a:solidFill>
                                        <a:srgbClr val="FFC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8,000</m:t>
                                </m:r>
                              </m:oMath>
                            </m:oMathPara>
                          </a14:m>
                          <a:endParaRPr lang="en-US" altLang="ja-JP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0068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A4D912C7-5B7C-4D83-B9A4-8F3D1D755F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4353453"/>
                  </p:ext>
                </p:extLst>
              </p:nvPr>
            </p:nvGraphicFramePr>
            <p:xfrm>
              <a:off x="1940399" y="4925558"/>
              <a:ext cx="855343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1315">
                      <a:extLst>
                        <a:ext uri="{9D8B030D-6E8A-4147-A177-3AD203B41FA5}">
                          <a16:colId xmlns:a16="http://schemas.microsoft.com/office/drawing/2014/main" val="566987819"/>
                        </a:ext>
                      </a:extLst>
                    </a:gridCol>
                    <a:gridCol w="1463040">
                      <a:extLst>
                        <a:ext uri="{9D8B030D-6E8A-4147-A177-3AD203B41FA5}">
                          <a16:colId xmlns:a16="http://schemas.microsoft.com/office/drawing/2014/main" val="1496938295"/>
                        </a:ext>
                      </a:extLst>
                    </a:gridCol>
                    <a:gridCol w="1201783">
                      <a:extLst>
                        <a:ext uri="{9D8B030D-6E8A-4147-A177-3AD203B41FA5}">
                          <a16:colId xmlns:a16="http://schemas.microsoft.com/office/drawing/2014/main" val="1246449063"/>
                        </a:ext>
                      </a:extLst>
                    </a:gridCol>
                    <a:gridCol w="2277297">
                      <a:extLst>
                        <a:ext uri="{9D8B030D-6E8A-4147-A177-3AD203B41FA5}">
                          <a16:colId xmlns:a16="http://schemas.microsoft.com/office/drawing/2014/main" val="25415229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800" dirty="0"/>
                            <a:t>計算時間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500" t="-8333" r="-23875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 dirty="0">
                              <a:solidFill>
                                <a:schemeClr val="bg1"/>
                              </a:solidFill>
                            </a:rPr>
                            <a:t>制約数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 dirty="0">
                              <a:solidFill>
                                <a:schemeClr val="bg1"/>
                              </a:solidFill>
                            </a:rPr>
                            <a:t>制約違反量の合計数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282501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800" dirty="0"/>
                            <a:t>約</a:t>
                          </a:r>
                          <a:r>
                            <a:rPr kumimoji="1" lang="en-US" altLang="ja-JP" sz="1800" dirty="0"/>
                            <a:t>8</a:t>
                          </a:r>
                          <a:r>
                            <a:rPr kumimoji="1" lang="ja-JP" altLang="en-US" sz="1800" dirty="0"/>
                            <a:t>分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500" t="-106557" r="-23875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3350" t="-106557" r="-190863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5668" t="-106557" r="-535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60176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800" dirty="0"/>
                            <a:t>約</a:t>
                          </a:r>
                          <a:r>
                            <a:rPr kumimoji="1" lang="en-US" altLang="ja-JP" sz="1800" dirty="0"/>
                            <a:t>40</a:t>
                          </a:r>
                          <a:r>
                            <a:rPr kumimoji="1" lang="ja-JP" altLang="en-US" sz="1800" dirty="0"/>
                            <a:t>分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500" t="-210000" r="-23875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3350" t="-210000" r="-190863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5668" t="-210000" r="-535" b="-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00680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B350BE2-60A0-4200-AECD-AA009B46623F}"/>
              </a:ext>
            </a:extLst>
          </p:cNvPr>
          <p:cNvSpPr txBox="1"/>
          <p:nvPr/>
        </p:nvSpPr>
        <p:spPr>
          <a:xfrm>
            <a:off x="164352" y="2924349"/>
            <a:ext cx="1374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/>
              <a:t>規模見積</a:t>
            </a:r>
            <a:endParaRPr lang="en-US" altLang="ja-JP" sz="20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59BE30-3557-41FE-95B5-EEE95E399839}"/>
              </a:ext>
            </a:extLst>
          </p:cNvPr>
          <p:cNvSpPr txBox="1"/>
          <p:nvPr/>
        </p:nvSpPr>
        <p:spPr>
          <a:xfrm>
            <a:off x="164353" y="4882342"/>
            <a:ext cx="1374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/>
              <a:t>7</a:t>
            </a:r>
            <a:r>
              <a:rPr lang="ja-JP" altLang="en-US" sz="2000" b="1" dirty="0"/>
              <a:t>月検証</a:t>
            </a:r>
            <a:endParaRPr lang="en-US" altLang="ja-JP" sz="20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AECE05E-49D2-4BEA-89E6-602C58F26BAE}"/>
              </a:ext>
            </a:extLst>
          </p:cNvPr>
          <p:cNvSpPr txBox="1"/>
          <p:nvPr/>
        </p:nvSpPr>
        <p:spPr>
          <a:xfrm>
            <a:off x="10396572" y="5684284"/>
            <a:ext cx="184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※</a:t>
            </a:r>
            <a:r>
              <a:rPr lang="ja-JP" altLang="en-US" sz="1600" dirty="0"/>
              <a:t>探索点数</a:t>
            </a:r>
            <a:r>
              <a:rPr lang="en-US" altLang="ja-JP" sz="1600" dirty="0"/>
              <a:t>40</a:t>
            </a:r>
            <a:r>
              <a:rPr lang="ja-JP" altLang="en-US" sz="1600" dirty="0"/>
              <a:t>個</a:t>
            </a:r>
            <a:endParaRPr lang="en-US" altLang="ja-JP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BDF43C7-4C1D-4719-BF59-96E2574F4201}"/>
              </a:ext>
            </a:extLst>
          </p:cNvPr>
          <p:cNvSpPr txBox="1"/>
          <p:nvPr/>
        </p:nvSpPr>
        <p:spPr>
          <a:xfrm>
            <a:off x="10493834" y="4196798"/>
            <a:ext cx="1649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/>
              <a:t>2</a:t>
            </a:r>
            <a:r>
              <a:rPr lang="ja-JP" altLang="en-US" sz="1600" b="1" dirty="0"/>
              <a:t>分の</a:t>
            </a:r>
            <a:r>
              <a:rPr lang="en-US" altLang="ja-JP" sz="1600" b="1" dirty="0"/>
              <a:t>1</a:t>
            </a:r>
            <a:r>
              <a:rPr lang="ja-JP" altLang="en-US" sz="1600" b="1" dirty="0"/>
              <a:t>となった</a:t>
            </a:r>
            <a:endParaRPr lang="en-US" altLang="ja-JP" sz="1600" b="1" dirty="0"/>
          </a:p>
        </p:txBody>
      </p:sp>
    </p:spTree>
    <p:extLst>
      <p:ext uri="{BB962C8B-B14F-4D97-AF65-F5344CB8AC3E}">
        <p14:creationId xmlns:p14="http://schemas.microsoft.com/office/powerpoint/2010/main" val="190473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目的とサマリ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46007"/>
            <a:ext cx="11341887" cy="3117176"/>
          </a:xfrm>
        </p:spPr>
        <p:txBody>
          <a:bodyPr/>
          <a:lstStyle/>
          <a:p>
            <a:r>
              <a:rPr lang="ja-JP" altLang="en-US" sz="2800" dirty="0"/>
              <a:t>目的</a:t>
            </a:r>
            <a:endParaRPr lang="en-US" altLang="ja-JP" sz="2800" dirty="0"/>
          </a:p>
          <a:p>
            <a:pPr lvl="1"/>
            <a:r>
              <a:rPr lang="ja-JP" altLang="en-US" sz="2400" dirty="0"/>
              <a:t>今年度の共同研究の成果と課題をまとめる</a:t>
            </a:r>
            <a:endParaRPr lang="en-US" altLang="ja-JP" sz="2400" dirty="0"/>
          </a:p>
          <a:p>
            <a:pPr lvl="1"/>
            <a:r>
              <a:rPr lang="ja-JP" altLang="en-US" sz="2400" dirty="0"/>
              <a:t>来年度の共同研究の概要と計画の案を示す</a:t>
            </a:r>
            <a:endParaRPr lang="en-US" altLang="ja-JP" sz="2400" dirty="0"/>
          </a:p>
          <a:p>
            <a:pPr lvl="1"/>
            <a:r>
              <a:rPr lang="ja-JP" altLang="en-US" sz="2400" dirty="0"/>
              <a:t>来年度の進め方も相談させてください</a:t>
            </a:r>
            <a:endParaRPr lang="en-US" altLang="ja-JP" sz="2800" dirty="0"/>
          </a:p>
          <a:p>
            <a:r>
              <a:rPr lang="ja-JP" altLang="en-US" sz="2800" dirty="0"/>
              <a:t>サマリ（来年度の概要）</a:t>
            </a:r>
            <a:endParaRPr lang="en-US" altLang="ja-JP" sz="2800" dirty="0"/>
          </a:p>
          <a:p>
            <a:pPr lvl="1"/>
            <a:r>
              <a:rPr lang="ja-JP" altLang="en-US" sz="2400" dirty="0"/>
              <a:t>三島回収工程の定式化を行い、変数</a:t>
            </a:r>
            <a:r>
              <a:rPr lang="en-US" altLang="ja-JP" sz="2400" dirty="0"/>
              <a:t>2,500</a:t>
            </a:r>
            <a:r>
              <a:rPr lang="ja-JP" altLang="en-US" sz="2400" dirty="0"/>
              <a:t>個、制約数</a:t>
            </a:r>
            <a:r>
              <a:rPr lang="en-US" altLang="ja-JP" sz="2400" dirty="0"/>
              <a:t>7,800</a:t>
            </a:r>
            <a:r>
              <a:rPr lang="ja-JP" altLang="en-US" sz="2400" dirty="0"/>
              <a:t>個と見積もった</a:t>
            </a:r>
            <a:endParaRPr lang="en-US" altLang="ja-JP" sz="2400" dirty="0"/>
          </a:p>
          <a:p>
            <a:pPr lvl="1"/>
            <a:r>
              <a:rPr lang="ja-JP" altLang="en-US" sz="2400" dirty="0"/>
              <a:t>これを目標規模として設定し直すことにした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70252D-9404-42DB-A9A6-00659B24CEFC}"/>
              </a:ext>
            </a:extLst>
          </p:cNvPr>
          <p:cNvSpPr txBox="1"/>
          <p:nvPr/>
        </p:nvSpPr>
        <p:spPr>
          <a:xfrm>
            <a:off x="868969" y="4614048"/>
            <a:ext cx="3026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 sz="2000" dirty="0"/>
              <a:t>検証目的と概要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三島回収の定式化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問題規模</a:t>
            </a:r>
            <a:endParaRPr lang="en-US" altLang="ja-JP" sz="2000" dirty="0"/>
          </a:p>
          <a:p>
            <a:pPr marL="342900" indent="-342900">
              <a:buAutoNum type="arabicPeriod"/>
            </a:pPr>
            <a:r>
              <a:rPr lang="ja-JP" altLang="en-US" sz="2000" dirty="0"/>
              <a:t>まとめと今後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123DA7-82FD-4B59-9A05-41617F82D61B}"/>
              </a:ext>
            </a:extLst>
          </p:cNvPr>
          <p:cNvSpPr txBox="1"/>
          <p:nvPr/>
        </p:nvSpPr>
        <p:spPr>
          <a:xfrm>
            <a:off x="607647" y="4237801"/>
            <a:ext cx="75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コンテンツ プレースホルダー 6">
            <a:extLst>
              <a:ext uri="{FF2B5EF4-FFF2-40B4-BE49-F238E27FC236}">
                <a16:creationId xmlns:a16="http://schemas.microsoft.com/office/drawing/2014/main" id="{FDC934FA-28D5-4ECE-AE5A-C842CD1A5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733204"/>
              </p:ext>
            </p:extLst>
          </p:nvPr>
        </p:nvGraphicFramePr>
        <p:xfrm>
          <a:off x="9287309" y="875266"/>
          <a:ext cx="2480931" cy="497939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26977">
                  <a:extLst>
                    <a:ext uri="{9D8B030D-6E8A-4147-A177-3AD203B41FA5}">
                      <a16:colId xmlns:a16="http://schemas.microsoft.com/office/drawing/2014/main" val="3529544664"/>
                    </a:ext>
                  </a:extLst>
                </a:gridCol>
                <a:gridCol w="826977">
                  <a:extLst>
                    <a:ext uri="{9D8B030D-6E8A-4147-A177-3AD203B41FA5}">
                      <a16:colId xmlns:a16="http://schemas.microsoft.com/office/drawing/2014/main" val="2711274151"/>
                    </a:ext>
                  </a:extLst>
                </a:gridCol>
                <a:gridCol w="826977">
                  <a:extLst>
                    <a:ext uri="{9D8B030D-6E8A-4147-A177-3AD203B41FA5}">
                      <a16:colId xmlns:a16="http://schemas.microsoft.com/office/drawing/2014/main" val="3286343344"/>
                    </a:ext>
                  </a:extLst>
                </a:gridCol>
              </a:tblGrid>
              <a:tr h="371065"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</a:t>
                      </a:r>
                      <a:r>
                        <a:rPr kumimoji="1" lang="ja-JP" altLang="en-US" dirty="0"/>
                        <a:t>年度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25261"/>
                  </a:ext>
                </a:extLst>
              </a:tr>
              <a:tr h="3401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5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6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929643"/>
                  </a:ext>
                </a:extLst>
              </a:tr>
              <a:tr h="503417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744908"/>
                  </a:ext>
                </a:extLst>
              </a:tr>
              <a:tr h="457151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714616"/>
                  </a:ext>
                </a:extLst>
              </a:tr>
              <a:tr h="673861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100157"/>
                  </a:ext>
                </a:extLst>
              </a:tr>
              <a:tr h="87792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9868"/>
                  </a:ext>
                </a:extLst>
              </a:tr>
              <a:tr h="87792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945662"/>
                  </a:ext>
                </a:extLst>
              </a:tr>
              <a:tr h="877920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453724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0BC6A427-DC83-4401-A44B-38B1E272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FY21</a:t>
            </a:r>
            <a:r>
              <a:rPr lang="ja-JP" altLang="en-US" dirty="0"/>
              <a:t>下期スケジュール（</a:t>
            </a:r>
            <a:r>
              <a:rPr lang="en-US" altLang="ja-JP" dirty="0"/>
              <a:t>2</a:t>
            </a:r>
            <a:r>
              <a:rPr lang="ja-JP" altLang="en-US" dirty="0"/>
              <a:t>月</a:t>
            </a:r>
            <a:r>
              <a:rPr lang="en-US" altLang="ja-JP" dirty="0"/>
              <a:t>9</a:t>
            </a:r>
            <a:r>
              <a:rPr lang="ja-JP" altLang="en-US" dirty="0"/>
              <a:t>日時点）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C5A200-B899-4909-9015-44AED6D1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graphicFrame>
        <p:nvGraphicFramePr>
          <p:cNvPr id="14" name="コンテンツ プレースホルダー 6">
            <a:extLst>
              <a:ext uri="{FF2B5EF4-FFF2-40B4-BE49-F238E27FC236}">
                <a16:creationId xmlns:a16="http://schemas.microsoft.com/office/drawing/2014/main" id="{8FCD7F87-6399-459D-A9FA-78A916A953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477263"/>
              </p:ext>
            </p:extLst>
          </p:nvPr>
        </p:nvGraphicFramePr>
        <p:xfrm>
          <a:off x="170114" y="878915"/>
          <a:ext cx="8516687" cy="497574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73894">
                  <a:extLst>
                    <a:ext uri="{9D8B030D-6E8A-4147-A177-3AD203B41FA5}">
                      <a16:colId xmlns:a16="http://schemas.microsoft.com/office/drawing/2014/main" val="941395609"/>
                    </a:ext>
                  </a:extLst>
                </a:gridCol>
                <a:gridCol w="826977">
                  <a:extLst>
                    <a:ext uri="{9D8B030D-6E8A-4147-A177-3AD203B41FA5}">
                      <a16:colId xmlns:a16="http://schemas.microsoft.com/office/drawing/2014/main" val="3529544664"/>
                    </a:ext>
                  </a:extLst>
                </a:gridCol>
                <a:gridCol w="826977">
                  <a:extLst>
                    <a:ext uri="{9D8B030D-6E8A-4147-A177-3AD203B41FA5}">
                      <a16:colId xmlns:a16="http://schemas.microsoft.com/office/drawing/2014/main" val="2711274151"/>
                    </a:ext>
                  </a:extLst>
                </a:gridCol>
                <a:gridCol w="826977">
                  <a:extLst>
                    <a:ext uri="{9D8B030D-6E8A-4147-A177-3AD203B41FA5}">
                      <a16:colId xmlns:a16="http://schemas.microsoft.com/office/drawing/2014/main" val="3286343344"/>
                    </a:ext>
                  </a:extLst>
                </a:gridCol>
                <a:gridCol w="826977">
                  <a:extLst>
                    <a:ext uri="{9D8B030D-6E8A-4147-A177-3AD203B41FA5}">
                      <a16:colId xmlns:a16="http://schemas.microsoft.com/office/drawing/2014/main" val="381749300"/>
                    </a:ext>
                  </a:extLst>
                </a:gridCol>
                <a:gridCol w="826977">
                  <a:extLst>
                    <a:ext uri="{9D8B030D-6E8A-4147-A177-3AD203B41FA5}">
                      <a16:colId xmlns:a16="http://schemas.microsoft.com/office/drawing/2014/main" val="1142390088"/>
                    </a:ext>
                  </a:extLst>
                </a:gridCol>
                <a:gridCol w="826977">
                  <a:extLst>
                    <a:ext uri="{9D8B030D-6E8A-4147-A177-3AD203B41FA5}">
                      <a16:colId xmlns:a16="http://schemas.microsoft.com/office/drawing/2014/main" val="2133505942"/>
                    </a:ext>
                  </a:extLst>
                </a:gridCol>
                <a:gridCol w="826977">
                  <a:extLst>
                    <a:ext uri="{9D8B030D-6E8A-4147-A177-3AD203B41FA5}">
                      <a16:colId xmlns:a16="http://schemas.microsoft.com/office/drawing/2014/main" val="999822433"/>
                    </a:ext>
                  </a:extLst>
                </a:gridCol>
                <a:gridCol w="826977">
                  <a:extLst>
                    <a:ext uri="{9D8B030D-6E8A-4147-A177-3AD203B41FA5}">
                      <a16:colId xmlns:a16="http://schemas.microsoft.com/office/drawing/2014/main" val="2275549438"/>
                    </a:ext>
                  </a:extLst>
                </a:gridCol>
                <a:gridCol w="826977">
                  <a:extLst>
                    <a:ext uri="{9D8B030D-6E8A-4147-A177-3AD203B41FA5}">
                      <a16:colId xmlns:a16="http://schemas.microsoft.com/office/drawing/2014/main" val="4152064150"/>
                    </a:ext>
                  </a:extLst>
                </a:gridCol>
              </a:tblGrid>
              <a:tr h="3180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2021</a:t>
                      </a:r>
                      <a:r>
                        <a:rPr kumimoji="1" lang="ja-JP" altLang="en-US" dirty="0"/>
                        <a:t>年度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225261"/>
                  </a:ext>
                </a:extLst>
              </a:tr>
              <a:tr h="304116">
                <a:tc vMerge="1"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8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9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10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11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12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929643"/>
                  </a:ext>
                </a:extLst>
              </a:tr>
              <a:tr h="49621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規模見積り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744908"/>
                  </a:ext>
                </a:extLst>
              </a:tr>
              <a:tr h="45061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定式化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ja-JP" altLang="en-US" sz="1400" dirty="0"/>
                        <a:t>テクニック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714616"/>
                  </a:ext>
                </a:extLst>
              </a:tr>
              <a:tr h="6642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計算環境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100157"/>
                  </a:ext>
                </a:extLst>
              </a:tr>
              <a:tr h="8653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近傍生成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419868"/>
                  </a:ext>
                </a:extLst>
              </a:tr>
              <a:tr h="8653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制約対処法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945662"/>
                  </a:ext>
                </a:extLst>
              </a:tr>
              <a:tr h="8653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分枝限定法の検証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>
                    <a:lnL w="9525" cap="flat" cmpd="sng" algn="ctr">
                      <a:solidFill>
                        <a:schemeClr val="accent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453724"/>
                  </a:ext>
                </a:extLst>
              </a:tr>
            </a:tbl>
          </a:graphicData>
        </a:graphic>
      </p:graphicFrame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57C42A4-810A-4E0B-B23A-6BEE050900C4}"/>
              </a:ext>
            </a:extLst>
          </p:cNvPr>
          <p:cNvCxnSpPr>
            <a:cxnSpLocks/>
          </p:cNvCxnSpPr>
          <p:nvPr/>
        </p:nvCxnSpPr>
        <p:spPr>
          <a:xfrm>
            <a:off x="9354000" y="5487632"/>
            <a:ext cx="769457" cy="0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D8806E0-A4AD-41A3-B546-A98922C52583}"/>
              </a:ext>
            </a:extLst>
          </p:cNvPr>
          <p:cNvSpPr txBox="1"/>
          <p:nvPr/>
        </p:nvSpPr>
        <p:spPr>
          <a:xfrm>
            <a:off x="4176199" y="3329369"/>
            <a:ext cx="238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熊谷</a:t>
            </a:r>
            <a:r>
              <a:rPr lang="ja-JP" altLang="en-US" dirty="0"/>
              <a:t>、</a:t>
            </a:r>
            <a:r>
              <a:rPr kumimoji="1" lang="ja-JP" altLang="en-US" dirty="0"/>
              <a:t>佐藤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7B0BD42-C263-4612-8FDD-24F6831F513D}"/>
              </a:ext>
            </a:extLst>
          </p:cNvPr>
          <p:cNvCxnSpPr>
            <a:cxnSpLocks/>
          </p:cNvCxnSpPr>
          <p:nvPr/>
        </p:nvCxnSpPr>
        <p:spPr>
          <a:xfrm>
            <a:off x="10946049" y="4084688"/>
            <a:ext cx="862788" cy="0"/>
          </a:xfrm>
          <a:prstGeom prst="straightConnector1">
            <a:avLst/>
          </a:prstGeom>
          <a:ln>
            <a:solidFill>
              <a:schemeClr val="accent4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F457126-F47E-4BAF-9D15-F4A75BA8652B}"/>
              </a:ext>
            </a:extLst>
          </p:cNvPr>
          <p:cNvSpPr txBox="1"/>
          <p:nvPr/>
        </p:nvSpPr>
        <p:spPr>
          <a:xfrm>
            <a:off x="9804067" y="3661006"/>
            <a:ext cx="228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組合せた方法</a:t>
            </a:r>
            <a:r>
              <a:rPr kumimoji="1" lang="en-US" altLang="ja-JP" dirty="0"/>
              <a:t>(</a:t>
            </a:r>
            <a:r>
              <a:rPr kumimoji="1" lang="ja-JP" altLang="en-US" dirty="0"/>
              <a:t>熊谷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77B769E8-1AFF-45A9-A0CE-BF7A383E3B30}"/>
              </a:ext>
            </a:extLst>
          </p:cNvPr>
          <p:cNvSpPr/>
          <p:nvPr/>
        </p:nvSpPr>
        <p:spPr>
          <a:xfrm>
            <a:off x="8319256" y="5903344"/>
            <a:ext cx="3448984" cy="635842"/>
          </a:xfrm>
          <a:prstGeom prst="wedgeRoundRectCallout">
            <a:avLst>
              <a:gd name="adj1" fmla="val -13025"/>
              <a:gd name="adj2" fmla="val -88836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100</a:t>
            </a:r>
            <a:r>
              <a:rPr lang="ja-JP" altLang="en-US" sz="1400" dirty="0"/>
              <a:t>次元で</a:t>
            </a:r>
            <a:r>
              <a:rPr lang="en-US" altLang="ja-JP" sz="1400" dirty="0"/>
              <a:t>1</a:t>
            </a:r>
            <a:r>
              <a:rPr lang="ja-JP" altLang="en-US" sz="1400" dirty="0"/>
              <a:t>時間かかることはわかってる。</a:t>
            </a:r>
            <a:endParaRPr lang="en-US" altLang="ja-JP" sz="1400" dirty="0"/>
          </a:p>
          <a:p>
            <a:pPr algn="ctr"/>
            <a:r>
              <a:rPr lang="ja-JP" altLang="en-US" sz="1400" dirty="0"/>
              <a:t>パラメータ変えた検証は</a:t>
            </a:r>
            <a:r>
              <a:rPr lang="en-US" altLang="ja-JP" sz="1400" dirty="0"/>
              <a:t>LR</a:t>
            </a:r>
            <a:r>
              <a:rPr lang="ja-JP" altLang="en-US" sz="1400" dirty="0"/>
              <a:t>に合わせて必要？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0BA3EC0-5A66-4AEF-AE71-D4850E073605}"/>
              </a:ext>
            </a:extLst>
          </p:cNvPr>
          <p:cNvCxnSpPr>
            <a:cxnSpLocks/>
          </p:cNvCxnSpPr>
          <p:nvPr/>
        </p:nvCxnSpPr>
        <p:spPr>
          <a:xfrm>
            <a:off x="3389607" y="1946336"/>
            <a:ext cx="839493" cy="0"/>
          </a:xfrm>
          <a:prstGeom prst="straightConnector1">
            <a:avLst/>
          </a:prstGeom>
          <a:ln>
            <a:solidFill>
              <a:schemeClr val="accent4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52A9EF8-8523-4B3B-AC98-0DD215E869F6}"/>
              </a:ext>
            </a:extLst>
          </p:cNvPr>
          <p:cNvSpPr txBox="1"/>
          <p:nvPr/>
        </p:nvSpPr>
        <p:spPr>
          <a:xfrm>
            <a:off x="3431970" y="1564858"/>
            <a:ext cx="74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熊谷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132514E-BBC7-42DE-9374-F524150868AF}"/>
              </a:ext>
            </a:extLst>
          </p:cNvPr>
          <p:cNvCxnSpPr>
            <a:cxnSpLocks/>
          </p:cNvCxnSpPr>
          <p:nvPr/>
        </p:nvCxnSpPr>
        <p:spPr>
          <a:xfrm>
            <a:off x="10946049" y="2962463"/>
            <a:ext cx="822191" cy="0"/>
          </a:xfrm>
          <a:prstGeom prst="straightConnector1">
            <a:avLst/>
          </a:prstGeom>
          <a:ln>
            <a:solidFill>
              <a:schemeClr val="accent4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8F18EF5E-A9F5-45D0-908F-11819927D5F8}"/>
              </a:ext>
            </a:extLst>
          </p:cNvPr>
          <p:cNvSpPr/>
          <p:nvPr/>
        </p:nvSpPr>
        <p:spPr>
          <a:xfrm>
            <a:off x="8842284" y="2751973"/>
            <a:ext cx="1777828" cy="412791"/>
          </a:xfrm>
          <a:prstGeom prst="wedgeRoundRectCallout">
            <a:avLst>
              <a:gd name="adj1" fmla="val 58922"/>
              <a:gd name="adj2" fmla="val -28917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飯塚さんのアドバイスをいただく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071429D-014C-49CC-92BC-2FB21BCEC174}"/>
              </a:ext>
            </a:extLst>
          </p:cNvPr>
          <p:cNvSpPr txBox="1"/>
          <p:nvPr/>
        </p:nvSpPr>
        <p:spPr>
          <a:xfrm>
            <a:off x="10635993" y="2569477"/>
            <a:ext cx="144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並列化検討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ABFAEFE-7133-4EFD-A42F-7999A670E92E}"/>
              </a:ext>
            </a:extLst>
          </p:cNvPr>
          <p:cNvCxnSpPr>
            <a:cxnSpLocks/>
          </p:cNvCxnSpPr>
          <p:nvPr/>
        </p:nvCxnSpPr>
        <p:spPr>
          <a:xfrm flipV="1">
            <a:off x="9338786" y="2457193"/>
            <a:ext cx="784825" cy="9080"/>
          </a:xfrm>
          <a:prstGeom prst="straightConnector1">
            <a:avLst/>
          </a:prstGeom>
          <a:ln>
            <a:solidFill>
              <a:schemeClr val="accent4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3398C9E-7A8C-4111-8D28-DC3D79A75F64}"/>
              </a:ext>
            </a:extLst>
          </p:cNvPr>
          <p:cNvCxnSpPr>
            <a:cxnSpLocks/>
          </p:cNvCxnSpPr>
          <p:nvPr/>
        </p:nvCxnSpPr>
        <p:spPr>
          <a:xfrm>
            <a:off x="3719894" y="4622005"/>
            <a:ext cx="3307657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8CFDFFC-AB4F-484D-BEC2-CF925C92B212}"/>
              </a:ext>
            </a:extLst>
          </p:cNvPr>
          <p:cNvCxnSpPr>
            <a:cxnSpLocks/>
          </p:cNvCxnSpPr>
          <p:nvPr/>
        </p:nvCxnSpPr>
        <p:spPr>
          <a:xfrm>
            <a:off x="3719894" y="3712545"/>
            <a:ext cx="3307657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C840747-662E-4D8D-B563-E1C256C10682}"/>
              </a:ext>
            </a:extLst>
          </p:cNvPr>
          <p:cNvSpPr txBox="1"/>
          <p:nvPr/>
        </p:nvSpPr>
        <p:spPr>
          <a:xfrm>
            <a:off x="3949782" y="4228381"/>
            <a:ext cx="265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安田、小嶋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8503A15-5BB2-4F82-AF5C-155621ABD7D3}"/>
              </a:ext>
            </a:extLst>
          </p:cNvPr>
          <p:cNvSpPr txBox="1"/>
          <p:nvPr/>
        </p:nvSpPr>
        <p:spPr>
          <a:xfrm>
            <a:off x="9228368" y="2084577"/>
            <a:ext cx="9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熊谷</a:t>
            </a:r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42F6C76F-422F-41D7-B249-A879B69A0E4D}"/>
              </a:ext>
            </a:extLst>
          </p:cNvPr>
          <p:cNvSpPr/>
          <p:nvPr/>
        </p:nvSpPr>
        <p:spPr>
          <a:xfrm>
            <a:off x="8686801" y="1574916"/>
            <a:ext cx="3171702" cy="559857"/>
          </a:xfrm>
          <a:prstGeom prst="wedgeRoundRectCallout">
            <a:avLst>
              <a:gd name="adj1" fmla="val 1610"/>
              <a:gd name="adj2" fmla="val 89670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どの削減テクニックを主に検討すべきか？の目途を付けておいて、検証は後にする</a:t>
            </a:r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F4DF80D1-D8CB-4576-8446-4BAF03D16A30}"/>
              </a:ext>
            </a:extLst>
          </p:cNvPr>
          <p:cNvSpPr/>
          <p:nvPr/>
        </p:nvSpPr>
        <p:spPr>
          <a:xfrm>
            <a:off x="2430684" y="2147029"/>
            <a:ext cx="2277234" cy="504667"/>
          </a:xfrm>
          <a:prstGeom prst="wedgeRoundRectCallout">
            <a:avLst>
              <a:gd name="adj1" fmla="val 31676"/>
              <a:gd name="adj2" fmla="val -64324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DERMS</a:t>
            </a:r>
            <a:r>
              <a:rPr lang="ja-JP" altLang="en-US" sz="1400" dirty="0"/>
              <a:t>エンジン対応のため、作業中止・完了時期延期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6501A80-0329-4027-9D2D-3F3902825C4E}"/>
              </a:ext>
            </a:extLst>
          </p:cNvPr>
          <p:cNvCxnSpPr>
            <a:cxnSpLocks/>
          </p:cNvCxnSpPr>
          <p:nvPr/>
        </p:nvCxnSpPr>
        <p:spPr>
          <a:xfrm flipV="1">
            <a:off x="5408016" y="1934190"/>
            <a:ext cx="1500957" cy="12146"/>
          </a:xfrm>
          <a:prstGeom prst="straightConnector1">
            <a:avLst/>
          </a:prstGeom>
          <a:ln>
            <a:solidFill>
              <a:schemeClr val="accent4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AB410C1-65BC-4505-B07D-F5E29B29ED65}"/>
              </a:ext>
            </a:extLst>
          </p:cNvPr>
          <p:cNvSpPr txBox="1"/>
          <p:nvPr/>
        </p:nvSpPr>
        <p:spPr>
          <a:xfrm>
            <a:off x="5786379" y="1564858"/>
            <a:ext cx="74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熊谷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F527EEF-72BB-486D-80B6-B943B83F6861}"/>
              </a:ext>
            </a:extLst>
          </p:cNvPr>
          <p:cNvSpPr txBox="1"/>
          <p:nvPr/>
        </p:nvSpPr>
        <p:spPr>
          <a:xfrm>
            <a:off x="6967914" y="1749524"/>
            <a:ext cx="74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完了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9783357-4C1E-4FED-B8B2-FF0CB5EE0141}"/>
              </a:ext>
            </a:extLst>
          </p:cNvPr>
          <p:cNvCxnSpPr>
            <a:cxnSpLocks/>
          </p:cNvCxnSpPr>
          <p:nvPr/>
        </p:nvCxnSpPr>
        <p:spPr>
          <a:xfrm>
            <a:off x="7863731" y="3514035"/>
            <a:ext cx="3082318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572BA02-8F56-45A6-AAC2-E4887082ABA1}"/>
              </a:ext>
            </a:extLst>
          </p:cNvPr>
          <p:cNvSpPr txBox="1"/>
          <p:nvPr/>
        </p:nvSpPr>
        <p:spPr>
          <a:xfrm>
            <a:off x="8809559" y="3147433"/>
            <a:ext cx="99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佐藤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AF2A5A94-545D-4521-99CB-00A4A8C223C3}"/>
              </a:ext>
            </a:extLst>
          </p:cNvPr>
          <p:cNvCxnSpPr>
            <a:cxnSpLocks/>
          </p:cNvCxnSpPr>
          <p:nvPr/>
        </p:nvCxnSpPr>
        <p:spPr>
          <a:xfrm>
            <a:off x="7027551" y="4110814"/>
            <a:ext cx="836180" cy="0"/>
          </a:xfrm>
          <a:prstGeom prst="straightConnector1">
            <a:avLst/>
          </a:prstGeom>
          <a:ln>
            <a:solidFill>
              <a:schemeClr val="accent4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59C5282-1623-4065-AFF0-657195293EE8}"/>
              </a:ext>
            </a:extLst>
          </p:cNvPr>
          <p:cNvSpPr txBox="1"/>
          <p:nvPr/>
        </p:nvSpPr>
        <p:spPr>
          <a:xfrm>
            <a:off x="6885686" y="3690249"/>
            <a:ext cx="228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組合せた方法</a:t>
            </a:r>
            <a:r>
              <a:rPr kumimoji="1" lang="en-US" altLang="ja-JP" dirty="0"/>
              <a:t>(</a:t>
            </a:r>
            <a:r>
              <a:rPr kumimoji="1" lang="ja-JP" altLang="en-US" dirty="0"/>
              <a:t>熊谷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472C0B9-DE81-4477-8B22-22CC9469919A}"/>
              </a:ext>
            </a:extLst>
          </p:cNvPr>
          <p:cNvCxnSpPr>
            <a:cxnSpLocks/>
          </p:cNvCxnSpPr>
          <p:nvPr/>
        </p:nvCxnSpPr>
        <p:spPr>
          <a:xfrm>
            <a:off x="9287309" y="4622005"/>
            <a:ext cx="2481701" cy="0"/>
          </a:xfrm>
          <a:prstGeom prst="straightConnector1">
            <a:avLst/>
          </a:prstGeom>
          <a:ln>
            <a:solidFill>
              <a:schemeClr val="accent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FEB7742-C7A8-4CD7-AD5C-7F9C0DFB85EF}"/>
              </a:ext>
            </a:extLst>
          </p:cNvPr>
          <p:cNvSpPr txBox="1"/>
          <p:nvPr/>
        </p:nvSpPr>
        <p:spPr>
          <a:xfrm>
            <a:off x="9264011" y="4236233"/>
            <a:ext cx="265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小嶋？</a:t>
            </a:r>
            <a:endParaRPr kumimoji="1" lang="ja-JP" altLang="en-US" dirty="0"/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D4B02998-C7E2-49B8-BAE7-9864D0A98FD0}"/>
              </a:ext>
            </a:extLst>
          </p:cNvPr>
          <p:cNvSpPr/>
          <p:nvPr/>
        </p:nvSpPr>
        <p:spPr>
          <a:xfrm>
            <a:off x="9376385" y="4926631"/>
            <a:ext cx="2208518" cy="355791"/>
          </a:xfrm>
          <a:prstGeom prst="wedgeRoundRectCallout">
            <a:avLst>
              <a:gd name="adj1" fmla="val 14239"/>
              <a:gd name="adj2" fmla="val -112178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就活であまり期待できない</a:t>
            </a:r>
          </a:p>
        </p:txBody>
      </p:sp>
      <p:sp>
        <p:nvSpPr>
          <p:cNvPr id="53" name="吹き出し: 角を丸めた四角形 52">
            <a:extLst>
              <a:ext uri="{FF2B5EF4-FFF2-40B4-BE49-F238E27FC236}">
                <a16:creationId xmlns:a16="http://schemas.microsoft.com/office/drawing/2014/main" id="{04EE521B-FB3F-474A-B1DD-A34B9A7E898E}"/>
              </a:ext>
            </a:extLst>
          </p:cNvPr>
          <p:cNvSpPr/>
          <p:nvPr/>
        </p:nvSpPr>
        <p:spPr>
          <a:xfrm>
            <a:off x="7118953" y="4374325"/>
            <a:ext cx="2304562" cy="462510"/>
          </a:xfrm>
          <a:prstGeom prst="wedgeRoundRectCallout">
            <a:avLst>
              <a:gd name="adj1" fmla="val -30738"/>
              <a:gd name="adj2" fmla="val -83087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スケジューリング問題を仮定し、再度検証する</a:t>
            </a:r>
          </a:p>
        </p:txBody>
      </p:sp>
    </p:spTree>
    <p:extLst>
      <p:ext uri="{BB962C8B-B14F-4D97-AF65-F5344CB8AC3E}">
        <p14:creationId xmlns:p14="http://schemas.microsoft.com/office/powerpoint/2010/main" val="7246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6A427-DC83-4401-A44B-38B1E272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C5A200-B899-4909-9015-44AED6D1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34" name="テキスト プレースホルダー 5">
            <a:extLst>
              <a:ext uri="{FF2B5EF4-FFF2-40B4-BE49-F238E27FC236}">
                <a16:creationId xmlns:a16="http://schemas.microsoft.com/office/drawing/2014/main" id="{24D1FC3E-3B9F-44E2-9167-F738C1A1A3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01759"/>
            <a:ext cx="11341887" cy="1936048"/>
          </a:xfrm>
        </p:spPr>
        <p:txBody>
          <a:bodyPr/>
          <a:lstStyle/>
          <a:p>
            <a:r>
              <a:rPr lang="en-US" altLang="ja-JP" sz="2800" dirty="0"/>
              <a:t>LR2-1</a:t>
            </a:r>
            <a:r>
              <a:rPr lang="ja-JP" altLang="en-US" sz="2800" dirty="0"/>
              <a:t>までに、最適化技術の成果を提示する。</a:t>
            </a:r>
            <a:endParaRPr lang="en-US" altLang="ja-JP" sz="2800" dirty="0"/>
          </a:p>
          <a:p>
            <a:pPr lvl="1"/>
            <a:r>
              <a:rPr lang="ja-JP" altLang="en-US" sz="2400" dirty="0"/>
              <a:t>最適化問題の規模を精査し、目標規模を再設定した。（完了）</a:t>
            </a:r>
            <a:endParaRPr lang="en-US" altLang="ja-JP" sz="2400" dirty="0"/>
          </a:p>
          <a:p>
            <a:pPr lvl="1"/>
            <a:r>
              <a:rPr lang="ja-JP" altLang="en-US" sz="2400" dirty="0"/>
              <a:t>上記規模のスケジューリング問題を実装し、実際に解く。（今後やりたい）</a:t>
            </a:r>
            <a:endParaRPr lang="en-US" altLang="ja-JP" sz="24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2000" dirty="0"/>
              <a:t>問題規模に伴う計算時間増加がネックなため、線型制約の検証を優先したほうが良い</a:t>
            </a:r>
            <a:endParaRPr lang="en-US" altLang="ja-JP" sz="20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3E0ED30-C3FF-464A-A617-B6809D0F0C75}"/>
              </a:ext>
            </a:extLst>
          </p:cNvPr>
          <p:cNvSpPr txBox="1"/>
          <p:nvPr/>
        </p:nvSpPr>
        <p:spPr>
          <a:xfrm>
            <a:off x="8060590" y="3820885"/>
            <a:ext cx="312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線型制約のみ／非線型制約含む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A691FE5-97B0-4D24-9042-B8F46DCD62C4}"/>
              </a:ext>
            </a:extLst>
          </p:cNvPr>
          <p:cNvSpPr txBox="1"/>
          <p:nvPr/>
        </p:nvSpPr>
        <p:spPr>
          <a:xfrm>
            <a:off x="1344049" y="3821863"/>
            <a:ext cx="1247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①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7752CE3-CC60-4CC8-A5E8-BEFE4AA301CB}"/>
              </a:ext>
            </a:extLst>
          </p:cNvPr>
          <p:cNvSpPr txBox="1"/>
          <p:nvPr/>
        </p:nvSpPr>
        <p:spPr>
          <a:xfrm>
            <a:off x="3527852" y="3821863"/>
            <a:ext cx="1109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実数値</a:t>
            </a:r>
            <a:r>
              <a:rPr lang="en-US" altLang="ja-JP" sz="1600" dirty="0"/>
              <a:t>GA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67F4508-80E3-453D-8D7D-6AA15A93EBEC}"/>
              </a:ext>
            </a:extLst>
          </p:cNvPr>
          <p:cNvSpPr txBox="1"/>
          <p:nvPr/>
        </p:nvSpPr>
        <p:spPr>
          <a:xfrm>
            <a:off x="5438488" y="3764754"/>
            <a:ext cx="1720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適応的スカラ化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11A4765-C162-4445-88E3-F872BBF9DA79}"/>
              </a:ext>
            </a:extLst>
          </p:cNvPr>
          <p:cNvSpPr txBox="1"/>
          <p:nvPr/>
        </p:nvSpPr>
        <p:spPr>
          <a:xfrm>
            <a:off x="1344049" y="4425644"/>
            <a:ext cx="1247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②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EB24874-CBF4-4431-9C11-5CBA7859C58E}"/>
              </a:ext>
            </a:extLst>
          </p:cNvPr>
          <p:cNvCxnSpPr>
            <a:cxnSpLocks/>
          </p:cNvCxnSpPr>
          <p:nvPr/>
        </p:nvCxnSpPr>
        <p:spPr>
          <a:xfrm>
            <a:off x="2815504" y="2929263"/>
            <a:ext cx="0" cy="330930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AA9C79C-D329-41AB-8593-1784F3851F67}"/>
              </a:ext>
            </a:extLst>
          </p:cNvPr>
          <p:cNvSpPr txBox="1"/>
          <p:nvPr/>
        </p:nvSpPr>
        <p:spPr>
          <a:xfrm>
            <a:off x="5438488" y="4045395"/>
            <a:ext cx="1720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</a:t>
            </a:r>
            <a:r>
              <a:rPr lang="en-US" altLang="ja-JP" sz="1200" dirty="0"/>
              <a:t>7</a:t>
            </a:r>
            <a:r>
              <a:rPr lang="ja-JP" altLang="en-US" sz="1200" dirty="0"/>
              <a:t>月検証版）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5E13768-E906-476D-A269-855593B544B0}"/>
              </a:ext>
            </a:extLst>
          </p:cNvPr>
          <p:cNvSpPr txBox="1"/>
          <p:nvPr/>
        </p:nvSpPr>
        <p:spPr>
          <a:xfrm>
            <a:off x="3520296" y="4425644"/>
            <a:ext cx="1109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実数値</a:t>
            </a:r>
            <a:r>
              <a:rPr lang="en-US" altLang="ja-JP" sz="1600" dirty="0"/>
              <a:t>GA</a:t>
            </a:r>
            <a:endParaRPr lang="ja-JP" altLang="en-US" sz="16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39C60C7-2746-436B-9C58-AD3596561C3B}"/>
              </a:ext>
            </a:extLst>
          </p:cNvPr>
          <p:cNvSpPr txBox="1"/>
          <p:nvPr/>
        </p:nvSpPr>
        <p:spPr>
          <a:xfrm>
            <a:off x="5438488" y="4371821"/>
            <a:ext cx="1720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適応的スカラ化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F271F56-FF2D-4ADF-82FF-541F665FB835}"/>
              </a:ext>
            </a:extLst>
          </p:cNvPr>
          <p:cNvSpPr txBox="1"/>
          <p:nvPr/>
        </p:nvSpPr>
        <p:spPr>
          <a:xfrm>
            <a:off x="5438488" y="4652462"/>
            <a:ext cx="1720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（最新版）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603DEDF-E933-4F70-8B84-CD35ED2D2800}"/>
              </a:ext>
            </a:extLst>
          </p:cNvPr>
          <p:cNvSpPr txBox="1"/>
          <p:nvPr/>
        </p:nvSpPr>
        <p:spPr>
          <a:xfrm>
            <a:off x="1344049" y="5072655"/>
            <a:ext cx="1247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③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90EF429-D45D-4D60-8A1F-58BAF3585F2C}"/>
              </a:ext>
            </a:extLst>
          </p:cNvPr>
          <p:cNvSpPr txBox="1"/>
          <p:nvPr/>
        </p:nvSpPr>
        <p:spPr>
          <a:xfrm>
            <a:off x="3148058" y="4996547"/>
            <a:ext cx="1854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パラメータ調整</a:t>
            </a:r>
            <a:r>
              <a:rPr lang="en-US" altLang="ja-JP" sz="1600" dirty="0"/>
              <a:t>DE</a:t>
            </a:r>
            <a:endParaRPr lang="ja-JP" altLang="en-US" sz="16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383823F-62D7-4E6C-92F6-70B828DCF4E2}"/>
              </a:ext>
            </a:extLst>
          </p:cNvPr>
          <p:cNvSpPr txBox="1"/>
          <p:nvPr/>
        </p:nvSpPr>
        <p:spPr>
          <a:xfrm>
            <a:off x="5438488" y="4996547"/>
            <a:ext cx="1720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適応的スカラ化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C97CDBF-D20E-48BB-9822-674F91097924}"/>
              </a:ext>
            </a:extLst>
          </p:cNvPr>
          <p:cNvSpPr txBox="1"/>
          <p:nvPr/>
        </p:nvSpPr>
        <p:spPr>
          <a:xfrm>
            <a:off x="5438488" y="5277188"/>
            <a:ext cx="1720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（最新版）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57D5923-73DB-4CA9-A9B6-57B8C3447ED6}"/>
              </a:ext>
            </a:extLst>
          </p:cNvPr>
          <p:cNvSpPr txBox="1"/>
          <p:nvPr/>
        </p:nvSpPr>
        <p:spPr>
          <a:xfrm>
            <a:off x="5438488" y="5603614"/>
            <a:ext cx="1720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適応的スカラ化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D0D7CB4-C231-4D26-A3F2-E24203DEB24C}"/>
              </a:ext>
            </a:extLst>
          </p:cNvPr>
          <p:cNvSpPr txBox="1"/>
          <p:nvPr/>
        </p:nvSpPr>
        <p:spPr>
          <a:xfrm>
            <a:off x="5438488" y="5884255"/>
            <a:ext cx="1720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（最新版）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2425EB7-7835-4D03-9B5C-73ECBB3ACED4}"/>
              </a:ext>
            </a:extLst>
          </p:cNvPr>
          <p:cNvSpPr txBox="1"/>
          <p:nvPr/>
        </p:nvSpPr>
        <p:spPr>
          <a:xfrm>
            <a:off x="8060590" y="4415062"/>
            <a:ext cx="312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線型制約のみ／非線型制約含む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8CED1CE-31EC-45BB-9611-376868A29EC7}"/>
              </a:ext>
            </a:extLst>
          </p:cNvPr>
          <p:cNvSpPr txBox="1"/>
          <p:nvPr/>
        </p:nvSpPr>
        <p:spPr>
          <a:xfrm>
            <a:off x="1344049" y="5684574"/>
            <a:ext cx="1247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④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D607765-55A6-4598-A986-FB929548E59A}"/>
              </a:ext>
            </a:extLst>
          </p:cNvPr>
          <p:cNvSpPr txBox="1"/>
          <p:nvPr/>
        </p:nvSpPr>
        <p:spPr>
          <a:xfrm>
            <a:off x="3219377" y="5279915"/>
            <a:ext cx="1720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（最新版）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4C39F33-C866-45AD-A39C-B9FDD35A9E5D}"/>
              </a:ext>
            </a:extLst>
          </p:cNvPr>
          <p:cNvSpPr txBox="1"/>
          <p:nvPr/>
        </p:nvSpPr>
        <p:spPr>
          <a:xfrm>
            <a:off x="8090480" y="5068231"/>
            <a:ext cx="312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線型制約のみ／非線型制約含む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B536475-AF06-40A7-97C2-02DD3BE0984C}"/>
              </a:ext>
            </a:extLst>
          </p:cNvPr>
          <p:cNvSpPr txBox="1"/>
          <p:nvPr/>
        </p:nvSpPr>
        <p:spPr>
          <a:xfrm>
            <a:off x="8090480" y="5680563"/>
            <a:ext cx="3124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線型制約のみ／非線型制約含む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5017EB3-E074-4FD7-BCEF-98F6FDB41713}"/>
              </a:ext>
            </a:extLst>
          </p:cNvPr>
          <p:cNvSpPr txBox="1"/>
          <p:nvPr/>
        </p:nvSpPr>
        <p:spPr>
          <a:xfrm>
            <a:off x="3148058" y="5601682"/>
            <a:ext cx="1854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？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B5DF4E5-5D67-43DD-B519-97C073FC7B8C}"/>
              </a:ext>
            </a:extLst>
          </p:cNvPr>
          <p:cNvSpPr txBox="1"/>
          <p:nvPr/>
        </p:nvSpPr>
        <p:spPr>
          <a:xfrm>
            <a:off x="3222645" y="5880618"/>
            <a:ext cx="1720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（今後開発予定）</a:t>
            </a:r>
          </a:p>
        </p:txBody>
      </p:sp>
      <p:sp>
        <p:nvSpPr>
          <p:cNvPr id="84" name="吹き出し: 角を丸めた四角形 83">
            <a:extLst>
              <a:ext uri="{FF2B5EF4-FFF2-40B4-BE49-F238E27FC236}">
                <a16:creationId xmlns:a16="http://schemas.microsoft.com/office/drawing/2014/main" id="{090384FD-47B0-4C3A-B8DE-2DC218504B58}"/>
              </a:ext>
            </a:extLst>
          </p:cNvPr>
          <p:cNvSpPr/>
          <p:nvPr/>
        </p:nvSpPr>
        <p:spPr>
          <a:xfrm>
            <a:off x="158201" y="4752764"/>
            <a:ext cx="1678366" cy="300064"/>
          </a:xfrm>
          <a:prstGeom prst="wedgeRoundRectCallout">
            <a:avLst>
              <a:gd name="adj1" fmla="val 34967"/>
              <a:gd name="adj2" fmla="val -78869"/>
              <a:gd name="adj3" fmla="val 16667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ここまで確認したい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B8C6053-28C4-4D55-AD35-C7463C54F233}"/>
              </a:ext>
            </a:extLst>
          </p:cNvPr>
          <p:cNvSpPr txBox="1"/>
          <p:nvPr/>
        </p:nvSpPr>
        <p:spPr>
          <a:xfrm>
            <a:off x="1344049" y="3132692"/>
            <a:ext cx="1247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案</a:t>
            </a: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5409A7C6-878B-47D4-8753-C3AD7F77B06F}"/>
              </a:ext>
            </a:extLst>
          </p:cNvPr>
          <p:cNvCxnSpPr>
            <a:cxnSpLocks/>
          </p:cNvCxnSpPr>
          <p:nvPr/>
        </p:nvCxnSpPr>
        <p:spPr>
          <a:xfrm flipH="1">
            <a:off x="1113502" y="3649202"/>
            <a:ext cx="10264876" cy="2647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84C492C-9FD6-4448-B48A-D2938F48F3F6}"/>
              </a:ext>
            </a:extLst>
          </p:cNvPr>
          <p:cNvSpPr txBox="1"/>
          <p:nvPr/>
        </p:nvSpPr>
        <p:spPr>
          <a:xfrm>
            <a:off x="4286960" y="2901281"/>
            <a:ext cx="1637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アルゴリズム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2618410-2A10-43EF-8ECF-6BB47E400A2F}"/>
              </a:ext>
            </a:extLst>
          </p:cNvPr>
          <p:cNvSpPr txBox="1"/>
          <p:nvPr/>
        </p:nvSpPr>
        <p:spPr>
          <a:xfrm>
            <a:off x="8804009" y="3132692"/>
            <a:ext cx="1637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問題クラス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EA168D3-5A6C-4EC2-A0BD-1CFB14BB59D5}"/>
              </a:ext>
            </a:extLst>
          </p:cNvPr>
          <p:cNvSpPr txBox="1"/>
          <p:nvPr/>
        </p:nvSpPr>
        <p:spPr>
          <a:xfrm>
            <a:off x="3263866" y="3259879"/>
            <a:ext cx="1637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近傍生成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C1A6F8D-8CD4-454F-99C4-8B26BE276920}"/>
              </a:ext>
            </a:extLst>
          </p:cNvPr>
          <p:cNvSpPr txBox="1"/>
          <p:nvPr/>
        </p:nvSpPr>
        <p:spPr>
          <a:xfrm>
            <a:off x="5427678" y="3265625"/>
            <a:ext cx="1637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制約対処法</a:t>
            </a:r>
          </a:p>
        </p:txBody>
      </p:sp>
    </p:spTree>
    <p:extLst>
      <p:ext uri="{BB962C8B-B14F-4D97-AF65-F5344CB8AC3E}">
        <p14:creationId xmlns:p14="http://schemas.microsoft.com/office/powerpoint/2010/main" val="1362156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概要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517054" y="1020574"/>
            <a:ext cx="11400125" cy="2142955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昨年開発したアルゴリズムについて追加検証を実施し、開発目標に未到達であることと、次の課題を明らかにした。</a:t>
            </a:r>
            <a:endParaRPr lang="en-US" altLang="ja-JP" dirty="0"/>
          </a:p>
          <a:p>
            <a:pPr>
              <a:defRPr/>
            </a:pPr>
            <a:r>
              <a:rPr lang="ja-JP" altLang="en-US" sz="2800" dirty="0"/>
              <a:t>問題定式化テクニックを確立し、真に必要な問題規模を見積もり直し、より現実的な開発目標に修正した。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アルゴリズム検討と検証を進め、一部成果を外部発表した。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</a:t>
            </a:r>
          </a:p>
        </p:txBody>
      </p:sp>
    </p:spTree>
    <p:extLst>
      <p:ext uri="{BB962C8B-B14F-4D97-AF65-F5344CB8AC3E}">
        <p14:creationId xmlns:p14="http://schemas.microsoft.com/office/powerpoint/2010/main" val="341036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C11E1FC-BAFA-434E-B67E-275B4A573D08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1.1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アルゴリズム性能評価 </a:t>
            </a:r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E2104AC-889B-45AC-B8DA-252B99AF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アプローチ</a:t>
            </a:r>
            <a:endParaRPr lang="en-US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D0FA624F-1F86-41BE-82BF-0867D8AC9089}"/>
              </a:ext>
            </a:extLst>
          </p:cNvPr>
          <p:cNvSpPr/>
          <p:nvPr/>
        </p:nvSpPr>
        <p:spPr>
          <a:xfrm>
            <a:off x="1469985" y="2385179"/>
            <a:ext cx="5910137" cy="3093537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6FCBFA2F-FBBD-4517-A68F-EA176320B6F6}"/>
              </a:ext>
            </a:extLst>
          </p:cNvPr>
          <p:cNvSpPr/>
          <p:nvPr/>
        </p:nvSpPr>
        <p:spPr>
          <a:xfrm>
            <a:off x="4719937" y="2448419"/>
            <a:ext cx="6079243" cy="3097556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550A2F88-F2DD-40CE-917F-EFA6B11053DF}"/>
              </a:ext>
            </a:extLst>
          </p:cNvPr>
          <p:cNvSpPr/>
          <p:nvPr/>
        </p:nvSpPr>
        <p:spPr>
          <a:xfrm>
            <a:off x="1377387" y="1123833"/>
            <a:ext cx="9525965" cy="282658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11838DE-7EE7-4273-A7B2-8C45E35EA56E}"/>
              </a:ext>
            </a:extLst>
          </p:cNvPr>
          <p:cNvSpPr txBox="1"/>
          <p:nvPr/>
        </p:nvSpPr>
        <p:spPr>
          <a:xfrm>
            <a:off x="4723428" y="4336047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DDMO</a:t>
            </a:r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線型・混合整数・有制約</a:t>
            </a:r>
            <a:r>
              <a:rPr kumimoji="1" lang="en-US" altLang="ja-JP" dirty="0"/>
              <a:t>)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511551E-7FC1-4543-B58B-AC4D883E574A}"/>
              </a:ext>
            </a:extLst>
          </p:cNvPr>
          <p:cNvSpPr txBox="1"/>
          <p:nvPr/>
        </p:nvSpPr>
        <p:spPr>
          <a:xfrm>
            <a:off x="2057545" y="294630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有制約大域的最適化</a:t>
            </a:r>
          </a:p>
        </p:txBody>
      </p:sp>
      <p:sp>
        <p:nvSpPr>
          <p:cNvPr id="45" name="角丸四角形 11">
            <a:extLst>
              <a:ext uri="{FF2B5EF4-FFF2-40B4-BE49-F238E27FC236}">
                <a16:creationId xmlns:a16="http://schemas.microsoft.com/office/drawing/2014/main" id="{6A053687-F846-4A9B-A484-972A048F24AD}"/>
              </a:ext>
            </a:extLst>
          </p:cNvPr>
          <p:cNvSpPr/>
          <p:nvPr/>
        </p:nvSpPr>
        <p:spPr>
          <a:xfrm>
            <a:off x="5132815" y="857096"/>
            <a:ext cx="1894705" cy="45352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非線型（非凸）</a:t>
            </a:r>
          </a:p>
        </p:txBody>
      </p:sp>
      <p:sp>
        <p:nvSpPr>
          <p:cNvPr id="46" name="角丸四角形 12">
            <a:extLst>
              <a:ext uri="{FF2B5EF4-FFF2-40B4-BE49-F238E27FC236}">
                <a16:creationId xmlns:a16="http://schemas.microsoft.com/office/drawing/2014/main" id="{755BF8A8-22AB-4E7A-819B-DE061F89F9E3}"/>
              </a:ext>
            </a:extLst>
          </p:cNvPr>
          <p:cNvSpPr/>
          <p:nvPr/>
        </p:nvSpPr>
        <p:spPr>
          <a:xfrm>
            <a:off x="3324136" y="5337075"/>
            <a:ext cx="915947" cy="369332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有制約</a:t>
            </a:r>
          </a:p>
        </p:txBody>
      </p:sp>
      <p:sp>
        <p:nvSpPr>
          <p:cNvPr id="47" name="角丸四角形 13">
            <a:extLst>
              <a:ext uri="{FF2B5EF4-FFF2-40B4-BE49-F238E27FC236}">
                <a16:creationId xmlns:a16="http://schemas.microsoft.com/office/drawing/2014/main" id="{F7E6A5C5-EE87-4BEF-BAF5-7E058602DAA4}"/>
              </a:ext>
            </a:extLst>
          </p:cNvPr>
          <p:cNvSpPr/>
          <p:nvPr/>
        </p:nvSpPr>
        <p:spPr>
          <a:xfrm>
            <a:off x="7800622" y="5284835"/>
            <a:ext cx="1216379" cy="369332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混合整数</a:t>
            </a:r>
          </a:p>
        </p:txBody>
      </p:sp>
      <p:sp>
        <p:nvSpPr>
          <p:cNvPr id="48" name="右矢印 1">
            <a:extLst>
              <a:ext uri="{FF2B5EF4-FFF2-40B4-BE49-F238E27FC236}">
                <a16:creationId xmlns:a16="http://schemas.microsoft.com/office/drawing/2014/main" id="{E52F31C2-1ED7-49AA-B9D0-3D23A96BE753}"/>
              </a:ext>
            </a:extLst>
          </p:cNvPr>
          <p:cNvSpPr/>
          <p:nvPr/>
        </p:nvSpPr>
        <p:spPr>
          <a:xfrm rot="10800000">
            <a:off x="7126942" y="2929482"/>
            <a:ext cx="490285" cy="394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右矢印 21">
            <a:extLst>
              <a:ext uri="{FF2B5EF4-FFF2-40B4-BE49-F238E27FC236}">
                <a16:creationId xmlns:a16="http://schemas.microsoft.com/office/drawing/2014/main" id="{4D257982-C152-4C86-AC91-3825F2C37BD9}"/>
              </a:ext>
            </a:extLst>
          </p:cNvPr>
          <p:cNvSpPr/>
          <p:nvPr/>
        </p:nvSpPr>
        <p:spPr>
          <a:xfrm rot="10800000" flipH="1">
            <a:off x="4489344" y="2929021"/>
            <a:ext cx="490285" cy="39491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線吹き出し 1 2">
            <a:extLst>
              <a:ext uri="{FF2B5EF4-FFF2-40B4-BE49-F238E27FC236}">
                <a16:creationId xmlns:a16="http://schemas.microsoft.com/office/drawing/2014/main" id="{D2F11141-D80C-4330-BB43-6EC909C59F95}"/>
              </a:ext>
            </a:extLst>
          </p:cNvPr>
          <p:cNvSpPr/>
          <p:nvPr/>
        </p:nvSpPr>
        <p:spPr>
          <a:xfrm>
            <a:off x="1976520" y="1601698"/>
            <a:ext cx="2593549" cy="690821"/>
          </a:xfrm>
          <a:prstGeom prst="callout1">
            <a:avLst>
              <a:gd name="adj1" fmla="val 95246"/>
              <a:gd name="adj2" fmla="val 49393"/>
              <a:gd name="adj3" fmla="val 183659"/>
              <a:gd name="adj4" fmla="val 100117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O1. </a:t>
            </a:r>
            <a:r>
              <a:rPr kumimoji="1" lang="ja-JP" altLang="en-US" dirty="0"/>
              <a:t>非凸・連続・有制約からのアプローチ</a:t>
            </a:r>
          </a:p>
        </p:txBody>
      </p:sp>
      <p:sp>
        <p:nvSpPr>
          <p:cNvPr id="51" name="線吹き出し 1 2">
            <a:extLst>
              <a:ext uri="{FF2B5EF4-FFF2-40B4-BE49-F238E27FC236}">
                <a16:creationId xmlns:a16="http://schemas.microsoft.com/office/drawing/2014/main" id="{AF64E8BF-6919-4172-8563-3695814CAD57}"/>
              </a:ext>
            </a:extLst>
          </p:cNvPr>
          <p:cNvSpPr/>
          <p:nvPr/>
        </p:nvSpPr>
        <p:spPr>
          <a:xfrm>
            <a:off x="7590368" y="1599105"/>
            <a:ext cx="3115580" cy="690821"/>
          </a:xfrm>
          <a:prstGeom prst="callout1">
            <a:avLst>
              <a:gd name="adj1" fmla="val 100026"/>
              <a:gd name="adj2" fmla="val 53600"/>
              <a:gd name="adj3" fmla="val 183657"/>
              <a:gd name="adj4" fmla="val -5373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O2</a:t>
            </a:r>
            <a:r>
              <a:rPr kumimoji="1" lang="en-US" altLang="ja-JP" dirty="0"/>
              <a:t>. </a:t>
            </a:r>
            <a:r>
              <a:rPr kumimoji="1" lang="ja-JP" altLang="en-US" dirty="0"/>
              <a:t>非凸・混合整数・無制約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からのアプローチ</a:t>
            </a:r>
          </a:p>
        </p:txBody>
      </p:sp>
      <p:sp>
        <p:nvSpPr>
          <p:cNvPr id="52" name="右矢印 21">
            <a:extLst>
              <a:ext uri="{FF2B5EF4-FFF2-40B4-BE49-F238E27FC236}">
                <a16:creationId xmlns:a16="http://schemas.microsoft.com/office/drawing/2014/main" id="{C40F810C-9EE1-47D3-8D4C-E8D732971E93}"/>
              </a:ext>
            </a:extLst>
          </p:cNvPr>
          <p:cNvSpPr/>
          <p:nvPr/>
        </p:nvSpPr>
        <p:spPr>
          <a:xfrm rot="5400000" flipH="1">
            <a:off x="5789072" y="3723007"/>
            <a:ext cx="490285" cy="394910"/>
          </a:xfrm>
          <a:prstGeom prst="rightArrow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A942E07-C323-4FF0-B7E7-88C8624F5911}"/>
              </a:ext>
            </a:extLst>
          </p:cNvPr>
          <p:cNvSpPr txBox="1"/>
          <p:nvPr/>
        </p:nvSpPr>
        <p:spPr>
          <a:xfrm>
            <a:off x="4949088" y="3336413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このまま拡張できない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1C43A0E-A81E-4FE2-AE9F-AAB1A0471BA3}"/>
              </a:ext>
            </a:extLst>
          </p:cNvPr>
          <p:cNvSpPr txBox="1"/>
          <p:nvPr/>
        </p:nvSpPr>
        <p:spPr>
          <a:xfrm>
            <a:off x="7873283" y="294181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凸緩和</a:t>
            </a:r>
            <a:r>
              <a:rPr kumimoji="1" lang="en-US" altLang="ja-JP" b="1" dirty="0"/>
              <a:t>&amp;</a:t>
            </a:r>
            <a:r>
              <a:rPr kumimoji="1" lang="ja-JP" altLang="en-US" b="1" dirty="0"/>
              <a:t>分枝限定法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907D721-AE57-4170-95FE-69F6AFA1267F}"/>
              </a:ext>
            </a:extLst>
          </p:cNvPr>
          <p:cNvSpPr txBox="1"/>
          <p:nvPr/>
        </p:nvSpPr>
        <p:spPr>
          <a:xfrm>
            <a:off x="2235927" y="433777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線型最適化／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有制約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凸最適化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80215C5-9A91-4DFA-9E3B-17184B0C574F}"/>
              </a:ext>
            </a:extLst>
          </p:cNvPr>
          <p:cNvSpPr txBox="1"/>
          <p:nvPr/>
        </p:nvSpPr>
        <p:spPr>
          <a:xfrm>
            <a:off x="7950229" y="433604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混合整数線型／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混合整数</a:t>
            </a:r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凸最適化</a:t>
            </a:r>
            <a:endParaRPr kumimoji="1"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A4883E5-D7D8-4F7C-A222-ABE4285D057F}"/>
              </a:ext>
            </a:extLst>
          </p:cNvPr>
          <p:cNvSpPr txBox="1"/>
          <p:nvPr/>
        </p:nvSpPr>
        <p:spPr>
          <a:xfrm>
            <a:off x="4934661" y="160770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無制約大域的最適化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0B11859-31F8-486E-9172-B3AE242BD96E}"/>
              </a:ext>
            </a:extLst>
          </p:cNvPr>
          <p:cNvSpPr/>
          <p:nvPr/>
        </p:nvSpPr>
        <p:spPr>
          <a:xfrm>
            <a:off x="5379861" y="2785047"/>
            <a:ext cx="1308706" cy="465903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ゴール</a:t>
            </a:r>
          </a:p>
        </p:txBody>
      </p:sp>
      <p:sp>
        <p:nvSpPr>
          <p:cNvPr id="59" name="吹き出し: 四角形 58">
            <a:extLst>
              <a:ext uri="{FF2B5EF4-FFF2-40B4-BE49-F238E27FC236}">
                <a16:creationId xmlns:a16="http://schemas.microsoft.com/office/drawing/2014/main" id="{E961424C-B9BE-4279-9052-040B7DD1D3DB}"/>
              </a:ext>
            </a:extLst>
          </p:cNvPr>
          <p:cNvSpPr/>
          <p:nvPr/>
        </p:nvSpPr>
        <p:spPr>
          <a:xfrm>
            <a:off x="7740651" y="5852543"/>
            <a:ext cx="2781819" cy="419119"/>
          </a:xfrm>
          <a:prstGeom prst="wedgeRectCallout">
            <a:avLst>
              <a:gd name="adj1" fmla="val -29995"/>
              <a:gd name="adj2" fmla="val -8918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非連結な実行可能領域</a:t>
            </a:r>
          </a:p>
        </p:txBody>
      </p:sp>
      <p:sp>
        <p:nvSpPr>
          <p:cNvPr id="60" name="吹き出し: 四角形 59">
            <a:extLst>
              <a:ext uri="{FF2B5EF4-FFF2-40B4-BE49-F238E27FC236}">
                <a16:creationId xmlns:a16="http://schemas.microsoft.com/office/drawing/2014/main" id="{464F5A54-C638-4770-A76E-5EAE63567B70}"/>
              </a:ext>
            </a:extLst>
          </p:cNvPr>
          <p:cNvSpPr/>
          <p:nvPr/>
        </p:nvSpPr>
        <p:spPr>
          <a:xfrm>
            <a:off x="1718725" y="5864341"/>
            <a:ext cx="2275737" cy="419119"/>
          </a:xfrm>
          <a:prstGeom prst="wedgeRectCallout">
            <a:avLst>
              <a:gd name="adj1" fmla="val 31803"/>
              <a:gd name="adj2" fmla="val -8918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非凸制約、多数制約</a:t>
            </a:r>
          </a:p>
        </p:txBody>
      </p:sp>
      <p:sp>
        <p:nvSpPr>
          <p:cNvPr id="61" name="吹き出し: 四角形 60">
            <a:extLst>
              <a:ext uri="{FF2B5EF4-FFF2-40B4-BE49-F238E27FC236}">
                <a16:creationId xmlns:a16="http://schemas.microsoft.com/office/drawing/2014/main" id="{9FFB2653-10FB-4047-8718-E9B9F53C933E}"/>
              </a:ext>
            </a:extLst>
          </p:cNvPr>
          <p:cNvSpPr/>
          <p:nvPr/>
        </p:nvSpPr>
        <p:spPr>
          <a:xfrm>
            <a:off x="7380122" y="819198"/>
            <a:ext cx="1025644" cy="419119"/>
          </a:xfrm>
          <a:prstGeom prst="wedgeRectCallout">
            <a:avLst>
              <a:gd name="adj1" fmla="val -80271"/>
              <a:gd name="adj2" fmla="val 18384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高次元</a:t>
            </a:r>
          </a:p>
        </p:txBody>
      </p:sp>
    </p:spTree>
    <p:extLst>
      <p:ext uri="{BB962C8B-B14F-4D97-AF65-F5344CB8AC3E}">
        <p14:creationId xmlns:p14="http://schemas.microsoft.com/office/powerpoint/2010/main" val="335817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A7FCDD0-198D-8242-92A9-FE5BDADEB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1103BB-10C0-CB4E-9C3B-BCA4454236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65351"/>
            <a:ext cx="11341887" cy="921576"/>
          </a:xfrm>
        </p:spPr>
        <p:txBody>
          <a:bodyPr/>
          <a:lstStyle/>
          <a:p>
            <a:r>
              <a:rPr lang="ja-JP" altLang="en-US" sz="2800" dirty="0"/>
              <a:t>開発目標よりも少ない問題規模で適用した結果、現在の技術では目標時間を大きく超えることを確認。</a:t>
            </a:r>
            <a:endParaRPr lang="en-US" altLang="ja-JP" sz="28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D484A49-B06A-413B-8D26-A4CA3B58F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012624"/>
              </p:ext>
            </p:extLst>
          </p:nvPr>
        </p:nvGraphicFramePr>
        <p:xfrm>
          <a:off x="4945070" y="2603898"/>
          <a:ext cx="676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50485839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594600994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5250580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3288233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条件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制約数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計算時間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29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No.1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1,000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2,000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53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No.2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1,000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3,000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004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No.3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5,000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10,000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accent4"/>
                          </a:solidFill>
                        </a:rPr>
                        <a:t>40</a:t>
                      </a:r>
                      <a:r>
                        <a:rPr kumimoji="1" lang="ja-JP" altLang="en-US" dirty="0">
                          <a:solidFill>
                            <a:schemeClr val="accent4"/>
                          </a:solidFill>
                        </a:rPr>
                        <a:t>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14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No.4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5,000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15,000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accent4"/>
                          </a:solidFill>
                        </a:rPr>
                        <a:t>78</a:t>
                      </a:r>
                      <a:r>
                        <a:rPr kumimoji="1" lang="ja-JP" altLang="en-US" dirty="0">
                          <a:solidFill>
                            <a:schemeClr val="accent4"/>
                          </a:solidFill>
                        </a:rPr>
                        <a:t>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218696"/>
                  </a:ext>
                </a:extLst>
              </a:tr>
              <a:tr h="2723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開発目標 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従来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10,000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20,000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027560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72159A-30ED-4A5A-B70E-7C10DC2DDBE9}"/>
              </a:ext>
            </a:extLst>
          </p:cNvPr>
          <p:cNvSpPr txBox="1"/>
          <p:nvPr/>
        </p:nvSpPr>
        <p:spPr>
          <a:xfrm>
            <a:off x="250980" y="5568837"/>
            <a:ext cx="6527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※1</a:t>
            </a:r>
            <a:r>
              <a:rPr lang="ja-JP" altLang="en-US" sz="1600" dirty="0"/>
              <a:t>　目的関数・制約関数は全て線型で統一、</a:t>
            </a:r>
            <a:r>
              <a:rPr kumimoji="1" lang="ja-JP" altLang="en-US" sz="1600" dirty="0"/>
              <a:t>社内デスクトップ</a:t>
            </a:r>
            <a:r>
              <a:rPr kumimoji="1" lang="en-US" altLang="ja-JP" sz="1600" dirty="0"/>
              <a:t>PC</a:t>
            </a:r>
            <a:r>
              <a:rPr kumimoji="1" lang="ja-JP" altLang="en-US" sz="1600" dirty="0"/>
              <a:t>で実施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79D82BA-3EFB-4228-8AE6-F7B3579EF7E4}"/>
              </a:ext>
            </a:extLst>
          </p:cNvPr>
          <p:cNvSpPr txBox="1"/>
          <p:nvPr/>
        </p:nvSpPr>
        <p:spPr>
          <a:xfrm>
            <a:off x="9369158" y="4890945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4"/>
                </a:solidFill>
              </a:rPr>
              <a:t>目標時間を大きく超える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5DE25DE-7A23-4025-91C2-C33FDB12202B}"/>
              </a:ext>
            </a:extLst>
          </p:cNvPr>
          <p:cNvSpPr txBox="1"/>
          <p:nvPr/>
        </p:nvSpPr>
        <p:spPr>
          <a:xfrm>
            <a:off x="7337833" y="2152195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実験結果（抜粋）</a:t>
            </a:r>
            <a:r>
              <a:rPr kumimoji="1" lang="en-US" altLang="ja-JP" sz="1400" b="1" dirty="0"/>
              <a:t>※1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3C1B280-179A-410D-9515-A2A52388A236}"/>
              </a:ext>
            </a:extLst>
          </p:cNvPr>
          <p:cNvSpPr txBox="1"/>
          <p:nvPr/>
        </p:nvSpPr>
        <p:spPr>
          <a:xfrm>
            <a:off x="1051762" y="4210191"/>
            <a:ext cx="2302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（多目的アプローチ）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F67B33C-D75B-4860-89C2-2B53581A0626}"/>
              </a:ext>
            </a:extLst>
          </p:cNvPr>
          <p:cNvSpPr txBox="1"/>
          <p:nvPr/>
        </p:nvSpPr>
        <p:spPr>
          <a:xfrm>
            <a:off x="992817" y="2152195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アルゴリズムの構成 </a:t>
            </a:r>
            <a:r>
              <a:rPr kumimoji="1" lang="en-US" altLang="ja-JP" sz="1400" b="1" dirty="0"/>
              <a:t>※2</a:t>
            </a:r>
            <a:endParaRPr kumimoji="1" lang="ja-JP" altLang="en-US" b="1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FB7F629-4F86-4D8A-9B0A-BD1C75A060B5}"/>
              </a:ext>
            </a:extLst>
          </p:cNvPr>
          <p:cNvSpPr/>
          <p:nvPr/>
        </p:nvSpPr>
        <p:spPr>
          <a:xfrm>
            <a:off x="1051762" y="2721821"/>
            <a:ext cx="2231232" cy="3965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メタヒューリスティクス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BBEADAB-F019-4232-B0CF-46E8420A74F6}"/>
              </a:ext>
            </a:extLst>
          </p:cNvPr>
          <p:cNvSpPr/>
          <p:nvPr/>
        </p:nvSpPr>
        <p:spPr>
          <a:xfrm>
            <a:off x="1051762" y="3763671"/>
            <a:ext cx="2231232" cy="3965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制約対処法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FEE588B-C96B-4C1A-B682-AA75D0D4B776}"/>
              </a:ext>
            </a:extLst>
          </p:cNvPr>
          <p:cNvSpPr txBox="1"/>
          <p:nvPr/>
        </p:nvSpPr>
        <p:spPr>
          <a:xfrm>
            <a:off x="963931" y="3161666"/>
            <a:ext cx="24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（</a:t>
            </a:r>
            <a:r>
              <a:rPr kumimoji="1" lang="en-US" altLang="ja-JP" dirty="0"/>
              <a:t>Genetic Algorithm</a:t>
            </a:r>
            <a:r>
              <a:rPr kumimoji="1" lang="ja-JP" altLang="en-US" dirty="0"/>
              <a:t>）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0B9FCDF2-07CE-4B6E-A95E-9592D42621B8}"/>
              </a:ext>
            </a:extLst>
          </p:cNvPr>
          <p:cNvSpPr/>
          <p:nvPr/>
        </p:nvSpPr>
        <p:spPr>
          <a:xfrm>
            <a:off x="250980" y="2603898"/>
            <a:ext cx="3893308" cy="241792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タイトル 1">
            <a:extLst>
              <a:ext uri="{FF2B5EF4-FFF2-40B4-BE49-F238E27FC236}">
                <a16:creationId xmlns:a16="http://schemas.microsoft.com/office/drawing/2014/main" id="{CE629CAD-CCDE-479F-B110-B4692C9EE0E4}"/>
              </a:ext>
            </a:extLst>
          </p:cNvPr>
          <p:cNvSpPr txBox="1">
            <a:spLocks/>
          </p:cNvSpPr>
          <p:nvPr/>
        </p:nvSpPr>
        <p:spPr>
          <a:xfrm>
            <a:off x="517055" y="241034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O1</a:t>
            </a:r>
            <a:r>
              <a:rPr lang="ja-JP" altLang="en-US" dirty="0"/>
              <a:t>の性能評価</a:t>
            </a:r>
            <a:endParaRPr 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9E79D48-4A0E-4FF1-AA74-D3FC52B65332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1.1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アルゴリズム性能評価 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D2730A2-6942-49BD-9954-2298D7BA9FD1}"/>
              </a:ext>
            </a:extLst>
          </p:cNvPr>
          <p:cNvSpPr txBox="1"/>
          <p:nvPr/>
        </p:nvSpPr>
        <p:spPr>
          <a:xfrm>
            <a:off x="250980" y="5907391"/>
            <a:ext cx="801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※2</a:t>
            </a:r>
            <a:r>
              <a:rPr lang="ja-JP" altLang="en-US" sz="1600" dirty="0"/>
              <a:t>　</a:t>
            </a:r>
            <a:r>
              <a:rPr lang="en-US" altLang="ja-JP" sz="1600" dirty="0"/>
              <a:t>2020</a:t>
            </a:r>
            <a:r>
              <a:rPr lang="ja-JP" altLang="en-US" sz="1600" dirty="0"/>
              <a:t>年度共同研究で開発したアルゴリズムを使用（</a:t>
            </a:r>
            <a:r>
              <a:rPr lang="en-US" altLang="ja-JP" sz="1600" dirty="0"/>
              <a:t>2021</a:t>
            </a:r>
            <a:r>
              <a:rPr lang="ja-JP" altLang="en-US" sz="1600" dirty="0"/>
              <a:t>年度開発版では未検証）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A81A02B-9294-482D-8170-F286C75FD9BE}"/>
              </a:ext>
            </a:extLst>
          </p:cNvPr>
          <p:cNvSpPr txBox="1"/>
          <p:nvPr/>
        </p:nvSpPr>
        <p:spPr>
          <a:xfrm>
            <a:off x="1328045" y="4592148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4"/>
                </a:solidFill>
              </a:rPr>
              <a:t>適応的スカラ化</a:t>
            </a:r>
          </a:p>
        </p:txBody>
      </p:sp>
    </p:spTree>
    <p:extLst>
      <p:ext uri="{BB962C8B-B14F-4D97-AF65-F5344CB8AC3E}">
        <p14:creationId xmlns:p14="http://schemas.microsoft.com/office/powerpoint/2010/main" val="420397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446D9B6-DE6B-C44C-8C1D-B548690326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B3A2B4-C2B3-2F4C-BDC1-5DEE7D1EE1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228" y="914746"/>
            <a:ext cx="11559884" cy="1829741"/>
          </a:xfrm>
        </p:spPr>
        <p:txBody>
          <a:bodyPr/>
          <a:lstStyle/>
          <a:p>
            <a:r>
              <a:rPr kumimoji="1" lang="ja-JP" altLang="en-US" dirty="0"/>
              <a:t>応用上、致命的な欠点</a:t>
            </a:r>
            <a:r>
              <a:rPr lang="ja-JP" altLang="en-US" dirty="0"/>
              <a:t>があるため、</a:t>
            </a:r>
            <a:r>
              <a:rPr lang="en-US" altLang="ja-JP" dirty="0"/>
              <a:t>O2</a:t>
            </a:r>
            <a:r>
              <a:rPr lang="ja-JP" altLang="en-US" dirty="0"/>
              <a:t>は本テーマの課題解決には見込がないと判断した。</a:t>
            </a:r>
            <a:endParaRPr lang="en-US" altLang="ja-JP" dirty="0"/>
          </a:p>
          <a:p>
            <a:pPr lvl="1"/>
            <a:r>
              <a:rPr lang="ja-JP" altLang="en-US" dirty="0"/>
              <a:t>凸緩和は自動実行するが、近似精度が大きく悪化する場合もある</a:t>
            </a:r>
            <a:endParaRPr lang="en-US" altLang="ja-JP" dirty="0"/>
          </a:p>
          <a:p>
            <a:pPr lvl="1"/>
            <a:r>
              <a:rPr lang="ja-JP" altLang="en-US" dirty="0"/>
              <a:t>離散変数分だけ、そのまま計算量に強く反映される上に、中間変数の導入によって、高次元となりやすい</a:t>
            </a:r>
            <a:endParaRPr kumimoji="1" lang="en-US" altLang="ja-JP" dirty="0"/>
          </a:p>
          <a:p>
            <a:pPr lvl="1"/>
            <a:r>
              <a:rPr lang="ja-JP" altLang="en-US" dirty="0"/>
              <a:t>実際のアルゴリズムをベンチマーク問題で評価し、</a:t>
            </a:r>
            <a:r>
              <a:rPr lang="en-US" altLang="ja-JP" dirty="0"/>
              <a:t>100</a:t>
            </a:r>
            <a:r>
              <a:rPr lang="ja-JP" altLang="en-US" dirty="0"/>
              <a:t>次元で計算時間が</a:t>
            </a:r>
            <a:r>
              <a:rPr lang="en-US" altLang="ja-JP" dirty="0"/>
              <a:t>15</a:t>
            </a:r>
            <a:r>
              <a:rPr lang="ja-JP" altLang="en-US" dirty="0"/>
              <a:t>分を大きく超えることを確認</a:t>
            </a:r>
            <a:endParaRPr kumimoji="1" lang="ja-JP" altLang="en-US" dirty="0"/>
          </a:p>
        </p:txBody>
      </p:sp>
      <p:graphicFrame>
        <p:nvGraphicFramePr>
          <p:cNvPr id="53" name="表 52">
            <a:extLst>
              <a:ext uri="{FF2B5EF4-FFF2-40B4-BE49-F238E27FC236}">
                <a16:creationId xmlns:a16="http://schemas.microsoft.com/office/drawing/2014/main" id="{FCFA54ED-686D-401B-877B-C5277CECD8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6279" y="3205171"/>
          <a:ext cx="865546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469">
                  <a:extLst>
                    <a:ext uri="{9D8B030D-6E8A-4147-A177-3AD203B41FA5}">
                      <a16:colId xmlns:a16="http://schemas.microsoft.com/office/drawing/2014/main" val="75048583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59460099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50555494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37674688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4128604013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30818710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条件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変数の個数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制約数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計算時間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2997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連続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バイナリ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合計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08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No.1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41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No.2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/>
                        <a:t>50</a:t>
                      </a:r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/>
                        <a:t>7</a:t>
                      </a:r>
                      <a:r>
                        <a:rPr kumimoji="1" lang="ja-JP" altLang="en-US" b="0" dirty="0"/>
                        <a:t>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42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No.3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/>
                        <a:t>200</a:t>
                      </a:r>
                      <a:endParaRPr kumimoji="1" lang="ja-JP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/>
                        <a:t>80</a:t>
                      </a:r>
                      <a:r>
                        <a:rPr kumimoji="1" lang="ja-JP" altLang="en-US" b="0" dirty="0"/>
                        <a:t>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5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No.4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0" dirty="0">
                          <a:solidFill>
                            <a:schemeClr val="accent4"/>
                          </a:solidFill>
                        </a:rPr>
                        <a:t>60</a:t>
                      </a:r>
                      <a:r>
                        <a:rPr kumimoji="1" lang="ja-JP" altLang="en-US" b="0" dirty="0">
                          <a:solidFill>
                            <a:schemeClr val="accent4"/>
                          </a:solidFill>
                        </a:rPr>
                        <a:t>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57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開発目標 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従来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8,000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2,000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10,000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20,000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470865"/>
                  </a:ext>
                </a:extLst>
              </a:tr>
            </a:tbl>
          </a:graphicData>
        </a:graphic>
      </p:graphicFrame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F6D1246-568F-4F14-A4FF-F08ACE833097}"/>
              </a:ext>
            </a:extLst>
          </p:cNvPr>
          <p:cNvSpPr txBox="1"/>
          <p:nvPr/>
        </p:nvSpPr>
        <p:spPr>
          <a:xfrm>
            <a:off x="299058" y="5852081"/>
            <a:ext cx="11160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※1</a:t>
            </a:r>
            <a:r>
              <a:rPr kumimoji="1" lang="ja-JP" altLang="en-US" dirty="0"/>
              <a:t>　非線型の目的関数・線型の制約で統一、社内ノート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で実施、</a:t>
            </a:r>
            <a:r>
              <a:rPr kumimoji="1" lang="en-US" altLang="ja-JP" dirty="0"/>
              <a:t>MSI Numerical Optimizer/Global</a:t>
            </a:r>
            <a:r>
              <a:rPr kumimoji="1" lang="ja-JP" altLang="en-US" dirty="0"/>
              <a:t>ソルバを利用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F46F028-D86D-4CDF-ADD5-EDC1FF414EF8}"/>
              </a:ext>
            </a:extLst>
          </p:cNvPr>
          <p:cNvSpPr txBox="1"/>
          <p:nvPr/>
        </p:nvSpPr>
        <p:spPr>
          <a:xfrm>
            <a:off x="8286599" y="1352893"/>
            <a:ext cx="35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※NTT</a:t>
            </a:r>
            <a:r>
              <a:rPr kumimoji="1" lang="ja-JP" altLang="en-US" dirty="0"/>
              <a:t>データ数理システムにヒアリング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5FD9FC1-81C7-4D73-B387-6DAE2E5C944F}"/>
              </a:ext>
            </a:extLst>
          </p:cNvPr>
          <p:cNvSpPr txBox="1"/>
          <p:nvPr/>
        </p:nvSpPr>
        <p:spPr>
          <a:xfrm>
            <a:off x="9357058" y="5068957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4"/>
                </a:solidFill>
              </a:rPr>
              <a:t>目標時間を大きく超える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4143EFC-2207-48F2-A1E8-CB8AF452D951}"/>
              </a:ext>
            </a:extLst>
          </p:cNvPr>
          <p:cNvSpPr txBox="1"/>
          <p:nvPr/>
        </p:nvSpPr>
        <p:spPr>
          <a:xfrm>
            <a:off x="3722169" y="2784809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実験結果（抜粋）</a:t>
            </a:r>
            <a:r>
              <a:rPr kumimoji="1" lang="en-US" altLang="ja-JP" sz="1400" b="1" dirty="0"/>
              <a:t>※1</a:t>
            </a:r>
            <a:endParaRPr kumimoji="1" lang="ja-JP" altLang="en-US" b="1" dirty="0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EDF3237D-CD7C-4C61-A0C7-D8B968BB7E3C}"/>
              </a:ext>
            </a:extLst>
          </p:cNvPr>
          <p:cNvSpPr txBox="1">
            <a:spLocks/>
          </p:cNvSpPr>
          <p:nvPr/>
        </p:nvSpPr>
        <p:spPr>
          <a:xfrm>
            <a:off x="517055" y="241034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O2. </a:t>
            </a:r>
            <a:r>
              <a:rPr lang="ja-JP" altLang="en-US" dirty="0"/>
              <a:t>凸緩和</a:t>
            </a:r>
            <a:r>
              <a:rPr lang="en-US" altLang="ja-JP" dirty="0"/>
              <a:t>&amp;</a:t>
            </a:r>
            <a:r>
              <a:rPr lang="ja-JP" altLang="en-US" dirty="0"/>
              <a:t>分枝限定法の性能評価</a:t>
            </a:r>
            <a:endParaRPr 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7F2C5C7-A641-42C3-9F73-7E07648C4500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1.1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アルゴリズム性能評価 </a:t>
            </a:r>
          </a:p>
        </p:txBody>
      </p:sp>
    </p:spTree>
    <p:extLst>
      <p:ext uri="{BB962C8B-B14F-4D97-AF65-F5344CB8AC3E}">
        <p14:creationId xmlns:p14="http://schemas.microsoft.com/office/powerpoint/2010/main" val="17167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D0C4DB9-CFA8-4A60-990D-2BB8104B42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16509"/>
            <a:ext cx="11341887" cy="467440"/>
          </a:xfrm>
        </p:spPr>
        <p:txBody>
          <a:bodyPr/>
          <a:lstStyle/>
          <a:p>
            <a:r>
              <a:rPr lang="ja-JP" altLang="en-US" dirty="0"/>
              <a:t>最適化アルゴリズム</a:t>
            </a:r>
            <a:r>
              <a:rPr lang="en-US" altLang="ja-JP" dirty="0"/>
              <a:t>*</a:t>
            </a:r>
            <a:r>
              <a:rPr lang="ja-JP" altLang="en-US" dirty="0"/>
              <a:t>の性能をベンチマークで評価し、下記項目について着手済／着手予定。</a:t>
            </a:r>
            <a:endParaRPr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91AACB2-C355-45CC-9C18-367784049BEA}"/>
              </a:ext>
            </a:extLst>
          </p:cNvPr>
          <p:cNvSpPr/>
          <p:nvPr/>
        </p:nvSpPr>
        <p:spPr>
          <a:xfrm>
            <a:off x="3015902" y="4682843"/>
            <a:ext cx="2231232" cy="3965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制約削減テクニック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35E6BF-B658-479A-8B9C-6E9D124B8C82}"/>
              </a:ext>
            </a:extLst>
          </p:cNvPr>
          <p:cNvSpPr/>
          <p:nvPr/>
        </p:nvSpPr>
        <p:spPr>
          <a:xfrm>
            <a:off x="6261715" y="4682843"/>
            <a:ext cx="1714500" cy="39656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アルゴリズム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BD5A775-7E25-44CB-AEDE-597FACEC9530}"/>
              </a:ext>
            </a:extLst>
          </p:cNvPr>
          <p:cNvSpPr/>
          <p:nvPr/>
        </p:nvSpPr>
        <p:spPr>
          <a:xfrm>
            <a:off x="9042940" y="4682842"/>
            <a:ext cx="2656611" cy="39656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コンピュータパワー・並列化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A9C04E-BD9B-46FB-9F6D-A22B8ADA63C8}"/>
              </a:ext>
            </a:extLst>
          </p:cNvPr>
          <p:cNvSpPr txBox="1"/>
          <p:nvPr/>
        </p:nvSpPr>
        <p:spPr>
          <a:xfrm>
            <a:off x="2672169" y="5200935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i="1" dirty="0"/>
              <a:t>冗長な制約を除去する工夫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E3B33A6-2009-4C81-A872-9447F4E8333A}"/>
              </a:ext>
            </a:extLst>
          </p:cNvPr>
          <p:cNvSpPr txBox="1"/>
          <p:nvPr/>
        </p:nvSpPr>
        <p:spPr>
          <a:xfrm>
            <a:off x="6317304" y="5400710"/>
            <a:ext cx="1603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i="1" dirty="0">
                <a:solidFill>
                  <a:schemeClr val="bg1">
                    <a:lumMod val="50000"/>
                  </a:schemeClr>
                </a:solidFill>
              </a:rPr>
              <a:t>効率をより改善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0AD96C-C0AB-49DD-8352-7F569BDBBE19}"/>
              </a:ext>
            </a:extLst>
          </p:cNvPr>
          <p:cNvSpPr txBox="1"/>
          <p:nvPr/>
        </p:nvSpPr>
        <p:spPr>
          <a:xfrm>
            <a:off x="9343620" y="5383815"/>
            <a:ext cx="206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</a:rPr>
              <a:t>計算時間をより削減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7B2883B-FDCE-4DF2-9673-5752F1509ECB}"/>
              </a:ext>
            </a:extLst>
          </p:cNvPr>
          <p:cNvSpPr txBox="1"/>
          <p:nvPr/>
        </p:nvSpPr>
        <p:spPr>
          <a:xfrm>
            <a:off x="120443" y="5055067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重点的な検討項目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226C65D-8381-4894-9306-D1C03474D3CE}"/>
              </a:ext>
            </a:extLst>
          </p:cNvPr>
          <p:cNvSpPr/>
          <p:nvPr/>
        </p:nvSpPr>
        <p:spPr>
          <a:xfrm>
            <a:off x="4092072" y="3507399"/>
            <a:ext cx="2297326" cy="39656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探索効率の悪化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40FB88B-4F24-4C20-9DF5-A27D8429EEA6}"/>
              </a:ext>
            </a:extLst>
          </p:cNvPr>
          <p:cNvSpPr/>
          <p:nvPr/>
        </p:nvSpPr>
        <p:spPr>
          <a:xfrm>
            <a:off x="8475667" y="3507399"/>
            <a:ext cx="2231232" cy="39656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計算量の増加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F424F82-770E-4471-B971-A265CC2E04BA}"/>
              </a:ext>
            </a:extLst>
          </p:cNvPr>
          <p:cNvSpPr txBox="1"/>
          <p:nvPr/>
        </p:nvSpPr>
        <p:spPr>
          <a:xfrm>
            <a:off x="529358" y="3171418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判明した課題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2349908-7339-472E-940F-C3515C32CBFF}"/>
              </a:ext>
            </a:extLst>
          </p:cNvPr>
          <p:cNvSpPr txBox="1"/>
          <p:nvPr/>
        </p:nvSpPr>
        <p:spPr>
          <a:xfrm>
            <a:off x="567830" y="2076634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判明した結果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A09014A-D871-439D-97D2-4D8A6504DC7B}"/>
              </a:ext>
            </a:extLst>
          </p:cNvPr>
          <p:cNvSpPr txBox="1"/>
          <p:nvPr/>
        </p:nvSpPr>
        <p:spPr>
          <a:xfrm>
            <a:off x="3163620" y="2076634"/>
            <a:ext cx="844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目標よりも少ない問題規模で検証した結果、</a:t>
            </a:r>
            <a:r>
              <a:rPr kumimoji="1" lang="en-US" altLang="ja-JP" dirty="0"/>
              <a:t>15</a:t>
            </a:r>
            <a:r>
              <a:rPr kumimoji="1" lang="ja-JP" altLang="en-US" dirty="0"/>
              <a:t>分以内に実行可能解を獲得できなかった。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6225221-9710-4F92-AD3F-402E175A5DFE}"/>
              </a:ext>
            </a:extLst>
          </p:cNvPr>
          <p:cNvSpPr txBox="1"/>
          <p:nvPr/>
        </p:nvSpPr>
        <p:spPr>
          <a:xfrm>
            <a:off x="11170241" y="23613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詳細①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4973BBE-D6DE-4496-BFF8-BACAA73C1C09}"/>
              </a:ext>
            </a:extLst>
          </p:cNvPr>
          <p:cNvSpPr txBox="1"/>
          <p:nvPr/>
        </p:nvSpPr>
        <p:spPr>
          <a:xfrm>
            <a:off x="5247134" y="47234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詳細②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20ECF21-2CA2-4F40-9A9C-E9537133FD74}"/>
              </a:ext>
            </a:extLst>
          </p:cNvPr>
          <p:cNvSpPr txBox="1"/>
          <p:nvPr/>
        </p:nvSpPr>
        <p:spPr>
          <a:xfrm>
            <a:off x="3104179" y="5598746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i="1" dirty="0"/>
              <a:t>開発目標の精緻化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8AD24AB-C89A-49B5-B2D3-5915A4D344A5}"/>
              </a:ext>
            </a:extLst>
          </p:cNvPr>
          <p:cNvSpPr txBox="1"/>
          <p:nvPr/>
        </p:nvSpPr>
        <p:spPr>
          <a:xfrm>
            <a:off x="10854610" y="42610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4"/>
                </a:solidFill>
              </a:rPr>
              <a:t>着手予定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13607FA-77D7-4296-8FBF-F83E19671F67}"/>
              </a:ext>
            </a:extLst>
          </p:cNvPr>
          <p:cNvCxnSpPr/>
          <p:nvPr/>
        </p:nvCxnSpPr>
        <p:spPr>
          <a:xfrm>
            <a:off x="2218944" y="1809276"/>
            <a:ext cx="0" cy="434035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F56BCBE-3080-4FA2-8930-057821E72E87}"/>
              </a:ext>
            </a:extLst>
          </p:cNvPr>
          <p:cNvSpPr txBox="1"/>
          <p:nvPr/>
        </p:nvSpPr>
        <p:spPr>
          <a:xfrm>
            <a:off x="2457045" y="42610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着手済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41FAB95-BEAE-4786-8F33-7E3EF2336ED4}"/>
              </a:ext>
            </a:extLst>
          </p:cNvPr>
          <p:cNvSpPr/>
          <p:nvPr/>
        </p:nvSpPr>
        <p:spPr>
          <a:xfrm>
            <a:off x="6187997" y="2731496"/>
            <a:ext cx="2442674" cy="43992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多数かつ複雑な制約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D572DE9-A781-4CD3-AC82-A1D9A91A148B}"/>
              </a:ext>
            </a:extLst>
          </p:cNvPr>
          <p:cNvCxnSpPr>
            <a:stCxn id="16" idx="2"/>
            <a:endCxn id="8" idx="0"/>
          </p:cNvCxnSpPr>
          <p:nvPr/>
        </p:nvCxnSpPr>
        <p:spPr>
          <a:xfrm>
            <a:off x="5240735" y="3903968"/>
            <a:ext cx="1878230" cy="7788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06247AB-941F-4EDC-B3A8-34DB29F7A770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9591283" y="3903968"/>
            <a:ext cx="779963" cy="77887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F1FA10C-A008-4A34-B326-8F07F0EC9BC1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 flipH="1">
            <a:off x="4131518" y="3903968"/>
            <a:ext cx="5459765" cy="77887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C28B579-D6B1-4E7C-8740-A2CE4696A509}"/>
              </a:ext>
            </a:extLst>
          </p:cNvPr>
          <p:cNvCxnSpPr>
            <a:cxnSpLocks/>
            <a:stCxn id="30" idx="2"/>
            <a:endCxn id="16" idx="0"/>
          </p:cNvCxnSpPr>
          <p:nvPr/>
        </p:nvCxnSpPr>
        <p:spPr>
          <a:xfrm flipH="1">
            <a:off x="5240735" y="3171418"/>
            <a:ext cx="2168599" cy="33598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0F2CB21-5AAD-4274-99D0-168E922E057C}"/>
              </a:ext>
            </a:extLst>
          </p:cNvPr>
          <p:cNvCxnSpPr>
            <a:cxnSpLocks/>
            <a:stCxn id="30" idx="2"/>
            <a:endCxn id="17" idx="0"/>
          </p:cNvCxnSpPr>
          <p:nvPr/>
        </p:nvCxnSpPr>
        <p:spPr>
          <a:xfrm>
            <a:off x="7409334" y="3171418"/>
            <a:ext cx="2181949" cy="33598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2BB3412-0D1A-4822-BEFA-88B0897DD316}"/>
              </a:ext>
            </a:extLst>
          </p:cNvPr>
          <p:cNvSpPr txBox="1"/>
          <p:nvPr/>
        </p:nvSpPr>
        <p:spPr>
          <a:xfrm>
            <a:off x="6047495" y="1336151"/>
            <a:ext cx="596669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※2020</a:t>
            </a:r>
            <a:r>
              <a:rPr kumimoji="1" lang="ja-JP" altLang="en-US" dirty="0"/>
              <a:t>年度共同研究を通じて、安田君が開発したアルゴリズム</a:t>
            </a:r>
            <a:endParaRPr kumimoji="1" lang="en-US" altLang="ja-JP" dirty="0"/>
          </a:p>
          <a:p>
            <a:pPr algn="ctr"/>
            <a:r>
              <a:rPr kumimoji="1" lang="ja-JP" altLang="en-US" sz="1600" dirty="0"/>
              <a:t>（</a:t>
            </a:r>
            <a:r>
              <a:rPr kumimoji="1" lang="en-US" altLang="ja-JP" sz="1600" dirty="0"/>
              <a:t>2022</a:t>
            </a:r>
            <a:r>
              <a:rPr kumimoji="1" lang="ja-JP" altLang="en-US" sz="1600" dirty="0"/>
              <a:t>年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月掲載レター版は未検証）</a:t>
            </a:r>
          </a:p>
        </p:txBody>
      </p:sp>
      <p:sp>
        <p:nvSpPr>
          <p:cNvPr id="36" name="タイトル 1">
            <a:extLst>
              <a:ext uri="{FF2B5EF4-FFF2-40B4-BE49-F238E27FC236}">
                <a16:creationId xmlns:a16="http://schemas.microsoft.com/office/drawing/2014/main" id="{9E2104AC-889B-45AC-B8DA-252B99AF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課題と検討項目</a:t>
            </a:r>
            <a:endParaRPr 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CC4BE41-073E-4BB8-96F9-3968EE8A558A}"/>
              </a:ext>
            </a:extLst>
          </p:cNvPr>
          <p:cNvSpPr txBox="1"/>
          <p:nvPr/>
        </p:nvSpPr>
        <p:spPr>
          <a:xfrm>
            <a:off x="7428479" y="42570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2"/>
                </a:solidFill>
              </a:rPr>
              <a:t>着手中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3697F8F-D23C-4816-B7B3-D361DBF06BA0}"/>
              </a:ext>
            </a:extLst>
          </p:cNvPr>
          <p:cNvSpPr txBox="1"/>
          <p:nvPr/>
        </p:nvSpPr>
        <p:spPr>
          <a:xfrm>
            <a:off x="7973119" y="47234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詳細③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5D4185-4AEF-4561-A5D8-8EE8CC216EE4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1.1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アルゴリズム性能評価 </a:t>
            </a:r>
          </a:p>
        </p:txBody>
      </p:sp>
    </p:spTree>
    <p:extLst>
      <p:ext uri="{BB962C8B-B14F-4D97-AF65-F5344CB8AC3E}">
        <p14:creationId xmlns:p14="http://schemas.microsoft.com/office/powerpoint/2010/main" val="120686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A7FCDD0-198D-8242-92A9-FE5BDADEBC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1103BB-10C0-CB4E-9C3B-BCA4454236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417" y="993443"/>
            <a:ext cx="11658763" cy="3088959"/>
          </a:xfrm>
        </p:spPr>
        <p:txBody>
          <a:bodyPr>
            <a:normAutofit lnSpcReduction="10000"/>
          </a:bodyPr>
          <a:lstStyle/>
          <a:p>
            <a:r>
              <a:rPr lang="ja-JP" altLang="en-US" sz="2800" dirty="0"/>
              <a:t>冗長な変数・制約を除去する工夫を、最適化問題定式化のテクニックとして確立した。</a:t>
            </a:r>
            <a:endParaRPr lang="en-US" altLang="ja-JP" sz="2800" dirty="0"/>
          </a:p>
          <a:p>
            <a:pPr lvl="1"/>
            <a:r>
              <a:rPr lang="en-US" altLang="ja-JP" sz="2400" dirty="0"/>
              <a:t>DDMO</a:t>
            </a:r>
            <a:r>
              <a:rPr lang="ja-JP" altLang="en-US" sz="2400" dirty="0"/>
              <a:t>の定式化方式では、実装の都合上、冗長な変数・制約を含んでいた</a:t>
            </a:r>
            <a:endParaRPr lang="en-US" altLang="ja-JP" sz="2400" dirty="0"/>
          </a:p>
          <a:p>
            <a:pPr lvl="1"/>
            <a:r>
              <a:rPr lang="ja-JP" altLang="en-US" sz="2400" dirty="0"/>
              <a:t>アルゴリズム以外の定式化部分で工夫した</a:t>
            </a:r>
            <a:endParaRPr lang="en-US" altLang="ja-JP" sz="2400" dirty="0"/>
          </a:p>
          <a:p>
            <a:r>
              <a:rPr lang="ja-JP" altLang="en-US" sz="2800" dirty="0"/>
              <a:t>実プラントに適用することで、真に必要な問題規模を詳細に見積もり直した結果、より現実的な開発目標となった。</a:t>
            </a:r>
          </a:p>
          <a:p>
            <a:pPr lvl="1"/>
            <a:r>
              <a:rPr lang="en-US" altLang="ja-JP" sz="2400" dirty="0"/>
              <a:t>FS</a:t>
            </a:r>
            <a:r>
              <a:rPr lang="ja-JP" altLang="en-US" sz="2400" dirty="0"/>
              <a:t>経験の中で最も大規模なモデル</a:t>
            </a:r>
            <a:r>
              <a:rPr lang="ja-JP" altLang="en-US" dirty="0"/>
              <a:t>（三島回収工程）</a:t>
            </a:r>
            <a:r>
              <a:rPr lang="ja-JP" altLang="en-US" sz="2400" dirty="0"/>
              <a:t>の問題規模を参考にした</a:t>
            </a:r>
            <a:endParaRPr lang="en-US" altLang="ja-JP" sz="2400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46D09DFB-EDBA-46CB-9A76-33060970E3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7165" y="4120850"/>
          <a:ext cx="93406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626">
                  <a:extLst>
                    <a:ext uri="{9D8B030D-6E8A-4147-A177-3AD203B41FA5}">
                      <a16:colId xmlns:a16="http://schemas.microsoft.com/office/drawing/2014/main" val="75048583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59460099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50555494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7674688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52505800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定式化方式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日本製紙 石巻工場 蒸解工程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大王製紙 三島工場 回収工程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2997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制約数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制約数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20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DDMO</a:t>
                      </a:r>
                      <a:r>
                        <a:rPr kumimoji="1" lang="ja-JP" altLang="en-US" dirty="0"/>
                        <a:t>方式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9,000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7,000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10,000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20,000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41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削減テクニック適用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1,200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4,700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2,500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8,300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8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削減率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86.7%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32.9%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75.0%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58.5%</a:t>
                      </a:r>
                      <a:endParaRPr kumimoji="1" lang="ja-JP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420126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40976E-9FC2-43A1-B7AD-572C051DEF43}"/>
              </a:ext>
            </a:extLst>
          </p:cNvPr>
          <p:cNvSpPr txBox="1"/>
          <p:nvPr/>
        </p:nvSpPr>
        <p:spPr>
          <a:xfrm>
            <a:off x="10191256" y="5240432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4"/>
                </a:solidFill>
              </a:rPr>
              <a:t>真の目標規模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A06D3D-4597-421F-819E-25D6877F8521}"/>
              </a:ext>
            </a:extLst>
          </p:cNvPr>
          <p:cNvSpPr/>
          <p:nvPr/>
        </p:nvSpPr>
        <p:spPr>
          <a:xfrm>
            <a:off x="6376416" y="5254597"/>
            <a:ext cx="3601375" cy="34100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6B8A350-E3F0-4654-8013-40C9CA7CE2F0}"/>
              </a:ext>
            </a:extLst>
          </p:cNvPr>
          <p:cNvSpPr/>
          <p:nvPr/>
        </p:nvSpPr>
        <p:spPr>
          <a:xfrm>
            <a:off x="6376415" y="4875147"/>
            <a:ext cx="3601375" cy="34100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180BC3-0149-4FA8-91C8-EE3ED6229EEF}"/>
              </a:ext>
            </a:extLst>
          </p:cNvPr>
          <p:cNvSpPr txBox="1"/>
          <p:nvPr/>
        </p:nvSpPr>
        <p:spPr>
          <a:xfrm>
            <a:off x="10075840" y="4883612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従来の目標規模</a:t>
            </a: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2464EEDC-F97D-4533-B342-95AE9E52A244}"/>
              </a:ext>
            </a:extLst>
          </p:cNvPr>
          <p:cNvSpPr txBox="1">
            <a:spLocks/>
          </p:cNvSpPr>
          <p:nvPr/>
        </p:nvSpPr>
        <p:spPr>
          <a:xfrm>
            <a:off x="517055" y="241034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制約削減テクニック</a:t>
            </a:r>
            <a:endParaRPr 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35DB0C-8E0A-4022-B712-0570BC9411CE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1.2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定式化の工夫</a:t>
            </a:r>
          </a:p>
        </p:txBody>
      </p:sp>
    </p:spTree>
    <p:extLst>
      <p:ext uri="{BB962C8B-B14F-4D97-AF65-F5344CB8AC3E}">
        <p14:creationId xmlns:p14="http://schemas.microsoft.com/office/powerpoint/2010/main" val="141561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4316DF47-0830-4A6D-AF30-C589259E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フロー図と制約の設定</a:t>
            </a:r>
            <a:endParaRPr 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00A5DA8-A48F-4B9C-89AE-86815EA86CF8}"/>
              </a:ext>
            </a:extLst>
          </p:cNvPr>
          <p:cNvSpPr txBox="1"/>
          <p:nvPr/>
        </p:nvSpPr>
        <p:spPr>
          <a:xfrm>
            <a:off x="433025" y="5295914"/>
            <a:ext cx="77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C-BOX</a:t>
            </a:r>
            <a:endParaRPr kumimoji="1"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3463737-97B8-4FEB-8D1C-B96BF4EACA17}"/>
              </a:ext>
            </a:extLst>
          </p:cNvPr>
          <p:cNvSpPr/>
          <p:nvPr/>
        </p:nvSpPr>
        <p:spPr>
          <a:xfrm>
            <a:off x="5747823" y="3975862"/>
            <a:ext cx="3503713" cy="22333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せん孔テープ 18">
            <a:extLst>
              <a:ext uri="{FF2B5EF4-FFF2-40B4-BE49-F238E27FC236}">
                <a16:creationId xmlns:a16="http://schemas.microsoft.com/office/drawing/2014/main" id="{6748200E-6A8A-4D52-9180-280BEC4438E8}"/>
              </a:ext>
            </a:extLst>
          </p:cNvPr>
          <p:cNvSpPr/>
          <p:nvPr/>
        </p:nvSpPr>
        <p:spPr>
          <a:xfrm>
            <a:off x="548355" y="4804031"/>
            <a:ext cx="543140" cy="483615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F9AB32-8777-473D-BDF3-A1E72048B419}"/>
              </a:ext>
            </a:extLst>
          </p:cNvPr>
          <p:cNvSpPr txBox="1"/>
          <p:nvPr/>
        </p:nvSpPr>
        <p:spPr>
          <a:xfrm>
            <a:off x="2800199" y="816823"/>
            <a:ext cx="58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8V/E</a:t>
            </a:r>
            <a:endParaRPr kumimoji="1" lang="ja-JP" altLang="en-US" sz="1400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C14DBC1-1221-4614-BA85-A4A7901DE707}"/>
              </a:ext>
            </a:extLst>
          </p:cNvPr>
          <p:cNvSpPr txBox="1"/>
          <p:nvPr/>
        </p:nvSpPr>
        <p:spPr>
          <a:xfrm>
            <a:off x="274720" y="892216"/>
            <a:ext cx="807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LKP</a:t>
            </a:r>
            <a:r>
              <a:rPr kumimoji="1" lang="ja-JP" altLang="en-US" sz="1200" dirty="0"/>
              <a:t>黒液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F822E07-95D1-4C11-B0B6-7F6CFCFFEDC0}"/>
              </a:ext>
            </a:extLst>
          </p:cNvPr>
          <p:cNvSpPr txBox="1"/>
          <p:nvPr/>
        </p:nvSpPr>
        <p:spPr>
          <a:xfrm>
            <a:off x="11148889" y="782997"/>
            <a:ext cx="105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回収ボイラ</a:t>
            </a:r>
            <a:endParaRPr kumimoji="1" lang="ja-JP" altLang="en-US" sz="1400" b="1" dirty="0"/>
          </a:p>
        </p:txBody>
      </p:sp>
      <p:sp>
        <p:nvSpPr>
          <p:cNvPr id="28" name="円柱 27">
            <a:extLst>
              <a:ext uri="{FF2B5EF4-FFF2-40B4-BE49-F238E27FC236}">
                <a16:creationId xmlns:a16="http://schemas.microsoft.com/office/drawing/2014/main" id="{ABEF70DD-0B5B-4C98-B8A2-C6F93043301E}"/>
              </a:ext>
            </a:extLst>
          </p:cNvPr>
          <p:cNvSpPr/>
          <p:nvPr/>
        </p:nvSpPr>
        <p:spPr>
          <a:xfrm>
            <a:off x="1638029" y="2115999"/>
            <a:ext cx="399720" cy="39886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六角形 29">
            <a:extLst>
              <a:ext uri="{FF2B5EF4-FFF2-40B4-BE49-F238E27FC236}">
                <a16:creationId xmlns:a16="http://schemas.microsoft.com/office/drawing/2014/main" id="{AD52B53D-1A95-48C0-AC1E-C26FFDA534DF}"/>
              </a:ext>
            </a:extLst>
          </p:cNvPr>
          <p:cNvSpPr/>
          <p:nvPr/>
        </p:nvSpPr>
        <p:spPr>
          <a:xfrm>
            <a:off x="10895579" y="974966"/>
            <a:ext cx="395976" cy="358496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六角形 30">
            <a:extLst>
              <a:ext uri="{FF2B5EF4-FFF2-40B4-BE49-F238E27FC236}">
                <a16:creationId xmlns:a16="http://schemas.microsoft.com/office/drawing/2014/main" id="{437CAD90-822F-42E8-9D53-4740A9F90546}"/>
              </a:ext>
            </a:extLst>
          </p:cNvPr>
          <p:cNvSpPr/>
          <p:nvPr/>
        </p:nvSpPr>
        <p:spPr>
          <a:xfrm>
            <a:off x="10891465" y="1571074"/>
            <a:ext cx="395976" cy="358496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62D255F-A52D-403A-8859-76DE3BF41DC5}"/>
              </a:ext>
            </a:extLst>
          </p:cNvPr>
          <p:cNvSpPr/>
          <p:nvPr/>
        </p:nvSpPr>
        <p:spPr>
          <a:xfrm>
            <a:off x="2645262" y="806506"/>
            <a:ext cx="4240323" cy="93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六角形 32">
            <a:extLst>
              <a:ext uri="{FF2B5EF4-FFF2-40B4-BE49-F238E27FC236}">
                <a16:creationId xmlns:a16="http://schemas.microsoft.com/office/drawing/2014/main" id="{48C84DA9-A956-41E4-8473-78602310FAA5}"/>
              </a:ext>
            </a:extLst>
          </p:cNvPr>
          <p:cNvSpPr/>
          <p:nvPr/>
        </p:nvSpPr>
        <p:spPr>
          <a:xfrm>
            <a:off x="3116128" y="1137981"/>
            <a:ext cx="395976" cy="358496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E68219F-18FC-43EE-9007-0F3CB4505F75}"/>
              </a:ext>
            </a:extLst>
          </p:cNvPr>
          <p:cNvSpPr txBox="1"/>
          <p:nvPr/>
        </p:nvSpPr>
        <p:spPr>
          <a:xfrm>
            <a:off x="3057182" y="1472927"/>
            <a:ext cx="51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前段</a:t>
            </a:r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3B3D5C54-155C-4ADC-BCD6-27477F1720C4}"/>
              </a:ext>
            </a:extLst>
          </p:cNvPr>
          <p:cNvCxnSpPr>
            <a:cxnSpLocks/>
            <a:stCxn id="28" idx="4"/>
            <a:endCxn id="33" idx="3"/>
          </p:cNvCxnSpPr>
          <p:nvPr/>
        </p:nvCxnSpPr>
        <p:spPr>
          <a:xfrm flipV="1">
            <a:off x="2037749" y="1317229"/>
            <a:ext cx="1078379" cy="998201"/>
          </a:xfrm>
          <a:prstGeom prst="bentConnector3">
            <a:avLst>
              <a:gd name="adj1" fmla="val 43162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5F714322-8FC8-4AE4-8ED6-ED2A71EF4DF7}"/>
              </a:ext>
            </a:extLst>
          </p:cNvPr>
          <p:cNvCxnSpPr>
            <a:cxnSpLocks/>
            <a:stCxn id="28" idx="4"/>
            <a:endCxn id="74" idx="3"/>
          </p:cNvCxnSpPr>
          <p:nvPr/>
        </p:nvCxnSpPr>
        <p:spPr>
          <a:xfrm>
            <a:off x="2037749" y="2315430"/>
            <a:ext cx="1074875" cy="999349"/>
          </a:xfrm>
          <a:prstGeom prst="bentConnector3">
            <a:avLst>
              <a:gd name="adj1" fmla="val 43826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D8224B9A-264B-4278-8EC4-E6252BE8DBD4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>
            <a:off x="1082618" y="1030716"/>
            <a:ext cx="555411" cy="1284714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C9F99F9B-84A5-4C17-86E4-C91665C6B639}"/>
              </a:ext>
            </a:extLst>
          </p:cNvPr>
          <p:cNvSpPr/>
          <p:nvPr/>
        </p:nvSpPr>
        <p:spPr>
          <a:xfrm>
            <a:off x="898375" y="2800189"/>
            <a:ext cx="108000" cy="10800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947DA16-33B2-4140-A88A-FDF093A115BA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952375" y="2908189"/>
            <a:ext cx="0" cy="21403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B8F9AEB9-876C-4AE6-A968-98F31A8C0F34}"/>
              </a:ext>
            </a:extLst>
          </p:cNvPr>
          <p:cNvCxnSpPr>
            <a:cxnSpLocks/>
            <a:stCxn id="40" idx="6"/>
          </p:cNvCxnSpPr>
          <p:nvPr/>
        </p:nvCxnSpPr>
        <p:spPr>
          <a:xfrm flipV="1">
            <a:off x="1006375" y="2473853"/>
            <a:ext cx="628622" cy="38033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92A8FB5-61CF-4E1E-BE9C-73053A36796B}"/>
              </a:ext>
            </a:extLst>
          </p:cNvPr>
          <p:cNvSpPr txBox="1"/>
          <p:nvPr/>
        </p:nvSpPr>
        <p:spPr>
          <a:xfrm>
            <a:off x="10844281" y="1904971"/>
            <a:ext cx="489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14B</a:t>
            </a:r>
            <a:endParaRPr kumimoji="1" lang="ja-JP" altLang="en-US" sz="11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5A55EC3-6434-4BB7-B283-5B632157119F}"/>
              </a:ext>
            </a:extLst>
          </p:cNvPr>
          <p:cNvSpPr txBox="1"/>
          <p:nvPr/>
        </p:nvSpPr>
        <p:spPr>
          <a:xfrm>
            <a:off x="8644530" y="3983557"/>
            <a:ext cx="609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生成蒸気</a:t>
            </a:r>
            <a:endParaRPr kumimoji="1" lang="ja-JP" altLang="en-US" sz="1400" b="1" dirty="0"/>
          </a:p>
        </p:txBody>
      </p: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C64DFC4B-DB97-4052-9080-7D5DFF05BFB8}"/>
              </a:ext>
            </a:extLst>
          </p:cNvPr>
          <p:cNvCxnSpPr>
            <a:cxnSpLocks/>
            <a:stCxn id="492" idx="0"/>
            <a:endCxn id="512" idx="2"/>
          </p:cNvCxnSpPr>
          <p:nvPr/>
        </p:nvCxnSpPr>
        <p:spPr>
          <a:xfrm>
            <a:off x="7511148" y="4844267"/>
            <a:ext cx="1017507" cy="547853"/>
          </a:xfrm>
          <a:prstGeom prst="bentConnector3">
            <a:avLst>
              <a:gd name="adj1" fmla="val 78265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D05D4BEA-DB4C-483E-AE50-D1686A3C1A5E}"/>
              </a:ext>
            </a:extLst>
          </p:cNvPr>
          <p:cNvSpPr/>
          <p:nvPr/>
        </p:nvSpPr>
        <p:spPr>
          <a:xfrm>
            <a:off x="3151624" y="3278112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2727747-8247-4824-9F69-B35AD3D06C83}"/>
              </a:ext>
            </a:extLst>
          </p:cNvPr>
          <p:cNvSpPr/>
          <p:nvPr/>
        </p:nvSpPr>
        <p:spPr>
          <a:xfrm>
            <a:off x="10937425" y="974966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1FFA436E-1FE6-46B8-BB4F-20EDBE1DA8B2}"/>
              </a:ext>
            </a:extLst>
          </p:cNvPr>
          <p:cNvSpPr/>
          <p:nvPr/>
        </p:nvSpPr>
        <p:spPr>
          <a:xfrm>
            <a:off x="10920611" y="1571074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7E3FAB16-480A-4FF0-BB4A-F05BFC40C2BD}"/>
              </a:ext>
            </a:extLst>
          </p:cNvPr>
          <p:cNvSpPr/>
          <p:nvPr/>
        </p:nvSpPr>
        <p:spPr>
          <a:xfrm>
            <a:off x="10943775" y="974966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E12B7001-AD98-449C-80E2-0390BE62C7DF}"/>
              </a:ext>
            </a:extLst>
          </p:cNvPr>
          <p:cNvSpPr/>
          <p:nvPr/>
        </p:nvSpPr>
        <p:spPr>
          <a:xfrm>
            <a:off x="10933311" y="1571074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DAD5BED-3845-4E4D-AE33-E11A3D23FA0F}"/>
              </a:ext>
            </a:extLst>
          </p:cNvPr>
          <p:cNvSpPr txBox="1"/>
          <p:nvPr/>
        </p:nvSpPr>
        <p:spPr>
          <a:xfrm>
            <a:off x="1011594" y="1413268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A1CA6ECF-F2EA-4B0F-834A-F2ABE0C4378A}"/>
              </a:ext>
            </a:extLst>
          </p:cNvPr>
          <p:cNvSpPr/>
          <p:nvPr/>
        </p:nvSpPr>
        <p:spPr>
          <a:xfrm>
            <a:off x="3189064" y="3371393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C12BA41A-F392-4037-A620-B60F8B8B15D3}"/>
              </a:ext>
            </a:extLst>
          </p:cNvPr>
          <p:cNvSpPr/>
          <p:nvPr/>
        </p:nvSpPr>
        <p:spPr>
          <a:xfrm>
            <a:off x="10968515" y="1354092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FD401DA8-DC87-4C64-BB62-8B28052E560B}"/>
              </a:ext>
            </a:extLst>
          </p:cNvPr>
          <p:cNvSpPr/>
          <p:nvPr/>
        </p:nvSpPr>
        <p:spPr>
          <a:xfrm>
            <a:off x="10964401" y="1950200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2C95FE51-5F97-475B-B365-BBF4804EA562}"/>
              </a:ext>
            </a:extLst>
          </p:cNvPr>
          <p:cNvSpPr/>
          <p:nvPr/>
        </p:nvSpPr>
        <p:spPr>
          <a:xfrm>
            <a:off x="3392264" y="1106896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A400B285-D576-4658-B0E8-7967569F59DD}"/>
              </a:ext>
            </a:extLst>
          </p:cNvPr>
          <p:cNvSpPr/>
          <p:nvPr/>
        </p:nvSpPr>
        <p:spPr>
          <a:xfrm>
            <a:off x="7154957" y="3206346"/>
            <a:ext cx="1170576" cy="245869"/>
          </a:xfrm>
          <a:prstGeom prst="wedgeRoundRectCallout">
            <a:avLst>
              <a:gd name="adj1" fmla="val -119105"/>
              <a:gd name="adj2" fmla="val -122796"/>
              <a:gd name="adj3" fmla="val 16667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実績固定制約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4C9D770-C776-4C28-9458-65C9491C0BD6}"/>
              </a:ext>
            </a:extLst>
          </p:cNvPr>
          <p:cNvSpPr/>
          <p:nvPr/>
        </p:nvSpPr>
        <p:spPr>
          <a:xfrm>
            <a:off x="7099431" y="805382"/>
            <a:ext cx="2155109" cy="29304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六角形 72">
            <a:extLst>
              <a:ext uri="{FF2B5EF4-FFF2-40B4-BE49-F238E27FC236}">
                <a16:creationId xmlns:a16="http://schemas.microsoft.com/office/drawing/2014/main" id="{50717D42-BFDF-497D-B997-160003411556}"/>
              </a:ext>
            </a:extLst>
          </p:cNvPr>
          <p:cNvSpPr/>
          <p:nvPr/>
        </p:nvSpPr>
        <p:spPr>
          <a:xfrm>
            <a:off x="3109793" y="2140462"/>
            <a:ext cx="395976" cy="358496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六角形 73">
            <a:extLst>
              <a:ext uri="{FF2B5EF4-FFF2-40B4-BE49-F238E27FC236}">
                <a16:creationId xmlns:a16="http://schemas.microsoft.com/office/drawing/2014/main" id="{9C7A1A63-43EE-4146-90B3-65ABA35CE386}"/>
              </a:ext>
            </a:extLst>
          </p:cNvPr>
          <p:cNvSpPr/>
          <p:nvPr/>
        </p:nvSpPr>
        <p:spPr>
          <a:xfrm>
            <a:off x="3112624" y="3135531"/>
            <a:ext cx="395976" cy="358496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六角形 74">
            <a:extLst>
              <a:ext uri="{FF2B5EF4-FFF2-40B4-BE49-F238E27FC236}">
                <a16:creationId xmlns:a16="http://schemas.microsoft.com/office/drawing/2014/main" id="{5C215B9D-4ED1-4FBE-A087-E56F03BC19EC}"/>
              </a:ext>
            </a:extLst>
          </p:cNvPr>
          <p:cNvSpPr/>
          <p:nvPr/>
        </p:nvSpPr>
        <p:spPr>
          <a:xfrm>
            <a:off x="5128122" y="1138860"/>
            <a:ext cx="395976" cy="358496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六角形 75">
            <a:extLst>
              <a:ext uri="{FF2B5EF4-FFF2-40B4-BE49-F238E27FC236}">
                <a16:creationId xmlns:a16="http://schemas.microsoft.com/office/drawing/2014/main" id="{7F755D94-ED5F-40A6-BFC3-385A78931AFA}"/>
              </a:ext>
            </a:extLst>
          </p:cNvPr>
          <p:cNvSpPr/>
          <p:nvPr/>
        </p:nvSpPr>
        <p:spPr>
          <a:xfrm>
            <a:off x="5122652" y="2125376"/>
            <a:ext cx="395976" cy="358496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六角形 76">
            <a:extLst>
              <a:ext uri="{FF2B5EF4-FFF2-40B4-BE49-F238E27FC236}">
                <a16:creationId xmlns:a16="http://schemas.microsoft.com/office/drawing/2014/main" id="{871FAC75-BE45-48DD-8076-1C66CFD73C9A}"/>
              </a:ext>
            </a:extLst>
          </p:cNvPr>
          <p:cNvSpPr/>
          <p:nvPr/>
        </p:nvSpPr>
        <p:spPr>
          <a:xfrm>
            <a:off x="5122695" y="3142905"/>
            <a:ext cx="395976" cy="358496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5DC7FDBD-C8D7-40E2-A66A-ACB1843B4A33}"/>
              </a:ext>
            </a:extLst>
          </p:cNvPr>
          <p:cNvSpPr/>
          <p:nvPr/>
        </p:nvSpPr>
        <p:spPr>
          <a:xfrm>
            <a:off x="11514114" y="5591550"/>
            <a:ext cx="395976" cy="379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5F568A9-EFCE-4B95-B325-9760B7C73499}"/>
              </a:ext>
            </a:extLst>
          </p:cNvPr>
          <p:cNvSpPr txBox="1"/>
          <p:nvPr/>
        </p:nvSpPr>
        <p:spPr>
          <a:xfrm>
            <a:off x="11445269" y="5975387"/>
            <a:ext cx="5341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白液</a:t>
            </a:r>
          </a:p>
        </p:txBody>
      </p:sp>
      <p:sp>
        <p:nvSpPr>
          <p:cNvPr id="80" name="六角形 79">
            <a:extLst>
              <a:ext uri="{FF2B5EF4-FFF2-40B4-BE49-F238E27FC236}">
                <a16:creationId xmlns:a16="http://schemas.microsoft.com/office/drawing/2014/main" id="{23A263DB-336B-4543-B397-9B2751E624D0}"/>
              </a:ext>
            </a:extLst>
          </p:cNvPr>
          <p:cNvSpPr/>
          <p:nvPr/>
        </p:nvSpPr>
        <p:spPr>
          <a:xfrm>
            <a:off x="11505451" y="4370531"/>
            <a:ext cx="395976" cy="358496"/>
          </a:xfrm>
          <a:prstGeom prst="hexag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933F75AE-FBB9-4761-9944-6B4328F04289}"/>
              </a:ext>
            </a:extLst>
          </p:cNvPr>
          <p:cNvSpPr txBox="1"/>
          <p:nvPr/>
        </p:nvSpPr>
        <p:spPr>
          <a:xfrm>
            <a:off x="10840756" y="1316347"/>
            <a:ext cx="496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12B</a:t>
            </a:r>
            <a:endParaRPr kumimoji="1" lang="ja-JP" altLang="en-US" sz="11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B93C5D8-3D6F-40C6-8671-7D3D55D27CE7}"/>
              </a:ext>
            </a:extLst>
          </p:cNvPr>
          <p:cNvSpPr txBox="1"/>
          <p:nvPr/>
        </p:nvSpPr>
        <p:spPr>
          <a:xfrm>
            <a:off x="11344054" y="4730371"/>
            <a:ext cx="713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/>
              <a:t>スレーカ</a:t>
            </a:r>
            <a:endParaRPr kumimoji="1" lang="ja-JP" altLang="en-US" sz="1100" dirty="0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65AA8B2-13F7-450A-BEA8-DE8C8EBBED40}"/>
              </a:ext>
            </a:extLst>
          </p:cNvPr>
          <p:cNvSpPr/>
          <p:nvPr/>
        </p:nvSpPr>
        <p:spPr>
          <a:xfrm>
            <a:off x="11509101" y="3736902"/>
            <a:ext cx="395976" cy="3798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27A09EFB-85EF-410F-9EBE-8403A01ED7E0}"/>
              </a:ext>
            </a:extLst>
          </p:cNvPr>
          <p:cNvCxnSpPr>
            <a:cxnSpLocks/>
            <a:stCxn id="30" idx="0"/>
            <a:endCxn id="83" idx="0"/>
          </p:cNvCxnSpPr>
          <p:nvPr/>
        </p:nvCxnSpPr>
        <p:spPr>
          <a:xfrm>
            <a:off x="11291555" y="1154214"/>
            <a:ext cx="415534" cy="2582688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F51E5838-E602-467E-AD96-F4A7C0FF663A}"/>
              </a:ext>
            </a:extLst>
          </p:cNvPr>
          <p:cNvCxnSpPr>
            <a:cxnSpLocks/>
            <a:stCxn id="31" idx="0"/>
            <a:endCxn id="83" idx="0"/>
          </p:cNvCxnSpPr>
          <p:nvPr/>
        </p:nvCxnSpPr>
        <p:spPr>
          <a:xfrm>
            <a:off x="11287441" y="1750322"/>
            <a:ext cx="419648" cy="1986580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78D1CD41-B34C-42E6-BC3A-2554C892D570}"/>
              </a:ext>
            </a:extLst>
          </p:cNvPr>
          <p:cNvSpPr/>
          <p:nvPr/>
        </p:nvSpPr>
        <p:spPr>
          <a:xfrm>
            <a:off x="9484383" y="805382"/>
            <a:ext cx="2653540" cy="26514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7" name="コネクタ: カギ線 86">
            <a:extLst>
              <a:ext uri="{FF2B5EF4-FFF2-40B4-BE49-F238E27FC236}">
                <a16:creationId xmlns:a16="http://schemas.microsoft.com/office/drawing/2014/main" id="{AE4E7492-A19E-4301-8870-9E8830D0E5DC}"/>
              </a:ext>
            </a:extLst>
          </p:cNvPr>
          <p:cNvCxnSpPr>
            <a:cxnSpLocks/>
            <a:stCxn id="33" idx="5"/>
            <a:endCxn id="324" idx="1"/>
          </p:cNvCxnSpPr>
          <p:nvPr/>
        </p:nvCxnSpPr>
        <p:spPr>
          <a:xfrm rot="5400000" flipH="1" flipV="1">
            <a:off x="3888246" y="654097"/>
            <a:ext cx="18118" cy="949651"/>
          </a:xfrm>
          <a:prstGeom prst="bentConnector3">
            <a:avLst>
              <a:gd name="adj1" fmla="val 1361729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DFC3B6F-1EE8-4377-87B3-0E5B59DE3486}"/>
              </a:ext>
            </a:extLst>
          </p:cNvPr>
          <p:cNvSpPr/>
          <p:nvPr/>
        </p:nvSpPr>
        <p:spPr>
          <a:xfrm>
            <a:off x="2639885" y="1799232"/>
            <a:ext cx="4245701" cy="93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0CFB2B7F-CDC8-462A-A99B-14133402C276}"/>
              </a:ext>
            </a:extLst>
          </p:cNvPr>
          <p:cNvCxnSpPr>
            <a:cxnSpLocks/>
            <a:stCxn id="73" idx="5"/>
            <a:endCxn id="325" idx="1"/>
          </p:cNvCxnSpPr>
          <p:nvPr/>
        </p:nvCxnSpPr>
        <p:spPr>
          <a:xfrm rot="5400000" flipH="1" flipV="1">
            <a:off x="3883024" y="1639095"/>
            <a:ext cx="34489" cy="968246"/>
          </a:xfrm>
          <a:prstGeom prst="bentConnector3">
            <a:avLst>
              <a:gd name="adj1" fmla="val 76282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90C674AA-5198-47DF-BB76-9337C3C61139}"/>
              </a:ext>
            </a:extLst>
          </p:cNvPr>
          <p:cNvSpPr/>
          <p:nvPr/>
        </p:nvSpPr>
        <p:spPr>
          <a:xfrm>
            <a:off x="2645263" y="2786330"/>
            <a:ext cx="4240323" cy="93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2D2FC4CF-C90B-4273-A164-0AAC514FAC26}"/>
              </a:ext>
            </a:extLst>
          </p:cNvPr>
          <p:cNvSpPr txBox="1"/>
          <p:nvPr/>
        </p:nvSpPr>
        <p:spPr>
          <a:xfrm>
            <a:off x="2794106" y="1795656"/>
            <a:ext cx="58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9V/E</a:t>
            </a:r>
            <a:endParaRPr kumimoji="1" lang="ja-JP" altLang="en-US" sz="1400" b="1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C6E2B4E-86A2-43B7-A962-07D658746EF5}"/>
              </a:ext>
            </a:extLst>
          </p:cNvPr>
          <p:cNvSpPr txBox="1"/>
          <p:nvPr/>
        </p:nvSpPr>
        <p:spPr>
          <a:xfrm>
            <a:off x="2742580" y="2776485"/>
            <a:ext cx="681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10V/E</a:t>
            </a:r>
            <a:endParaRPr kumimoji="1" lang="ja-JP" altLang="en-US" sz="1400" b="1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E6CC4F7-1A66-4385-ACA2-1B8CBB280604}"/>
              </a:ext>
            </a:extLst>
          </p:cNvPr>
          <p:cNvSpPr txBox="1"/>
          <p:nvPr/>
        </p:nvSpPr>
        <p:spPr>
          <a:xfrm>
            <a:off x="1502404" y="2531896"/>
            <a:ext cx="65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DBLT</a:t>
            </a:r>
            <a:endParaRPr kumimoji="1" lang="ja-JP" altLang="en-US" sz="12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B1518375-4B1F-45F2-A164-DC2DD9A7E59C}"/>
              </a:ext>
            </a:extLst>
          </p:cNvPr>
          <p:cNvSpPr txBox="1"/>
          <p:nvPr/>
        </p:nvSpPr>
        <p:spPr>
          <a:xfrm>
            <a:off x="4040297" y="1472927"/>
            <a:ext cx="65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CBLT</a:t>
            </a:r>
            <a:endParaRPr kumimoji="1" lang="ja-JP" altLang="en-US" sz="12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5231F4D-3E30-4290-BE9F-3D3F21A49FE2}"/>
              </a:ext>
            </a:extLst>
          </p:cNvPr>
          <p:cNvSpPr txBox="1"/>
          <p:nvPr/>
        </p:nvSpPr>
        <p:spPr>
          <a:xfrm>
            <a:off x="4041354" y="2485226"/>
            <a:ext cx="65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CBLT</a:t>
            </a:r>
            <a:endParaRPr kumimoji="1" lang="ja-JP" altLang="en-US" sz="1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9EB60C4-40B3-44C6-9EB7-20865F6F109C}"/>
              </a:ext>
            </a:extLst>
          </p:cNvPr>
          <p:cNvSpPr txBox="1"/>
          <p:nvPr/>
        </p:nvSpPr>
        <p:spPr>
          <a:xfrm>
            <a:off x="4056278" y="3506092"/>
            <a:ext cx="65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CBLT</a:t>
            </a:r>
            <a:endParaRPr kumimoji="1" lang="ja-JP" altLang="en-US" sz="1200" dirty="0"/>
          </a:p>
        </p:txBody>
      </p:sp>
      <p:sp>
        <p:nvSpPr>
          <p:cNvPr id="97" name="円柱 96">
            <a:extLst>
              <a:ext uri="{FF2B5EF4-FFF2-40B4-BE49-F238E27FC236}">
                <a16:creationId xmlns:a16="http://schemas.microsoft.com/office/drawing/2014/main" id="{6548273D-CA66-424A-A8F6-50C8BC86EC2C}"/>
              </a:ext>
            </a:extLst>
          </p:cNvPr>
          <p:cNvSpPr/>
          <p:nvPr/>
        </p:nvSpPr>
        <p:spPr>
          <a:xfrm>
            <a:off x="7506258" y="2146287"/>
            <a:ext cx="399720" cy="39886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コネクタ: カギ線 97">
            <a:extLst>
              <a:ext uri="{FF2B5EF4-FFF2-40B4-BE49-F238E27FC236}">
                <a16:creationId xmlns:a16="http://schemas.microsoft.com/office/drawing/2014/main" id="{93DBC1BE-7528-4ED2-A1C5-738779AA658E}"/>
              </a:ext>
            </a:extLst>
          </p:cNvPr>
          <p:cNvCxnSpPr>
            <a:cxnSpLocks/>
            <a:stCxn id="318" idx="3"/>
            <a:endCxn id="97" idx="2"/>
          </p:cNvCxnSpPr>
          <p:nvPr/>
        </p:nvCxnSpPr>
        <p:spPr>
          <a:xfrm>
            <a:off x="6468116" y="1318109"/>
            <a:ext cx="1038142" cy="102760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コネクタ: カギ線 98">
            <a:extLst>
              <a:ext uri="{FF2B5EF4-FFF2-40B4-BE49-F238E27FC236}">
                <a16:creationId xmlns:a16="http://schemas.microsoft.com/office/drawing/2014/main" id="{9AB22E48-D7E7-4D9F-AFFD-1EAAF27DB18D}"/>
              </a:ext>
            </a:extLst>
          </p:cNvPr>
          <p:cNvCxnSpPr>
            <a:cxnSpLocks/>
            <a:stCxn id="320" idx="3"/>
            <a:endCxn id="97" idx="2"/>
          </p:cNvCxnSpPr>
          <p:nvPr/>
        </p:nvCxnSpPr>
        <p:spPr>
          <a:xfrm>
            <a:off x="6472807" y="2303278"/>
            <a:ext cx="1033451" cy="4244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コネクタ: カギ線 99">
            <a:extLst>
              <a:ext uri="{FF2B5EF4-FFF2-40B4-BE49-F238E27FC236}">
                <a16:creationId xmlns:a16="http://schemas.microsoft.com/office/drawing/2014/main" id="{F1318459-94EC-4B6B-9F89-93F1448A00D1}"/>
              </a:ext>
            </a:extLst>
          </p:cNvPr>
          <p:cNvCxnSpPr>
            <a:cxnSpLocks/>
            <a:stCxn id="321" idx="3"/>
            <a:endCxn id="97" idx="2"/>
          </p:cNvCxnSpPr>
          <p:nvPr/>
        </p:nvCxnSpPr>
        <p:spPr>
          <a:xfrm flipV="1">
            <a:off x="6470949" y="2345718"/>
            <a:ext cx="1035309" cy="97899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F05F905-6A0C-4FA7-A87A-14C7CB4F2806}"/>
              </a:ext>
            </a:extLst>
          </p:cNvPr>
          <p:cNvSpPr txBox="1"/>
          <p:nvPr/>
        </p:nvSpPr>
        <p:spPr>
          <a:xfrm>
            <a:off x="7415950" y="2550778"/>
            <a:ext cx="580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HBLT</a:t>
            </a:r>
            <a:endParaRPr kumimoji="1" lang="ja-JP" altLang="en-US" sz="1200" dirty="0"/>
          </a:p>
        </p:txBody>
      </p:sp>
      <p:sp>
        <p:nvSpPr>
          <p:cNvPr id="102" name="円柱 101">
            <a:extLst>
              <a:ext uri="{FF2B5EF4-FFF2-40B4-BE49-F238E27FC236}">
                <a16:creationId xmlns:a16="http://schemas.microsoft.com/office/drawing/2014/main" id="{3AB7110F-F8CF-431F-98C2-69303E7E91AD}"/>
              </a:ext>
            </a:extLst>
          </p:cNvPr>
          <p:cNvSpPr/>
          <p:nvPr/>
        </p:nvSpPr>
        <p:spPr>
          <a:xfrm>
            <a:off x="10354986" y="4348939"/>
            <a:ext cx="399720" cy="39886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F5602461-9C3D-4906-94E2-40232A0905CF}"/>
              </a:ext>
            </a:extLst>
          </p:cNvPr>
          <p:cNvSpPr txBox="1"/>
          <p:nvPr/>
        </p:nvSpPr>
        <p:spPr>
          <a:xfrm>
            <a:off x="10283418" y="4743050"/>
            <a:ext cx="526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GLT</a:t>
            </a:r>
            <a:endParaRPr kumimoji="1" lang="ja-JP" altLang="en-US" sz="11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7635148-FFA1-48A7-BE2C-62F160EBC6ED}"/>
              </a:ext>
            </a:extLst>
          </p:cNvPr>
          <p:cNvSpPr txBox="1"/>
          <p:nvPr/>
        </p:nvSpPr>
        <p:spPr>
          <a:xfrm>
            <a:off x="11335799" y="4070201"/>
            <a:ext cx="7487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/>
              <a:t>合計緑液</a:t>
            </a:r>
            <a:endParaRPr kumimoji="1" lang="ja-JP" altLang="en-US" sz="1100" dirty="0"/>
          </a:p>
        </p:txBody>
      </p: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EFD2AD8D-452A-4C82-94A9-057AB1D25084}"/>
              </a:ext>
            </a:extLst>
          </p:cNvPr>
          <p:cNvCxnSpPr>
            <a:cxnSpLocks/>
            <a:stCxn id="80" idx="2"/>
            <a:endCxn id="132" idx="1"/>
          </p:cNvCxnSpPr>
          <p:nvPr/>
        </p:nvCxnSpPr>
        <p:spPr>
          <a:xfrm rot="5400000">
            <a:off x="10651073" y="4632799"/>
            <a:ext cx="847775" cy="10402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5B688994-FC59-4AF8-8C0E-3F87DFFEA27B}"/>
              </a:ext>
            </a:extLst>
          </p:cNvPr>
          <p:cNvSpPr/>
          <p:nvPr/>
        </p:nvSpPr>
        <p:spPr>
          <a:xfrm>
            <a:off x="9484383" y="3523179"/>
            <a:ext cx="2653539" cy="144920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7673CEC-8FF9-4072-B894-1514A16F95AA}"/>
              </a:ext>
            </a:extLst>
          </p:cNvPr>
          <p:cNvSpPr txBox="1"/>
          <p:nvPr/>
        </p:nvSpPr>
        <p:spPr>
          <a:xfrm>
            <a:off x="9543884" y="3994968"/>
            <a:ext cx="541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GL</a:t>
            </a:r>
            <a:endParaRPr kumimoji="1" lang="ja-JP" altLang="en-US" sz="1400" b="1" dirty="0"/>
          </a:p>
        </p:txBody>
      </p:sp>
      <p:cxnSp>
        <p:nvCxnSpPr>
          <p:cNvPr id="110" name="コネクタ: カギ線 109">
            <a:extLst>
              <a:ext uri="{FF2B5EF4-FFF2-40B4-BE49-F238E27FC236}">
                <a16:creationId xmlns:a16="http://schemas.microsoft.com/office/drawing/2014/main" id="{3EEDF219-BCC7-40FC-A540-7162C91DDC7D}"/>
              </a:ext>
            </a:extLst>
          </p:cNvPr>
          <p:cNvCxnSpPr>
            <a:cxnSpLocks/>
            <a:stCxn id="97" idx="4"/>
            <a:endCxn id="223" idx="1"/>
          </p:cNvCxnSpPr>
          <p:nvPr/>
        </p:nvCxnSpPr>
        <p:spPr>
          <a:xfrm>
            <a:off x="7905978" y="2345718"/>
            <a:ext cx="1995932" cy="5185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48932C24-F6DE-4A68-9722-4B848E064643}"/>
              </a:ext>
            </a:extLst>
          </p:cNvPr>
          <p:cNvCxnSpPr>
            <a:cxnSpLocks/>
            <a:stCxn id="97" idx="4"/>
            <a:endCxn id="224" idx="1"/>
          </p:cNvCxnSpPr>
          <p:nvPr/>
        </p:nvCxnSpPr>
        <p:spPr>
          <a:xfrm>
            <a:off x="7905978" y="2345718"/>
            <a:ext cx="1995932" cy="68147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C42BC871-26EF-4067-81EE-374289D44169}"/>
              </a:ext>
            </a:extLst>
          </p:cNvPr>
          <p:cNvSpPr txBox="1"/>
          <p:nvPr/>
        </p:nvSpPr>
        <p:spPr>
          <a:xfrm>
            <a:off x="8669638" y="3417784"/>
            <a:ext cx="58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HBL</a:t>
            </a:r>
            <a:endParaRPr kumimoji="1" lang="ja-JP" altLang="en-US" sz="1400" b="1" dirty="0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728CE5FB-744F-42C2-9BA3-D51E70CA4CD7}"/>
              </a:ext>
            </a:extLst>
          </p:cNvPr>
          <p:cNvSpPr/>
          <p:nvPr/>
        </p:nvSpPr>
        <p:spPr>
          <a:xfrm>
            <a:off x="292974" y="805382"/>
            <a:ext cx="2036092" cy="29264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82B1DE50-A7D3-4D5C-8504-55F8E2B8903C}"/>
              </a:ext>
            </a:extLst>
          </p:cNvPr>
          <p:cNvSpPr/>
          <p:nvPr/>
        </p:nvSpPr>
        <p:spPr>
          <a:xfrm>
            <a:off x="8271533" y="2963557"/>
            <a:ext cx="108000" cy="1080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7D54992E-F9E1-4D30-9284-950F756E4A5C}"/>
              </a:ext>
            </a:extLst>
          </p:cNvPr>
          <p:cNvCxnSpPr>
            <a:cxnSpLocks/>
            <a:stCxn id="114" idx="4"/>
          </p:cNvCxnSpPr>
          <p:nvPr/>
        </p:nvCxnSpPr>
        <p:spPr>
          <a:xfrm>
            <a:off x="8325533" y="3071557"/>
            <a:ext cx="0" cy="2140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コネクタ: カギ線 115">
            <a:extLst>
              <a:ext uri="{FF2B5EF4-FFF2-40B4-BE49-F238E27FC236}">
                <a16:creationId xmlns:a16="http://schemas.microsoft.com/office/drawing/2014/main" id="{E459EEFB-9655-480B-8B93-E1D02751391A}"/>
              </a:ext>
            </a:extLst>
          </p:cNvPr>
          <p:cNvCxnSpPr>
            <a:cxnSpLocks/>
            <a:stCxn id="114" idx="2"/>
            <a:endCxn id="97" idx="3"/>
          </p:cNvCxnSpPr>
          <p:nvPr/>
        </p:nvCxnSpPr>
        <p:spPr>
          <a:xfrm rot="10800000">
            <a:off x="7706119" y="2545149"/>
            <a:ext cx="565415" cy="47240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楕円 116">
            <a:extLst>
              <a:ext uri="{FF2B5EF4-FFF2-40B4-BE49-F238E27FC236}">
                <a16:creationId xmlns:a16="http://schemas.microsoft.com/office/drawing/2014/main" id="{59C9A6E2-37C2-4BB7-86B9-2F7C75F3C163}"/>
              </a:ext>
            </a:extLst>
          </p:cNvPr>
          <p:cNvSpPr/>
          <p:nvPr/>
        </p:nvSpPr>
        <p:spPr>
          <a:xfrm>
            <a:off x="9706759" y="4494459"/>
            <a:ext cx="108000" cy="108000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51894434-D8CE-4B69-964A-641CC2478A78}"/>
              </a:ext>
            </a:extLst>
          </p:cNvPr>
          <p:cNvCxnSpPr>
            <a:cxnSpLocks/>
            <a:stCxn id="117" idx="4"/>
          </p:cNvCxnSpPr>
          <p:nvPr/>
        </p:nvCxnSpPr>
        <p:spPr>
          <a:xfrm>
            <a:off x="9760759" y="4602459"/>
            <a:ext cx="0" cy="214034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30F9CF9D-4840-4840-A0F8-CCCE38606516}"/>
              </a:ext>
            </a:extLst>
          </p:cNvPr>
          <p:cNvCxnSpPr>
            <a:cxnSpLocks/>
            <a:stCxn id="117" idx="6"/>
            <a:endCxn id="102" idx="2"/>
          </p:cNvCxnSpPr>
          <p:nvPr/>
        </p:nvCxnSpPr>
        <p:spPr>
          <a:xfrm flipV="1">
            <a:off x="9814759" y="4548370"/>
            <a:ext cx="540227" cy="89"/>
          </a:xfrm>
          <a:prstGeom prst="bentConnector3">
            <a:avLst>
              <a:gd name="adj1" fmla="val 50000"/>
            </a:avLst>
          </a:prstGeom>
          <a:ln w="1270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吹き出し: 角を丸めた四角形 119">
            <a:extLst>
              <a:ext uri="{FF2B5EF4-FFF2-40B4-BE49-F238E27FC236}">
                <a16:creationId xmlns:a16="http://schemas.microsoft.com/office/drawing/2014/main" id="{4E729F67-CBE8-45BC-9009-DE541E4B6D0B}"/>
              </a:ext>
            </a:extLst>
          </p:cNvPr>
          <p:cNvSpPr/>
          <p:nvPr/>
        </p:nvSpPr>
        <p:spPr>
          <a:xfrm>
            <a:off x="8219622" y="204303"/>
            <a:ext cx="3619112" cy="384807"/>
          </a:xfrm>
          <a:prstGeom prst="wedgeRoundRectCallout">
            <a:avLst>
              <a:gd name="adj1" fmla="val -29456"/>
              <a:gd name="adj2" fmla="val 77682"/>
              <a:gd name="adj3" fmla="val 16667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入出力変数に、非負制約＋上下限制約</a:t>
            </a:r>
          </a:p>
        </p:txBody>
      </p:sp>
      <p:sp>
        <p:nvSpPr>
          <p:cNvPr id="121" name="吹き出し: 角を丸めた四角形 120">
            <a:extLst>
              <a:ext uri="{FF2B5EF4-FFF2-40B4-BE49-F238E27FC236}">
                <a16:creationId xmlns:a16="http://schemas.microsoft.com/office/drawing/2014/main" id="{0126512B-121F-460A-A3AB-865701D99E84}"/>
              </a:ext>
            </a:extLst>
          </p:cNvPr>
          <p:cNvSpPr/>
          <p:nvPr/>
        </p:nvSpPr>
        <p:spPr>
          <a:xfrm>
            <a:off x="5880163" y="199310"/>
            <a:ext cx="2312434" cy="384807"/>
          </a:xfrm>
          <a:prstGeom prst="wedgeRoundRectCallout">
            <a:avLst>
              <a:gd name="adj1" fmla="val -29456"/>
              <a:gd name="adj2" fmla="val 77682"/>
              <a:gd name="adj3" fmla="val 16667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/>
              <a:t>Fac</a:t>
            </a:r>
            <a:r>
              <a:rPr lang="ja-JP" altLang="en-US" sz="1600" dirty="0" err="1"/>
              <a:t>、</a:t>
            </a:r>
            <a:r>
              <a:rPr lang="en-US" altLang="ja-JP" sz="1600" dirty="0"/>
              <a:t>Node</a:t>
            </a:r>
            <a:r>
              <a:rPr lang="ja-JP" altLang="en-US" sz="1600" dirty="0"/>
              <a:t>に、設備制約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FE6C03CE-1EC9-43B3-B357-0627D816EDFE}"/>
              </a:ext>
            </a:extLst>
          </p:cNvPr>
          <p:cNvSpPr txBox="1"/>
          <p:nvPr/>
        </p:nvSpPr>
        <p:spPr>
          <a:xfrm>
            <a:off x="4866740" y="6384299"/>
            <a:ext cx="459493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accent4"/>
                </a:solidFill>
              </a:rPr>
              <a:t>赤：稀黒液　</a:t>
            </a:r>
            <a:r>
              <a:rPr kumimoji="1" lang="ja-JP" altLang="en-US" sz="1400" dirty="0">
                <a:solidFill>
                  <a:schemeClr val="bg1">
                    <a:lumMod val="50000"/>
                  </a:schemeClr>
                </a:solidFill>
              </a:rPr>
              <a:t>灰：濃黒液</a:t>
            </a:r>
            <a:r>
              <a:rPr kumimoji="1" lang="ja-JP" altLang="en-US" sz="1400" dirty="0">
                <a:solidFill>
                  <a:schemeClr val="accent2"/>
                </a:solidFill>
              </a:rPr>
              <a:t>　</a:t>
            </a:r>
            <a:r>
              <a:rPr lang="ja-JP" altLang="en-US" sz="1400" dirty="0">
                <a:solidFill>
                  <a:schemeClr val="accent3"/>
                </a:solidFill>
              </a:rPr>
              <a:t>緑：緑液　</a:t>
            </a:r>
            <a:r>
              <a:rPr kumimoji="1" lang="ja-JP" altLang="en-US" sz="1400" dirty="0"/>
              <a:t>黒：白液</a:t>
            </a:r>
            <a:r>
              <a:rPr kumimoji="1" lang="ja-JP" altLang="en-US" sz="1400" dirty="0">
                <a:solidFill>
                  <a:schemeClr val="accent3"/>
                </a:solidFill>
              </a:rPr>
              <a:t>　</a:t>
            </a:r>
            <a:r>
              <a:rPr lang="ja-JP" altLang="en-US" sz="1400" dirty="0">
                <a:solidFill>
                  <a:schemeClr val="accent6">
                    <a:lumMod val="50000"/>
                  </a:schemeClr>
                </a:solidFill>
              </a:rPr>
              <a:t>青：蒸気</a:t>
            </a:r>
            <a:endParaRPr kumimoji="1" lang="en-US" altLang="ja-JP" sz="1400" dirty="0">
              <a:solidFill>
                <a:srgbClr val="92D050"/>
              </a:solidFill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533327E-476C-4564-B826-77BB8A5781A4}"/>
              </a:ext>
            </a:extLst>
          </p:cNvPr>
          <p:cNvSpPr/>
          <p:nvPr/>
        </p:nvSpPr>
        <p:spPr>
          <a:xfrm>
            <a:off x="9484382" y="5035457"/>
            <a:ext cx="2653539" cy="11737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E1BC768A-56D3-4FCB-8DE2-B34E76E75AD1}"/>
              </a:ext>
            </a:extLst>
          </p:cNvPr>
          <p:cNvSpPr txBox="1"/>
          <p:nvPr/>
        </p:nvSpPr>
        <p:spPr>
          <a:xfrm>
            <a:off x="9512789" y="5046320"/>
            <a:ext cx="615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WL</a:t>
            </a:r>
            <a:endParaRPr kumimoji="1" lang="ja-JP" altLang="en-US" sz="1400" b="1" dirty="0"/>
          </a:p>
        </p:txBody>
      </p:sp>
      <p:sp>
        <p:nvSpPr>
          <p:cNvPr id="132" name="円柱 131">
            <a:extLst>
              <a:ext uri="{FF2B5EF4-FFF2-40B4-BE49-F238E27FC236}">
                <a16:creationId xmlns:a16="http://schemas.microsoft.com/office/drawing/2014/main" id="{C5276117-F13C-4AC8-8B12-7EF73F574887}"/>
              </a:ext>
            </a:extLst>
          </p:cNvPr>
          <p:cNvSpPr/>
          <p:nvPr/>
        </p:nvSpPr>
        <p:spPr>
          <a:xfrm>
            <a:off x="10354985" y="5576802"/>
            <a:ext cx="399720" cy="398861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FE2759F0-4A98-464A-BB20-5FF7FB727A89}"/>
              </a:ext>
            </a:extLst>
          </p:cNvPr>
          <p:cNvSpPr/>
          <p:nvPr/>
        </p:nvSpPr>
        <p:spPr>
          <a:xfrm>
            <a:off x="9706759" y="5719468"/>
            <a:ext cx="108000" cy="108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9DFBD5E-8FC8-4054-A19B-04D4BD82289C}"/>
              </a:ext>
            </a:extLst>
          </p:cNvPr>
          <p:cNvCxnSpPr>
            <a:cxnSpLocks/>
            <a:stCxn id="133" idx="4"/>
          </p:cNvCxnSpPr>
          <p:nvPr/>
        </p:nvCxnSpPr>
        <p:spPr>
          <a:xfrm>
            <a:off x="9760759" y="5827468"/>
            <a:ext cx="0" cy="2140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コネクタ: カギ線 134">
            <a:extLst>
              <a:ext uri="{FF2B5EF4-FFF2-40B4-BE49-F238E27FC236}">
                <a16:creationId xmlns:a16="http://schemas.microsoft.com/office/drawing/2014/main" id="{93B8E9F3-639B-4C55-A671-25D68495B5F3}"/>
              </a:ext>
            </a:extLst>
          </p:cNvPr>
          <p:cNvCxnSpPr>
            <a:cxnSpLocks/>
            <a:stCxn id="133" idx="6"/>
            <a:endCxn id="132" idx="2"/>
          </p:cNvCxnSpPr>
          <p:nvPr/>
        </p:nvCxnSpPr>
        <p:spPr>
          <a:xfrm>
            <a:off x="9814759" y="5773468"/>
            <a:ext cx="540226" cy="27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73A7E006-1A01-49FC-AAF5-1C8814D779CF}"/>
              </a:ext>
            </a:extLst>
          </p:cNvPr>
          <p:cNvCxnSpPr>
            <a:stCxn id="132" idx="4"/>
            <a:endCxn id="78" idx="1"/>
          </p:cNvCxnSpPr>
          <p:nvPr/>
        </p:nvCxnSpPr>
        <p:spPr>
          <a:xfrm>
            <a:off x="10754705" y="5776233"/>
            <a:ext cx="759409" cy="52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1814E527-23B0-401A-8B21-80C74360F7E5}"/>
              </a:ext>
            </a:extLst>
          </p:cNvPr>
          <p:cNvSpPr txBox="1"/>
          <p:nvPr/>
        </p:nvSpPr>
        <p:spPr>
          <a:xfrm>
            <a:off x="10192008" y="5983081"/>
            <a:ext cx="713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WLT</a:t>
            </a:r>
            <a:endParaRPr kumimoji="1" lang="ja-JP" altLang="en-US" sz="1100" dirty="0"/>
          </a:p>
        </p:txBody>
      </p: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CA7AE452-B609-438C-9847-CC18FD4A23B1}"/>
              </a:ext>
            </a:extLst>
          </p:cNvPr>
          <p:cNvCxnSpPr>
            <a:cxnSpLocks/>
            <a:stCxn id="102" idx="4"/>
            <a:endCxn id="80" idx="3"/>
          </p:cNvCxnSpPr>
          <p:nvPr/>
        </p:nvCxnSpPr>
        <p:spPr>
          <a:xfrm>
            <a:off x="10754706" y="4548370"/>
            <a:ext cx="750745" cy="1409"/>
          </a:xfrm>
          <a:prstGeom prst="straightConnector1">
            <a:avLst/>
          </a:prstGeom>
          <a:ln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六角形 194">
            <a:extLst>
              <a:ext uri="{FF2B5EF4-FFF2-40B4-BE49-F238E27FC236}">
                <a16:creationId xmlns:a16="http://schemas.microsoft.com/office/drawing/2014/main" id="{FF4EF663-DCE5-4122-8136-90C19B39677C}"/>
              </a:ext>
            </a:extLst>
          </p:cNvPr>
          <p:cNvSpPr/>
          <p:nvPr/>
        </p:nvSpPr>
        <p:spPr>
          <a:xfrm>
            <a:off x="10895747" y="2221202"/>
            <a:ext cx="395976" cy="358496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六角形 195">
            <a:extLst>
              <a:ext uri="{FF2B5EF4-FFF2-40B4-BE49-F238E27FC236}">
                <a16:creationId xmlns:a16="http://schemas.microsoft.com/office/drawing/2014/main" id="{DA1D8378-301D-4720-8109-81D0F8C175EA}"/>
              </a:ext>
            </a:extLst>
          </p:cNvPr>
          <p:cNvSpPr/>
          <p:nvPr/>
        </p:nvSpPr>
        <p:spPr>
          <a:xfrm>
            <a:off x="10908201" y="2847045"/>
            <a:ext cx="395976" cy="358496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CDC1C9DA-1642-41C9-A6FF-5184BB220BB5}"/>
              </a:ext>
            </a:extLst>
          </p:cNvPr>
          <p:cNvSpPr txBox="1"/>
          <p:nvPr/>
        </p:nvSpPr>
        <p:spPr>
          <a:xfrm>
            <a:off x="10861686" y="3197309"/>
            <a:ext cx="4890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21B</a:t>
            </a:r>
            <a:endParaRPr kumimoji="1" lang="ja-JP" altLang="en-US" sz="1100" dirty="0"/>
          </a:p>
        </p:txBody>
      </p:sp>
      <p:sp>
        <p:nvSpPr>
          <p:cNvPr id="198" name="楕円 197">
            <a:extLst>
              <a:ext uri="{FF2B5EF4-FFF2-40B4-BE49-F238E27FC236}">
                <a16:creationId xmlns:a16="http://schemas.microsoft.com/office/drawing/2014/main" id="{4C28D730-896B-47BF-B7B7-BC869DF5184F}"/>
              </a:ext>
            </a:extLst>
          </p:cNvPr>
          <p:cNvSpPr/>
          <p:nvPr/>
        </p:nvSpPr>
        <p:spPr>
          <a:xfrm>
            <a:off x="11276807" y="2125340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91222F88-9CB3-4A5F-9130-DE17A1A6770C}"/>
              </a:ext>
            </a:extLst>
          </p:cNvPr>
          <p:cNvSpPr/>
          <p:nvPr/>
        </p:nvSpPr>
        <p:spPr>
          <a:xfrm>
            <a:off x="10937347" y="2758557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F51C4C60-FF36-46A4-A8A2-ABAB5D58D849}"/>
              </a:ext>
            </a:extLst>
          </p:cNvPr>
          <p:cNvSpPr/>
          <p:nvPr/>
        </p:nvSpPr>
        <p:spPr>
          <a:xfrm>
            <a:off x="11283157" y="2125340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4D73CB57-72EC-46EB-8B12-AAA4BBE951ED}"/>
              </a:ext>
            </a:extLst>
          </p:cNvPr>
          <p:cNvSpPr/>
          <p:nvPr/>
        </p:nvSpPr>
        <p:spPr>
          <a:xfrm>
            <a:off x="10950047" y="2758557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EC97DAD6-4F3C-495B-9589-897D036E5848}"/>
              </a:ext>
            </a:extLst>
          </p:cNvPr>
          <p:cNvSpPr/>
          <p:nvPr/>
        </p:nvSpPr>
        <p:spPr>
          <a:xfrm>
            <a:off x="10968683" y="2600328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29C7D4A6-4E90-4BCB-9043-BF4F43A2042C}"/>
              </a:ext>
            </a:extLst>
          </p:cNvPr>
          <p:cNvSpPr/>
          <p:nvPr/>
        </p:nvSpPr>
        <p:spPr>
          <a:xfrm>
            <a:off x="10981137" y="3226171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C87FBA0A-381E-49A7-BFE7-45D27228FF10}"/>
              </a:ext>
            </a:extLst>
          </p:cNvPr>
          <p:cNvSpPr txBox="1"/>
          <p:nvPr/>
        </p:nvSpPr>
        <p:spPr>
          <a:xfrm>
            <a:off x="10840756" y="2563364"/>
            <a:ext cx="496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17B</a:t>
            </a:r>
            <a:endParaRPr kumimoji="1" lang="ja-JP" altLang="en-US" sz="1100" dirty="0"/>
          </a:p>
        </p:txBody>
      </p:sp>
      <p:cxnSp>
        <p:nvCxnSpPr>
          <p:cNvPr id="205" name="コネクタ: カギ線 204">
            <a:extLst>
              <a:ext uri="{FF2B5EF4-FFF2-40B4-BE49-F238E27FC236}">
                <a16:creationId xmlns:a16="http://schemas.microsoft.com/office/drawing/2014/main" id="{5A52FE58-78E1-4A54-BD87-AEF7833B6E79}"/>
              </a:ext>
            </a:extLst>
          </p:cNvPr>
          <p:cNvCxnSpPr>
            <a:cxnSpLocks/>
            <a:stCxn id="195" idx="0"/>
            <a:endCxn id="83" idx="0"/>
          </p:cNvCxnSpPr>
          <p:nvPr/>
        </p:nvCxnSpPr>
        <p:spPr>
          <a:xfrm>
            <a:off x="11291723" y="2400450"/>
            <a:ext cx="415366" cy="1336452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コネクタ: カギ線 207">
            <a:extLst>
              <a:ext uri="{FF2B5EF4-FFF2-40B4-BE49-F238E27FC236}">
                <a16:creationId xmlns:a16="http://schemas.microsoft.com/office/drawing/2014/main" id="{AB0514C7-8CF5-42B1-8E1D-922DE49E329D}"/>
              </a:ext>
            </a:extLst>
          </p:cNvPr>
          <p:cNvCxnSpPr>
            <a:cxnSpLocks/>
            <a:stCxn id="196" idx="0"/>
            <a:endCxn id="83" idx="0"/>
          </p:cNvCxnSpPr>
          <p:nvPr/>
        </p:nvCxnSpPr>
        <p:spPr>
          <a:xfrm>
            <a:off x="11304177" y="3026293"/>
            <a:ext cx="402912" cy="710609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E12E542C-C17B-4F2A-8FEB-707C5384EF73}"/>
              </a:ext>
            </a:extLst>
          </p:cNvPr>
          <p:cNvSpPr/>
          <p:nvPr/>
        </p:nvSpPr>
        <p:spPr>
          <a:xfrm>
            <a:off x="9901910" y="966536"/>
            <a:ext cx="395976" cy="379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A475F368-0748-43DC-B567-ECC1575290FC}"/>
              </a:ext>
            </a:extLst>
          </p:cNvPr>
          <p:cNvSpPr/>
          <p:nvPr/>
        </p:nvSpPr>
        <p:spPr>
          <a:xfrm>
            <a:off x="9901910" y="1571021"/>
            <a:ext cx="395976" cy="379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572ED88D-D2D2-41B7-9E5D-CAB57B804540}"/>
              </a:ext>
            </a:extLst>
          </p:cNvPr>
          <p:cNvSpPr/>
          <p:nvPr/>
        </p:nvSpPr>
        <p:spPr>
          <a:xfrm>
            <a:off x="9901910" y="2207644"/>
            <a:ext cx="395976" cy="379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37C13DD7-3687-4B31-9D13-031BFC93045E}"/>
              </a:ext>
            </a:extLst>
          </p:cNvPr>
          <p:cNvSpPr/>
          <p:nvPr/>
        </p:nvSpPr>
        <p:spPr>
          <a:xfrm>
            <a:off x="9901910" y="2837259"/>
            <a:ext cx="395976" cy="379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544F4436-8303-4559-AD52-2B0EE4B02FCD}"/>
              </a:ext>
            </a:extLst>
          </p:cNvPr>
          <p:cNvSpPr txBox="1"/>
          <p:nvPr/>
        </p:nvSpPr>
        <p:spPr>
          <a:xfrm>
            <a:off x="9722478" y="1906317"/>
            <a:ext cx="752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14B</a:t>
            </a:r>
            <a:r>
              <a:rPr lang="ja-JP" altLang="en-US" sz="1100" dirty="0"/>
              <a:t>黒液</a:t>
            </a:r>
            <a:endParaRPr kumimoji="1" lang="ja-JP" altLang="en-US" sz="1100" dirty="0"/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A1B5A91C-C165-439C-9F97-8561827E6D6E}"/>
              </a:ext>
            </a:extLst>
          </p:cNvPr>
          <p:cNvSpPr txBox="1"/>
          <p:nvPr/>
        </p:nvSpPr>
        <p:spPr>
          <a:xfrm>
            <a:off x="9722478" y="1306166"/>
            <a:ext cx="712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12B</a:t>
            </a:r>
            <a:r>
              <a:rPr lang="ja-JP" altLang="en-US" sz="1100" dirty="0"/>
              <a:t>黒液</a:t>
            </a:r>
            <a:endParaRPr kumimoji="1" lang="ja-JP" altLang="en-US" sz="1100" dirty="0"/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AF486CB3-65E3-41A2-B938-F1F8A8EBA8B1}"/>
              </a:ext>
            </a:extLst>
          </p:cNvPr>
          <p:cNvSpPr txBox="1"/>
          <p:nvPr/>
        </p:nvSpPr>
        <p:spPr>
          <a:xfrm>
            <a:off x="9722478" y="3199940"/>
            <a:ext cx="748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21B</a:t>
            </a:r>
            <a:r>
              <a:rPr lang="ja-JP" altLang="en-US" sz="1100" dirty="0"/>
              <a:t>黒液</a:t>
            </a:r>
            <a:endParaRPr kumimoji="1" lang="ja-JP" altLang="en-US" sz="1100" dirty="0"/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FB82A4FA-7F69-41E6-AA0C-C1F694146EEE}"/>
              </a:ext>
            </a:extLst>
          </p:cNvPr>
          <p:cNvSpPr txBox="1"/>
          <p:nvPr/>
        </p:nvSpPr>
        <p:spPr>
          <a:xfrm>
            <a:off x="9722478" y="2573306"/>
            <a:ext cx="752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17B</a:t>
            </a:r>
            <a:r>
              <a:rPr lang="ja-JP" altLang="en-US" sz="1100" dirty="0"/>
              <a:t>黒液</a:t>
            </a:r>
            <a:endParaRPr kumimoji="1" lang="ja-JP" altLang="en-US" sz="1100" dirty="0"/>
          </a:p>
        </p:txBody>
      </p:sp>
      <p:sp>
        <p:nvSpPr>
          <p:cNvPr id="231" name="円柱 230">
            <a:extLst>
              <a:ext uri="{FF2B5EF4-FFF2-40B4-BE49-F238E27FC236}">
                <a16:creationId xmlns:a16="http://schemas.microsoft.com/office/drawing/2014/main" id="{87404BF5-7030-4997-B37E-49177F0E2AF8}"/>
              </a:ext>
            </a:extLst>
          </p:cNvPr>
          <p:cNvSpPr/>
          <p:nvPr/>
        </p:nvSpPr>
        <p:spPr>
          <a:xfrm>
            <a:off x="8508812" y="1122018"/>
            <a:ext cx="399720" cy="39886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A8FE12A0-469B-4C49-AB4F-205C5B65A40D}"/>
              </a:ext>
            </a:extLst>
          </p:cNvPr>
          <p:cNvSpPr txBox="1"/>
          <p:nvPr/>
        </p:nvSpPr>
        <p:spPr>
          <a:xfrm>
            <a:off x="8259786" y="1504335"/>
            <a:ext cx="897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12B HBLT</a:t>
            </a:r>
            <a:endParaRPr kumimoji="1" lang="ja-JP" altLang="en-US" sz="1200" dirty="0"/>
          </a:p>
        </p:txBody>
      </p:sp>
      <p:sp>
        <p:nvSpPr>
          <p:cNvPr id="233" name="楕円 232">
            <a:extLst>
              <a:ext uri="{FF2B5EF4-FFF2-40B4-BE49-F238E27FC236}">
                <a16:creationId xmlns:a16="http://schemas.microsoft.com/office/drawing/2014/main" id="{4D6299BE-0650-4B8C-A796-2A096A3B170A}"/>
              </a:ext>
            </a:extLst>
          </p:cNvPr>
          <p:cNvSpPr/>
          <p:nvPr/>
        </p:nvSpPr>
        <p:spPr>
          <a:xfrm>
            <a:off x="8114470" y="859255"/>
            <a:ext cx="108000" cy="1080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93E1F0C0-DC88-49F5-81E8-4232A4A8AF17}"/>
              </a:ext>
            </a:extLst>
          </p:cNvPr>
          <p:cNvCxnSpPr>
            <a:cxnSpLocks/>
            <a:stCxn id="233" idx="4"/>
          </p:cNvCxnSpPr>
          <p:nvPr/>
        </p:nvCxnSpPr>
        <p:spPr>
          <a:xfrm>
            <a:off x="8168470" y="967255"/>
            <a:ext cx="0" cy="21403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コネクタ: カギ線 234">
            <a:extLst>
              <a:ext uri="{FF2B5EF4-FFF2-40B4-BE49-F238E27FC236}">
                <a16:creationId xmlns:a16="http://schemas.microsoft.com/office/drawing/2014/main" id="{0947C784-2012-4CDE-854A-7CFAE51DBD13}"/>
              </a:ext>
            </a:extLst>
          </p:cNvPr>
          <p:cNvCxnSpPr>
            <a:cxnSpLocks/>
            <a:stCxn id="233" idx="6"/>
            <a:endCxn id="231" idx="1"/>
          </p:cNvCxnSpPr>
          <p:nvPr/>
        </p:nvCxnSpPr>
        <p:spPr>
          <a:xfrm>
            <a:off x="8222470" y="913255"/>
            <a:ext cx="486202" cy="208763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637DD095-3D4E-447B-91CF-FC17EE6CD913}"/>
              </a:ext>
            </a:extLst>
          </p:cNvPr>
          <p:cNvCxnSpPr>
            <a:cxnSpLocks/>
            <a:stCxn id="211" idx="3"/>
            <a:endCxn id="30" idx="3"/>
          </p:cNvCxnSpPr>
          <p:nvPr/>
        </p:nvCxnSpPr>
        <p:spPr>
          <a:xfrm flipV="1">
            <a:off x="10297886" y="1154214"/>
            <a:ext cx="597693" cy="225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矢印コネクタ 244">
            <a:extLst>
              <a:ext uri="{FF2B5EF4-FFF2-40B4-BE49-F238E27FC236}">
                <a16:creationId xmlns:a16="http://schemas.microsoft.com/office/drawing/2014/main" id="{0DCD2437-0CC2-4287-8283-D1B6CEE61535}"/>
              </a:ext>
            </a:extLst>
          </p:cNvPr>
          <p:cNvCxnSpPr>
            <a:cxnSpLocks/>
            <a:stCxn id="222" idx="3"/>
            <a:endCxn id="31" idx="3"/>
          </p:cNvCxnSpPr>
          <p:nvPr/>
        </p:nvCxnSpPr>
        <p:spPr>
          <a:xfrm flipV="1">
            <a:off x="10297886" y="1750322"/>
            <a:ext cx="593579" cy="106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矢印コネクタ 247">
            <a:extLst>
              <a:ext uri="{FF2B5EF4-FFF2-40B4-BE49-F238E27FC236}">
                <a16:creationId xmlns:a16="http://schemas.microsoft.com/office/drawing/2014/main" id="{6B146BE3-A301-43A9-815E-7F843CF14858}"/>
              </a:ext>
            </a:extLst>
          </p:cNvPr>
          <p:cNvCxnSpPr>
            <a:cxnSpLocks/>
            <a:stCxn id="223" idx="3"/>
            <a:endCxn id="195" idx="3"/>
          </p:cNvCxnSpPr>
          <p:nvPr/>
        </p:nvCxnSpPr>
        <p:spPr>
          <a:xfrm>
            <a:off x="10297886" y="2397575"/>
            <a:ext cx="597861" cy="287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矢印コネクタ 250">
            <a:extLst>
              <a:ext uri="{FF2B5EF4-FFF2-40B4-BE49-F238E27FC236}">
                <a16:creationId xmlns:a16="http://schemas.microsoft.com/office/drawing/2014/main" id="{A8B1D4E8-2BEB-4493-BC7A-CAC9F75730EB}"/>
              </a:ext>
            </a:extLst>
          </p:cNvPr>
          <p:cNvCxnSpPr>
            <a:cxnSpLocks/>
            <a:stCxn id="224" idx="3"/>
            <a:endCxn id="196" idx="3"/>
          </p:cNvCxnSpPr>
          <p:nvPr/>
        </p:nvCxnSpPr>
        <p:spPr>
          <a:xfrm flipV="1">
            <a:off x="10297886" y="3026293"/>
            <a:ext cx="610315" cy="89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コネクタ: カギ線 261">
            <a:extLst>
              <a:ext uri="{FF2B5EF4-FFF2-40B4-BE49-F238E27FC236}">
                <a16:creationId xmlns:a16="http://schemas.microsoft.com/office/drawing/2014/main" id="{E4063D64-31DA-455F-B5EE-3D8728CB71BE}"/>
              </a:ext>
            </a:extLst>
          </p:cNvPr>
          <p:cNvCxnSpPr>
            <a:cxnSpLocks/>
            <a:stCxn id="83" idx="1"/>
            <a:endCxn id="102" idx="1"/>
          </p:cNvCxnSpPr>
          <p:nvPr/>
        </p:nvCxnSpPr>
        <p:spPr>
          <a:xfrm rot="10800000" flipV="1">
            <a:off x="10554847" y="3926833"/>
            <a:ext cx="954255" cy="422106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コネクタ: カギ線 272">
            <a:extLst>
              <a:ext uri="{FF2B5EF4-FFF2-40B4-BE49-F238E27FC236}">
                <a16:creationId xmlns:a16="http://schemas.microsoft.com/office/drawing/2014/main" id="{9A853B2B-7627-449A-8D04-485AB5BCA9E1}"/>
              </a:ext>
            </a:extLst>
          </p:cNvPr>
          <p:cNvCxnSpPr>
            <a:cxnSpLocks/>
            <a:stCxn id="97" idx="4"/>
            <a:endCxn id="222" idx="1"/>
          </p:cNvCxnSpPr>
          <p:nvPr/>
        </p:nvCxnSpPr>
        <p:spPr>
          <a:xfrm flipV="1">
            <a:off x="7905978" y="1760952"/>
            <a:ext cx="1995932" cy="58476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コネクタ: カギ線 275">
            <a:extLst>
              <a:ext uri="{FF2B5EF4-FFF2-40B4-BE49-F238E27FC236}">
                <a16:creationId xmlns:a16="http://schemas.microsoft.com/office/drawing/2014/main" id="{360C940A-297B-47CD-AD57-BB6704F17DF8}"/>
              </a:ext>
            </a:extLst>
          </p:cNvPr>
          <p:cNvCxnSpPr>
            <a:cxnSpLocks/>
            <a:stCxn id="278" idx="6"/>
            <a:endCxn id="28" idx="3"/>
          </p:cNvCxnSpPr>
          <p:nvPr/>
        </p:nvCxnSpPr>
        <p:spPr>
          <a:xfrm flipH="1">
            <a:off x="1837889" y="1295848"/>
            <a:ext cx="8572021" cy="1219012"/>
          </a:xfrm>
          <a:prstGeom prst="bentConnector4">
            <a:avLst>
              <a:gd name="adj1" fmla="val -2667"/>
              <a:gd name="adj2" fmla="val 208888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楕円 277">
            <a:extLst>
              <a:ext uri="{FF2B5EF4-FFF2-40B4-BE49-F238E27FC236}">
                <a16:creationId xmlns:a16="http://schemas.microsoft.com/office/drawing/2014/main" id="{014C8192-2BBC-4895-BD46-2FA1CC4EF4B2}"/>
              </a:ext>
            </a:extLst>
          </p:cNvPr>
          <p:cNvSpPr/>
          <p:nvPr/>
        </p:nvSpPr>
        <p:spPr>
          <a:xfrm>
            <a:off x="10340740" y="1261763"/>
            <a:ext cx="69170" cy="681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82" name="コネクタ: カギ線 281">
            <a:extLst>
              <a:ext uri="{FF2B5EF4-FFF2-40B4-BE49-F238E27FC236}">
                <a16:creationId xmlns:a16="http://schemas.microsoft.com/office/drawing/2014/main" id="{904F43EB-3534-48D4-9268-45CA37988776}"/>
              </a:ext>
            </a:extLst>
          </p:cNvPr>
          <p:cNvCxnSpPr>
            <a:cxnSpLocks/>
            <a:stCxn id="283" idx="6"/>
            <a:endCxn id="28" idx="3"/>
          </p:cNvCxnSpPr>
          <p:nvPr/>
        </p:nvCxnSpPr>
        <p:spPr>
          <a:xfrm flipH="1">
            <a:off x="1837889" y="1852853"/>
            <a:ext cx="8572021" cy="662007"/>
          </a:xfrm>
          <a:prstGeom prst="bentConnector4">
            <a:avLst>
              <a:gd name="adj1" fmla="val -2667"/>
              <a:gd name="adj2" fmla="val 30050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楕円 282">
            <a:extLst>
              <a:ext uri="{FF2B5EF4-FFF2-40B4-BE49-F238E27FC236}">
                <a16:creationId xmlns:a16="http://schemas.microsoft.com/office/drawing/2014/main" id="{33CB9070-7749-4DE2-A6DE-6CBB1DA65CB3}"/>
              </a:ext>
            </a:extLst>
          </p:cNvPr>
          <p:cNvSpPr/>
          <p:nvPr/>
        </p:nvSpPr>
        <p:spPr>
          <a:xfrm>
            <a:off x="10340740" y="1818768"/>
            <a:ext cx="69170" cy="681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84" name="コネクタ: カギ線 283">
            <a:extLst>
              <a:ext uri="{FF2B5EF4-FFF2-40B4-BE49-F238E27FC236}">
                <a16:creationId xmlns:a16="http://schemas.microsoft.com/office/drawing/2014/main" id="{EF4A5DF1-1751-474E-9314-6DBA3F0FBA87}"/>
              </a:ext>
            </a:extLst>
          </p:cNvPr>
          <p:cNvCxnSpPr>
            <a:cxnSpLocks/>
            <a:stCxn id="285" idx="6"/>
            <a:endCxn id="28" idx="3"/>
          </p:cNvCxnSpPr>
          <p:nvPr/>
        </p:nvCxnSpPr>
        <p:spPr>
          <a:xfrm flipH="1" flipV="1">
            <a:off x="1837889" y="2514860"/>
            <a:ext cx="8572021" cy="13194"/>
          </a:xfrm>
          <a:prstGeom prst="bentConnector4">
            <a:avLst>
              <a:gd name="adj1" fmla="val -2667"/>
              <a:gd name="adj2" fmla="val -9927391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楕円 284">
            <a:extLst>
              <a:ext uri="{FF2B5EF4-FFF2-40B4-BE49-F238E27FC236}">
                <a16:creationId xmlns:a16="http://schemas.microsoft.com/office/drawing/2014/main" id="{6B072879-CE76-44E8-AEC8-91701B7CAD01}"/>
              </a:ext>
            </a:extLst>
          </p:cNvPr>
          <p:cNvSpPr/>
          <p:nvPr/>
        </p:nvSpPr>
        <p:spPr>
          <a:xfrm>
            <a:off x="10340740" y="2493969"/>
            <a:ext cx="69170" cy="681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90" name="コネクタ: カギ線 289">
            <a:extLst>
              <a:ext uri="{FF2B5EF4-FFF2-40B4-BE49-F238E27FC236}">
                <a16:creationId xmlns:a16="http://schemas.microsoft.com/office/drawing/2014/main" id="{38ABBE53-35FB-4E59-AA87-1A98CD8E15F6}"/>
              </a:ext>
            </a:extLst>
          </p:cNvPr>
          <p:cNvCxnSpPr>
            <a:cxnSpLocks/>
            <a:stCxn id="291" idx="6"/>
            <a:endCxn id="28" idx="3"/>
          </p:cNvCxnSpPr>
          <p:nvPr/>
        </p:nvCxnSpPr>
        <p:spPr>
          <a:xfrm flipH="1" flipV="1">
            <a:off x="1837889" y="2514860"/>
            <a:ext cx="8572021" cy="659245"/>
          </a:xfrm>
          <a:prstGeom prst="bentConnector4">
            <a:avLst>
              <a:gd name="adj1" fmla="val -2667"/>
              <a:gd name="adj2" fmla="val -100661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楕円 290">
            <a:extLst>
              <a:ext uri="{FF2B5EF4-FFF2-40B4-BE49-F238E27FC236}">
                <a16:creationId xmlns:a16="http://schemas.microsoft.com/office/drawing/2014/main" id="{6D1688F5-D8DC-4116-8379-A87BDD080C11}"/>
              </a:ext>
            </a:extLst>
          </p:cNvPr>
          <p:cNvSpPr/>
          <p:nvPr/>
        </p:nvSpPr>
        <p:spPr>
          <a:xfrm>
            <a:off x="10340740" y="3140020"/>
            <a:ext cx="69170" cy="681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848248AD-C3DD-4E66-B58B-719116B96AB2}"/>
              </a:ext>
            </a:extLst>
          </p:cNvPr>
          <p:cNvSpPr/>
          <p:nvPr/>
        </p:nvSpPr>
        <p:spPr>
          <a:xfrm>
            <a:off x="7509043" y="1134216"/>
            <a:ext cx="395976" cy="379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0" name="直線矢印コネクタ 299">
            <a:extLst>
              <a:ext uri="{FF2B5EF4-FFF2-40B4-BE49-F238E27FC236}">
                <a16:creationId xmlns:a16="http://schemas.microsoft.com/office/drawing/2014/main" id="{FF942CBD-266E-4BA1-86B0-C11245B5637E}"/>
              </a:ext>
            </a:extLst>
          </p:cNvPr>
          <p:cNvCxnSpPr>
            <a:cxnSpLocks/>
            <a:stCxn id="97" idx="1"/>
            <a:endCxn id="299" idx="2"/>
          </p:cNvCxnSpPr>
          <p:nvPr/>
        </p:nvCxnSpPr>
        <p:spPr>
          <a:xfrm flipV="1">
            <a:off x="7706118" y="1514077"/>
            <a:ext cx="913" cy="63221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矢印コネクタ 302">
            <a:extLst>
              <a:ext uri="{FF2B5EF4-FFF2-40B4-BE49-F238E27FC236}">
                <a16:creationId xmlns:a16="http://schemas.microsoft.com/office/drawing/2014/main" id="{EE462AAB-E28F-4EFE-B2CF-E76868AAC403}"/>
              </a:ext>
            </a:extLst>
          </p:cNvPr>
          <p:cNvCxnSpPr>
            <a:cxnSpLocks/>
            <a:stCxn id="299" idx="3"/>
            <a:endCxn id="231" idx="2"/>
          </p:cNvCxnSpPr>
          <p:nvPr/>
        </p:nvCxnSpPr>
        <p:spPr>
          <a:xfrm flipV="1">
            <a:off x="7905019" y="1321449"/>
            <a:ext cx="603793" cy="26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コネクタ: カギ線 309">
            <a:extLst>
              <a:ext uri="{FF2B5EF4-FFF2-40B4-BE49-F238E27FC236}">
                <a16:creationId xmlns:a16="http://schemas.microsoft.com/office/drawing/2014/main" id="{419D78EF-3ED5-40F4-9958-8FD3A181EE0E}"/>
              </a:ext>
            </a:extLst>
          </p:cNvPr>
          <p:cNvCxnSpPr>
            <a:cxnSpLocks/>
            <a:stCxn id="231" idx="4"/>
            <a:endCxn id="211" idx="1"/>
          </p:cNvCxnSpPr>
          <p:nvPr/>
        </p:nvCxnSpPr>
        <p:spPr>
          <a:xfrm flipV="1">
            <a:off x="8908532" y="1156467"/>
            <a:ext cx="993378" cy="16498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408DFB73-806A-4685-8335-CE3924A4095B}"/>
              </a:ext>
            </a:extLst>
          </p:cNvPr>
          <p:cNvSpPr txBox="1"/>
          <p:nvPr/>
        </p:nvSpPr>
        <p:spPr>
          <a:xfrm>
            <a:off x="7269057" y="1508667"/>
            <a:ext cx="79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12B HBL</a:t>
            </a:r>
            <a:endParaRPr kumimoji="1" lang="ja-JP" altLang="en-US" sz="1200" dirty="0"/>
          </a:p>
        </p:txBody>
      </p:sp>
      <p:cxnSp>
        <p:nvCxnSpPr>
          <p:cNvPr id="315" name="コネクタ: カギ線 314">
            <a:extLst>
              <a:ext uri="{FF2B5EF4-FFF2-40B4-BE49-F238E27FC236}">
                <a16:creationId xmlns:a16="http://schemas.microsoft.com/office/drawing/2014/main" id="{5B827B0F-A6CA-4BC1-AAF8-EA3BF9E73537}"/>
              </a:ext>
            </a:extLst>
          </p:cNvPr>
          <p:cNvCxnSpPr>
            <a:cxnSpLocks/>
            <a:stCxn id="28" idx="1"/>
            <a:endCxn id="299" idx="0"/>
          </p:cNvCxnSpPr>
          <p:nvPr/>
        </p:nvCxnSpPr>
        <p:spPr>
          <a:xfrm rot="5400000" flipH="1" flipV="1">
            <a:off x="4281569" y="-1309463"/>
            <a:ext cx="981783" cy="5869142"/>
          </a:xfrm>
          <a:prstGeom prst="bentConnector3">
            <a:avLst>
              <a:gd name="adj1" fmla="val 137555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正方形/長方形 317">
            <a:extLst>
              <a:ext uri="{FF2B5EF4-FFF2-40B4-BE49-F238E27FC236}">
                <a16:creationId xmlns:a16="http://schemas.microsoft.com/office/drawing/2014/main" id="{2849ACE0-8F92-4464-A86B-1322FA64FBD3}"/>
              </a:ext>
            </a:extLst>
          </p:cNvPr>
          <p:cNvSpPr/>
          <p:nvPr/>
        </p:nvSpPr>
        <p:spPr>
          <a:xfrm>
            <a:off x="6072140" y="1128178"/>
            <a:ext cx="395976" cy="379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0" name="正方形/長方形 319">
            <a:extLst>
              <a:ext uri="{FF2B5EF4-FFF2-40B4-BE49-F238E27FC236}">
                <a16:creationId xmlns:a16="http://schemas.microsoft.com/office/drawing/2014/main" id="{816AA85B-7096-4066-A8D8-2C3E65811B83}"/>
              </a:ext>
            </a:extLst>
          </p:cNvPr>
          <p:cNvSpPr/>
          <p:nvPr/>
        </p:nvSpPr>
        <p:spPr>
          <a:xfrm>
            <a:off x="6076831" y="2113347"/>
            <a:ext cx="395976" cy="379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A2C5F685-B02C-4EE1-9AAB-9C804719AF2A}"/>
              </a:ext>
            </a:extLst>
          </p:cNvPr>
          <p:cNvSpPr/>
          <p:nvPr/>
        </p:nvSpPr>
        <p:spPr>
          <a:xfrm>
            <a:off x="6074973" y="3134786"/>
            <a:ext cx="395976" cy="37986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4" name="円柱 323">
            <a:extLst>
              <a:ext uri="{FF2B5EF4-FFF2-40B4-BE49-F238E27FC236}">
                <a16:creationId xmlns:a16="http://schemas.microsoft.com/office/drawing/2014/main" id="{AC7FCAE3-5CEE-474E-A7CD-278998E2B955}"/>
              </a:ext>
            </a:extLst>
          </p:cNvPr>
          <p:cNvSpPr/>
          <p:nvPr/>
        </p:nvSpPr>
        <p:spPr>
          <a:xfrm>
            <a:off x="4172271" y="1119863"/>
            <a:ext cx="399720" cy="39886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5" name="円柱 324">
            <a:extLst>
              <a:ext uri="{FF2B5EF4-FFF2-40B4-BE49-F238E27FC236}">
                <a16:creationId xmlns:a16="http://schemas.microsoft.com/office/drawing/2014/main" id="{13499E71-8280-4D81-8FD7-AAD66D1B337C}"/>
              </a:ext>
            </a:extLst>
          </p:cNvPr>
          <p:cNvSpPr/>
          <p:nvPr/>
        </p:nvSpPr>
        <p:spPr>
          <a:xfrm>
            <a:off x="4184531" y="2105973"/>
            <a:ext cx="399720" cy="39886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6" name="円柱 325">
            <a:extLst>
              <a:ext uri="{FF2B5EF4-FFF2-40B4-BE49-F238E27FC236}">
                <a16:creationId xmlns:a16="http://schemas.microsoft.com/office/drawing/2014/main" id="{5A334617-89A4-4AEF-ADA5-B4739503019D}"/>
              </a:ext>
            </a:extLst>
          </p:cNvPr>
          <p:cNvSpPr/>
          <p:nvPr/>
        </p:nvSpPr>
        <p:spPr>
          <a:xfrm>
            <a:off x="4191675" y="3121567"/>
            <a:ext cx="399720" cy="398861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9" name="コネクタ: カギ線 328">
            <a:extLst>
              <a:ext uri="{FF2B5EF4-FFF2-40B4-BE49-F238E27FC236}">
                <a16:creationId xmlns:a16="http://schemas.microsoft.com/office/drawing/2014/main" id="{B2B649A9-DD38-41C3-BC76-A20DBFC086DD}"/>
              </a:ext>
            </a:extLst>
          </p:cNvPr>
          <p:cNvCxnSpPr>
            <a:cxnSpLocks/>
            <a:stCxn id="74" idx="5"/>
            <a:endCxn id="326" idx="1"/>
          </p:cNvCxnSpPr>
          <p:nvPr/>
        </p:nvCxnSpPr>
        <p:spPr>
          <a:xfrm rot="5400000" flipH="1" flipV="1">
            <a:off x="3898273" y="2642270"/>
            <a:ext cx="13964" cy="972559"/>
          </a:xfrm>
          <a:prstGeom prst="bentConnector3">
            <a:avLst>
              <a:gd name="adj1" fmla="val 1737067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コネクタ: カギ線 331">
            <a:extLst>
              <a:ext uri="{FF2B5EF4-FFF2-40B4-BE49-F238E27FC236}">
                <a16:creationId xmlns:a16="http://schemas.microsoft.com/office/drawing/2014/main" id="{CDCA2B68-D2EA-4300-B6B6-0392448785B4}"/>
              </a:ext>
            </a:extLst>
          </p:cNvPr>
          <p:cNvCxnSpPr>
            <a:cxnSpLocks/>
            <a:stCxn id="336" idx="6"/>
            <a:endCxn id="28" idx="3"/>
          </p:cNvCxnSpPr>
          <p:nvPr/>
        </p:nvCxnSpPr>
        <p:spPr>
          <a:xfrm flipH="1">
            <a:off x="1837889" y="1477741"/>
            <a:ext cx="4755681" cy="1037119"/>
          </a:xfrm>
          <a:prstGeom prst="bentConnector4">
            <a:avLst>
              <a:gd name="adj1" fmla="val -4807"/>
              <a:gd name="adj2" fmla="val 227985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楕円 335">
            <a:extLst>
              <a:ext uri="{FF2B5EF4-FFF2-40B4-BE49-F238E27FC236}">
                <a16:creationId xmlns:a16="http://schemas.microsoft.com/office/drawing/2014/main" id="{C1E48B9E-F69C-4B1E-93EF-8EE6A3BD8F00}"/>
              </a:ext>
            </a:extLst>
          </p:cNvPr>
          <p:cNvSpPr/>
          <p:nvPr/>
        </p:nvSpPr>
        <p:spPr>
          <a:xfrm>
            <a:off x="6524400" y="1443656"/>
            <a:ext cx="69170" cy="681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40" name="コネクタ: カギ線 339">
            <a:extLst>
              <a:ext uri="{FF2B5EF4-FFF2-40B4-BE49-F238E27FC236}">
                <a16:creationId xmlns:a16="http://schemas.microsoft.com/office/drawing/2014/main" id="{67BEDEA7-B6EB-4452-B695-01A72C6C4303}"/>
              </a:ext>
            </a:extLst>
          </p:cNvPr>
          <p:cNvCxnSpPr>
            <a:cxnSpLocks/>
            <a:stCxn id="341" idx="6"/>
            <a:endCxn id="28" idx="3"/>
          </p:cNvCxnSpPr>
          <p:nvPr/>
        </p:nvCxnSpPr>
        <p:spPr>
          <a:xfrm flipH="1">
            <a:off x="1837889" y="2448681"/>
            <a:ext cx="4755681" cy="66179"/>
          </a:xfrm>
          <a:prstGeom prst="bentConnector4">
            <a:avLst>
              <a:gd name="adj1" fmla="val -4807"/>
              <a:gd name="adj2" fmla="val 210570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楕円 340">
            <a:extLst>
              <a:ext uri="{FF2B5EF4-FFF2-40B4-BE49-F238E27FC236}">
                <a16:creationId xmlns:a16="http://schemas.microsoft.com/office/drawing/2014/main" id="{9DE1232E-C9BA-4281-9963-248271BD3E57}"/>
              </a:ext>
            </a:extLst>
          </p:cNvPr>
          <p:cNvSpPr/>
          <p:nvPr/>
        </p:nvSpPr>
        <p:spPr>
          <a:xfrm>
            <a:off x="6524400" y="2414596"/>
            <a:ext cx="69170" cy="681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43" name="コネクタ: カギ線 342">
            <a:extLst>
              <a:ext uri="{FF2B5EF4-FFF2-40B4-BE49-F238E27FC236}">
                <a16:creationId xmlns:a16="http://schemas.microsoft.com/office/drawing/2014/main" id="{499D0423-DF03-4D7E-8B47-984C1B11B163}"/>
              </a:ext>
            </a:extLst>
          </p:cNvPr>
          <p:cNvCxnSpPr>
            <a:cxnSpLocks/>
            <a:stCxn id="344" idx="6"/>
            <a:endCxn id="28" idx="3"/>
          </p:cNvCxnSpPr>
          <p:nvPr/>
        </p:nvCxnSpPr>
        <p:spPr>
          <a:xfrm flipH="1" flipV="1">
            <a:off x="1837889" y="2514860"/>
            <a:ext cx="4755681" cy="958833"/>
          </a:xfrm>
          <a:prstGeom prst="bentConnector4">
            <a:avLst>
              <a:gd name="adj1" fmla="val -4807"/>
              <a:gd name="adj2" fmla="val -37436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楕円 343">
            <a:extLst>
              <a:ext uri="{FF2B5EF4-FFF2-40B4-BE49-F238E27FC236}">
                <a16:creationId xmlns:a16="http://schemas.microsoft.com/office/drawing/2014/main" id="{918E1503-F130-4B4A-9BC5-19E3CFEA2B10}"/>
              </a:ext>
            </a:extLst>
          </p:cNvPr>
          <p:cNvSpPr/>
          <p:nvPr/>
        </p:nvSpPr>
        <p:spPr>
          <a:xfrm>
            <a:off x="6524400" y="3439608"/>
            <a:ext cx="69170" cy="681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81" name="コネクタ: カギ線 380">
            <a:extLst>
              <a:ext uri="{FF2B5EF4-FFF2-40B4-BE49-F238E27FC236}">
                <a16:creationId xmlns:a16="http://schemas.microsoft.com/office/drawing/2014/main" id="{B7E998AC-F7CB-4DB3-BADD-416CE3685815}"/>
              </a:ext>
            </a:extLst>
          </p:cNvPr>
          <p:cNvCxnSpPr>
            <a:cxnSpLocks/>
            <a:stCxn id="384" idx="3"/>
            <a:endCxn id="28" idx="2"/>
          </p:cNvCxnSpPr>
          <p:nvPr/>
        </p:nvCxnSpPr>
        <p:spPr>
          <a:xfrm>
            <a:off x="1089805" y="1552044"/>
            <a:ext cx="548224" cy="763386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テキスト ボックス 383">
            <a:extLst>
              <a:ext uri="{FF2B5EF4-FFF2-40B4-BE49-F238E27FC236}">
                <a16:creationId xmlns:a16="http://schemas.microsoft.com/office/drawing/2014/main" id="{A0A8B9A9-966F-450C-8E11-47E120249449}"/>
              </a:ext>
            </a:extLst>
          </p:cNvPr>
          <p:cNvSpPr txBox="1"/>
          <p:nvPr/>
        </p:nvSpPr>
        <p:spPr>
          <a:xfrm>
            <a:off x="281907" y="1413544"/>
            <a:ext cx="807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NKP</a:t>
            </a:r>
            <a:r>
              <a:rPr kumimoji="1" lang="ja-JP" altLang="en-US" sz="1200" dirty="0"/>
              <a:t>黒液</a:t>
            </a:r>
          </a:p>
        </p:txBody>
      </p:sp>
      <p:sp>
        <p:nvSpPr>
          <p:cNvPr id="387" name="テキスト ボックス 386">
            <a:extLst>
              <a:ext uri="{FF2B5EF4-FFF2-40B4-BE49-F238E27FC236}">
                <a16:creationId xmlns:a16="http://schemas.microsoft.com/office/drawing/2014/main" id="{A9F21251-4194-490A-AB27-9E03F26AD6CE}"/>
              </a:ext>
            </a:extLst>
          </p:cNvPr>
          <p:cNvSpPr txBox="1"/>
          <p:nvPr/>
        </p:nvSpPr>
        <p:spPr>
          <a:xfrm>
            <a:off x="1019169" y="916909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99" name="直線矢印コネクタ 398">
            <a:extLst>
              <a:ext uri="{FF2B5EF4-FFF2-40B4-BE49-F238E27FC236}">
                <a16:creationId xmlns:a16="http://schemas.microsoft.com/office/drawing/2014/main" id="{A1155EF5-31F6-4EA5-BF40-7604318BDFCD}"/>
              </a:ext>
            </a:extLst>
          </p:cNvPr>
          <p:cNvCxnSpPr>
            <a:cxnSpLocks/>
            <a:stCxn id="28" idx="4"/>
            <a:endCxn id="73" idx="3"/>
          </p:cNvCxnSpPr>
          <p:nvPr/>
        </p:nvCxnSpPr>
        <p:spPr>
          <a:xfrm>
            <a:off x="2037749" y="2315430"/>
            <a:ext cx="1072044" cy="4280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9F708B70-1324-4018-B07B-328A2C3CF96D}"/>
              </a:ext>
            </a:extLst>
          </p:cNvPr>
          <p:cNvSpPr txBox="1"/>
          <p:nvPr/>
        </p:nvSpPr>
        <p:spPr>
          <a:xfrm>
            <a:off x="3053975" y="2485227"/>
            <a:ext cx="51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前段</a:t>
            </a: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D8B627DD-C9D1-49DB-91CD-0BC164C1200C}"/>
              </a:ext>
            </a:extLst>
          </p:cNvPr>
          <p:cNvSpPr txBox="1"/>
          <p:nvPr/>
        </p:nvSpPr>
        <p:spPr>
          <a:xfrm>
            <a:off x="3052795" y="3499644"/>
            <a:ext cx="51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前段</a:t>
            </a: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E43A0B45-798D-439F-8F26-EB76594FFAF6}"/>
              </a:ext>
            </a:extLst>
          </p:cNvPr>
          <p:cNvSpPr txBox="1"/>
          <p:nvPr/>
        </p:nvSpPr>
        <p:spPr>
          <a:xfrm>
            <a:off x="5058377" y="3499644"/>
            <a:ext cx="51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後段</a:t>
            </a:r>
          </a:p>
        </p:txBody>
      </p:sp>
      <p:sp>
        <p:nvSpPr>
          <p:cNvPr id="431" name="テキスト ボックス 430">
            <a:extLst>
              <a:ext uri="{FF2B5EF4-FFF2-40B4-BE49-F238E27FC236}">
                <a16:creationId xmlns:a16="http://schemas.microsoft.com/office/drawing/2014/main" id="{CC80EBFC-D9C7-4055-BEC5-E81D235439E1}"/>
              </a:ext>
            </a:extLst>
          </p:cNvPr>
          <p:cNvSpPr txBox="1"/>
          <p:nvPr/>
        </p:nvSpPr>
        <p:spPr>
          <a:xfrm>
            <a:off x="5058377" y="2485227"/>
            <a:ext cx="51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後段</a:t>
            </a:r>
          </a:p>
        </p:txBody>
      </p:sp>
      <p:sp>
        <p:nvSpPr>
          <p:cNvPr id="432" name="テキスト ボックス 431">
            <a:extLst>
              <a:ext uri="{FF2B5EF4-FFF2-40B4-BE49-F238E27FC236}">
                <a16:creationId xmlns:a16="http://schemas.microsoft.com/office/drawing/2014/main" id="{833801DD-DB30-4514-96A9-0A3CD8C7AA73}"/>
              </a:ext>
            </a:extLst>
          </p:cNvPr>
          <p:cNvSpPr txBox="1"/>
          <p:nvPr/>
        </p:nvSpPr>
        <p:spPr>
          <a:xfrm>
            <a:off x="5058377" y="1472927"/>
            <a:ext cx="514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後段</a:t>
            </a:r>
          </a:p>
        </p:txBody>
      </p:sp>
      <p:cxnSp>
        <p:nvCxnSpPr>
          <p:cNvPr id="436" name="直線矢印コネクタ 435">
            <a:extLst>
              <a:ext uri="{FF2B5EF4-FFF2-40B4-BE49-F238E27FC236}">
                <a16:creationId xmlns:a16="http://schemas.microsoft.com/office/drawing/2014/main" id="{DD4EEBAB-B00C-4E33-BAC9-822A84EA615D}"/>
              </a:ext>
            </a:extLst>
          </p:cNvPr>
          <p:cNvCxnSpPr>
            <a:cxnSpLocks/>
            <a:stCxn id="324" idx="4"/>
            <a:endCxn id="75" idx="3"/>
          </p:cNvCxnSpPr>
          <p:nvPr/>
        </p:nvCxnSpPr>
        <p:spPr>
          <a:xfrm flipV="1">
            <a:off x="4571991" y="1318108"/>
            <a:ext cx="556131" cy="1186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矢印コネクタ 438">
            <a:extLst>
              <a:ext uri="{FF2B5EF4-FFF2-40B4-BE49-F238E27FC236}">
                <a16:creationId xmlns:a16="http://schemas.microsoft.com/office/drawing/2014/main" id="{981AC8C5-8927-4A79-B816-2B8E0644A9BC}"/>
              </a:ext>
            </a:extLst>
          </p:cNvPr>
          <p:cNvCxnSpPr>
            <a:cxnSpLocks/>
            <a:stCxn id="325" idx="4"/>
            <a:endCxn id="76" idx="3"/>
          </p:cNvCxnSpPr>
          <p:nvPr/>
        </p:nvCxnSpPr>
        <p:spPr>
          <a:xfrm flipV="1">
            <a:off x="4584251" y="2304624"/>
            <a:ext cx="538401" cy="780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矢印コネクタ 441">
            <a:extLst>
              <a:ext uri="{FF2B5EF4-FFF2-40B4-BE49-F238E27FC236}">
                <a16:creationId xmlns:a16="http://schemas.microsoft.com/office/drawing/2014/main" id="{541BECB3-EE09-4E69-A067-505437E19DC1}"/>
              </a:ext>
            </a:extLst>
          </p:cNvPr>
          <p:cNvCxnSpPr>
            <a:cxnSpLocks/>
            <a:stCxn id="326" idx="4"/>
            <a:endCxn id="77" idx="3"/>
          </p:cNvCxnSpPr>
          <p:nvPr/>
        </p:nvCxnSpPr>
        <p:spPr>
          <a:xfrm>
            <a:off x="4591395" y="3320998"/>
            <a:ext cx="531300" cy="1155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矢印コネクタ 444">
            <a:extLst>
              <a:ext uri="{FF2B5EF4-FFF2-40B4-BE49-F238E27FC236}">
                <a16:creationId xmlns:a16="http://schemas.microsoft.com/office/drawing/2014/main" id="{D5EA10DF-31D0-470F-B517-E1DC49827CEE}"/>
              </a:ext>
            </a:extLst>
          </p:cNvPr>
          <p:cNvCxnSpPr>
            <a:cxnSpLocks/>
            <a:stCxn id="75" idx="0"/>
            <a:endCxn id="318" idx="1"/>
          </p:cNvCxnSpPr>
          <p:nvPr/>
        </p:nvCxnSpPr>
        <p:spPr>
          <a:xfrm>
            <a:off x="5524098" y="1318108"/>
            <a:ext cx="548042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矢印コネクタ 447">
            <a:extLst>
              <a:ext uri="{FF2B5EF4-FFF2-40B4-BE49-F238E27FC236}">
                <a16:creationId xmlns:a16="http://schemas.microsoft.com/office/drawing/2014/main" id="{204C3A40-2761-4DE3-9E9D-A06DB556A836}"/>
              </a:ext>
            </a:extLst>
          </p:cNvPr>
          <p:cNvCxnSpPr>
            <a:cxnSpLocks/>
            <a:stCxn id="76" idx="0"/>
            <a:endCxn id="320" idx="1"/>
          </p:cNvCxnSpPr>
          <p:nvPr/>
        </p:nvCxnSpPr>
        <p:spPr>
          <a:xfrm flipV="1">
            <a:off x="5518628" y="2303278"/>
            <a:ext cx="558203" cy="13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矢印コネクタ 450">
            <a:extLst>
              <a:ext uri="{FF2B5EF4-FFF2-40B4-BE49-F238E27FC236}">
                <a16:creationId xmlns:a16="http://schemas.microsoft.com/office/drawing/2014/main" id="{14ED30E4-D4AF-4EB6-9BDF-328E9AB30628}"/>
              </a:ext>
            </a:extLst>
          </p:cNvPr>
          <p:cNvCxnSpPr>
            <a:cxnSpLocks/>
            <a:stCxn id="77" idx="0"/>
            <a:endCxn id="321" idx="1"/>
          </p:cNvCxnSpPr>
          <p:nvPr/>
        </p:nvCxnSpPr>
        <p:spPr>
          <a:xfrm>
            <a:off x="5518671" y="3322153"/>
            <a:ext cx="556302" cy="256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テキスト ボックス 454">
            <a:extLst>
              <a:ext uri="{FF2B5EF4-FFF2-40B4-BE49-F238E27FC236}">
                <a16:creationId xmlns:a16="http://schemas.microsoft.com/office/drawing/2014/main" id="{F3952112-C5C3-4938-A969-B62E9BAEEE54}"/>
              </a:ext>
            </a:extLst>
          </p:cNvPr>
          <p:cNvSpPr txBox="1"/>
          <p:nvPr/>
        </p:nvSpPr>
        <p:spPr>
          <a:xfrm>
            <a:off x="5942015" y="3495345"/>
            <a:ext cx="65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return</a:t>
            </a:r>
            <a:endParaRPr kumimoji="1" lang="ja-JP" altLang="en-US" sz="1200" dirty="0"/>
          </a:p>
        </p:txBody>
      </p:sp>
      <p:sp>
        <p:nvSpPr>
          <p:cNvPr id="456" name="テキスト ボックス 455">
            <a:extLst>
              <a:ext uri="{FF2B5EF4-FFF2-40B4-BE49-F238E27FC236}">
                <a16:creationId xmlns:a16="http://schemas.microsoft.com/office/drawing/2014/main" id="{0F04480E-7441-44BF-AF45-EAD4704A7A00}"/>
              </a:ext>
            </a:extLst>
          </p:cNvPr>
          <p:cNvSpPr txBox="1"/>
          <p:nvPr/>
        </p:nvSpPr>
        <p:spPr>
          <a:xfrm>
            <a:off x="5952670" y="2482337"/>
            <a:ext cx="65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return</a:t>
            </a:r>
            <a:endParaRPr kumimoji="1" lang="ja-JP" altLang="en-US" sz="1200" dirty="0"/>
          </a:p>
        </p:txBody>
      </p: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E466EE8C-9BF4-4AFA-AD4C-A19C2002DA56}"/>
              </a:ext>
            </a:extLst>
          </p:cNvPr>
          <p:cNvSpPr txBox="1"/>
          <p:nvPr/>
        </p:nvSpPr>
        <p:spPr>
          <a:xfrm>
            <a:off x="5938760" y="1470860"/>
            <a:ext cx="65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return</a:t>
            </a:r>
            <a:endParaRPr kumimoji="1" lang="ja-JP" altLang="en-US" sz="1200" dirty="0"/>
          </a:p>
        </p:txBody>
      </p:sp>
      <p:sp>
        <p:nvSpPr>
          <p:cNvPr id="458" name="テキスト ボックス 457">
            <a:extLst>
              <a:ext uri="{FF2B5EF4-FFF2-40B4-BE49-F238E27FC236}">
                <a16:creationId xmlns:a16="http://schemas.microsoft.com/office/drawing/2014/main" id="{1098DFAC-6A82-43EF-AD85-E5538A71A825}"/>
              </a:ext>
            </a:extLst>
          </p:cNvPr>
          <p:cNvSpPr txBox="1"/>
          <p:nvPr/>
        </p:nvSpPr>
        <p:spPr>
          <a:xfrm>
            <a:off x="2504926" y="2177812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0EECC371-040A-43E5-BDEE-CFE32354CD80}"/>
              </a:ext>
            </a:extLst>
          </p:cNvPr>
          <p:cNvSpPr txBox="1"/>
          <p:nvPr/>
        </p:nvSpPr>
        <p:spPr>
          <a:xfrm>
            <a:off x="991479" y="2520998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CED89848-A503-4D09-B3BE-2813ED9716A0}"/>
              </a:ext>
            </a:extLst>
          </p:cNvPr>
          <p:cNvSpPr txBox="1"/>
          <p:nvPr/>
        </p:nvSpPr>
        <p:spPr>
          <a:xfrm>
            <a:off x="2531335" y="1210029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D59FB754-1E81-4AB2-846B-7A4E982272CB}"/>
              </a:ext>
            </a:extLst>
          </p:cNvPr>
          <p:cNvSpPr txBox="1"/>
          <p:nvPr/>
        </p:nvSpPr>
        <p:spPr>
          <a:xfrm>
            <a:off x="2525664" y="3200501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2" name="楕円 461">
            <a:extLst>
              <a:ext uri="{FF2B5EF4-FFF2-40B4-BE49-F238E27FC236}">
                <a16:creationId xmlns:a16="http://schemas.microsoft.com/office/drawing/2014/main" id="{35B2C3A6-6529-4AFF-9F98-470DA701A356}"/>
              </a:ext>
            </a:extLst>
          </p:cNvPr>
          <p:cNvSpPr/>
          <p:nvPr/>
        </p:nvSpPr>
        <p:spPr>
          <a:xfrm>
            <a:off x="3546173" y="1263659"/>
            <a:ext cx="108000" cy="10800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F2EF73F0-6729-4039-ADE4-68784F35E2CA}"/>
              </a:ext>
            </a:extLst>
          </p:cNvPr>
          <p:cNvCxnSpPr>
            <a:cxnSpLocks/>
          </p:cNvCxnSpPr>
          <p:nvPr/>
        </p:nvCxnSpPr>
        <p:spPr>
          <a:xfrm flipH="1">
            <a:off x="3595322" y="1371659"/>
            <a:ext cx="9701" cy="21403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コネクタ: カギ線 463">
            <a:extLst>
              <a:ext uri="{FF2B5EF4-FFF2-40B4-BE49-F238E27FC236}">
                <a16:creationId xmlns:a16="http://schemas.microsoft.com/office/drawing/2014/main" id="{C9F9FC75-7B62-4071-ABB5-BAA3CE670EAD}"/>
              </a:ext>
            </a:extLst>
          </p:cNvPr>
          <p:cNvCxnSpPr>
            <a:cxnSpLocks/>
            <a:stCxn id="462" idx="6"/>
            <a:endCxn id="324" idx="2"/>
          </p:cNvCxnSpPr>
          <p:nvPr/>
        </p:nvCxnSpPr>
        <p:spPr>
          <a:xfrm>
            <a:off x="3654173" y="1317659"/>
            <a:ext cx="518098" cy="163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楕円 465">
            <a:extLst>
              <a:ext uri="{FF2B5EF4-FFF2-40B4-BE49-F238E27FC236}">
                <a16:creationId xmlns:a16="http://schemas.microsoft.com/office/drawing/2014/main" id="{AFB50C19-D605-4958-A643-2081287E1637}"/>
              </a:ext>
            </a:extLst>
          </p:cNvPr>
          <p:cNvSpPr/>
          <p:nvPr/>
        </p:nvSpPr>
        <p:spPr>
          <a:xfrm>
            <a:off x="3546173" y="2249376"/>
            <a:ext cx="108000" cy="10800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FF31C335-14F6-4231-AF4D-CC10B5C49790}"/>
              </a:ext>
            </a:extLst>
          </p:cNvPr>
          <p:cNvCxnSpPr>
            <a:cxnSpLocks/>
          </p:cNvCxnSpPr>
          <p:nvPr/>
        </p:nvCxnSpPr>
        <p:spPr>
          <a:xfrm flipH="1">
            <a:off x="3595322" y="2357376"/>
            <a:ext cx="5411" cy="21403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コネクタ: カギ線 467">
            <a:extLst>
              <a:ext uri="{FF2B5EF4-FFF2-40B4-BE49-F238E27FC236}">
                <a16:creationId xmlns:a16="http://schemas.microsoft.com/office/drawing/2014/main" id="{A6ADF189-5831-4A7D-BA5D-F42DC7028728}"/>
              </a:ext>
            </a:extLst>
          </p:cNvPr>
          <p:cNvCxnSpPr>
            <a:cxnSpLocks/>
            <a:stCxn id="466" idx="6"/>
            <a:endCxn id="325" idx="2"/>
          </p:cNvCxnSpPr>
          <p:nvPr/>
        </p:nvCxnSpPr>
        <p:spPr>
          <a:xfrm>
            <a:off x="3654173" y="2303376"/>
            <a:ext cx="530358" cy="202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楕円 468">
            <a:extLst>
              <a:ext uri="{FF2B5EF4-FFF2-40B4-BE49-F238E27FC236}">
                <a16:creationId xmlns:a16="http://schemas.microsoft.com/office/drawing/2014/main" id="{9E69C289-BABE-44FE-A802-D09232A3E655}"/>
              </a:ext>
            </a:extLst>
          </p:cNvPr>
          <p:cNvSpPr/>
          <p:nvPr/>
        </p:nvSpPr>
        <p:spPr>
          <a:xfrm>
            <a:off x="3546173" y="3266715"/>
            <a:ext cx="108000" cy="108000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B4CFB031-17FE-4886-9C10-E4F0A922AA72}"/>
              </a:ext>
            </a:extLst>
          </p:cNvPr>
          <p:cNvCxnSpPr>
            <a:cxnSpLocks/>
          </p:cNvCxnSpPr>
          <p:nvPr/>
        </p:nvCxnSpPr>
        <p:spPr>
          <a:xfrm>
            <a:off x="3595322" y="3374715"/>
            <a:ext cx="9702" cy="21403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コネクタ: カギ線 470">
            <a:extLst>
              <a:ext uri="{FF2B5EF4-FFF2-40B4-BE49-F238E27FC236}">
                <a16:creationId xmlns:a16="http://schemas.microsoft.com/office/drawing/2014/main" id="{76BAB963-31DD-4CBB-A477-DD155AACB84C}"/>
              </a:ext>
            </a:extLst>
          </p:cNvPr>
          <p:cNvCxnSpPr>
            <a:cxnSpLocks/>
            <a:stCxn id="469" idx="6"/>
            <a:endCxn id="326" idx="2"/>
          </p:cNvCxnSpPr>
          <p:nvPr/>
        </p:nvCxnSpPr>
        <p:spPr>
          <a:xfrm>
            <a:off x="3654173" y="3320715"/>
            <a:ext cx="537502" cy="2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テキスト ボックス 473">
            <a:extLst>
              <a:ext uri="{FF2B5EF4-FFF2-40B4-BE49-F238E27FC236}">
                <a16:creationId xmlns:a16="http://schemas.microsoft.com/office/drawing/2014/main" id="{9F113B90-F1CF-4356-9C2B-4C6FDB747FDB}"/>
              </a:ext>
            </a:extLst>
          </p:cNvPr>
          <p:cNvSpPr txBox="1"/>
          <p:nvPr/>
        </p:nvSpPr>
        <p:spPr>
          <a:xfrm>
            <a:off x="3557057" y="757579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EC25C07A-AB1A-454D-A0F5-F89841821938}"/>
              </a:ext>
            </a:extLst>
          </p:cNvPr>
          <p:cNvSpPr txBox="1"/>
          <p:nvPr/>
        </p:nvSpPr>
        <p:spPr>
          <a:xfrm>
            <a:off x="3555550" y="1743434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6" name="テキスト ボックス 475">
            <a:extLst>
              <a:ext uri="{FF2B5EF4-FFF2-40B4-BE49-F238E27FC236}">
                <a16:creationId xmlns:a16="http://schemas.microsoft.com/office/drawing/2014/main" id="{10BE1D29-0D95-4B04-A5B5-80D4654C805B}"/>
              </a:ext>
            </a:extLst>
          </p:cNvPr>
          <p:cNvSpPr txBox="1"/>
          <p:nvPr/>
        </p:nvSpPr>
        <p:spPr>
          <a:xfrm>
            <a:off x="3561914" y="2758127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7" name="テキスト ボックス 476">
            <a:extLst>
              <a:ext uri="{FF2B5EF4-FFF2-40B4-BE49-F238E27FC236}">
                <a16:creationId xmlns:a16="http://schemas.microsoft.com/office/drawing/2014/main" id="{214B3D15-CCAB-48AA-B6BA-2C54185224BE}"/>
              </a:ext>
            </a:extLst>
          </p:cNvPr>
          <p:cNvSpPr txBox="1"/>
          <p:nvPr/>
        </p:nvSpPr>
        <p:spPr>
          <a:xfrm>
            <a:off x="3604889" y="3198198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5678B797-DD6C-4DED-915E-27C7CB4F75DF}"/>
              </a:ext>
            </a:extLst>
          </p:cNvPr>
          <p:cNvSpPr txBox="1"/>
          <p:nvPr/>
        </p:nvSpPr>
        <p:spPr>
          <a:xfrm>
            <a:off x="3603608" y="2179070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C4380EA8-CBD6-4B37-86B5-C43CDD929970}"/>
              </a:ext>
            </a:extLst>
          </p:cNvPr>
          <p:cNvSpPr txBox="1"/>
          <p:nvPr/>
        </p:nvSpPr>
        <p:spPr>
          <a:xfrm>
            <a:off x="3601141" y="1203003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0" name="六角形 479">
            <a:extLst>
              <a:ext uri="{FF2B5EF4-FFF2-40B4-BE49-F238E27FC236}">
                <a16:creationId xmlns:a16="http://schemas.microsoft.com/office/drawing/2014/main" id="{8D08FF69-7582-45E7-AA30-CAFAE0AC97B7}"/>
              </a:ext>
            </a:extLst>
          </p:cNvPr>
          <p:cNvSpPr/>
          <p:nvPr/>
        </p:nvSpPr>
        <p:spPr>
          <a:xfrm>
            <a:off x="3236307" y="4229224"/>
            <a:ext cx="395976" cy="35849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1" name="六角形 480">
            <a:extLst>
              <a:ext uri="{FF2B5EF4-FFF2-40B4-BE49-F238E27FC236}">
                <a16:creationId xmlns:a16="http://schemas.microsoft.com/office/drawing/2014/main" id="{1EFD12AC-2227-4A7F-9227-D76FB6D8C683}"/>
              </a:ext>
            </a:extLst>
          </p:cNvPr>
          <p:cNvSpPr/>
          <p:nvPr/>
        </p:nvSpPr>
        <p:spPr>
          <a:xfrm>
            <a:off x="3240335" y="4976926"/>
            <a:ext cx="395976" cy="35849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2" name="六角形 481">
            <a:extLst>
              <a:ext uri="{FF2B5EF4-FFF2-40B4-BE49-F238E27FC236}">
                <a16:creationId xmlns:a16="http://schemas.microsoft.com/office/drawing/2014/main" id="{57CB64F2-8FEE-44B6-8B48-D068751E7454}"/>
              </a:ext>
            </a:extLst>
          </p:cNvPr>
          <p:cNvSpPr/>
          <p:nvPr/>
        </p:nvSpPr>
        <p:spPr>
          <a:xfrm>
            <a:off x="3240335" y="5640287"/>
            <a:ext cx="395976" cy="35849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6" name="円柱 485">
            <a:extLst>
              <a:ext uri="{FF2B5EF4-FFF2-40B4-BE49-F238E27FC236}">
                <a16:creationId xmlns:a16="http://schemas.microsoft.com/office/drawing/2014/main" id="{1908D315-E630-4A91-826A-4D77B20FBD45}"/>
              </a:ext>
            </a:extLst>
          </p:cNvPr>
          <p:cNvSpPr/>
          <p:nvPr/>
        </p:nvSpPr>
        <p:spPr>
          <a:xfrm>
            <a:off x="4674426" y="4938262"/>
            <a:ext cx="399720" cy="398861"/>
          </a:xfrm>
          <a:prstGeom prst="ca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1" name="六角形 490">
            <a:extLst>
              <a:ext uri="{FF2B5EF4-FFF2-40B4-BE49-F238E27FC236}">
                <a16:creationId xmlns:a16="http://schemas.microsoft.com/office/drawing/2014/main" id="{AA75F0AD-4FBD-4AEA-BE78-3F296D977399}"/>
              </a:ext>
            </a:extLst>
          </p:cNvPr>
          <p:cNvSpPr/>
          <p:nvPr/>
        </p:nvSpPr>
        <p:spPr>
          <a:xfrm>
            <a:off x="7119286" y="4113155"/>
            <a:ext cx="395976" cy="35849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2" name="六角形 491">
            <a:extLst>
              <a:ext uri="{FF2B5EF4-FFF2-40B4-BE49-F238E27FC236}">
                <a16:creationId xmlns:a16="http://schemas.microsoft.com/office/drawing/2014/main" id="{438EC73C-4130-422D-83DB-B0518EE1C061}"/>
              </a:ext>
            </a:extLst>
          </p:cNvPr>
          <p:cNvSpPr/>
          <p:nvPr/>
        </p:nvSpPr>
        <p:spPr>
          <a:xfrm>
            <a:off x="7115172" y="4665019"/>
            <a:ext cx="395976" cy="35849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3" name="テキスト ボックス 492">
            <a:extLst>
              <a:ext uri="{FF2B5EF4-FFF2-40B4-BE49-F238E27FC236}">
                <a16:creationId xmlns:a16="http://schemas.microsoft.com/office/drawing/2014/main" id="{AB4FA386-2D48-4ECC-97FF-E0575782938B}"/>
              </a:ext>
            </a:extLst>
          </p:cNvPr>
          <p:cNvSpPr txBox="1"/>
          <p:nvPr/>
        </p:nvSpPr>
        <p:spPr>
          <a:xfrm>
            <a:off x="5737746" y="4715474"/>
            <a:ext cx="785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14B</a:t>
            </a:r>
            <a:r>
              <a:rPr lang="ja-JP" altLang="en-US" sz="1100" dirty="0"/>
              <a:t>黒液</a:t>
            </a:r>
            <a:endParaRPr kumimoji="1" lang="ja-JP" altLang="en-US" sz="1100" dirty="0"/>
          </a:p>
        </p:txBody>
      </p:sp>
      <p:sp>
        <p:nvSpPr>
          <p:cNvPr id="494" name="楕円 493">
            <a:extLst>
              <a:ext uri="{FF2B5EF4-FFF2-40B4-BE49-F238E27FC236}">
                <a16:creationId xmlns:a16="http://schemas.microsoft.com/office/drawing/2014/main" id="{D5BE70B9-DC1C-40E6-9C51-79691C55B262}"/>
              </a:ext>
            </a:extLst>
          </p:cNvPr>
          <p:cNvSpPr/>
          <p:nvPr/>
        </p:nvSpPr>
        <p:spPr>
          <a:xfrm>
            <a:off x="7043146" y="4024667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5" name="楕円 494">
            <a:extLst>
              <a:ext uri="{FF2B5EF4-FFF2-40B4-BE49-F238E27FC236}">
                <a16:creationId xmlns:a16="http://schemas.microsoft.com/office/drawing/2014/main" id="{EBD503B3-9AF3-4CA7-AC3A-4A34A12F3C6C}"/>
              </a:ext>
            </a:extLst>
          </p:cNvPr>
          <p:cNvSpPr/>
          <p:nvPr/>
        </p:nvSpPr>
        <p:spPr>
          <a:xfrm>
            <a:off x="7026332" y="4620775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6" name="楕円 495">
            <a:extLst>
              <a:ext uri="{FF2B5EF4-FFF2-40B4-BE49-F238E27FC236}">
                <a16:creationId xmlns:a16="http://schemas.microsoft.com/office/drawing/2014/main" id="{E8277D52-41F0-4EB6-8BF0-DB1945DEC588}"/>
              </a:ext>
            </a:extLst>
          </p:cNvPr>
          <p:cNvSpPr/>
          <p:nvPr/>
        </p:nvSpPr>
        <p:spPr>
          <a:xfrm>
            <a:off x="7049496" y="4024667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7" name="楕円 496">
            <a:extLst>
              <a:ext uri="{FF2B5EF4-FFF2-40B4-BE49-F238E27FC236}">
                <a16:creationId xmlns:a16="http://schemas.microsoft.com/office/drawing/2014/main" id="{1A357C63-30AE-489A-9C5A-679A0E543FA8}"/>
              </a:ext>
            </a:extLst>
          </p:cNvPr>
          <p:cNvSpPr/>
          <p:nvPr/>
        </p:nvSpPr>
        <p:spPr>
          <a:xfrm>
            <a:off x="7039032" y="4620775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8" name="楕円 497">
            <a:extLst>
              <a:ext uri="{FF2B5EF4-FFF2-40B4-BE49-F238E27FC236}">
                <a16:creationId xmlns:a16="http://schemas.microsoft.com/office/drawing/2014/main" id="{62C5F756-C529-4FC7-8480-688B8ED4BFE8}"/>
              </a:ext>
            </a:extLst>
          </p:cNvPr>
          <p:cNvSpPr/>
          <p:nvPr/>
        </p:nvSpPr>
        <p:spPr>
          <a:xfrm>
            <a:off x="7074236" y="4403793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9" name="楕円 498">
            <a:extLst>
              <a:ext uri="{FF2B5EF4-FFF2-40B4-BE49-F238E27FC236}">
                <a16:creationId xmlns:a16="http://schemas.microsoft.com/office/drawing/2014/main" id="{3A39B026-4B87-4DFD-9CF8-D91F9134419B}"/>
              </a:ext>
            </a:extLst>
          </p:cNvPr>
          <p:cNvSpPr/>
          <p:nvPr/>
        </p:nvSpPr>
        <p:spPr>
          <a:xfrm>
            <a:off x="7070122" y="4999901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0" name="テキスト ボックス 499">
            <a:extLst>
              <a:ext uri="{FF2B5EF4-FFF2-40B4-BE49-F238E27FC236}">
                <a16:creationId xmlns:a16="http://schemas.microsoft.com/office/drawing/2014/main" id="{C8F40658-FDEF-4B1C-B996-52A38E184BA3}"/>
              </a:ext>
            </a:extLst>
          </p:cNvPr>
          <p:cNvSpPr txBox="1"/>
          <p:nvPr/>
        </p:nvSpPr>
        <p:spPr>
          <a:xfrm>
            <a:off x="5729400" y="4162577"/>
            <a:ext cx="785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/>
              <a:t>12B</a:t>
            </a:r>
            <a:r>
              <a:rPr lang="ja-JP" altLang="en-US" sz="1100" dirty="0"/>
              <a:t>黒液</a:t>
            </a:r>
            <a:endParaRPr kumimoji="1" lang="ja-JP" altLang="en-US" sz="1100" dirty="0"/>
          </a:p>
        </p:txBody>
      </p:sp>
      <p:sp>
        <p:nvSpPr>
          <p:cNvPr id="501" name="六角形 500">
            <a:extLst>
              <a:ext uri="{FF2B5EF4-FFF2-40B4-BE49-F238E27FC236}">
                <a16:creationId xmlns:a16="http://schemas.microsoft.com/office/drawing/2014/main" id="{10EAF767-80CB-4913-B2A3-71709D4B852B}"/>
              </a:ext>
            </a:extLst>
          </p:cNvPr>
          <p:cNvSpPr/>
          <p:nvPr/>
        </p:nvSpPr>
        <p:spPr>
          <a:xfrm>
            <a:off x="7119454" y="5219285"/>
            <a:ext cx="395976" cy="35849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2" name="六角形 501">
            <a:extLst>
              <a:ext uri="{FF2B5EF4-FFF2-40B4-BE49-F238E27FC236}">
                <a16:creationId xmlns:a16="http://schemas.microsoft.com/office/drawing/2014/main" id="{7FA925D1-9465-44E4-BD26-789BB76DE096}"/>
              </a:ext>
            </a:extLst>
          </p:cNvPr>
          <p:cNvSpPr/>
          <p:nvPr/>
        </p:nvSpPr>
        <p:spPr>
          <a:xfrm>
            <a:off x="7131908" y="5764012"/>
            <a:ext cx="395976" cy="358496"/>
          </a:xfrm>
          <a:prstGeom prst="hexago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3" name="テキスト ボックス 502">
            <a:extLst>
              <a:ext uri="{FF2B5EF4-FFF2-40B4-BE49-F238E27FC236}">
                <a16:creationId xmlns:a16="http://schemas.microsoft.com/office/drawing/2014/main" id="{F94BD417-7879-4CB7-B3E6-24C218E6C8E3}"/>
              </a:ext>
            </a:extLst>
          </p:cNvPr>
          <p:cNvSpPr txBox="1"/>
          <p:nvPr/>
        </p:nvSpPr>
        <p:spPr>
          <a:xfrm>
            <a:off x="5773258" y="5811054"/>
            <a:ext cx="741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21B</a:t>
            </a:r>
            <a:r>
              <a:rPr lang="ja-JP" altLang="en-US" sz="1100" dirty="0"/>
              <a:t>黒液</a:t>
            </a:r>
            <a:endParaRPr kumimoji="1" lang="ja-JP" altLang="en-US" sz="1100" dirty="0"/>
          </a:p>
        </p:txBody>
      </p:sp>
      <p:sp>
        <p:nvSpPr>
          <p:cNvPr id="504" name="楕円 503">
            <a:extLst>
              <a:ext uri="{FF2B5EF4-FFF2-40B4-BE49-F238E27FC236}">
                <a16:creationId xmlns:a16="http://schemas.microsoft.com/office/drawing/2014/main" id="{21F2A11E-B884-48C8-8DB6-40870F3ADD3E}"/>
              </a:ext>
            </a:extLst>
          </p:cNvPr>
          <p:cNvSpPr/>
          <p:nvPr/>
        </p:nvSpPr>
        <p:spPr>
          <a:xfrm>
            <a:off x="7382528" y="5175041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5" name="楕円 504">
            <a:extLst>
              <a:ext uri="{FF2B5EF4-FFF2-40B4-BE49-F238E27FC236}">
                <a16:creationId xmlns:a16="http://schemas.microsoft.com/office/drawing/2014/main" id="{58902D42-75DC-4F92-8292-7D637EB9024C}"/>
              </a:ext>
            </a:extLst>
          </p:cNvPr>
          <p:cNvSpPr/>
          <p:nvPr/>
        </p:nvSpPr>
        <p:spPr>
          <a:xfrm>
            <a:off x="7043068" y="5675524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6" name="楕円 505">
            <a:extLst>
              <a:ext uri="{FF2B5EF4-FFF2-40B4-BE49-F238E27FC236}">
                <a16:creationId xmlns:a16="http://schemas.microsoft.com/office/drawing/2014/main" id="{621313E2-A930-4C75-A4C6-79D734EB0C69}"/>
              </a:ext>
            </a:extLst>
          </p:cNvPr>
          <p:cNvSpPr/>
          <p:nvPr/>
        </p:nvSpPr>
        <p:spPr>
          <a:xfrm>
            <a:off x="7388878" y="5175041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7" name="楕円 506">
            <a:extLst>
              <a:ext uri="{FF2B5EF4-FFF2-40B4-BE49-F238E27FC236}">
                <a16:creationId xmlns:a16="http://schemas.microsoft.com/office/drawing/2014/main" id="{F9472548-0DF1-473B-AAD1-789D4DA2D612}"/>
              </a:ext>
            </a:extLst>
          </p:cNvPr>
          <p:cNvSpPr/>
          <p:nvPr/>
        </p:nvSpPr>
        <p:spPr>
          <a:xfrm>
            <a:off x="7055768" y="5675524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8" name="楕円 507">
            <a:extLst>
              <a:ext uri="{FF2B5EF4-FFF2-40B4-BE49-F238E27FC236}">
                <a16:creationId xmlns:a16="http://schemas.microsoft.com/office/drawing/2014/main" id="{068A210C-83D1-4897-A3FD-D9ABF12D9374}"/>
              </a:ext>
            </a:extLst>
          </p:cNvPr>
          <p:cNvSpPr/>
          <p:nvPr/>
        </p:nvSpPr>
        <p:spPr>
          <a:xfrm>
            <a:off x="7074404" y="5650029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9" name="楕円 508">
            <a:extLst>
              <a:ext uri="{FF2B5EF4-FFF2-40B4-BE49-F238E27FC236}">
                <a16:creationId xmlns:a16="http://schemas.microsoft.com/office/drawing/2014/main" id="{A48FB88A-B63C-4A14-B96D-77AA2BE7BD69}"/>
              </a:ext>
            </a:extLst>
          </p:cNvPr>
          <p:cNvSpPr/>
          <p:nvPr/>
        </p:nvSpPr>
        <p:spPr>
          <a:xfrm>
            <a:off x="7086858" y="6143138"/>
            <a:ext cx="60443" cy="606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0" name="テキスト ボックス 509">
            <a:extLst>
              <a:ext uri="{FF2B5EF4-FFF2-40B4-BE49-F238E27FC236}">
                <a16:creationId xmlns:a16="http://schemas.microsoft.com/office/drawing/2014/main" id="{132C9384-301B-4ACB-9106-A3EE33372654}"/>
              </a:ext>
            </a:extLst>
          </p:cNvPr>
          <p:cNvSpPr txBox="1"/>
          <p:nvPr/>
        </p:nvSpPr>
        <p:spPr>
          <a:xfrm>
            <a:off x="5725351" y="5261682"/>
            <a:ext cx="789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17B</a:t>
            </a:r>
            <a:r>
              <a:rPr lang="ja-JP" altLang="en-US" sz="1100" dirty="0"/>
              <a:t>黒液</a:t>
            </a:r>
            <a:endParaRPr kumimoji="1" lang="ja-JP" altLang="en-US" sz="1100" dirty="0"/>
          </a:p>
        </p:txBody>
      </p:sp>
      <p:sp>
        <p:nvSpPr>
          <p:cNvPr id="511" name="円柱 510">
            <a:extLst>
              <a:ext uri="{FF2B5EF4-FFF2-40B4-BE49-F238E27FC236}">
                <a16:creationId xmlns:a16="http://schemas.microsoft.com/office/drawing/2014/main" id="{C1A18DE9-87DB-41ED-B1C9-6619E612674C}"/>
              </a:ext>
            </a:extLst>
          </p:cNvPr>
          <p:cNvSpPr/>
          <p:nvPr/>
        </p:nvSpPr>
        <p:spPr>
          <a:xfrm>
            <a:off x="8056713" y="4095598"/>
            <a:ext cx="399720" cy="398861"/>
          </a:xfrm>
          <a:prstGeom prst="ca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2" name="円柱 511">
            <a:extLst>
              <a:ext uri="{FF2B5EF4-FFF2-40B4-BE49-F238E27FC236}">
                <a16:creationId xmlns:a16="http://schemas.microsoft.com/office/drawing/2014/main" id="{514A9AC1-7B2A-4455-A035-04CE9602E2E4}"/>
              </a:ext>
            </a:extLst>
          </p:cNvPr>
          <p:cNvSpPr/>
          <p:nvPr/>
        </p:nvSpPr>
        <p:spPr>
          <a:xfrm>
            <a:off x="8528655" y="5192689"/>
            <a:ext cx="399720" cy="398861"/>
          </a:xfrm>
          <a:prstGeom prst="can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6" name="コネクタ: カギ線 515">
            <a:extLst>
              <a:ext uri="{FF2B5EF4-FFF2-40B4-BE49-F238E27FC236}">
                <a16:creationId xmlns:a16="http://schemas.microsoft.com/office/drawing/2014/main" id="{07890374-61F0-4CBB-A678-D563B0EA1808}"/>
              </a:ext>
            </a:extLst>
          </p:cNvPr>
          <p:cNvCxnSpPr>
            <a:cxnSpLocks/>
            <a:stCxn id="502" idx="0"/>
            <a:endCxn id="512" idx="2"/>
          </p:cNvCxnSpPr>
          <p:nvPr/>
        </p:nvCxnSpPr>
        <p:spPr>
          <a:xfrm flipV="1">
            <a:off x="7527884" y="5392120"/>
            <a:ext cx="1000771" cy="551140"/>
          </a:xfrm>
          <a:prstGeom prst="bentConnector3">
            <a:avLst>
              <a:gd name="adj1" fmla="val 78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矢印コネクタ 518">
            <a:extLst>
              <a:ext uri="{FF2B5EF4-FFF2-40B4-BE49-F238E27FC236}">
                <a16:creationId xmlns:a16="http://schemas.microsoft.com/office/drawing/2014/main" id="{44090A22-552C-4642-AEAF-79B03C5E4919}"/>
              </a:ext>
            </a:extLst>
          </p:cNvPr>
          <p:cNvCxnSpPr>
            <a:cxnSpLocks/>
            <a:stCxn id="501" idx="0"/>
            <a:endCxn id="512" idx="2"/>
          </p:cNvCxnSpPr>
          <p:nvPr/>
        </p:nvCxnSpPr>
        <p:spPr>
          <a:xfrm flipV="1">
            <a:off x="7515430" y="5392120"/>
            <a:ext cx="1013225" cy="64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矢印コネクタ 521">
            <a:extLst>
              <a:ext uri="{FF2B5EF4-FFF2-40B4-BE49-F238E27FC236}">
                <a16:creationId xmlns:a16="http://schemas.microsoft.com/office/drawing/2014/main" id="{8C56999A-325B-4838-ACD7-41240215647E}"/>
              </a:ext>
            </a:extLst>
          </p:cNvPr>
          <p:cNvCxnSpPr>
            <a:cxnSpLocks/>
            <a:stCxn id="491" idx="0"/>
            <a:endCxn id="511" idx="2"/>
          </p:cNvCxnSpPr>
          <p:nvPr/>
        </p:nvCxnSpPr>
        <p:spPr>
          <a:xfrm>
            <a:off x="7515262" y="4292403"/>
            <a:ext cx="541451" cy="26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矢印コネクタ 524">
            <a:extLst>
              <a:ext uri="{FF2B5EF4-FFF2-40B4-BE49-F238E27FC236}">
                <a16:creationId xmlns:a16="http://schemas.microsoft.com/office/drawing/2014/main" id="{7D758022-32DA-40FE-A2B7-8ECE259A236A}"/>
              </a:ext>
            </a:extLst>
          </p:cNvPr>
          <p:cNvCxnSpPr>
            <a:cxnSpLocks/>
            <a:stCxn id="500" idx="3"/>
            <a:endCxn id="491" idx="3"/>
          </p:cNvCxnSpPr>
          <p:nvPr/>
        </p:nvCxnSpPr>
        <p:spPr>
          <a:xfrm flipV="1">
            <a:off x="6514907" y="4292403"/>
            <a:ext cx="604379" cy="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矢印コネクタ 527">
            <a:extLst>
              <a:ext uri="{FF2B5EF4-FFF2-40B4-BE49-F238E27FC236}">
                <a16:creationId xmlns:a16="http://schemas.microsoft.com/office/drawing/2014/main" id="{9EBA3655-9422-4CB0-A9E3-05B9D4EA04F2}"/>
              </a:ext>
            </a:extLst>
          </p:cNvPr>
          <p:cNvCxnSpPr>
            <a:cxnSpLocks/>
            <a:stCxn id="493" idx="3"/>
            <a:endCxn id="492" idx="3"/>
          </p:cNvCxnSpPr>
          <p:nvPr/>
        </p:nvCxnSpPr>
        <p:spPr>
          <a:xfrm flipV="1">
            <a:off x="6523453" y="4844267"/>
            <a:ext cx="591719" cy="20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矢印コネクタ 530">
            <a:extLst>
              <a:ext uri="{FF2B5EF4-FFF2-40B4-BE49-F238E27FC236}">
                <a16:creationId xmlns:a16="http://schemas.microsoft.com/office/drawing/2014/main" id="{2D4BEBD4-7D11-4C85-9721-D1575EB21531}"/>
              </a:ext>
            </a:extLst>
          </p:cNvPr>
          <p:cNvCxnSpPr>
            <a:cxnSpLocks/>
            <a:stCxn id="510" idx="3"/>
            <a:endCxn id="501" idx="3"/>
          </p:cNvCxnSpPr>
          <p:nvPr/>
        </p:nvCxnSpPr>
        <p:spPr>
          <a:xfrm>
            <a:off x="6514907" y="5392487"/>
            <a:ext cx="604547" cy="60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矢印コネクタ 533">
            <a:extLst>
              <a:ext uri="{FF2B5EF4-FFF2-40B4-BE49-F238E27FC236}">
                <a16:creationId xmlns:a16="http://schemas.microsoft.com/office/drawing/2014/main" id="{57FC0973-238D-4589-B163-68507BB04D1C}"/>
              </a:ext>
            </a:extLst>
          </p:cNvPr>
          <p:cNvCxnSpPr>
            <a:cxnSpLocks/>
            <a:stCxn id="503" idx="3"/>
            <a:endCxn id="502" idx="3"/>
          </p:cNvCxnSpPr>
          <p:nvPr/>
        </p:nvCxnSpPr>
        <p:spPr>
          <a:xfrm>
            <a:off x="6514907" y="5941859"/>
            <a:ext cx="617001" cy="140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テキスト ボックス 536">
            <a:extLst>
              <a:ext uri="{FF2B5EF4-FFF2-40B4-BE49-F238E27FC236}">
                <a16:creationId xmlns:a16="http://schemas.microsoft.com/office/drawing/2014/main" id="{D4075E8D-1C11-49C3-BD16-0E543DD83A54}"/>
              </a:ext>
            </a:extLst>
          </p:cNvPr>
          <p:cNvSpPr txBox="1"/>
          <p:nvPr/>
        </p:nvSpPr>
        <p:spPr>
          <a:xfrm>
            <a:off x="7752921" y="4480765"/>
            <a:ext cx="1007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12B</a:t>
            </a:r>
            <a:r>
              <a:rPr lang="ja-JP" altLang="en-US" sz="1100" dirty="0"/>
              <a:t>生成蒸気</a:t>
            </a:r>
            <a:endParaRPr kumimoji="1" lang="ja-JP" altLang="en-US" sz="1100" dirty="0"/>
          </a:p>
        </p:txBody>
      </p:sp>
      <p:sp>
        <p:nvSpPr>
          <p:cNvPr id="538" name="テキスト ボックス 537">
            <a:extLst>
              <a:ext uri="{FF2B5EF4-FFF2-40B4-BE49-F238E27FC236}">
                <a16:creationId xmlns:a16="http://schemas.microsoft.com/office/drawing/2014/main" id="{B471DE23-DCB5-4607-8918-10F5919F80C5}"/>
              </a:ext>
            </a:extLst>
          </p:cNvPr>
          <p:cNvSpPr txBox="1"/>
          <p:nvPr/>
        </p:nvSpPr>
        <p:spPr>
          <a:xfrm>
            <a:off x="4702741" y="3981364"/>
            <a:ext cx="60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消費蒸気</a:t>
            </a:r>
            <a:endParaRPr kumimoji="1" lang="ja-JP" altLang="en-US" sz="1400" b="1" dirty="0"/>
          </a:p>
        </p:txBody>
      </p:sp>
      <p:sp>
        <p:nvSpPr>
          <p:cNvPr id="539" name="正方形/長方形 538">
            <a:extLst>
              <a:ext uri="{FF2B5EF4-FFF2-40B4-BE49-F238E27FC236}">
                <a16:creationId xmlns:a16="http://schemas.microsoft.com/office/drawing/2014/main" id="{C02D6730-A49B-4BBE-BE54-034109DC616C}"/>
              </a:ext>
            </a:extLst>
          </p:cNvPr>
          <p:cNvSpPr/>
          <p:nvPr/>
        </p:nvSpPr>
        <p:spPr>
          <a:xfrm>
            <a:off x="1515616" y="3973083"/>
            <a:ext cx="3912560" cy="22333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0" name="テキスト ボックス 539">
            <a:extLst>
              <a:ext uri="{FF2B5EF4-FFF2-40B4-BE49-F238E27FC236}">
                <a16:creationId xmlns:a16="http://schemas.microsoft.com/office/drawing/2014/main" id="{83AB68FB-709F-46D9-AB35-5D25774CBA96}"/>
              </a:ext>
            </a:extLst>
          </p:cNvPr>
          <p:cNvSpPr txBox="1"/>
          <p:nvPr/>
        </p:nvSpPr>
        <p:spPr>
          <a:xfrm>
            <a:off x="8332879" y="5602303"/>
            <a:ext cx="785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/>
              <a:t>生成蒸気</a:t>
            </a:r>
            <a:endParaRPr kumimoji="1" lang="ja-JP" altLang="en-US" sz="1100" dirty="0"/>
          </a:p>
        </p:txBody>
      </p:sp>
      <p:sp>
        <p:nvSpPr>
          <p:cNvPr id="541" name="テキスト ボックス 540">
            <a:extLst>
              <a:ext uri="{FF2B5EF4-FFF2-40B4-BE49-F238E27FC236}">
                <a16:creationId xmlns:a16="http://schemas.microsoft.com/office/drawing/2014/main" id="{E8050D56-5BD4-46C2-81A3-C2A5DB551058}"/>
              </a:ext>
            </a:extLst>
          </p:cNvPr>
          <p:cNvSpPr txBox="1"/>
          <p:nvPr/>
        </p:nvSpPr>
        <p:spPr>
          <a:xfrm>
            <a:off x="4475248" y="5356134"/>
            <a:ext cx="785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/>
              <a:t>消費蒸気</a:t>
            </a:r>
            <a:endParaRPr kumimoji="1" lang="ja-JP" altLang="en-US" sz="1100" dirty="0"/>
          </a:p>
        </p:txBody>
      </p: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6F2CF513-AD13-4109-BD8C-9384800CEEED}"/>
              </a:ext>
            </a:extLst>
          </p:cNvPr>
          <p:cNvSpPr txBox="1"/>
          <p:nvPr/>
        </p:nvSpPr>
        <p:spPr>
          <a:xfrm>
            <a:off x="1797172" y="5031632"/>
            <a:ext cx="785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9V/E</a:t>
            </a:r>
            <a:r>
              <a:rPr lang="ja-JP" altLang="en-US" sz="1100" dirty="0"/>
              <a:t>黒液</a:t>
            </a:r>
            <a:endParaRPr kumimoji="1" lang="ja-JP" altLang="en-US" sz="1100" dirty="0"/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752843F5-F503-48B4-88E8-81E42D5B280B}"/>
              </a:ext>
            </a:extLst>
          </p:cNvPr>
          <p:cNvSpPr txBox="1"/>
          <p:nvPr/>
        </p:nvSpPr>
        <p:spPr>
          <a:xfrm>
            <a:off x="1797272" y="4286760"/>
            <a:ext cx="785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8V/E</a:t>
            </a:r>
            <a:r>
              <a:rPr lang="ja-JP" altLang="en-US" sz="1100" dirty="0"/>
              <a:t>黒液</a:t>
            </a:r>
            <a:endParaRPr kumimoji="1" lang="ja-JP" altLang="en-US" sz="1100" dirty="0"/>
          </a:p>
        </p:txBody>
      </p:sp>
      <p:sp>
        <p:nvSpPr>
          <p:cNvPr id="544" name="テキスト ボックス 543">
            <a:extLst>
              <a:ext uri="{FF2B5EF4-FFF2-40B4-BE49-F238E27FC236}">
                <a16:creationId xmlns:a16="http://schemas.microsoft.com/office/drawing/2014/main" id="{FC13CCD7-3C69-483F-B523-3B78F94F05F6}"/>
              </a:ext>
            </a:extLst>
          </p:cNvPr>
          <p:cNvSpPr txBox="1"/>
          <p:nvPr/>
        </p:nvSpPr>
        <p:spPr>
          <a:xfrm>
            <a:off x="1748136" y="5691087"/>
            <a:ext cx="883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10V/E</a:t>
            </a:r>
            <a:r>
              <a:rPr lang="ja-JP" altLang="en-US" sz="1100" dirty="0"/>
              <a:t>黒液</a:t>
            </a:r>
            <a:endParaRPr kumimoji="1" lang="ja-JP" altLang="en-US" sz="1100" dirty="0"/>
          </a:p>
        </p:txBody>
      </p:sp>
      <p:cxnSp>
        <p:nvCxnSpPr>
          <p:cNvPr id="546" name="直線矢印コネクタ 545">
            <a:extLst>
              <a:ext uri="{FF2B5EF4-FFF2-40B4-BE49-F238E27FC236}">
                <a16:creationId xmlns:a16="http://schemas.microsoft.com/office/drawing/2014/main" id="{E742B642-B5E1-4C72-95F4-B4F040C87A99}"/>
              </a:ext>
            </a:extLst>
          </p:cNvPr>
          <p:cNvCxnSpPr>
            <a:cxnSpLocks/>
            <a:stCxn id="543" idx="3"/>
            <a:endCxn id="480" idx="3"/>
          </p:cNvCxnSpPr>
          <p:nvPr/>
        </p:nvCxnSpPr>
        <p:spPr>
          <a:xfrm flipV="1">
            <a:off x="2582779" y="4408472"/>
            <a:ext cx="653528" cy="9093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矢印コネクタ 548">
            <a:extLst>
              <a:ext uri="{FF2B5EF4-FFF2-40B4-BE49-F238E27FC236}">
                <a16:creationId xmlns:a16="http://schemas.microsoft.com/office/drawing/2014/main" id="{3FAC66E8-F1DA-4582-8C08-BAF58625779E}"/>
              </a:ext>
            </a:extLst>
          </p:cNvPr>
          <p:cNvCxnSpPr>
            <a:cxnSpLocks/>
            <a:stCxn id="542" idx="3"/>
            <a:endCxn id="481" idx="3"/>
          </p:cNvCxnSpPr>
          <p:nvPr/>
        </p:nvCxnSpPr>
        <p:spPr>
          <a:xfrm flipV="1">
            <a:off x="2582879" y="5156174"/>
            <a:ext cx="657456" cy="6263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矢印コネクタ 551">
            <a:extLst>
              <a:ext uri="{FF2B5EF4-FFF2-40B4-BE49-F238E27FC236}">
                <a16:creationId xmlns:a16="http://schemas.microsoft.com/office/drawing/2014/main" id="{B4EFD230-40F6-4660-83E1-F9E32787FA37}"/>
              </a:ext>
            </a:extLst>
          </p:cNvPr>
          <p:cNvCxnSpPr>
            <a:cxnSpLocks/>
            <a:stCxn id="544" idx="3"/>
            <a:endCxn id="482" idx="3"/>
          </p:cNvCxnSpPr>
          <p:nvPr/>
        </p:nvCxnSpPr>
        <p:spPr>
          <a:xfrm flipV="1">
            <a:off x="2631915" y="5819535"/>
            <a:ext cx="608420" cy="2357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コネクタ: カギ線 555">
            <a:extLst>
              <a:ext uri="{FF2B5EF4-FFF2-40B4-BE49-F238E27FC236}">
                <a16:creationId xmlns:a16="http://schemas.microsoft.com/office/drawing/2014/main" id="{B1E2C8EA-19B1-4405-8C77-2AB15FB0AFE8}"/>
              </a:ext>
            </a:extLst>
          </p:cNvPr>
          <p:cNvCxnSpPr>
            <a:cxnSpLocks/>
            <a:stCxn id="486" idx="2"/>
            <a:endCxn id="480" idx="0"/>
          </p:cNvCxnSpPr>
          <p:nvPr/>
        </p:nvCxnSpPr>
        <p:spPr>
          <a:xfrm rot="10800000">
            <a:off x="3632284" y="4408473"/>
            <a:ext cx="1042143" cy="729221"/>
          </a:xfrm>
          <a:prstGeom prst="bentConnector3">
            <a:avLst>
              <a:gd name="adj1" fmla="val 1745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コネクタ: カギ線 558">
            <a:extLst>
              <a:ext uri="{FF2B5EF4-FFF2-40B4-BE49-F238E27FC236}">
                <a16:creationId xmlns:a16="http://schemas.microsoft.com/office/drawing/2014/main" id="{A8E6B51A-014F-4C73-8800-97A8F7F83ABC}"/>
              </a:ext>
            </a:extLst>
          </p:cNvPr>
          <p:cNvCxnSpPr>
            <a:cxnSpLocks/>
            <a:stCxn id="486" idx="2"/>
            <a:endCxn id="482" idx="0"/>
          </p:cNvCxnSpPr>
          <p:nvPr/>
        </p:nvCxnSpPr>
        <p:spPr>
          <a:xfrm rot="10800000" flipV="1">
            <a:off x="3636312" y="5137693"/>
            <a:ext cx="1038115" cy="681842"/>
          </a:xfrm>
          <a:prstGeom prst="bentConnector3">
            <a:avLst>
              <a:gd name="adj1" fmla="val 17324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矢印コネクタ 568">
            <a:extLst>
              <a:ext uri="{FF2B5EF4-FFF2-40B4-BE49-F238E27FC236}">
                <a16:creationId xmlns:a16="http://schemas.microsoft.com/office/drawing/2014/main" id="{06229341-D016-47BD-AEB5-49994635AA74}"/>
              </a:ext>
            </a:extLst>
          </p:cNvPr>
          <p:cNvCxnSpPr>
            <a:cxnSpLocks/>
            <a:stCxn id="486" idx="2"/>
            <a:endCxn id="481" idx="0"/>
          </p:cNvCxnSpPr>
          <p:nvPr/>
        </p:nvCxnSpPr>
        <p:spPr>
          <a:xfrm flipH="1">
            <a:off x="3636311" y="5137693"/>
            <a:ext cx="1038115" cy="1848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D956437-73CE-4295-B4F6-931629BC8A5A}"/>
              </a:ext>
            </a:extLst>
          </p:cNvPr>
          <p:cNvSpPr txBox="1"/>
          <p:nvPr/>
        </p:nvSpPr>
        <p:spPr>
          <a:xfrm>
            <a:off x="3781481" y="5014438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ID211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4571F924-2BFD-4497-BF48-304A3944D582}"/>
              </a:ext>
            </a:extLst>
          </p:cNvPr>
          <p:cNvSpPr txBox="1"/>
          <p:nvPr/>
        </p:nvSpPr>
        <p:spPr>
          <a:xfrm>
            <a:off x="3758447" y="4276540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ID210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5" name="テキスト ボックス 574">
            <a:extLst>
              <a:ext uri="{FF2B5EF4-FFF2-40B4-BE49-F238E27FC236}">
                <a16:creationId xmlns:a16="http://schemas.microsoft.com/office/drawing/2014/main" id="{55DBB252-D18B-48A4-9579-A68DBDA0A386}"/>
              </a:ext>
            </a:extLst>
          </p:cNvPr>
          <p:cNvSpPr txBox="1"/>
          <p:nvPr/>
        </p:nvSpPr>
        <p:spPr>
          <a:xfrm>
            <a:off x="3778522" y="5697260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ID212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91F094D5-74CE-4792-8034-1F21C4E44557}"/>
              </a:ext>
            </a:extLst>
          </p:cNvPr>
          <p:cNvSpPr txBox="1"/>
          <p:nvPr/>
        </p:nvSpPr>
        <p:spPr>
          <a:xfrm>
            <a:off x="2568654" y="5018045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7" name="テキスト ボックス 576">
            <a:extLst>
              <a:ext uri="{FF2B5EF4-FFF2-40B4-BE49-F238E27FC236}">
                <a16:creationId xmlns:a16="http://schemas.microsoft.com/office/drawing/2014/main" id="{4A973680-F6DF-4444-9A71-BCF49D152264}"/>
              </a:ext>
            </a:extLst>
          </p:cNvPr>
          <p:cNvSpPr txBox="1"/>
          <p:nvPr/>
        </p:nvSpPr>
        <p:spPr>
          <a:xfrm>
            <a:off x="2572527" y="4285407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138A7214-5250-4584-9362-57DC0CBB95CE}"/>
              </a:ext>
            </a:extLst>
          </p:cNvPr>
          <p:cNvSpPr txBox="1"/>
          <p:nvPr/>
        </p:nvSpPr>
        <p:spPr>
          <a:xfrm>
            <a:off x="2574280" y="5687038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1" name="テキスト ボックス 580">
            <a:extLst>
              <a:ext uri="{FF2B5EF4-FFF2-40B4-BE49-F238E27FC236}">
                <a16:creationId xmlns:a16="http://schemas.microsoft.com/office/drawing/2014/main" id="{112AB409-C070-44CE-AA6A-4B97FAA87D80}"/>
              </a:ext>
            </a:extLst>
          </p:cNvPr>
          <p:cNvSpPr txBox="1"/>
          <p:nvPr/>
        </p:nvSpPr>
        <p:spPr>
          <a:xfrm>
            <a:off x="6478081" y="4714346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2" name="テキスト ボックス 581">
            <a:extLst>
              <a:ext uri="{FF2B5EF4-FFF2-40B4-BE49-F238E27FC236}">
                <a16:creationId xmlns:a16="http://schemas.microsoft.com/office/drawing/2014/main" id="{1D7B523E-0C25-425E-9F55-8F52CE815C18}"/>
              </a:ext>
            </a:extLst>
          </p:cNvPr>
          <p:cNvSpPr txBox="1"/>
          <p:nvPr/>
        </p:nvSpPr>
        <p:spPr>
          <a:xfrm>
            <a:off x="6478081" y="4160444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3" name="テキスト ボックス 582">
            <a:extLst>
              <a:ext uri="{FF2B5EF4-FFF2-40B4-BE49-F238E27FC236}">
                <a16:creationId xmlns:a16="http://schemas.microsoft.com/office/drawing/2014/main" id="{090E2CFF-3CA0-4DFB-93AB-6F348B1E4A33}"/>
              </a:ext>
            </a:extLst>
          </p:cNvPr>
          <p:cNvSpPr txBox="1"/>
          <p:nvPr/>
        </p:nvSpPr>
        <p:spPr>
          <a:xfrm>
            <a:off x="6478081" y="5256928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4" name="テキスト ボックス 583">
            <a:extLst>
              <a:ext uri="{FF2B5EF4-FFF2-40B4-BE49-F238E27FC236}">
                <a16:creationId xmlns:a16="http://schemas.microsoft.com/office/drawing/2014/main" id="{C2DC9EFC-FB75-4E5F-8BF1-E6D5A31400BC}"/>
              </a:ext>
            </a:extLst>
          </p:cNvPr>
          <p:cNvSpPr txBox="1"/>
          <p:nvPr/>
        </p:nvSpPr>
        <p:spPr>
          <a:xfrm>
            <a:off x="6478081" y="5807205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8" name="テキスト ボックス 587">
            <a:extLst>
              <a:ext uri="{FF2B5EF4-FFF2-40B4-BE49-F238E27FC236}">
                <a16:creationId xmlns:a16="http://schemas.microsoft.com/office/drawing/2014/main" id="{EEF356E1-0C01-4B8A-AFB9-B2CE5D01674D}"/>
              </a:ext>
            </a:extLst>
          </p:cNvPr>
          <p:cNvSpPr txBox="1"/>
          <p:nvPr/>
        </p:nvSpPr>
        <p:spPr>
          <a:xfrm>
            <a:off x="7449321" y="4155958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FB801F7C-5E8A-4E01-A82F-8D521A8D76D1}"/>
              </a:ext>
            </a:extLst>
          </p:cNvPr>
          <p:cNvSpPr txBox="1"/>
          <p:nvPr/>
        </p:nvSpPr>
        <p:spPr>
          <a:xfrm>
            <a:off x="7587641" y="4713141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0" name="テキスト ボックス 589">
            <a:extLst>
              <a:ext uri="{FF2B5EF4-FFF2-40B4-BE49-F238E27FC236}">
                <a16:creationId xmlns:a16="http://schemas.microsoft.com/office/drawing/2014/main" id="{D9D75798-9371-4C54-89AE-248AF00C62C2}"/>
              </a:ext>
            </a:extLst>
          </p:cNvPr>
          <p:cNvSpPr txBox="1"/>
          <p:nvPr/>
        </p:nvSpPr>
        <p:spPr>
          <a:xfrm>
            <a:off x="7576454" y="5255576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1" name="テキスト ボックス 590">
            <a:extLst>
              <a:ext uri="{FF2B5EF4-FFF2-40B4-BE49-F238E27FC236}">
                <a16:creationId xmlns:a16="http://schemas.microsoft.com/office/drawing/2014/main" id="{570BA9B3-BF7A-4215-A32D-F0D7B01B8F91}"/>
              </a:ext>
            </a:extLst>
          </p:cNvPr>
          <p:cNvSpPr txBox="1"/>
          <p:nvPr/>
        </p:nvSpPr>
        <p:spPr>
          <a:xfrm>
            <a:off x="7587641" y="5807144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ID203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4" name="吹き出し: 角を丸めた四角形 593">
            <a:extLst>
              <a:ext uri="{FF2B5EF4-FFF2-40B4-BE49-F238E27FC236}">
                <a16:creationId xmlns:a16="http://schemas.microsoft.com/office/drawing/2014/main" id="{2BCD79DD-8FC7-4C32-BEE6-DF355876BA3A}"/>
              </a:ext>
            </a:extLst>
          </p:cNvPr>
          <p:cNvSpPr/>
          <p:nvPr/>
        </p:nvSpPr>
        <p:spPr>
          <a:xfrm>
            <a:off x="4580066" y="5830763"/>
            <a:ext cx="864068" cy="245869"/>
          </a:xfrm>
          <a:prstGeom prst="wedgeRoundRectCallout">
            <a:avLst>
              <a:gd name="adj1" fmla="val -23040"/>
              <a:gd name="adj2" fmla="val -119796"/>
              <a:gd name="adj3" fmla="val 16667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コスト元</a:t>
            </a:r>
          </a:p>
        </p:txBody>
      </p:sp>
      <p:sp>
        <p:nvSpPr>
          <p:cNvPr id="595" name="吹き出し: 角を丸めた四角形 594">
            <a:extLst>
              <a:ext uri="{FF2B5EF4-FFF2-40B4-BE49-F238E27FC236}">
                <a16:creationId xmlns:a16="http://schemas.microsoft.com/office/drawing/2014/main" id="{D2961E9F-671B-469B-84A0-95A43B197B20}"/>
              </a:ext>
            </a:extLst>
          </p:cNvPr>
          <p:cNvSpPr/>
          <p:nvPr/>
        </p:nvSpPr>
        <p:spPr>
          <a:xfrm>
            <a:off x="8456433" y="6019040"/>
            <a:ext cx="864068" cy="245869"/>
          </a:xfrm>
          <a:prstGeom prst="wedgeRoundRectCallout">
            <a:avLst>
              <a:gd name="adj1" fmla="val -23040"/>
              <a:gd name="adj2" fmla="val -119796"/>
              <a:gd name="adj3" fmla="val 16667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コスト元</a:t>
            </a:r>
          </a:p>
        </p:txBody>
      </p:sp>
      <p:sp>
        <p:nvSpPr>
          <p:cNvPr id="596" name="吹き出し: 角を丸めた四角形 595">
            <a:extLst>
              <a:ext uri="{FF2B5EF4-FFF2-40B4-BE49-F238E27FC236}">
                <a16:creationId xmlns:a16="http://schemas.microsoft.com/office/drawing/2014/main" id="{DDE8F40F-B774-4C53-8423-EA21B2C8E458}"/>
              </a:ext>
            </a:extLst>
          </p:cNvPr>
          <p:cNvSpPr/>
          <p:nvPr/>
        </p:nvSpPr>
        <p:spPr>
          <a:xfrm>
            <a:off x="8408190" y="4851640"/>
            <a:ext cx="864068" cy="245869"/>
          </a:xfrm>
          <a:prstGeom prst="wedgeRoundRectCallout">
            <a:avLst>
              <a:gd name="adj1" fmla="val -33281"/>
              <a:gd name="adj2" fmla="val -116797"/>
              <a:gd name="adj3" fmla="val 16667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コスト元</a:t>
            </a:r>
          </a:p>
        </p:txBody>
      </p:sp>
      <p:sp>
        <p:nvSpPr>
          <p:cNvPr id="600" name="テキスト ボックス 599">
            <a:extLst>
              <a:ext uri="{FF2B5EF4-FFF2-40B4-BE49-F238E27FC236}">
                <a16:creationId xmlns:a16="http://schemas.microsoft.com/office/drawing/2014/main" id="{BB3043B4-D7C2-4939-9F43-E7CFBFAC8D35}"/>
              </a:ext>
            </a:extLst>
          </p:cNvPr>
          <p:cNvSpPr txBox="1"/>
          <p:nvPr/>
        </p:nvSpPr>
        <p:spPr>
          <a:xfrm>
            <a:off x="4541124" y="1191433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ID40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1" name="テキスト ボックス 600">
            <a:extLst>
              <a:ext uri="{FF2B5EF4-FFF2-40B4-BE49-F238E27FC236}">
                <a16:creationId xmlns:a16="http://schemas.microsoft.com/office/drawing/2014/main" id="{9492D4D8-6EEE-4239-B1B1-5A6426AE9348}"/>
              </a:ext>
            </a:extLst>
          </p:cNvPr>
          <p:cNvSpPr txBox="1"/>
          <p:nvPr/>
        </p:nvSpPr>
        <p:spPr>
          <a:xfrm>
            <a:off x="4539617" y="2177288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ID41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2" name="テキスト ボックス 601">
            <a:extLst>
              <a:ext uri="{FF2B5EF4-FFF2-40B4-BE49-F238E27FC236}">
                <a16:creationId xmlns:a16="http://schemas.microsoft.com/office/drawing/2014/main" id="{C4707605-4815-4C3C-827C-A79B6655A90D}"/>
              </a:ext>
            </a:extLst>
          </p:cNvPr>
          <p:cNvSpPr txBox="1"/>
          <p:nvPr/>
        </p:nvSpPr>
        <p:spPr>
          <a:xfrm>
            <a:off x="4545981" y="3191981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ID42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3" name="テキスト ボックス 602">
            <a:extLst>
              <a:ext uri="{FF2B5EF4-FFF2-40B4-BE49-F238E27FC236}">
                <a16:creationId xmlns:a16="http://schemas.microsoft.com/office/drawing/2014/main" id="{5F6B1325-FBE6-40AA-AA2D-855B8340CD09}"/>
              </a:ext>
            </a:extLst>
          </p:cNvPr>
          <p:cNvSpPr txBox="1"/>
          <p:nvPr/>
        </p:nvSpPr>
        <p:spPr>
          <a:xfrm>
            <a:off x="5475756" y="1188077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ID50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4" name="テキスト ボックス 603">
            <a:extLst>
              <a:ext uri="{FF2B5EF4-FFF2-40B4-BE49-F238E27FC236}">
                <a16:creationId xmlns:a16="http://schemas.microsoft.com/office/drawing/2014/main" id="{1430629F-CF27-4DEB-948B-36872A08FFB8}"/>
              </a:ext>
            </a:extLst>
          </p:cNvPr>
          <p:cNvSpPr txBox="1"/>
          <p:nvPr/>
        </p:nvSpPr>
        <p:spPr>
          <a:xfrm>
            <a:off x="5472760" y="2174081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ID51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5" name="テキスト ボックス 604">
            <a:extLst>
              <a:ext uri="{FF2B5EF4-FFF2-40B4-BE49-F238E27FC236}">
                <a16:creationId xmlns:a16="http://schemas.microsoft.com/office/drawing/2014/main" id="{989D1A83-3FB2-4329-80F4-ECCCBFACF63E}"/>
              </a:ext>
            </a:extLst>
          </p:cNvPr>
          <p:cNvSpPr txBox="1"/>
          <p:nvPr/>
        </p:nvSpPr>
        <p:spPr>
          <a:xfrm>
            <a:off x="5482085" y="3180685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ID52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6" name="テキスト ボックス 605">
            <a:extLst>
              <a:ext uri="{FF2B5EF4-FFF2-40B4-BE49-F238E27FC236}">
                <a16:creationId xmlns:a16="http://schemas.microsoft.com/office/drawing/2014/main" id="{6B6ECEDA-4AA2-4352-9346-3EA523B75F85}"/>
              </a:ext>
            </a:extLst>
          </p:cNvPr>
          <p:cNvSpPr txBox="1"/>
          <p:nvPr/>
        </p:nvSpPr>
        <p:spPr>
          <a:xfrm>
            <a:off x="6372479" y="1184215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ID60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7" name="テキスト ボックス 606">
            <a:extLst>
              <a:ext uri="{FF2B5EF4-FFF2-40B4-BE49-F238E27FC236}">
                <a16:creationId xmlns:a16="http://schemas.microsoft.com/office/drawing/2014/main" id="{1362B7A6-78F6-4829-9385-24B460FAB465}"/>
              </a:ext>
            </a:extLst>
          </p:cNvPr>
          <p:cNvSpPr txBox="1"/>
          <p:nvPr/>
        </p:nvSpPr>
        <p:spPr>
          <a:xfrm>
            <a:off x="6369844" y="2177437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ID61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8" name="テキスト ボックス 607">
            <a:extLst>
              <a:ext uri="{FF2B5EF4-FFF2-40B4-BE49-F238E27FC236}">
                <a16:creationId xmlns:a16="http://schemas.microsoft.com/office/drawing/2014/main" id="{6DBBA8E5-FB28-4F39-8AE8-9C0A6C400413}"/>
              </a:ext>
            </a:extLst>
          </p:cNvPr>
          <p:cNvSpPr txBox="1"/>
          <p:nvPr/>
        </p:nvSpPr>
        <p:spPr>
          <a:xfrm>
            <a:off x="6379169" y="3184041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ID62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9" name="テキスト ボックス 608">
            <a:extLst>
              <a:ext uri="{FF2B5EF4-FFF2-40B4-BE49-F238E27FC236}">
                <a16:creationId xmlns:a16="http://schemas.microsoft.com/office/drawing/2014/main" id="{A62AE26E-21F4-4E2B-B6C1-86F08ED534F2}"/>
              </a:ext>
            </a:extLst>
          </p:cNvPr>
          <p:cNvSpPr txBox="1"/>
          <p:nvPr/>
        </p:nvSpPr>
        <p:spPr>
          <a:xfrm>
            <a:off x="7632314" y="2885873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ID90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5E061B79-D520-4F63-868A-FD5B46E1359E}"/>
              </a:ext>
            </a:extLst>
          </p:cNvPr>
          <p:cNvSpPr txBox="1"/>
          <p:nvPr/>
        </p:nvSpPr>
        <p:spPr>
          <a:xfrm>
            <a:off x="8165268" y="781826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ID94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1" name="テキスト ボックス 610">
            <a:extLst>
              <a:ext uri="{FF2B5EF4-FFF2-40B4-BE49-F238E27FC236}">
                <a16:creationId xmlns:a16="http://schemas.microsoft.com/office/drawing/2014/main" id="{851CC212-21E1-442B-894A-D6B5823CC2F8}"/>
              </a:ext>
            </a:extLst>
          </p:cNvPr>
          <p:cNvSpPr txBox="1"/>
          <p:nvPr/>
        </p:nvSpPr>
        <p:spPr>
          <a:xfrm>
            <a:off x="10266667" y="1614114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2" name="テキスト ボックス 611">
            <a:extLst>
              <a:ext uri="{FF2B5EF4-FFF2-40B4-BE49-F238E27FC236}">
                <a16:creationId xmlns:a16="http://schemas.microsoft.com/office/drawing/2014/main" id="{EA0E2C0D-7742-477D-A393-1B9992E98267}"/>
              </a:ext>
            </a:extLst>
          </p:cNvPr>
          <p:cNvSpPr txBox="1"/>
          <p:nvPr/>
        </p:nvSpPr>
        <p:spPr>
          <a:xfrm>
            <a:off x="10266667" y="1030716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3" name="テキスト ボックス 612">
            <a:extLst>
              <a:ext uri="{FF2B5EF4-FFF2-40B4-BE49-F238E27FC236}">
                <a16:creationId xmlns:a16="http://schemas.microsoft.com/office/drawing/2014/main" id="{49CC8D50-FA2A-48D1-9F7C-385459642E6E}"/>
              </a:ext>
            </a:extLst>
          </p:cNvPr>
          <p:cNvSpPr txBox="1"/>
          <p:nvPr/>
        </p:nvSpPr>
        <p:spPr>
          <a:xfrm>
            <a:off x="10266667" y="2267306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4" name="テキスト ボックス 613">
            <a:extLst>
              <a:ext uri="{FF2B5EF4-FFF2-40B4-BE49-F238E27FC236}">
                <a16:creationId xmlns:a16="http://schemas.microsoft.com/office/drawing/2014/main" id="{63D8CBF3-ABD6-4D75-B02D-B5670BCBDD52}"/>
              </a:ext>
            </a:extLst>
          </p:cNvPr>
          <p:cNvSpPr txBox="1"/>
          <p:nvPr/>
        </p:nvSpPr>
        <p:spPr>
          <a:xfrm>
            <a:off x="10266667" y="2898697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5" name="テキスト ボックス 614">
            <a:extLst>
              <a:ext uri="{FF2B5EF4-FFF2-40B4-BE49-F238E27FC236}">
                <a16:creationId xmlns:a16="http://schemas.microsoft.com/office/drawing/2014/main" id="{60DDF84C-DAE7-40A1-A9DF-39E22A99A422}"/>
              </a:ext>
            </a:extLst>
          </p:cNvPr>
          <p:cNvSpPr txBox="1"/>
          <p:nvPr/>
        </p:nvSpPr>
        <p:spPr>
          <a:xfrm>
            <a:off x="7394423" y="1769572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ID91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6" name="テキスト ボックス 615">
            <a:extLst>
              <a:ext uri="{FF2B5EF4-FFF2-40B4-BE49-F238E27FC236}">
                <a16:creationId xmlns:a16="http://schemas.microsoft.com/office/drawing/2014/main" id="{D5783766-E3D9-42FC-AB8B-ADC82CF4A2E9}"/>
              </a:ext>
            </a:extLst>
          </p:cNvPr>
          <p:cNvSpPr txBox="1"/>
          <p:nvPr/>
        </p:nvSpPr>
        <p:spPr>
          <a:xfrm>
            <a:off x="7389985" y="787788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ID92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7" name="テキスト ボックス 616">
            <a:extLst>
              <a:ext uri="{FF2B5EF4-FFF2-40B4-BE49-F238E27FC236}">
                <a16:creationId xmlns:a16="http://schemas.microsoft.com/office/drawing/2014/main" id="{2055FE98-6D2B-4EF2-BCF0-2AB17E4979CD}"/>
              </a:ext>
            </a:extLst>
          </p:cNvPr>
          <p:cNvSpPr txBox="1"/>
          <p:nvPr/>
        </p:nvSpPr>
        <p:spPr>
          <a:xfrm>
            <a:off x="7868205" y="1190531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ID93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8" name="テキスト ボックス 617">
            <a:extLst>
              <a:ext uri="{FF2B5EF4-FFF2-40B4-BE49-F238E27FC236}">
                <a16:creationId xmlns:a16="http://schemas.microsoft.com/office/drawing/2014/main" id="{C2225FCD-F675-4966-AC26-A02143041B9D}"/>
              </a:ext>
            </a:extLst>
          </p:cNvPr>
          <p:cNvSpPr txBox="1"/>
          <p:nvPr/>
        </p:nvSpPr>
        <p:spPr>
          <a:xfrm>
            <a:off x="9254521" y="1611620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ID131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9" name="テキスト ボックス 618">
            <a:extLst>
              <a:ext uri="{FF2B5EF4-FFF2-40B4-BE49-F238E27FC236}">
                <a16:creationId xmlns:a16="http://schemas.microsoft.com/office/drawing/2014/main" id="{3971AB33-ED31-4335-A722-016252CE9365}"/>
              </a:ext>
            </a:extLst>
          </p:cNvPr>
          <p:cNvSpPr txBox="1"/>
          <p:nvPr/>
        </p:nvSpPr>
        <p:spPr>
          <a:xfrm>
            <a:off x="9254521" y="1028222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ID130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0" name="テキスト ボックス 619">
            <a:extLst>
              <a:ext uri="{FF2B5EF4-FFF2-40B4-BE49-F238E27FC236}">
                <a16:creationId xmlns:a16="http://schemas.microsoft.com/office/drawing/2014/main" id="{89C42A27-603E-4F86-B33C-F97B97874AAB}"/>
              </a:ext>
            </a:extLst>
          </p:cNvPr>
          <p:cNvSpPr txBox="1"/>
          <p:nvPr/>
        </p:nvSpPr>
        <p:spPr>
          <a:xfrm>
            <a:off x="9254521" y="2264812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ID132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1" name="テキスト ボックス 620">
            <a:extLst>
              <a:ext uri="{FF2B5EF4-FFF2-40B4-BE49-F238E27FC236}">
                <a16:creationId xmlns:a16="http://schemas.microsoft.com/office/drawing/2014/main" id="{AB834E3C-FB13-4B74-876C-4DF186D15862}"/>
              </a:ext>
            </a:extLst>
          </p:cNvPr>
          <p:cNvSpPr txBox="1"/>
          <p:nvPr/>
        </p:nvSpPr>
        <p:spPr>
          <a:xfrm>
            <a:off x="9254521" y="2896203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ID133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2" name="テキスト ボックス 621">
            <a:extLst>
              <a:ext uri="{FF2B5EF4-FFF2-40B4-BE49-F238E27FC236}">
                <a16:creationId xmlns:a16="http://schemas.microsoft.com/office/drawing/2014/main" id="{65E43CFC-CF7C-4C1C-92CB-FD62CC13A258}"/>
              </a:ext>
            </a:extLst>
          </p:cNvPr>
          <p:cNvSpPr txBox="1"/>
          <p:nvPr/>
        </p:nvSpPr>
        <p:spPr>
          <a:xfrm>
            <a:off x="11244063" y="1611639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ID131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3" name="テキスト ボックス 622">
            <a:extLst>
              <a:ext uri="{FF2B5EF4-FFF2-40B4-BE49-F238E27FC236}">
                <a16:creationId xmlns:a16="http://schemas.microsoft.com/office/drawing/2014/main" id="{DEF7A960-9D2A-43E3-9C6D-84942366B740}"/>
              </a:ext>
            </a:extLst>
          </p:cNvPr>
          <p:cNvSpPr txBox="1"/>
          <p:nvPr/>
        </p:nvSpPr>
        <p:spPr>
          <a:xfrm>
            <a:off x="11244063" y="1028241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ID130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4" name="テキスト ボックス 623">
            <a:extLst>
              <a:ext uri="{FF2B5EF4-FFF2-40B4-BE49-F238E27FC236}">
                <a16:creationId xmlns:a16="http://schemas.microsoft.com/office/drawing/2014/main" id="{7DA23497-E0AC-423F-804C-ADB656573F98}"/>
              </a:ext>
            </a:extLst>
          </p:cNvPr>
          <p:cNvSpPr txBox="1"/>
          <p:nvPr/>
        </p:nvSpPr>
        <p:spPr>
          <a:xfrm>
            <a:off x="11244063" y="2264831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ID132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5" name="テキスト ボックス 624">
            <a:extLst>
              <a:ext uri="{FF2B5EF4-FFF2-40B4-BE49-F238E27FC236}">
                <a16:creationId xmlns:a16="http://schemas.microsoft.com/office/drawing/2014/main" id="{A553AFAE-92D0-4C2F-A05D-CC40F72631DC}"/>
              </a:ext>
            </a:extLst>
          </p:cNvPr>
          <p:cNvSpPr txBox="1"/>
          <p:nvPr/>
        </p:nvSpPr>
        <p:spPr>
          <a:xfrm>
            <a:off x="11244063" y="2896222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ID133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6" name="テキスト ボックス 625">
            <a:extLst>
              <a:ext uri="{FF2B5EF4-FFF2-40B4-BE49-F238E27FC236}">
                <a16:creationId xmlns:a16="http://schemas.microsoft.com/office/drawing/2014/main" id="{4966A4E5-1729-41D5-990F-90461513C98C}"/>
              </a:ext>
            </a:extLst>
          </p:cNvPr>
          <p:cNvSpPr txBox="1"/>
          <p:nvPr/>
        </p:nvSpPr>
        <p:spPr>
          <a:xfrm>
            <a:off x="10738891" y="3808290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ID120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7" name="テキスト ボックス 626">
            <a:extLst>
              <a:ext uri="{FF2B5EF4-FFF2-40B4-BE49-F238E27FC236}">
                <a16:creationId xmlns:a16="http://schemas.microsoft.com/office/drawing/2014/main" id="{FCE48145-644C-4B78-A7B9-B5E3489B34A6}"/>
              </a:ext>
            </a:extLst>
          </p:cNvPr>
          <p:cNvSpPr txBox="1"/>
          <p:nvPr/>
        </p:nvSpPr>
        <p:spPr>
          <a:xfrm>
            <a:off x="9740712" y="4403029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ID121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8" name="テキスト ボックス 627">
            <a:extLst>
              <a:ext uri="{FF2B5EF4-FFF2-40B4-BE49-F238E27FC236}">
                <a16:creationId xmlns:a16="http://schemas.microsoft.com/office/drawing/2014/main" id="{6A834DD6-BB0A-4597-BF81-EBA6A5056232}"/>
              </a:ext>
            </a:extLst>
          </p:cNvPr>
          <p:cNvSpPr txBox="1"/>
          <p:nvPr/>
        </p:nvSpPr>
        <p:spPr>
          <a:xfrm>
            <a:off x="9728499" y="5634968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ID124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9" name="テキスト ボックス 628">
            <a:extLst>
              <a:ext uri="{FF2B5EF4-FFF2-40B4-BE49-F238E27FC236}">
                <a16:creationId xmlns:a16="http://schemas.microsoft.com/office/drawing/2014/main" id="{6AD8D42F-B414-4FA2-B9BA-4D3AFA1DA7CA}"/>
              </a:ext>
            </a:extLst>
          </p:cNvPr>
          <p:cNvSpPr txBox="1"/>
          <p:nvPr/>
        </p:nvSpPr>
        <p:spPr>
          <a:xfrm>
            <a:off x="10765323" y="4409869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ID122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0" name="テキスト ボックス 629">
            <a:extLst>
              <a:ext uri="{FF2B5EF4-FFF2-40B4-BE49-F238E27FC236}">
                <a16:creationId xmlns:a16="http://schemas.microsoft.com/office/drawing/2014/main" id="{32A0B602-D28E-4EF2-99BB-83EAD1FB6202}"/>
              </a:ext>
            </a:extLst>
          </p:cNvPr>
          <p:cNvSpPr txBox="1"/>
          <p:nvPr/>
        </p:nvSpPr>
        <p:spPr>
          <a:xfrm>
            <a:off x="10769320" y="5048072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ID123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1" name="テキスト ボックス 630">
            <a:extLst>
              <a:ext uri="{FF2B5EF4-FFF2-40B4-BE49-F238E27FC236}">
                <a16:creationId xmlns:a16="http://schemas.microsoft.com/office/drawing/2014/main" id="{29ED70DD-226A-498E-8F12-B93340272B92}"/>
              </a:ext>
            </a:extLst>
          </p:cNvPr>
          <p:cNvSpPr txBox="1"/>
          <p:nvPr/>
        </p:nvSpPr>
        <p:spPr>
          <a:xfrm>
            <a:off x="10788902" y="5639902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ID125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2" name="テキスト ボックス 631">
            <a:extLst>
              <a:ext uri="{FF2B5EF4-FFF2-40B4-BE49-F238E27FC236}">
                <a16:creationId xmlns:a16="http://schemas.microsoft.com/office/drawing/2014/main" id="{5780C918-187B-4FE7-9A51-9E544B762B3B}"/>
              </a:ext>
            </a:extLst>
          </p:cNvPr>
          <p:cNvSpPr txBox="1"/>
          <p:nvPr/>
        </p:nvSpPr>
        <p:spPr>
          <a:xfrm>
            <a:off x="6450732" y="1454673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ID80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3" name="テキスト ボックス 632">
            <a:extLst>
              <a:ext uri="{FF2B5EF4-FFF2-40B4-BE49-F238E27FC236}">
                <a16:creationId xmlns:a16="http://schemas.microsoft.com/office/drawing/2014/main" id="{E9210776-A1FA-4EB6-94A1-B754FF310C96}"/>
              </a:ext>
            </a:extLst>
          </p:cNvPr>
          <p:cNvSpPr txBox="1"/>
          <p:nvPr/>
        </p:nvSpPr>
        <p:spPr>
          <a:xfrm>
            <a:off x="6448097" y="2447895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ID81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4" name="テキスト ボックス 633">
            <a:extLst>
              <a:ext uri="{FF2B5EF4-FFF2-40B4-BE49-F238E27FC236}">
                <a16:creationId xmlns:a16="http://schemas.microsoft.com/office/drawing/2014/main" id="{C2A94153-AF14-4DB7-B14E-0799C930689A}"/>
              </a:ext>
            </a:extLst>
          </p:cNvPr>
          <p:cNvSpPr txBox="1"/>
          <p:nvPr/>
        </p:nvSpPr>
        <p:spPr>
          <a:xfrm>
            <a:off x="6457422" y="3454499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ID82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5" name="テキスト ボックス 634">
            <a:extLst>
              <a:ext uri="{FF2B5EF4-FFF2-40B4-BE49-F238E27FC236}">
                <a16:creationId xmlns:a16="http://schemas.microsoft.com/office/drawing/2014/main" id="{80A03FE6-F618-4D8F-BE7C-90508C1DF291}"/>
              </a:ext>
            </a:extLst>
          </p:cNvPr>
          <p:cNvSpPr txBox="1"/>
          <p:nvPr/>
        </p:nvSpPr>
        <p:spPr>
          <a:xfrm>
            <a:off x="10264213" y="1913996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ID141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E3F3E278-4BA9-439B-B567-6F1C86AA7EE1}"/>
              </a:ext>
            </a:extLst>
          </p:cNvPr>
          <p:cNvSpPr txBox="1"/>
          <p:nvPr/>
        </p:nvSpPr>
        <p:spPr>
          <a:xfrm>
            <a:off x="10264213" y="1330598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ID140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A29F2FB8-B17D-40B5-8933-CCD8E202098E}"/>
              </a:ext>
            </a:extLst>
          </p:cNvPr>
          <p:cNvSpPr txBox="1"/>
          <p:nvPr/>
        </p:nvSpPr>
        <p:spPr>
          <a:xfrm>
            <a:off x="10264213" y="2567188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ID142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75AC3597-DBFA-4F03-87AE-ECFD97ED0F82}"/>
              </a:ext>
            </a:extLst>
          </p:cNvPr>
          <p:cNvSpPr txBox="1"/>
          <p:nvPr/>
        </p:nvSpPr>
        <p:spPr>
          <a:xfrm>
            <a:off x="10264213" y="3198579"/>
            <a:ext cx="617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ID143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8C372C20-AD2D-409C-A8B4-0D6BFE9635C1}"/>
              </a:ext>
            </a:extLst>
          </p:cNvPr>
          <p:cNvSpPr txBox="1"/>
          <p:nvPr/>
        </p:nvSpPr>
        <p:spPr>
          <a:xfrm>
            <a:off x="258186" y="3414828"/>
            <a:ext cx="58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DBL</a:t>
            </a:r>
            <a:endParaRPr kumimoji="1" lang="ja-JP" altLang="en-US" sz="1400" b="1" dirty="0"/>
          </a:p>
        </p:txBody>
      </p:sp>
      <p:cxnSp>
        <p:nvCxnSpPr>
          <p:cNvPr id="641" name="コネクタ: カギ線 640">
            <a:extLst>
              <a:ext uri="{FF2B5EF4-FFF2-40B4-BE49-F238E27FC236}">
                <a16:creationId xmlns:a16="http://schemas.microsoft.com/office/drawing/2014/main" id="{A64AF59A-FA66-44AC-9867-6346D08131CE}"/>
              </a:ext>
            </a:extLst>
          </p:cNvPr>
          <p:cNvCxnSpPr>
            <a:cxnSpLocks/>
            <a:stCxn id="318" idx="0"/>
            <a:endCxn id="324" idx="1"/>
          </p:cNvCxnSpPr>
          <p:nvPr/>
        </p:nvCxnSpPr>
        <p:spPr>
          <a:xfrm rot="16200000" flipV="1">
            <a:off x="5316973" y="175022"/>
            <a:ext cx="8315" cy="1897997"/>
          </a:xfrm>
          <a:prstGeom prst="bentConnector3">
            <a:avLst>
              <a:gd name="adj1" fmla="val 2849248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コネクタ: カギ線 644">
            <a:extLst>
              <a:ext uri="{FF2B5EF4-FFF2-40B4-BE49-F238E27FC236}">
                <a16:creationId xmlns:a16="http://schemas.microsoft.com/office/drawing/2014/main" id="{F0018B1D-C086-43F1-AABC-C4A7EBD78E00}"/>
              </a:ext>
            </a:extLst>
          </p:cNvPr>
          <p:cNvCxnSpPr>
            <a:cxnSpLocks/>
            <a:stCxn id="320" idx="0"/>
            <a:endCxn id="325" idx="1"/>
          </p:cNvCxnSpPr>
          <p:nvPr/>
        </p:nvCxnSpPr>
        <p:spPr>
          <a:xfrm rot="16200000" flipV="1">
            <a:off x="5325918" y="1164446"/>
            <a:ext cx="7374" cy="1890428"/>
          </a:xfrm>
          <a:prstGeom prst="bentConnector3">
            <a:avLst>
              <a:gd name="adj1" fmla="val 3200081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コネクタ: カギ線 647">
            <a:extLst>
              <a:ext uri="{FF2B5EF4-FFF2-40B4-BE49-F238E27FC236}">
                <a16:creationId xmlns:a16="http://schemas.microsoft.com/office/drawing/2014/main" id="{9B4C9061-9A68-4FCB-BBD4-8D13B838E91C}"/>
              </a:ext>
            </a:extLst>
          </p:cNvPr>
          <p:cNvCxnSpPr>
            <a:cxnSpLocks/>
            <a:stCxn id="321" idx="0"/>
            <a:endCxn id="326" idx="1"/>
          </p:cNvCxnSpPr>
          <p:nvPr/>
        </p:nvCxnSpPr>
        <p:spPr>
          <a:xfrm rot="16200000" flipV="1">
            <a:off x="5325639" y="2187464"/>
            <a:ext cx="13219" cy="1881426"/>
          </a:xfrm>
          <a:prstGeom prst="bentConnector3">
            <a:avLst>
              <a:gd name="adj1" fmla="val 182932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1" name="テキスト ボックス 650">
            <a:extLst>
              <a:ext uri="{FF2B5EF4-FFF2-40B4-BE49-F238E27FC236}">
                <a16:creationId xmlns:a16="http://schemas.microsoft.com/office/drawing/2014/main" id="{62FD4117-493C-466A-A1C5-226AFF1875C1}"/>
              </a:ext>
            </a:extLst>
          </p:cNvPr>
          <p:cNvSpPr txBox="1"/>
          <p:nvPr/>
        </p:nvSpPr>
        <p:spPr>
          <a:xfrm>
            <a:off x="5020192" y="751422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ID70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2" name="テキスト ボックス 651">
            <a:extLst>
              <a:ext uri="{FF2B5EF4-FFF2-40B4-BE49-F238E27FC236}">
                <a16:creationId xmlns:a16="http://schemas.microsoft.com/office/drawing/2014/main" id="{CC51A6B0-183C-4995-9DBA-2C09D3F9ECF6}"/>
              </a:ext>
            </a:extLst>
          </p:cNvPr>
          <p:cNvSpPr txBox="1"/>
          <p:nvPr/>
        </p:nvSpPr>
        <p:spPr>
          <a:xfrm>
            <a:off x="5016474" y="1745671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ID71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3" name="テキスト ボックス 652">
            <a:extLst>
              <a:ext uri="{FF2B5EF4-FFF2-40B4-BE49-F238E27FC236}">
                <a16:creationId xmlns:a16="http://schemas.microsoft.com/office/drawing/2014/main" id="{424A9B60-1740-4391-A6C4-D340E0944F1C}"/>
              </a:ext>
            </a:extLst>
          </p:cNvPr>
          <p:cNvSpPr txBox="1"/>
          <p:nvPr/>
        </p:nvSpPr>
        <p:spPr>
          <a:xfrm>
            <a:off x="5029157" y="2751126"/>
            <a:ext cx="600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ID72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82437070-B671-4EB0-947F-E14C5308C1E9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今年度の成果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&gt;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　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1.2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定式化の工夫</a:t>
            </a:r>
          </a:p>
        </p:txBody>
      </p:sp>
    </p:spTree>
    <p:extLst>
      <p:ext uri="{BB962C8B-B14F-4D97-AF65-F5344CB8AC3E}">
        <p14:creationId xmlns:p14="http://schemas.microsoft.com/office/powerpoint/2010/main" val="1876197741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2143</TotalTime>
  <Words>4361</Words>
  <Application>Microsoft Office PowerPoint</Application>
  <PresentationFormat>ワイド画面</PresentationFormat>
  <Paragraphs>1454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Meiryo UI</vt:lpstr>
      <vt:lpstr>游ゴシック</vt:lpstr>
      <vt:lpstr>Arial</vt:lpstr>
      <vt:lpstr>Cambria Math</vt:lpstr>
      <vt:lpstr>Wingdings</vt:lpstr>
      <vt:lpstr>Yokogawa_Template_Standard</vt:lpstr>
      <vt:lpstr>来年度の共同研究について</vt:lpstr>
      <vt:lpstr>目的とサマリ</vt:lpstr>
      <vt:lpstr>概要</vt:lpstr>
      <vt:lpstr>アプローチ</vt:lpstr>
      <vt:lpstr>PowerPoint プレゼンテーション</vt:lpstr>
      <vt:lpstr>PowerPoint プレゼンテーション</vt:lpstr>
      <vt:lpstr>課題と検討項目</vt:lpstr>
      <vt:lpstr>PowerPoint プレゼンテーション</vt:lpstr>
      <vt:lpstr>フロー図と制約の設定</vt:lpstr>
      <vt:lpstr>最適化変数の割当①</vt:lpstr>
      <vt:lpstr>最適化変数の割当②</vt:lpstr>
      <vt:lpstr>最適化問題の定式化：標準設定</vt:lpstr>
      <vt:lpstr>最適化問題の定式化：マニュアル追加</vt:lpstr>
      <vt:lpstr>問題規模：削減前</vt:lpstr>
      <vt:lpstr>問題規模：冗長制約条件・変数削減</vt:lpstr>
      <vt:lpstr>問題規模：冗長制約違反量削減</vt:lpstr>
      <vt:lpstr>問題規模まとめ</vt:lpstr>
      <vt:lpstr>外部発表の成果</vt:lpstr>
      <vt:lpstr>まとめ</vt:lpstr>
      <vt:lpstr>FY21下期スケジュール（2月9日時点）</vt:lpstr>
      <vt:lpstr>今後の予定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(Wataru.Kumagai@jp.yokogawa.com)</cp:lastModifiedBy>
  <cp:revision>287</cp:revision>
  <dcterms:created xsi:type="dcterms:W3CDTF">2022-01-26T00:23:42Z</dcterms:created>
  <dcterms:modified xsi:type="dcterms:W3CDTF">2022-02-24T05:46:02Z</dcterms:modified>
</cp:coreProperties>
</file>